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3" r:id="rId1"/>
  </p:sldMasterIdLst>
  <p:notesMasterIdLst>
    <p:notesMasterId r:id="rId65"/>
  </p:notesMasterIdLst>
  <p:handoutMasterIdLst>
    <p:handoutMasterId r:id="rId66"/>
  </p:handoutMasterIdLst>
  <p:sldIdLst>
    <p:sldId id="256" r:id="rId2"/>
    <p:sldId id="328" r:id="rId3"/>
    <p:sldId id="288" r:id="rId4"/>
    <p:sldId id="311" r:id="rId5"/>
    <p:sldId id="289" r:id="rId6"/>
    <p:sldId id="291" r:id="rId7"/>
    <p:sldId id="313" r:id="rId8"/>
    <p:sldId id="312" r:id="rId9"/>
    <p:sldId id="326" r:id="rId10"/>
    <p:sldId id="293" r:id="rId11"/>
    <p:sldId id="292" r:id="rId12"/>
    <p:sldId id="320" r:id="rId13"/>
    <p:sldId id="321" r:id="rId14"/>
    <p:sldId id="322" r:id="rId15"/>
    <p:sldId id="323" r:id="rId16"/>
    <p:sldId id="294" r:id="rId17"/>
    <p:sldId id="304" r:id="rId18"/>
    <p:sldId id="305" r:id="rId19"/>
    <p:sldId id="306" r:id="rId20"/>
    <p:sldId id="315" r:id="rId21"/>
    <p:sldId id="318" r:id="rId22"/>
    <p:sldId id="309" r:id="rId23"/>
    <p:sldId id="290" r:id="rId24"/>
    <p:sldId id="295" r:id="rId25"/>
    <p:sldId id="296" r:id="rId26"/>
    <p:sldId id="300" r:id="rId27"/>
    <p:sldId id="301" r:id="rId28"/>
    <p:sldId id="302" r:id="rId29"/>
    <p:sldId id="299" r:id="rId30"/>
    <p:sldId id="258" r:id="rId31"/>
    <p:sldId id="260" r:id="rId32"/>
    <p:sldId id="263" r:id="rId33"/>
    <p:sldId id="264" r:id="rId34"/>
    <p:sldId id="324" r:id="rId35"/>
    <p:sldId id="310" r:id="rId36"/>
    <p:sldId id="325" r:id="rId37"/>
    <p:sldId id="327" r:id="rId38"/>
    <p:sldId id="265" r:id="rId39"/>
    <p:sldId id="285" r:id="rId40"/>
    <p:sldId id="284" r:id="rId41"/>
    <p:sldId id="283" r:id="rId42"/>
    <p:sldId id="282" r:id="rId43"/>
    <p:sldId id="281" r:id="rId44"/>
    <p:sldId id="280" r:id="rId45"/>
    <p:sldId id="279" r:id="rId46"/>
    <p:sldId id="278" r:id="rId47"/>
    <p:sldId id="286" r:id="rId48"/>
    <p:sldId id="276" r:id="rId49"/>
    <p:sldId id="277" r:id="rId50"/>
    <p:sldId id="275" r:id="rId51"/>
    <p:sldId id="274" r:id="rId52"/>
    <p:sldId id="273" r:id="rId53"/>
    <p:sldId id="287" r:id="rId54"/>
    <p:sldId id="272" r:id="rId55"/>
    <p:sldId id="314" r:id="rId56"/>
    <p:sldId id="271" r:id="rId57"/>
    <p:sldId id="317" r:id="rId58"/>
    <p:sldId id="319" r:id="rId59"/>
    <p:sldId id="269" r:id="rId60"/>
    <p:sldId id="267" r:id="rId61"/>
    <p:sldId id="268" r:id="rId62"/>
    <p:sldId id="270" r:id="rId63"/>
    <p:sldId id="329" r:id="rId64"/>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949BE45-79BA-46C6-B130-8F4827ADAEF7}">
          <p14:sldIdLst>
            <p14:sldId id="256"/>
            <p14:sldId id="328"/>
            <p14:sldId id="288"/>
            <p14:sldId id="311"/>
          </p14:sldIdLst>
        </p14:section>
        <p14:section name="Séquence #1 Interfaces" id="{6DAA821C-74FE-482C-ACF4-F3DBBC88D062}">
          <p14:sldIdLst>
            <p14:sldId id="289"/>
            <p14:sldId id="291"/>
            <p14:sldId id="313"/>
            <p14:sldId id="312"/>
            <p14:sldId id="326"/>
            <p14:sldId id="293"/>
            <p14:sldId id="292"/>
            <p14:sldId id="320"/>
            <p14:sldId id="321"/>
            <p14:sldId id="322"/>
            <p14:sldId id="323"/>
            <p14:sldId id="294"/>
            <p14:sldId id="304"/>
            <p14:sldId id="305"/>
            <p14:sldId id="306"/>
            <p14:sldId id="315"/>
            <p14:sldId id="318"/>
            <p14:sldId id="309"/>
          </p14:sldIdLst>
        </p14:section>
        <p14:section name="Séquence #2 Translittération" id="{91DCF5A6-804E-4D3D-AB54-8EF9C87B6549}">
          <p14:sldIdLst>
            <p14:sldId id="290"/>
            <p14:sldId id="295"/>
            <p14:sldId id="296"/>
            <p14:sldId id="300"/>
            <p14:sldId id="301"/>
            <p14:sldId id="302"/>
            <p14:sldId id="299"/>
          </p14:sldIdLst>
        </p14:section>
        <p14:section name="Séquence #3 catalogage" id="{577B77D3-C16B-4847-BB2F-F18F2185BE87}">
          <p14:sldIdLst>
            <p14:sldId id="258"/>
          </p14:sldIdLst>
        </p14:section>
        <p14:section name="Catalogage bibliographique" id="{CAD212BB-6326-4FBD-A60B-027DEA3C8A4F}">
          <p14:sldIdLst>
            <p14:sldId id="260"/>
            <p14:sldId id="263"/>
            <p14:sldId id="264"/>
            <p14:sldId id="324"/>
            <p14:sldId id="310"/>
            <p14:sldId id="325"/>
            <p14:sldId id="327"/>
          </p14:sldIdLst>
        </p14:section>
        <p14:section name="Catalogage autorités" id="{675C8E76-DB58-4B40-A60C-9C053C7E9B3A}">
          <p14:sldIdLst>
            <p14:sldId id="265"/>
            <p14:sldId id="285"/>
            <p14:sldId id="284"/>
            <p14:sldId id="283"/>
            <p14:sldId id="282"/>
            <p14:sldId id="281"/>
            <p14:sldId id="280"/>
            <p14:sldId id="279"/>
            <p14:sldId id="278"/>
            <p14:sldId id="286"/>
            <p14:sldId id="276"/>
            <p14:sldId id="277"/>
            <p14:sldId id="275"/>
            <p14:sldId id="274"/>
            <p14:sldId id="273"/>
            <p14:sldId id="287"/>
            <p14:sldId id="272"/>
            <p14:sldId id="314"/>
            <p14:sldId id="271"/>
            <p14:sldId id="317"/>
            <p14:sldId id="319"/>
          </p14:sldIdLst>
        </p14:section>
        <p14:section name="Travailler ensemble" id="{2D0E3745-04B4-4DC0-BE8C-92CA86D159E6}">
          <p14:sldIdLst>
            <p14:sldId id="269"/>
            <p14:sldId id="267"/>
            <p14:sldId id="268"/>
            <p14:sldId id="270"/>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eur" initials="M"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BD582C"/>
    <a:srgbClr val="E3E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39998-BE04-5E5C-46F0-DE9101B310AC}" v="130" dt="2024-01-26T07:55:06.593"/>
    <p1510:client id="{BD706718-F27D-0320-F10F-7979FB81E7B0}" v="2" dt="2024-01-26T07:25:40.4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2B891B6-F817-4C08-B2F2-5D91075A27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606DC4D-11F3-4084-9940-8F4126F2D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210C19-EEFF-40B8-89D9-24CCCBAF5210}" type="datetime1">
              <a:rPr lang="fr-FR" smtClean="0"/>
              <a:t>02/08/2024</a:t>
            </a:fld>
            <a:endParaRPr lang="fr-FR"/>
          </a:p>
        </p:txBody>
      </p:sp>
      <p:sp>
        <p:nvSpPr>
          <p:cNvPr id="4" name="Espace réservé du pied de page 3">
            <a:extLst>
              <a:ext uri="{FF2B5EF4-FFF2-40B4-BE49-F238E27FC236}">
                <a16:creationId xmlns:a16="http://schemas.microsoft.com/office/drawing/2014/main" id="{9674C454-8A6A-49FA-B340-280BDE11A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52F6AF8-304A-44E1-B362-71C17E2A0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8A0889-2A0C-4146-BAB6-8690B948A9D6}" type="slidenum">
              <a:rPr lang="fr-FR" smtClean="0"/>
              <a:t>‹N°›</a:t>
            </a:fld>
            <a:endParaRPr lang="fr-FR"/>
          </a:p>
        </p:txBody>
      </p:sp>
    </p:spTree>
    <p:extLst>
      <p:ext uri="{BB962C8B-B14F-4D97-AF65-F5344CB8AC3E}">
        <p14:creationId xmlns:p14="http://schemas.microsoft.com/office/powerpoint/2010/main" val="2271618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66E13-FD1D-4899-B973-6558A9EC4C11}" type="datetime1">
              <a:rPr lang="fr-FR" smtClean="0"/>
              <a:pPr/>
              <a:t>02/08/2024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20E66-A40E-44E5-B4A5-C1F113CA87DB}" type="slidenum">
              <a:rPr lang="fr-FR" noProof="0" smtClean="0"/>
              <a:t>‹N°›</a:t>
            </a:fld>
            <a:endParaRPr lang="fr-FR" noProof="0"/>
          </a:p>
        </p:txBody>
      </p:sp>
    </p:spTree>
    <p:extLst>
      <p:ext uri="{BB962C8B-B14F-4D97-AF65-F5344CB8AC3E}">
        <p14:creationId xmlns:p14="http://schemas.microsoft.com/office/powerpoint/2010/main" val="531351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220E66-A40E-44E5-B4A5-C1F113CA87DB}" type="slidenum">
              <a:rPr lang="fr-FR" smtClean="0"/>
              <a:t>1</a:t>
            </a:fld>
            <a:endParaRPr lang="fr-FR"/>
          </a:p>
        </p:txBody>
      </p:sp>
    </p:spTree>
    <p:extLst>
      <p:ext uri="{BB962C8B-B14F-4D97-AF65-F5344CB8AC3E}">
        <p14:creationId xmlns:p14="http://schemas.microsoft.com/office/powerpoint/2010/main" val="375889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3220E66-A40E-44E5-B4A5-C1F113CA87DB}" type="slidenum">
              <a:rPr lang="fr-FR" noProof="0" smtClean="0"/>
              <a:t>43</a:t>
            </a:fld>
            <a:endParaRPr lang="fr-FR" noProof="0"/>
          </a:p>
        </p:txBody>
      </p:sp>
    </p:spTree>
    <p:extLst>
      <p:ext uri="{BB962C8B-B14F-4D97-AF65-F5344CB8AC3E}">
        <p14:creationId xmlns:p14="http://schemas.microsoft.com/office/powerpoint/2010/main" val="392955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55750" marR="74930">
              <a:lnSpc>
                <a:spcPct val="103000"/>
              </a:lnSpc>
            </a:pPr>
            <a:endParaRPr lang="fr-FR"/>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45</a:t>
            </a:fld>
            <a:endParaRPr lang="fr-FR"/>
          </a:p>
        </p:txBody>
      </p:sp>
    </p:spTree>
    <p:extLst>
      <p:ext uri="{BB962C8B-B14F-4D97-AF65-F5344CB8AC3E}">
        <p14:creationId xmlns:p14="http://schemas.microsoft.com/office/powerpoint/2010/main" val="51290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55750" marR="74930" algn="l">
              <a:lnSpc>
                <a:spcPct val="103000"/>
              </a:lnSpc>
              <a:spcAft>
                <a:spcPts val="0"/>
              </a:spcAft>
            </a:pPr>
            <a:endParaRPr lang="fr-FR" sz="1800">
              <a:latin typeface="AB BLinePro"/>
            </a:endParaRPr>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46</a:t>
            </a:fld>
            <a:endParaRPr lang="fr-FR"/>
          </a:p>
        </p:txBody>
      </p:sp>
    </p:spTree>
    <p:extLst>
      <p:ext uri="{BB962C8B-B14F-4D97-AF65-F5344CB8AC3E}">
        <p14:creationId xmlns:p14="http://schemas.microsoft.com/office/powerpoint/2010/main" val="188764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55750" marR="74930">
              <a:lnSpc>
                <a:spcPct val="103000"/>
              </a:lnSpc>
            </a:pPr>
            <a:endParaRPr lang="fr-FR"/>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47</a:t>
            </a:fld>
            <a:endParaRPr lang="fr-FR"/>
          </a:p>
        </p:txBody>
      </p:sp>
    </p:spTree>
    <p:extLst>
      <p:ext uri="{BB962C8B-B14F-4D97-AF65-F5344CB8AC3E}">
        <p14:creationId xmlns:p14="http://schemas.microsoft.com/office/powerpoint/2010/main" val="282828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err="1"/>
          </a:p>
        </p:txBody>
      </p:sp>
      <p:sp>
        <p:nvSpPr>
          <p:cNvPr id="4" name="Espace réservé du numéro de diapositive 3"/>
          <p:cNvSpPr>
            <a:spLocks noGrp="1"/>
          </p:cNvSpPr>
          <p:nvPr>
            <p:ph type="sldNum" sz="quarter" idx="5"/>
          </p:nvPr>
        </p:nvSpPr>
        <p:spPr/>
        <p:txBody>
          <a:bodyPr/>
          <a:lstStyle/>
          <a:p>
            <a:fld id="{F3220E66-A40E-44E5-B4A5-C1F113CA87DB}" type="slidenum">
              <a:rPr lang="fr-FR" noProof="0" smtClean="0"/>
              <a:t>48</a:t>
            </a:fld>
            <a:endParaRPr lang="fr-FR" noProof="0"/>
          </a:p>
        </p:txBody>
      </p:sp>
    </p:spTree>
    <p:extLst>
      <p:ext uri="{BB962C8B-B14F-4D97-AF65-F5344CB8AC3E}">
        <p14:creationId xmlns:p14="http://schemas.microsoft.com/office/powerpoint/2010/main" val="169444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F3220E66-A40E-44E5-B4A5-C1F113CA87DB}" type="slidenum">
              <a:rPr lang="fr-FR" noProof="0" smtClean="0"/>
              <a:t>49</a:t>
            </a:fld>
            <a:endParaRPr lang="fr-FR" noProof="0"/>
          </a:p>
        </p:txBody>
      </p:sp>
    </p:spTree>
    <p:extLst>
      <p:ext uri="{BB962C8B-B14F-4D97-AF65-F5344CB8AC3E}">
        <p14:creationId xmlns:p14="http://schemas.microsoft.com/office/powerpoint/2010/main" val="413056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50</a:t>
            </a:fld>
            <a:endParaRPr lang="fr-FR"/>
          </a:p>
        </p:txBody>
      </p:sp>
    </p:spTree>
    <p:extLst>
      <p:ext uri="{BB962C8B-B14F-4D97-AF65-F5344CB8AC3E}">
        <p14:creationId xmlns:p14="http://schemas.microsoft.com/office/powerpoint/2010/main" val="394283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dirty="0"/>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51</a:t>
            </a:fld>
            <a:endParaRPr lang="fr-FR"/>
          </a:p>
        </p:txBody>
      </p:sp>
    </p:spTree>
    <p:extLst>
      <p:ext uri="{BB962C8B-B14F-4D97-AF65-F5344CB8AC3E}">
        <p14:creationId xmlns:p14="http://schemas.microsoft.com/office/powerpoint/2010/main" val="716756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en-US"/>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52</a:t>
            </a:fld>
            <a:endParaRPr lang="fr-FR"/>
          </a:p>
        </p:txBody>
      </p:sp>
    </p:spTree>
    <p:extLst>
      <p:ext uri="{BB962C8B-B14F-4D97-AF65-F5344CB8AC3E}">
        <p14:creationId xmlns:p14="http://schemas.microsoft.com/office/powerpoint/2010/main" val="136022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53</a:t>
            </a:fld>
            <a:endParaRPr lang="fr-FR"/>
          </a:p>
        </p:txBody>
      </p:sp>
    </p:spTree>
    <p:extLst>
      <p:ext uri="{BB962C8B-B14F-4D97-AF65-F5344CB8AC3E}">
        <p14:creationId xmlns:p14="http://schemas.microsoft.com/office/powerpoint/2010/main" val="307151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20E66-A40E-44E5-B4A5-C1F113CA87DB}" type="slidenum">
              <a:rPr lang="fr-FR" noProof="0" smtClean="0"/>
              <a:t>3</a:t>
            </a:fld>
            <a:endParaRPr lang="fr-FR" noProof="0"/>
          </a:p>
        </p:txBody>
      </p:sp>
    </p:spTree>
    <p:extLst>
      <p:ext uri="{BB962C8B-B14F-4D97-AF65-F5344CB8AC3E}">
        <p14:creationId xmlns:p14="http://schemas.microsoft.com/office/powerpoint/2010/main" val="207786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dirty="0"/>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54</a:t>
            </a:fld>
            <a:endParaRPr lang="fr-FR"/>
          </a:p>
        </p:txBody>
      </p:sp>
    </p:spTree>
    <p:extLst>
      <p:ext uri="{BB962C8B-B14F-4D97-AF65-F5344CB8AC3E}">
        <p14:creationId xmlns:p14="http://schemas.microsoft.com/office/powerpoint/2010/main" val="120359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55</a:t>
            </a:fld>
            <a:endParaRPr lang="fr-FR"/>
          </a:p>
        </p:txBody>
      </p:sp>
    </p:spTree>
    <p:extLst>
      <p:ext uri="{BB962C8B-B14F-4D97-AF65-F5344CB8AC3E}">
        <p14:creationId xmlns:p14="http://schemas.microsoft.com/office/powerpoint/2010/main" val="2154983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56</a:t>
            </a:fld>
            <a:endParaRPr lang="fr-FR"/>
          </a:p>
        </p:txBody>
      </p:sp>
    </p:spTree>
    <p:extLst>
      <p:ext uri="{BB962C8B-B14F-4D97-AF65-F5344CB8AC3E}">
        <p14:creationId xmlns:p14="http://schemas.microsoft.com/office/powerpoint/2010/main" val="165870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a:cs typeface="Calibri"/>
            </a:endParaRPr>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57</a:t>
            </a:fld>
            <a:endParaRPr lang="fr-FR"/>
          </a:p>
        </p:txBody>
      </p:sp>
    </p:spTree>
    <p:extLst>
      <p:ext uri="{BB962C8B-B14F-4D97-AF65-F5344CB8AC3E}">
        <p14:creationId xmlns:p14="http://schemas.microsoft.com/office/powerpoint/2010/main" val="3682186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a:p>
        </p:txBody>
      </p:sp>
      <p:sp>
        <p:nvSpPr>
          <p:cNvPr id="4" name="Espace réservé du numéro de diapositive 3"/>
          <p:cNvSpPr>
            <a:spLocks noGrp="1"/>
          </p:cNvSpPr>
          <p:nvPr>
            <p:ph type="sldNum" sz="quarter" idx="5"/>
          </p:nvPr>
        </p:nvSpPr>
        <p:spPr/>
        <p:txBody>
          <a:bodyPr/>
          <a:lstStyle/>
          <a:p>
            <a:fld id="{7095DA85-E4CB-4A43-B09D-4932E516F5AC}" type="slidenum">
              <a:rPr lang="fr-FR" smtClean="0"/>
              <a:t>58</a:t>
            </a:fld>
            <a:endParaRPr lang="fr-FR"/>
          </a:p>
        </p:txBody>
      </p:sp>
    </p:spTree>
    <p:extLst>
      <p:ext uri="{BB962C8B-B14F-4D97-AF65-F5344CB8AC3E}">
        <p14:creationId xmlns:p14="http://schemas.microsoft.com/office/powerpoint/2010/main" val="271000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20E66-A40E-44E5-B4A5-C1F113CA87DB}" type="slidenum">
              <a:rPr lang="fr-FR" noProof="0" smtClean="0"/>
              <a:t>4</a:t>
            </a:fld>
            <a:endParaRPr lang="fr-FR" noProof="0"/>
          </a:p>
        </p:txBody>
      </p:sp>
    </p:spTree>
    <p:extLst>
      <p:ext uri="{BB962C8B-B14F-4D97-AF65-F5344CB8AC3E}">
        <p14:creationId xmlns:p14="http://schemas.microsoft.com/office/powerpoint/2010/main" val="146756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20E66-A40E-44E5-B4A5-C1F113CA87DB}" type="slidenum">
              <a:rPr lang="fr-FR" noProof="0" smtClean="0"/>
              <a:t>6</a:t>
            </a:fld>
            <a:endParaRPr lang="fr-FR" noProof="0"/>
          </a:p>
        </p:txBody>
      </p:sp>
    </p:spTree>
    <p:extLst>
      <p:ext uri="{BB962C8B-B14F-4D97-AF65-F5344CB8AC3E}">
        <p14:creationId xmlns:p14="http://schemas.microsoft.com/office/powerpoint/2010/main" val="276185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220E66-A40E-44E5-B4A5-C1F113CA87DB}" type="slidenum">
              <a:rPr lang="fr-FR" noProof="0" smtClean="0"/>
              <a:t>7</a:t>
            </a:fld>
            <a:endParaRPr lang="fr-FR" noProof="0"/>
          </a:p>
        </p:txBody>
      </p:sp>
    </p:spTree>
    <p:extLst>
      <p:ext uri="{BB962C8B-B14F-4D97-AF65-F5344CB8AC3E}">
        <p14:creationId xmlns:p14="http://schemas.microsoft.com/office/powerpoint/2010/main" val="192517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err="1"/>
          </a:p>
        </p:txBody>
      </p:sp>
      <p:sp>
        <p:nvSpPr>
          <p:cNvPr id="4" name="Slide Number Placeholder 3"/>
          <p:cNvSpPr>
            <a:spLocks noGrp="1"/>
          </p:cNvSpPr>
          <p:nvPr>
            <p:ph type="sldNum" sz="quarter" idx="5"/>
          </p:nvPr>
        </p:nvSpPr>
        <p:spPr/>
        <p:txBody>
          <a:bodyPr/>
          <a:lstStyle/>
          <a:p>
            <a:fld id="{F3220E66-A40E-44E5-B4A5-C1F113CA87DB}" type="slidenum">
              <a:rPr lang="fr-FR" noProof="0" smtClean="0"/>
              <a:t>8</a:t>
            </a:fld>
            <a:endParaRPr lang="fr-FR" noProof="0"/>
          </a:p>
        </p:txBody>
      </p:sp>
    </p:spTree>
    <p:extLst>
      <p:ext uri="{BB962C8B-B14F-4D97-AF65-F5344CB8AC3E}">
        <p14:creationId xmlns:p14="http://schemas.microsoft.com/office/powerpoint/2010/main" val="380010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6B07-F41B-8A25-9AD2-E6EDD5E09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22D63-AECA-CCE3-39FA-75E6103B2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EDB5B-C72F-D903-0815-AFE42B977DE5}"/>
              </a:ext>
            </a:extLst>
          </p:cNvPr>
          <p:cNvSpPr>
            <a:spLocks noGrp="1"/>
          </p:cNvSpPr>
          <p:nvPr>
            <p:ph type="body" idx="1"/>
          </p:nvPr>
        </p:nvSpPr>
        <p:spPr/>
        <p:txBody>
          <a:bodyPr/>
          <a:lstStyle/>
          <a:p>
            <a:endParaRPr lang="en-US" err="1"/>
          </a:p>
        </p:txBody>
      </p:sp>
      <p:sp>
        <p:nvSpPr>
          <p:cNvPr id="4" name="Slide Number Placeholder 3">
            <a:extLst>
              <a:ext uri="{FF2B5EF4-FFF2-40B4-BE49-F238E27FC236}">
                <a16:creationId xmlns:a16="http://schemas.microsoft.com/office/drawing/2014/main" id="{515663AB-F576-DBFF-175A-829FAF9B4F4E}"/>
              </a:ext>
            </a:extLst>
          </p:cNvPr>
          <p:cNvSpPr>
            <a:spLocks noGrp="1"/>
          </p:cNvSpPr>
          <p:nvPr>
            <p:ph type="sldNum" sz="quarter" idx="5"/>
          </p:nvPr>
        </p:nvSpPr>
        <p:spPr/>
        <p:txBody>
          <a:bodyPr/>
          <a:lstStyle/>
          <a:p>
            <a:fld id="{F3220E66-A40E-44E5-B4A5-C1F113CA87DB}" type="slidenum">
              <a:rPr lang="fr-FR" noProof="0" smtClean="0"/>
              <a:t>9</a:t>
            </a:fld>
            <a:endParaRPr lang="fr-FR" noProof="0"/>
          </a:p>
        </p:txBody>
      </p:sp>
    </p:spTree>
    <p:extLst>
      <p:ext uri="{BB962C8B-B14F-4D97-AF65-F5344CB8AC3E}">
        <p14:creationId xmlns:p14="http://schemas.microsoft.com/office/powerpoint/2010/main" val="213858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3220E66-A40E-44E5-B4A5-C1F113CA87DB}" type="slidenum">
              <a:rPr lang="fr-FR" noProof="0" smtClean="0"/>
              <a:t>39</a:t>
            </a:fld>
            <a:endParaRPr lang="fr-FR" noProof="0"/>
          </a:p>
        </p:txBody>
      </p:sp>
    </p:spTree>
    <p:extLst>
      <p:ext uri="{BB962C8B-B14F-4D97-AF65-F5344CB8AC3E}">
        <p14:creationId xmlns:p14="http://schemas.microsoft.com/office/powerpoint/2010/main" val="153507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F3220E66-A40E-44E5-B4A5-C1F113CA87DB}" type="slidenum">
              <a:rPr lang="fr-FR" noProof="0" smtClean="0"/>
              <a:t>41</a:t>
            </a:fld>
            <a:endParaRPr lang="fr-FR" noProof="0"/>
          </a:p>
        </p:txBody>
      </p:sp>
    </p:spTree>
    <p:extLst>
      <p:ext uri="{BB962C8B-B14F-4D97-AF65-F5344CB8AC3E}">
        <p14:creationId xmlns:p14="http://schemas.microsoft.com/office/powerpoint/2010/main" val="247344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9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12792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394773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‹N°›</a:t>
            </a:fld>
            <a:endParaRPr lang="en-US"/>
          </a:p>
        </p:txBody>
      </p:sp>
    </p:spTree>
    <p:extLst>
      <p:ext uri="{BB962C8B-B14F-4D97-AF65-F5344CB8AC3E}">
        <p14:creationId xmlns:p14="http://schemas.microsoft.com/office/powerpoint/2010/main" val="108835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381530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391552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4599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a:p>
        </p:txBody>
      </p:sp>
    </p:spTree>
    <p:extLst>
      <p:ext uri="{BB962C8B-B14F-4D97-AF65-F5344CB8AC3E}">
        <p14:creationId xmlns:p14="http://schemas.microsoft.com/office/powerpoint/2010/main" val="289498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8/2/2024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a:p>
        </p:txBody>
      </p:sp>
    </p:spTree>
    <p:extLst>
      <p:ext uri="{BB962C8B-B14F-4D97-AF65-F5344CB8AC3E}">
        <p14:creationId xmlns:p14="http://schemas.microsoft.com/office/powerpoint/2010/main" val="196119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388134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8/2/2024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52022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documentation.abes.fr/sudoc/manuels/interrogation/interrogation_professionnelle/index.html#troncatures" TargetMode="External"/><Relationship Id="rId2" Type="http://schemas.openxmlformats.org/officeDocument/2006/relationships/hyperlink" Target="https://documentation.abes.fr/sudoc/manuels/interrogation/interrogation_professionnell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ma-catalogue.imarabe.org/search/query?term_1=%D8%A7%D8%AD%D9%85%D8%AF+%D8%A7%D8%A8%D8%B1%D8%A7%D9%87%D9%8A%D9%85&amp;theme=bima" TargetMode="External"/><Relationship Id="rId2" Type="http://schemas.openxmlformats.org/officeDocument/2006/relationships/hyperlink" Target="http://bima-catalogue.imarabe.org/search/query?term_1=%D8%A3%D8%AD%D9%85%D8%AF+%D8%A5%D8%A8%D8%B1%D8%A7%D9%87%D9%8A%D9%85&amp;theme=bima" TargetMode="External"/><Relationship Id="rId1" Type="http://schemas.openxmlformats.org/officeDocument/2006/relationships/slideLayout" Target="../slideLayouts/slideLayout2.xml"/><Relationship Id="rId6" Type="http://schemas.openxmlformats.org/officeDocument/2006/relationships/hyperlink" Target="https://opac.ideo-cairo.org/agent/37282" TargetMode="External"/><Relationship Id="rId5" Type="http://schemas.openxmlformats.org/officeDocument/2006/relationships/hyperlink" Target="https://www.bulac.fr/recherche-globale?query=%D8%A3%D8%AD%D9%85%D8%AF%20%D8%A5%D8%A8%D8%B1%D8%A7%D9%87%D9%8A%D9%85&amp;sources%5b0%5d=koha" TargetMode="External"/><Relationship Id="rId4" Type="http://schemas.openxmlformats.org/officeDocument/2006/relationships/hyperlink" Target="https://www.bulac.fr/recherche-globale?query=%D8%A7%D8%AD%D9%85%D8%AF%20%D8%A5%D8%A8%D8%B1%D8%A7%D9%87%D9%8A%D9%85&amp;sources%5b0%5d=koh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besfr-my.sharepoint.com/:w:/r/personal/mistral_abes_fr/Documents/D%C3%A9corticage%20du%20code%20IDEO.docx?d=w0e9a5a647efd47198064a217db300bfe&amp;csf=1&amp;web=1&amp;e=DM3Sp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cumentation.abes.fr/sudoc/regles/Catalogage/Regles_Multiecritures_BonnesPratiques.htm#Translitteration" TargetMode="External"/><Relationship Id="rId2" Type="http://schemas.openxmlformats.org/officeDocument/2006/relationships/hyperlink" Target="https://documentation.abes.fr/sudoc/normes/normes.htm" TargetMode="External"/><Relationship Id="rId1" Type="http://schemas.openxmlformats.org/officeDocument/2006/relationships/slideLayout" Target="../slideLayouts/slideLayout2.xml"/><Relationship Id="rId5" Type="http://schemas.openxmlformats.org/officeDocument/2006/relationships/hyperlink" Target="https://documentation.abes.fr/sudoc/regles/Catalogage/Regles_Multiecritures_BonnesPratiques.htm" TargetMode="External"/><Relationship Id="rId4" Type="http://schemas.openxmlformats.org/officeDocument/2006/relationships/hyperlink" Target="https://moodle.abes.fr/course/view.php?id=1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fil.abes.fr/wp-content/uploads/2019/02/2019_enquete_usages_et_pratiques_du_catalogage_multi_ecritures_pour_diffusion.pdf" TargetMode="Externa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umentation.abes.fr/sudoc/regles/aut/AutoritesReglesMultiEcriture.htm#2XXOu7XX" TargetMode="Externa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cumentation.abes.fr/sudoc/regles/Catalogage/Parallelisme.htm#NonLatin" TargetMode="External"/><Relationship Id="rId2" Type="http://schemas.openxmlformats.org/officeDocument/2006/relationships/hyperlink" Target="https://documentation.abes.fr/sudoc/regles/Catalogage/Regles_Multiecritures.htm#ZonesDoublees" TargetMode="External"/><Relationship Id="rId1" Type="http://schemas.openxmlformats.org/officeDocument/2006/relationships/slideLayout" Target="../slideLayouts/slideLayout2.xml"/><Relationship Id="rId4" Type="http://schemas.openxmlformats.org/officeDocument/2006/relationships/hyperlink" Target="https://documentation.abes.fr/sudoc/regles/Catalogage/Classement.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umentation.abes.fr/sudoc/manuels/controle_bibliographique/circuit_signalement_rc/index.html#CorrectionZoneAutoriteISSN" TargetMode="Externa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ifla.org/files/assets/cataloguing/pubs/ifla_names_of_persons_arabic_2018.d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umpu.com/en/document/read/28479266/authority-control-of-arabic-personal-names-from-the-classical-period-" TargetMode="External"/><Relationship Id="rId5" Type="http://schemas.openxmlformats.org/officeDocument/2006/relationships/hyperlink" Target="https://code.rdafr.fr/entite/agent" TargetMode="External"/><Relationship Id="rId4" Type="http://schemas.openxmlformats.org/officeDocument/2006/relationships/hyperlink" Target="https://www.ifla.org/node/495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cumentation.abes.fr/sudoc/regles/Catalogage/Regles_Multiecritures_BonnesPratiques.htm" TargetMode="External"/><Relationship Id="rId2" Type="http://schemas.openxmlformats.org/officeDocument/2006/relationships/hyperlink" Target="https://documentation.abes.fr/sudoc/formats/unma/index.htm#TOP" TargetMode="External"/><Relationship Id="rId1" Type="http://schemas.openxmlformats.org/officeDocument/2006/relationships/slideLayout" Target="../slideLayouts/slideLayout2.xml"/><Relationship Id="rId6" Type="http://schemas.openxmlformats.org/officeDocument/2006/relationships/hyperlink" Target="http://www.inalco.fr/formations/departements-filieres-sections/etudes-arabes/informations-departement/ressources" TargetMode="External"/><Relationship Id="rId5" Type="http://schemas.openxmlformats.org/officeDocument/2006/relationships/hyperlink" Target="http://transliteration.eki.ee/pdf/Arabic_2.2.pdf" TargetMode="External"/><Relationship Id="rId4" Type="http://schemas.openxmlformats.org/officeDocument/2006/relationships/hyperlink" Target="http://transliteration.eki.e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fr.wikipedia.org/wiki/Calendrier_h%C3%A9girien#Correspondance_du_calendrier_h%C3%A9girien_avec_d'autres_calendrier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hyperlink" Target="https://documentation.abes.fr/sudoc/normes/normes.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loc.gov/catdir/cpso/roman.html" TargetMode="External"/><Relationship Id="rId4" Type="http://schemas.openxmlformats.org/officeDocument/2006/relationships/hyperlink" Target="https://fr.wikipedia.org/wiki/DIN_31635"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idref.fr/029179238" TargetMode="External"/><Relationship Id="rId3" Type="http://schemas.openxmlformats.org/officeDocument/2006/relationships/image" Target="../media/image35.png"/><Relationship Id="rId7" Type="http://schemas.openxmlformats.org/officeDocument/2006/relationships/hyperlink" Target="https://www.idref.fr/03509858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idref.fr/027677427" TargetMode="External"/><Relationship Id="rId11" Type="http://schemas.openxmlformats.org/officeDocument/2006/relationships/image" Target="../media/image37.svg"/><Relationship Id="rId5" Type="http://schemas.openxmlformats.org/officeDocument/2006/relationships/image" Target="../media/image25.sv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hyperlink" Target="https://documentation.abes.fr/sudoc/formats/unma/DonneesCodees/CodesZone008.htm#pos3"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hyperlink" Target="https://code.rdafr.fr/entite/agent/collectivite/nom-de-collectivite/nom-privilegie-de-la-collectivite/choix-du-nom-privilegi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umentation.abes.fr/sudoc/regles/aut/Regles__Tb_Collectivite.htm#TOP"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ollexpersee.eu/wp-content/uploads/2019/04/Rapport_scientifique_Mistara.pdf" TargetMode="External"/><Relationship Id="rId4" Type="http://schemas.openxmlformats.org/officeDocument/2006/relationships/image" Target="../media/image25.svg"/></Relationships>
</file>

<file path=ppt/slides/_rels/slide57.xml.rels><?xml version="1.0" encoding="UTF-8" standalone="yes"?>
<Relationships xmlns="http://schemas.openxmlformats.org/package/2006/relationships"><Relationship Id="rId8" Type="http://schemas.openxmlformats.org/officeDocument/2006/relationships/hyperlink" Target="https://documentation.abes.fr/sudoc/formats/unma/DonneesCodees/CodesDollar8.htm#TOP" TargetMode="External"/><Relationship Id="rId3" Type="http://schemas.openxmlformats.org/officeDocument/2006/relationships/image" Target="../media/image40.png"/><Relationship Id="rId7" Type="http://schemas.openxmlformats.org/officeDocument/2006/relationships/hyperlink" Target="https://documentation.abes.fr/sudoc/regles/aut/AutoritesReglesMultiEcriture.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documentation.abes.fr/sudoc/formats/unma/DonneesCodees/CodesDollar9.htm#TOP" TargetMode="External"/><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41.png"/></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rojet2024.abes.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D04BF46-EACD-AE32-E960-6A520753C76A}"/>
              </a:ext>
            </a:extLst>
          </p:cNvPr>
          <p:cNvPicPr>
            <a:picLocks noChangeAspect="1"/>
          </p:cNvPicPr>
          <p:nvPr/>
        </p:nvPicPr>
        <p:blipFill rotWithShape="1">
          <a:blip r:embed="rId3">
            <a:duotone>
              <a:schemeClr val="bg2">
                <a:shade val="45000"/>
                <a:satMod val="135000"/>
              </a:schemeClr>
              <a:prstClr val="white"/>
            </a:duotone>
            <a:alphaModFix amt="35000"/>
          </a:blip>
          <a:srcRect r="1334"/>
          <a:stretch/>
        </p:blipFill>
        <p:spPr>
          <a:xfrm>
            <a:off x="20" y="10"/>
            <a:ext cx="12191980" cy="6857990"/>
          </a:xfrm>
          <a:prstGeom prst="rect">
            <a:avLst/>
          </a:prstGeom>
        </p:spPr>
      </p:pic>
      <p:sp>
        <p:nvSpPr>
          <p:cNvPr id="2" name="Titre 1"/>
          <p:cNvSpPr>
            <a:spLocks noGrp="1"/>
          </p:cNvSpPr>
          <p:nvPr>
            <p:ph type="ctrTitle"/>
          </p:nvPr>
        </p:nvSpPr>
        <p:spPr>
          <a:xfrm>
            <a:off x="1097280" y="758952"/>
            <a:ext cx="10058400" cy="3566160"/>
          </a:xfrm>
        </p:spPr>
        <p:txBody>
          <a:bodyPr rtlCol="0">
            <a:normAutofit/>
          </a:bodyPr>
          <a:lstStyle/>
          <a:p>
            <a:r>
              <a:rPr lang="fr-FR"/>
              <a:t>Cataloguer en arabe dans le Sudoc</a:t>
            </a:r>
            <a:endParaRPr lang="fr-FR" err="1">
              <a:cs typeface="Calibri Light"/>
            </a:endParaRPr>
          </a:p>
        </p:txBody>
      </p:sp>
      <p:sp>
        <p:nvSpPr>
          <p:cNvPr id="3" name="Sous-titre 2"/>
          <p:cNvSpPr>
            <a:spLocks noGrp="1"/>
          </p:cNvSpPr>
          <p:nvPr>
            <p:ph type="subTitle" idx="1"/>
          </p:nvPr>
        </p:nvSpPr>
        <p:spPr>
          <a:xfrm>
            <a:off x="1100051" y="4455620"/>
            <a:ext cx="10058400" cy="1143000"/>
          </a:xfrm>
        </p:spPr>
        <p:txBody>
          <a:bodyPr vert="horz" lIns="91440" tIns="45720" rIns="91440" bIns="45720" rtlCol="0" anchor="t">
            <a:normAutofit/>
          </a:bodyPr>
          <a:lstStyle/>
          <a:p>
            <a:r>
              <a:rPr lang="fr-FR" dirty="0">
                <a:solidFill>
                  <a:schemeClr val="tx1">
                    <a:lumMod val="85000"/>
                    <a:lumOff val="15000"/>
                  </a:schemeClr>
                </a:solidFill>
              </a:rPr>
              <a:t>journée des catalogueurs arabisants </a:t>
            </a:r>
          </a:p>
          <a:p>
            <a:r>
              <a:rPr lang="fr-FR" dirty="0">
                <a:solidFill>
                  <a:schemeClr val="tx1">
                    <a:lumMod val="85000"/>
                    <a:lumOff val="15000"/>
                  </a:schemeClr>
                </a:solidFill>
              </a:rPr>
              <a:t>28/11/2023</a:t>
            </a:r>
            <a:endParaRPr lang="fr-FR" dirty="0">
              <a:solidFill>
                <a:schemeClr val="tx1">
                  <a:lumMod val="85000"/>
                  <a:lumOff val="15000"/>
                </a:schemeClr>
              </a:solidFill>
              <a:cs typeface="Calibri Light"/>
            </a:endParaRPr>
          </a:p>
        </p:txBody>
      </p:sp>
      <p:cxnSp>
        <p:nvCxnSpPr>
          <p:cNvPr id="37" name="Straight Connector 36">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9" name="Rectangle 38">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4" name="Image 3" descr="Une image contenant texte, cercle, Police, logo&#10;&#10;Description générée automatiquement">
            <a:extLst>
              <a:ext uri="{FF2B5EF4-FFF2-40B4-BE49-F238E27FC236}">
                <a16:creationId xmlns:a16="http://schemas.microsoft.com/office/drawing/2014/main" id="{32CD60CC-91A1-8A07-0047-AC97FE91604E}"/>
              </a:ext>
            </a:extLst>
          </p:cNvPr>
          <p:cNvPicPr>
            <a:picLocks noChangeAspect="1"/>
          </p:cNvPicPr>
          <p:nvPr/>
        </p:nvPicPr>
        <p:blipFill>
          <a:blip r:embed="rId4"/>
          <a:stretch>
            <a:fillRect/>
          </a:stretch>
        </p:blipFill>
        <p:spPr>
          <a:xfrm>
            <a:off x="622398" y="462143"/>
            <a:ext cx="1010356" cy="1029171"/>
          </a:xfrm>
          <a:prstGeom prst="rect">
            <a:avLst/>
          </a:prstGeom>
        </p:spPr>
      </p:pic>
      <p:pic>
        <p:nvPicPr>
          <p:cNvPr id="6" name="Image 5" descr="BULAC logo | BULAC">
            <a:extLst>
              <a:ext uri="{FF2B5EF4-FFF2-40B4-BE49-F238E27FC236}">
                <a16:creationId xmlns:a16="http://schemas.microsoft.com/office/drawing/2014/main" id="{062854CC-368E-B33F-0B95-715ED8D123FF}"/>
              </a:ext>
            </a:extLst>
          </p:cNvPr>
          <p:cNvPicPr>
            <a:picLocks noChangeAspect="1"/>
          </p:cNvPicPr>
          <p:nvPr/>
        </p:nvPicPr>
        <p:blipFill>
          <a:blip r:embed="rId5"/>
          <a:stretch>
            <a:fillRect/>
          </a:stretch>
        </p:blipFill>
        <p:spPr>
          <a:xfrm>
            <a:off x="1828342" y="463051"/>
            <a:ext cx="2743198" cy="936345"/>
          </a:xfrm>
          <a:prstGeom prst="rect">
            <a:avLst/>
          </a:prstGeom>
        </p:spPr>
      </p:pic>
    </p:spTree>
    <p:extLst>
      <p:ext uri="{BB962C8B-B14F-4D97-AF65-F5344CB8AC3E}">
        <p14:creationId xmlns:p14="http://schemas.microsoft.com/office/powerpoint/2010/main" val="6901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3E81-C397-2D3C-E461-13B3BAF94124}"/>
              </a:ext>
            </a:extLst>
          </p:cNvPr>
          <p:cNvSpPr>
            <a:spLocks noGrp="1"/>
          </p:cNvSpPr>
          <p:nvPr>
            <p:ph type="title"/>
          </p:nvPr>
        </p:nvSpPr>
        <p:spPr/>
        <p:txBody>
          <a:bodyPr/>
          <a:lstStyle/>
          <a:p>
            <a:r>
              <a:rPr lang="en-US" dirty="0">
                <a:latin typeface="Calibri Light"/>
                <a:cs typeface="Calibri Light"/>
              </a:rPr>
              <a:t>Dans le </a:t>
            </a:r>
            <a:r>
              <a:rPr lang="en-US" dirty="0" err="1">
                <a:latin typeface="Calibri Light"/>
                <a:cs typeface="Calibri Light"/>
              </a:rPr>
              <a:t>Sudoc</a:t>
            </a:r>
            <a:r>
              <a:rPr lang="en-US" dirty="0">
                <a:latin typeface="Calibri Light"/>
                <a:cs typeface="Calibri Light"/>
              </a:rPr>
              <a:t> : Comment </a:t>
            </a:r>
            <a:r>
              <a:rPr lang="en-US" dirty="0" err="1">
                <a:latin typeface="Calibri Light"/>
                <a:cs typeface="Calibri Light"/>
              </a:rPr>
              <a:t>faciliter</a:t>
            </a:r>
            <a:r>
              <a:rPr lang="en-US" dirty="0">
                <a:latin typeface="Calibri Light"/>
                <a:cs typeface="Calibri Light"/>
              </a:rPr>
              <a:t> la recherche </a:t>
            </a:r>
            <a:r>
              <a:rPr lang="en-US" dirty="0" err="1">
                <a:latin typeface="Calibri Light"/>
                <a:cs typeface="Calibri Light"/>
              </a:rPr>
              <a:t>en</a:t>
            </a:r>
            <a:r>
              <a:rPr lang="en-US" dirty="0">
                <a:latin typeface="Calibri Light"/>
                <a:cs typeface="Calibri Light"/>
              </a:rPr>
              <a:t> </a:t>
            </a:r>
            <a:r>
              <a:rPr lang="en-US" dirty="0" err="1">
                <a:latin typeface="Calibri Light"/>
                <a:cs typeface="Calibri Light"/>
              </a:rPr>
              <a:t>arabe</a:t>
            </a:r>
            <a:r>
              <a:rPr lang="en-US" dirty="0">
                <a:latin typeface="Calibri Light"/>
                <a:cs typeface="Calibri Light"/>
              </a:rPr>
              <a:t> ?</a:t>
            </a:r>
            <a:endParaRPr lang="en-US" dirty="0">
              <a:cs typeface="Calibri Light"/>
            </a:endParaRPr>
          </a:p>
        </p:txBody>
      </p:sp>
      <p:sp>
        <p:nvSpPr>
          <p:cNvPr id="3" name="Content Placeholder 2">
            <a:extLst>
              <a:ext uri="{FF2B5EF4-FFF2-40B4-BE49-F238E27FC236}">
                <a16:creationId xmlns:a16="http://schemas.microsoft.com/office/drawing/2014/main" id="{FF2C739E-9BC9-FF65-1C30-D7C71D2C91CD}"/>
              </a:ext>
            </a:extLst>
          </p:cNvPr>
          <p:cNvSpPr>
            <a:spLocks noGrp="1"/>
          </p:cNvSpPr>
          <p:nvPr>
            <p:ph idx="1"/>
          </p:nvPr>
        </p:nvSpPr>
        <p:spPr>
          <a:xfrm>
            <a:off x="487680" y="1845734"/>
            <a:ext cx="11296650" cy="4785360"/>
          </a:xfrm>
        </p:spPr>
        <p:txBody>
          <a:bodyPr vert="horz" lIns="0" tIns="45720" rIns="0" bIns="45720" rtlCol="0" anchor="t">
            <a:normAutofit/>
          </a:bodyPr>
          <a:lstStyle/>
          <a:p>
            <a:pPr>
              <a:lnSpc>
                <a:spcPct val="80000"/>
              </a:lnSpc>
              <a:buFont typeface="Calibri" panose="020F0502020204030204" pitchFamily="34" charset="0"/>
              <a:buChar char="-"/>
            </a:pPr>
            <a:r>
              <a:rPr lang="en-US" dirty="0">
                <a:cs typeface="Calibri"/>
                <a:hlinkClick r:id="rId2"/>
              </a:rPr>
              <a:t>Manuel sur l'interrogation professionnelle</a:t>
            </a:r>
            <a:r>
              <a:rPr lang="en-US" dirty="0">
                <a:cs typeface="Calibri"/>
              </a:rPr>
              <a:t> (GM </a:t>
            </a:r>
            <a:r>
              <a:rPr lang="en-US" dirty="0" err="1">
                <a:cs typeface="Calibri"/>
              </a:rPr>
              <a:t>Sudoc</a:t>
            </a:r>
            <a:r>
              <a:rPr lang="en-US" dirty="0">
                <a:cs typeface="Calibri"/>
              </a:rPr>
              <a:t>)</a:t>
            </a:r>
          </a:p>
          <a:p>
            <a:pPr marL="383540" lvl="1">
              <a:lnSpc>
                <a:spcPct val="80000"/>
              </a:lnSpc>
              <a:buFont typeface="Courier New" panose="020F0502020204030204" pitchFamily="34" charset="0"/>
              <a:buChar char="o"/>
            </a:pPr>
            <a:r>
              <a:rPr lang="en-US" dirty="0" err="1">
                <a:cs typeface="Calibri"/>
              </a:rPr>
              <a:t>Ajouter</a:t>
            </a:r>
            <a:r>
              <a:rPr lang="en-US" dirty="0">
                <a:cs typeface="Calibri"/>
              </a:rPr>
              <a:t> des </a:t>
            </a:r>
            <a:r>
              <a:rPr lang="en-US" dirty="0" err="1">
                <a:cs typeface="Calibri"/>
              </a:rPr>
              <a:t>exemples</a:t>
            </a:r>
            <a:r>
              <a:rPr lang="en-US" dirty="0">
                <a:cs typeface="Calibri"/>
              </a:rPr>
              <a:t> </a:t>
            </a:r>
            <a:r>
              <a:rPr lang="en-US" dirty="0" err="1">
                <a:cs typeface="Calibri"/>
              </a:rPr>
              <a:t>pertinents</a:t>
            </a:r>
            <a:r>
              <a:rPr lang="en-US" dirty="0">
                <a:cs typeface="Calibri"/>
              </a:rPr>
              <a:t> </a:t>
            </a:r>
            <a:r>
              <a:rPr lang="en-US" dirty="0" err="1">
                <a:cs typeface="Calibri"/>
              </a:rPr>
              <a:t>en</a:t>
            </a:r>
            <a:r>
              <a:rPr lang="en-US" dirty="0">
                <a:cs typeface="Calibri"/>
              </a:rPr>
              <a:t> langue </a:t>
            </a:r>
            <a:r>
              <a:rPr lang="en-US" dirty="0" err="1">
                <a:cs typeface="Calibri"/>
              </a:rPr>
              <a:t>arabe</a:t>
            </a:r>
            <a:r>
              <a:rPr lang="en-US" dirty="0">
                <a:cs typeface="Calibri"/>
              </a:rPr>
              <a:t> ?</a:t>
            </a:r>
          </a:p>
          <a:p>
            <a:pPr>
              <a:buFont typeface="Calibri,Sans-Serif" panose="020F0502020204030204" pitchFamily="34" charset="0"/>
              <a:buChar char="-"/>
            </a:pPr>
            <a:r>
              <a:rPr lang="en-US" sz="1900" i="1" dirty="0">
                <a:cs typeface="Calibri"/>
              </a:rPr>
              <a:t>Principe </a:t>
            </a:r>
            <a:r>
              <a:rPr lang="en-US" sz="1900" i="1" dirty="0" err="1">
                <a:cs typeface="Calibri"/>
              </a:rPr>
              <a:t>général</a:t>
            </a:r>
            <a:r>
              <a:rPr lang="en-US" sz="1900" i="1" dirty="0">
                <a:cs typeface="Calibri"/>
              </a:rPr>
              <a:t> : </a:t>
            </a:r>
            <a:r>
              <a:rPr lang="en-US" sz="1900" i="1" dirty="0" err="1">
                <a:cs typeface="Calibri"/>
              </a:rPr>
              <a:t>quand</a:t>
            </a:r>
            <a:r>
              <a:rPr lang="en-US" sz="1900" i="1" dirty="0">
                <a:cs typeface="Calibri"/>
              </a:rPr>
              <a:t> on recherche sans </a:t>
            </a:r>
            <a:r>
              <a:rPr lang="en-US" sz="1900" i="1" dirty="0" err="1">
                <a:cs typeface="Calibri"/>
              </a:rPr>
              <a:t>diacritiques</a:t>
            </a:r>
            <a:r>
              <a:rPr lang="en-US" sz="1900" i="1" dirty="0">
                <a:cs typeface="Calibri"/>
              </a:rPr>
              <a:t>, on </a:t>
            </a:r>
            <a:r>
              <a:rPr lang="en-US" sz="1900" i="1" dirty="0" err="1">
                <a:cs typeface="Calibri"/>
              </a:rPr>
              <a:t>obtient</a:t>
            </a:r>
            <a:r>
              <a:rPr lang="en-US" sz="1900" i="1" dirty="0">
                <a:cs typeface="Calibri"/>
              </a:rPr>
              <a:t> les </a:t>
            </a:r>
            <a:r>
              <a:rPr lang="en-US" sz="1900" i="1" dirty="0" err="1">
                <a:cs typeface="Calibri"/>
              </a:rPr>
              <a:t>résultats</a:t>
            </a:r>
            <a:r>
              <a:rPr lang="en-US" sz="1900" i="1" dirty="0">
                <a:cs typeface="Calibri"/>
              </a:rPr>
              <a:t> avec et sans </a:t>
            </a:r>
            <a:r>
              <a:rPr lang="en-US" sz="1900" i="1" dirty="0" err="1">
                <a:cs typeface="Calibri"/>
              </a:rPr>
              <a:t>diacritiques</a:t>
            </a:r>
            <a:endParaRPr lang="en-US" sz="1900" dirty="0" err="1">
              <a:cs typeface="Calibri"/>
            </a:endParaRPr>
          </a:p>
          <a:p>
            <a:pPr marL="383540" lvl="1">
              <a:buFont typeface="Courier New,monospace" panose="020F0502020204030204" pitchFamily="34" charset="0"/>
              <a:buChar char="o"/>
            </a:pPr>
            <a:r>
              <a:rPr lang="en-US" sz="1700" dirty="0">
                <a:cs typeface="Calibri"/>
              </a:rPr>
              <a:t>Est-</a:t>
            </a:r>
            <a:r>
              <a:rPr lang="en-US" sz="1700" dirty="0" err="1">
                <a:cs typeface="Calibri"/>
              </a:rPr>
              <a:t>ce</a:t>
            </a:r>
            <a:r>
              <a:rPr lang="en-US" sz="1700" dirty="0">
                <a:cs typeface="Calibri"/>
              </a:rPr>
              <a:t> </a:t>
            </a:r>
            <a:r>
              <a:rPr lang="en-US" sz="1700" dirty="0" err="1">
                <a:cs typeface="Calibri"/>
              </a:rPr>
              <a:t>toujours</a:t>
            </a:r>
            <a:r>
              <a:rPr lang="en-US" sz="1700" dirty="0">
                <a:cs typeface="Calibri"/>
              </a:rPr>
              <a:t> </a:t>
            </a:r>
            <a:r>
              <a:rPr lang="en-US" sz="1700" dirty="0" err="1">
                <a:cs typeface="Calibri"/>
              </a:rPr>
              <a:t>vrai</a:t>
            </a:r>
            <a:r>
              <a:rPr lang="en-US" sz="1700" dirty="0">
                <a:cs typeface="Calibri"/>
              </a:rPr>
              <a:t> pour </a:t>
            </a:r>
            <a:r>
              <a:rPr lang="en-US" sz="1700" dirty="0" err="1">
                <a:cs typeface="Calibri"/>
              </a:rPr>
              <a:t>l'arabe</a:t>
            </a:r>
            <a:r>
              <a:rPr lang="en-US" sz="1700" dirty="0">
                <a:cs typeface="Calibri"/>
              </a:rPr>
              <a:t> ?</a:t>
            </a:r>
            <a:endParaRPr lang="en-US" dirty="0"/>
          </a:p>
          <a:p>
            <a:pPr>
              <a:lnSpc>
                <a:spcPct val="80000"/>
              </a:lnSpc>
              <a:buFont typeface="Calibri" panose="020F0502020204030204" pitchFamily="34" charset="0"/>
              <a:buChar char="-"/>
            </a:pPr>
            <a:r>
              <a:rPr lang="en-US" dirty="0" err="1">
                <a:cs typeface="Calibri"/>
              </a:rPr>
              <a:t>Utiliser</a:t>
            </a:r>
            <a:r>
              <a:rPr lang="en-US" dirty="0">
                <a:cs typeface="Calibri"/>
              </a:rPr>
              <a:t> les </a:t>
            </a:r>
            <a:r>
              <a:rPr lang="en-US" dirty="0" err="1">
                <a:cs typeface="Calibri"/>
              </a:rPr>
              <a:t>autorités</a:t>
            </a:r>
            <a:r>
              <a:rPr lang="en-US" dirty="0">
                <a:cs typeface="Calibri"/>
              </a:rPr>
              <a:t> pour </a:t>
            </a:r>
            <a:r>
              <a:rPr lang="en-US" dirty="0" err="1">
                <a:cs typeface="Calibri"/>
              </a:rPr>
              <a:t>trouver</a:t>
            </a:r>
            <a:r>
              <a:rPr lang="en-US" dirty="0">
                <a:cs typeface="Calibri"/>
              </a:rPr>
              <a:t> des documents (les </a:t>
            </a:r>
            <a:r>
              <a:rPr lang="en-US" dirty="0" err="1">
                <a:cs typeface="Calibri"/>
              </a:rPr>
              <a:t>autorités</a:t>
            </a:r>
            <a:r>
              <a:rPr lang="en-US" dirty="0">
                <a:cs typeface="Calibri"/>
              </a:rPr>
              <a:t> </a:t>
            </a:r>
            <a:r>
              <a:rPr lang="en-US" dirty="0" err="1">
                <a:cs typeface="Calibri"/>
              </a:rPr>
              <a:t>contiennent</a:t>
            </a:r>
            <a:r>
              <a:rPr lang="en-US" dirty="0">
                <a:cs typeface="Calibri"/>
              </a:rPr>
              <a:t> de </a:t>
            </a:r>
            <a:r>
              <a:rPr lang="en-US" dirty="0" err="1">
                <a:cs typeface="Calibri"/>
              </a:rPr>
              <a:t>nombreuses</a:t>
            </a:r>
            <a:r>
              <a:rPr lang="en-US" dirty="0">
                <a:cs typeface="Calibri"/>
              </a:rPr>
              <a:t> </a:t>
            </a:r>
            <a:r>
              <a:rPr lang="en-US" dirty="0" err="1">
                <a:cs typeface="Calibri"/>
              </a:rPr>
              <a:t>formes</a:t>
            </a:r>
            <a:r>
              <a:rPr lang="en-US" dirty="0">
                <a:cs typeface="Calibri"/>
              </a:rPr>
              <a:t> et </a:t>
            </a:r>
            <a:r>
              <a:rPr lang="en-US" dirty="0" err="1">
                <a:cs typeface="Calibri"/>
              </a:rPr>
              <a:t>translittérations</a:t>
            </a:r>
            <a:r>
              <a:rPr lang="en-US" dirty="0">
                <a:cs typeface="Calibri"/>
              </a:rPr>
              <a:t> </a:t>
            </a:r>
            <a:r>
              <a:rPr lang="en-US" dirty="0" err="1">
                <a:cs typeface="Calibri"/>
              </a:rPr>
              <a:t>différentes</a:t>
            </a:r>
            <a:r>
              <a:rPr lang="en-US" dirty="0">
                <a:cs typeface="Calibri"/>
              </a:rPr>
              <a:t> pour le </a:t>
            </a:r>
            <a:r>
              <a:rPr lang="en-US" dirty="0" err="1">
                <a:cs typeface="Calibri"/>
              </a:rPr>
              <a:t>même</a:t>
            </a:r>
            <a:r>
              <a:rPr lang="en-US" dirty="0">
                <a:cs typeface="Calibri"/>
              </a:rPr>
              <a:t> nom), les </a:t>
            </a:r>
            <a:r>
              <a:rPr lang="en-US" dirty="0" err="1">
                <a:cs typeface="Calibri"/>
              </a:rPr>
              <a:t>noms</a:t>
            </a:r>
            <a:r>
              <a:rPr lang="en-US" dirty="0">
                <a:cs typeface="Calibri"/>
              </a:rPr>
              <a:t> </a:t>
            </a:r>
            <a:r>
              <a:rPr lang="en-US" dirty="0" err="1">
                <a:cs typeface="Calibri"/>
              </a:rPr>
              <a:t>d'éditeur</a:t>
            </a:r>
            <a:r>
              <a:rPr lang="en-US" dirty="0">
                <a:cs typeface="Calibri"/>
              </a:rPr>
              <a:t>...</a:t>
            </a:r>
          </a:p>
          <a:p>
            <a:pPr>
              <a:lnSpc>
                <a:spcPct val="80000"/>
              </a:lnSpc>
              <a:buFont typeface="Calibri" panose="020F0502020204030204" pitchFamily="34" charset="0"/>
              <a:buChar char="-"/>
            </a:pPr>
            <a:r>
              <a:rPr lang="en-US" dirty="0" err="1">
                <a:cs typeface="Calibri"/>
              </a:rPr>
              <a:t>Utiliser</a:t>
            </a:r>
            <a:r>
              <a:rPr lang="en-US" dirty="0">
                <a:cs typeface="Calibri"/>
              </a:rPr>
              <a:t> les </a:t>
            </a:r>
            <a:r>
              <a:rPr lang="en-US" dirty="0">
                <a:cs typeface="Calibri"/>
                <a:hlinkClick r:id="rId3"/>
              </a:rPr>
              <a:t>troncatures</a:t>
            </a:r>
            <a:r>
              <a:rPr lang="en-US" dirty="0">
                <a:cs typeface="Calibri"/>
              </a:rPr>
              <a:t> et masques *?! pour </a:t>
            </a:r>
            <a:r>
              <a:rPr lang="en-US" dirty="0" err="1">
                <a:cs typeface="Calibri"/>
              </a:rPr>
              <a:t>trouver</a:t>
            </a:r>
            <a:r>
              <a:rPr lang="en-US" dirty="0">
                <a:cs typeface="Calibri"/>
              </a:rPr>
              <a:t> des documents</a:t>
            </a:r>
            <a:endParaRPr lang="en-US" dirty="0">
              <a:ea typeface="+mn-lt"/>
              <a:cs typeface="+mn-lt"/>
            </a:endParaRPr>
          </a:p>
          <a:p>
            <a:pPr>
              <a:lnSpc>
                <a:spcPct val="80000"/>
              </a:lnSpc>
              <a:buFont typeface="Calibri" panose="020F0502020204030204" pitchFamily="34" charset="0"/>
              <a:buChar char="-"/>
            </a:pPr>
            <a:r>
              <a:rPr lang="en-US" dirty="0" err="1">
                <a:cs typeface="Calibri"/>
              </a:rPr>
              <a:t>Autorités</a:t>
            </a:r>
            <a:r>
              <a:rPr lang="en-US" dirty="0">
                <a:cs typeface="Calibri"/>
              </a:rPr>
              <a:t> : </a:t>
            </a:r>
            <a:r>
              <a:rPr lang="en-US" dirty="0" err="1">
                <a:cs typeface="Calibri"/>
              </a:rPr>
              <a:t>Privilégier</a:t>
            </a:r>
            <a:r>
              <a:rPr lang="en-US" dirty="0">
                <a:cs typeface="Calibri"/>
              </a:rPr>
              <a:t> les </a:t>
            </a:r>
            <a:r>
              <a:rPr lang="en-US" dirty="0" err="1">
                <a:cs typeface="Calibri"/>
              </a:rPr>
              <a:t>requêtes</a:t>
            </a:r>
            <a:r>
              <a:rPr lang="en-US" dirty="0">
                <a:cs typeface="Calibri"/>
              </a:rPr>
              <a:t> de type CHE PER nom, </a:t>
            </a:r>
            <a:r>
              <a:rPr lang="en-US" dirty="0" err="1">
                <a:cs typeface="Calibri"/>
              </a:rPr>
              <a:t>prenom</a:t>
            </a:r>
            <a:r>
              <a:rPr lang="en-US" dirty="0">
                <a:cs typeface="Calibri"/>
              </a:rPr>
              <a:t>* </a:t>
            </a:r>
            <a:r>
              <a:rPr lang="en-US" dirty="0" err="1">
                <a:cs typeface="Calibri"/>
              </a:rPr>
              <a:t>ou</a:t>
            </a:r>
            <a:r>
              <a:rPr lang="en-US" dirty="0">
                <a:cs typeface="Calibri"/>
              </a:rPr>
              <a:t> CHE PER </a:t>
            </a:r>
            <a:r>
              <a:rPr lang="en-US" dirty="0" err="1">
                <a:cs typeface="Calibri"/>
              </a:rPr>
              <a:t>nom,p</a:t>
            </a:r>
            <a:r>
              <a:rPr lang="en-US" dirty="0">
                <a:cs typeface="Calibri"/>
              </a:rPr>
              <a:t> </a:t>
            </a:r>
            <a:r>
              <a:rPr lang="en-US" dirty="0" err="1">
                <a:cs typeface="Calibri"/>
              </a:rPr>
              <a:t>ou</a:t>
            </a:r>
            <a:r>
              <a:rPr lang="en-US" dirty="0">
                <a:cs typeface="Calibri"/>
              </a:rPr>
              <a:t> CHE PER nom, p_* </a:t>
            </a:r>
          </a:p>
          <a:p>
            <a:pPr>
              <a:lnSpc>
                <a:spcPct val="80000"/>
              </a:lnSpc>
              <a:buFont typeface="Calibri" panose="020F0502020204030204" pitchFamily="34" charset="0"/>
              <a:buChar char="-"/>
            </a:pPr>
            <a:r>
              <a:rPr lang="en-US" b="1" dirty="0">
                <a:cs typeface="Calibri"/>
              </a:rPr>
              <a:t>Vos conseils :</a:t>
            </a:r>
          </a:p>
          <a:p>
            <a:pPr marL="383540" lvl="1">
              <a:buFont typeface="Courier New" panose="020F0502020204030204" pitchFamily="34" charset="0"/>
              <a:buChar char="o"/>
            </a:pPr>
            <a:r>
              <a:rPr lang="en-US" dirty="0" err="1">
                <a:cs typeface="Calibri"/>
              </a:rPr>
              <a:t>Suivre</a:t>
            </a:r>
            <a:r>
              <a:rPr lang="en-US" dirty="0">
                <a:cs typeface="Calibri"/>
              </a:rPr>
              <a:t> les </a:t>
            </a:r>
            <a:r>
              <a:rPr lang="en-US" dirty="0" err="1">
                <a:cs typeface="Calibri"/>
              </a:rPr>
              <a:t>règles</a:t>
            </a:r>
            <a:r>
              <a:rPr lang="en-US" dirty="0">
                <a:cs typeface="Calibri"/>
              </a:rPr>
              <a:t> </a:t>
            </a:r>
            <a:r>
              <a:rPr lang="en-US" dirty="0" err="1">
                <a:cs typeface="Calibri"/>
              </a:rPr>
              <a:t>d'orthographe</a:t>
            </a:r>
            <a:r>
              <a:rPr lang="en-US" dirty="0">
                <a:cs typeface="Calibri"/>
              </a:rPr>
              <a:t> </a:t>
            </a:r>
            <a:r>
              <a:rPr lang="en-US" dirty="0" err="1">
                <a:cs typeface="Calibri"/>
              </a:rPr>
              <a:t>établies</a:t>
            </a:r>
            <a:r>
              <a:rPr lang="en-US" dirty="0">
                <a:cs typeface="Calibri"/>
              </a:rPr>
              <a:t> pour </a:t>
            </a:r>
            <a:r>
              <a:rPr lang="en-US" dirty="0" err="1">
                <a:cs typeface="Calibri"/>
              </a:rPr>
              <a:t>l'arabe</a:t>
            </a:r>
            <a:r>
              <a:rPr lang="en-US" dirty="0">
                <a:cs typeface="Calibri"/>
              </a:rPr>
              <a:t> </a:t>
            </a:r>
            <a:r>
              <a:rPr lang="en-US" dirty="0" err="1">
                <a:cs typeface="Calibri"/>
              </a:rPr>
              <a:t>lors</a:t>
            </a:r>
            <a:r>
              <a:rPr lang="en-US" dirty="0">
                <a:cs typeface="Calibri"/>
              </a:rPr>
              <a:t> de la recherche (usage du hamza </a:t>
            </a:r>
            <a:r>
              <a:rPr lang="en-US" dirty="0" err="1">
                <a:cs typeface="Calibri"/>
              </a:rPr>
              <a:t>habituel</a:t>
            </a:r>
            <a:r>
              <a:rPr lang="en-US" dirty="0">
                <a:cs typeface="Calibri"/>
              </a:rPr>
              <a:t>), et </a:t>
            </a:r>
            <a:r>
              <a:rPr lang="en-US" dirty="0" err="1">
                <a:cs typeface="Calibri"/>
              </a:rPr>
              <a:t>corriger</a:t>
            </a:r>
            <a:r>
              <a:rPr lang="en-US" dirty="0">
                <a:cs typeface="Calibri"/>
              </a:rPr>
              <a:t> les notices </a:t>
            </a:r>
            <a:r>
              <a:rPr lang="en-US" dirty="0" err="1">
                <a:cs typeface="Calibri"/>
              </a:rPr>
              <a:t>autant</a:t>
            </a:r>
            <a:r>
              <a:rPr lang="en-US" dirty="0">
                <a:cs typeface="Calibri"/>
              </a:rPr>
              <a:t> que possible + </a:t>
            </a:r>
            <a:r>
              <a:rPr lang="en-US" dirty="0" err="1">
                <a:cs typeface="Calibri"/>
              </a:rPr>
              <a:t>saisir</a:t>
            </a:r>
            <a:r>
              <a:rPr lang="en-US" dirty="0">
                <a:cs typeface="Calibri"/>
              </a:rPr>
              <a:t> des </a:t>
            </a:r>
            <a:r>
              <a:rPr lang="en-US" dirty="0" err="1">
                <a:cs typeface="Calibri"/>
              </a:rPr>
              <a:t>variantes</a:t>
            </a:r>
            <a:r>
              <a:rPr lang="en-US" dirty="0">
                <a:cs typeface="Calibri"/>
              </a:rPr>
              <a:t> de </a:t>
            </a:r>
            <a:r>
              <a:rPr lang="en-US" dirty="0" err="1">
                <a:cs typeface="Calibri"/>
              </a:rPr>
              <a:t>titre</a:t>
            </a:r>
            <a:r>
              <a:rPr lang="en-US" dirty="0">
                <a:cs typeface="Calibri"/>
              </a:rPr>
              <a:t> </a:t>
            </a:r>
            <a:r>
              <a:rPr lang="en-US" dirty="0" err="1">
                <a:cs typeface="Calibri"/>
              </a:rPr>
              <a:t>si</a:t>
            </a:r>
            <a:r>
              <a:rPr lang="en-US" dirty="0">
                <a:cs typeface="Calibri"/>
              </a:rPr>
              <a:t> </a:t>
            </a:r>
            <a:r>
              <a:rPr lang="en-US" dirty="0" err="1">
                <a:cs typeface="Calibri"/>
              </a:rPr>
              <a:t>l'orthographe</a:t>
            </a:r>
            <a:r>
              <a:rPr lang="en-US" dirty="0">
                <a:cs typeface="Calibri"/>
              </a:rPr>
              <a:t> du </a:t>
            </a:r>
            <a:r>
              <a:rPr lang="en-US" dirty="0" err="1">
                <a:cs typeface="Calibri"/>
              </a:rPr>
              <a:t>titre</a:t>
            </a:r>
            <a:r>
              <a:rPr lang="en-US" dirty="0">
                <a:cs typeface="Calibri"/>
              </a:rPr>
              <a:t> sur </a:t>
            </a:r>
            <a:r>
              <a:rPr lang="en-US" dirty="0" err="1">
                <a:cs typeface="Calibri"/>
              </a:rPr>
              <a:t>l'ouvrage</a:t>
            </a:r>
            <a:r>
              <a:rPr lang="en-US" dirty="0">
                <a:cs typeface="Calibri"/>
              </a:rPr>
              <a:t> </a:t>
            </a:r>
            <a:r>
              <a:rPr lang="en-US" dirty="0" err="1">
                <a:cs typeface="Calibri"/>
              </a:rPr>
              <a:t>n'est</a:t>
            </a:r>
            <a:r>
              <a:rPr lang="en-US" dirty="0">
                <a:cs typeface="Calibri"/>
              </a:rPr>
              <a:t> pas </a:t>
            </a:r>
            <a:r>
              <a:rPr lang="en-US" dirty="0" err="1">
                <a:cs typeface="Calibri"/>
              </a:rPr>
              <a:t>canonique</a:t>
            </a:r>
            <a:endParaRPr lang="en-US" dirty="0">
              <a:cs typeface="Calibri"/>
            </a:endParaRPr>
          </a:p>
          <a:p>
            <a:pPr marL="383540" lvl="1">
              <a:buFont typeface="Courier New" panose="020F0502020204030204" pitchFamily="34" charset="0"/>
              <a:buChar char="o"/>
            </a:pPr>
            <a:r>
              <a:rPr lang="en-US" dirty="0">
                <a:cs typeface="Calibri"/>
              </a:rPr>
              <a:t>Habitude de ne pas </a:t>
            </a:r>
            <a:r>
              <a:rPr lang="en-US" dirty="0" err="1">
                <a:cs typeface="Calibri"/>
              </a:rPr>
              <a:t>chercher</a:t>
            </a:r>
            <a:r>
              <a:rPr lang="en-US" dirty="0">
                <a:cs typeface="Calibri"/>
              </a:rPr>
              <a:t> par les premiers mots du </a:t>
            </a:r>
            <a:r>
              <a:rPr lang="en-US" dirty="0" err="1">
                <a:cs typeface="Calibri"/>
              </a:rPr>
              <a:t>titre</a:t>
            </a:r>
            <a:r>
              <a:rPr lang="en-US" dirty="0">
                <a:cs typeface="Calibri"/>
              </a:rPr>
              <a:t> pour </a:t>
            </a:r>
            <a:r>
              <a:rPr lang="en-US" dirty="0" err="1">
                <a:cs typeface="Calibri"/>
              </a:rPr>
              <a:t>éviter</a:t>
            </a:r>
            <a:r>
              <a:rPr lang="en-US" dirty="0">
                <a:cs typeface="Calibri"/>
              </a:rPr>
              <a:t> le </a:t>
            </a:r>
            <a:r>
              <a:rPr lang="en-US" dirty="0" err="1">
                <a:cs typeface="Calibri"/>
              </a:rPr>
              <a:t>problème</a:t>
            </a:r>
            <a:r>
              <a:rPr lang="en-US" dirty="0">
                <a:cs typeface="Calibri"/>
              </a:rPr>
              <a:t> de l'@</a:t>
            </a:r>
          </a:p>
          <a:p>
            <a:pPr marL="383540" lvl="1">
              <a:buFont typeface="Courier New" panose="020F0502020204030204" pitchFamily="34" charset="0"/>
              <a:buChar char="o"/>
            </a:pPr>
            <a:r>
              <a:rPr lang="en-US" dirty="0">
                <a:cs typeface="Calibri"/>
              </a:rPr>
              <a:t>Se donner des </a:t>
            </a:r>
            <a:r>
              <a:rPr lang="en-US" dirty="0" err="1">
                <a:cs typeface="Calibri"/>
              </a:rPr>
              <a:t>règles</a:t>
            </a:r>
            <a:r>
              <a:rPr lang="en-US" dirty="0">
                <a:cs typeface="Calibri"/>
              </a:rPr>
              <a:t> sur la recherche </a:t>
            </a:r>
            <a:r>
              <a:rPr lang="en-US" dirty="0" err="1">
                <a:cs typeface="Calibri"/>
              </a:rPr>
              <a:t>en</a:t>
            </a:r>
            <a:r>
              <a:rPr lang="en-US" dirty="0">
                <a:cs typeface="Calibri"/>
              </a:rPr>
              <a:t> </a:t>
            </a:r>
            <a:r>
              <a:rPr lang="en-US" dirty="0" err="1">
                <a:cs typeface="Calibri"/>
              </a:rPr>
              <a:t>arabe</a:t>
            </a:r>
            <a:r>
              <a:rPr lang="en-US" dirty="0">
                <a:cs typeface="Calibri"/>
              </a:rPr>
              <a:t> pour </a:t>
            </a:r>
            <a:r>
              <a:rPr lang="en-US" dirty="0" err="1">
                <a:cs typeface="Calibri"/>
              </a:rPr>
              <a:t>éviter</a:t>
            </a:r>
            <a:r>
              <a:rPr lang="en-US" dirty="0">
                <a:cs typeface="Calibri"/>
              </a:rPr>
              <a:t> les </a:t>
            </a:r>
            <a:r>
              <a:rPr lang="en-US" dirty="0" err="1">
                <a:cs typeface="Calibri"/>
              </a:rPr>
              <a:t>doublons</a:t>
            </a:r>
            <a:r>
              <a:rPr lang="en-US" dirty="0">
                <a:cs typeface="Calibri"/>
              </a:rPr>
              <a:t> </a:t>
            </a:r>
            <a:r>
              <a:rPr lang="en-US" dirty="0" err="1">
                <a:cs typeface="Calibri"/>
              </a:rPr>
              <a:t>avant</a:t>
            </a:r>
            <a:r>
              <a:rPr lang="en-US" dirty="0">
                <a:cs typeface="Calibri"/>
              </a:rPr>
              <a:t> le </a:t>
            </a:r>
            <a:r>
              <a:rPr lang="en-US" dirty="0" err="1">
                <a:cs typeface="Calibri"/>
              </a:rPr>
              <a:t>catalogage</a:t>
            </a:r>
            <a:r>
              <a:rPr lang="en-US" dirty="0">
                <a:cs typeface="Calibri"/>
              </a:rPr>
              <a:t> (document à </a:t>
            </a:r>
            <a:r>
              <a:rPr lang="en-US" dirty="0" err="1">
                <a:cs typeface="Calibri"/>
              </a:rPr>
              <a:t>produire</a:t>
            </a:r>
            <a:r>
              <a:rPr lang="en-US" dirty="0">
                <a:cs typeface="Calibri"/>
              </a:rPr>
              <a:t>)</a:t>
            </a:r>
          </a:p>
        </p:txBody>
      </p:sp>
    </p:spTree>
    <p:extLst>
      <p:ext uri="{BB962C8B-B14F-4D97-AF65-F5344CB8AC3E}">
        <p14:creationId xmlns:p14="http://schemas.microsoft.com/office/powerpoint/2010/main" val="292020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773-0816-EA69-2EED-FFD68F38F9E6}"/>
              </a:ext>
            </a:extLst>
          </p:cNvPr>
          <p:cNvSpPr>
            <a:spLocks noGrp="1"/>
          </p:cNvSpPr>
          <p:nvPr>
            <p:ph type="title"/>
          </p:nvPr>
        </p:nvSpPr>
        <p:spPr/>
        <p:txBody>
          <a:bodyPr/>
          <a:lstStyle/>
          <a:p>
            <a:r>
              <a:rPr lang="en-US">
                <a:cs typeface="Calibri Light"/>
              </a:rPr>
              <a:t>Dans </a:t>
            </a:r>
            <a:r>
              <a:rPr lang="en-US" err="1">
                <a:cs typeface="Calibri Light"/>
              </a:rPr>
              <a:t>IdRef</a:t>
            </a:r>
            <a:endParaRPr lang="en-US" err="1"/>
          </a:p>
        </p:txBody>
      </p:sp>
      <p:sp>
        <p:nvSpPr>
          <p:cNvPr id="3" name="Content Placeholder 2">
            <a:extLst>
              <a:ext uri="{FF2B5EF4-FFF2-40B4-BE49-F238E27FC236}">
                <a16:creationId xmlns:a16="http://schemas.microsoft.com/office/drawing/2014/main" id="{F56A7B8F-D857-4E18-50D9-3FACFD746ECF}"/>
              </a:ext>
            </a:extLst>
          </p:cNvPr>
          <p:cNvSpPr>
            <a:spLocks noGrp="1"/>
          </p:cNvSpPr>
          <p:nvPr>
            <p:ph idx="1"/>
          </p:nvPr>
        </p:nvSpPr>
        <p:spPr/>
        <p:txBody>
          <a:bodyPr vert="horz" lIns="0" tIns="45720" rIns="0" bIns="45720" rtlCol="0" anchor="t">
            <a:normAutofit fontScale="85000" lnSpcReduction="20000"/>
          </a:bodyPr>
          <a:lstStyle/>
          <a:p>
            <a:pPr>
              <a:buChar char="-"/>
            </a:pPr>
            <a:r>
              <a:rPr lang="en-US" err="1">
                <a:cs typeface="Calibri"/>
              </a:rPr>
              <a:t>Contrairement</a:t>
            </a:r>
            <a:r>
              <a:rPr lang="en-US">
                <a:cs typeface="Calibri"/>
              </a:rPr>
              <a:t> à </a:t>
            </a:r>
            <a:r>
              <a:rPr lang="en-US" err="1">
                <a:cs typeface="Calibri"/>
              </a:rPr>
              <a:t>WinIBW</a:t>
            </a:r>
            <a:r>
              <a:rPr lang="en-US">
                <a:cs typeface="Calibri"/>
              </a:rPr>
              <a:t>, </a:t>
            </a:r>
            <a:r>
              <a:rPr lang="en-US" err="1">
                <a:cs typeface="Calibri"/>
              </a:rPr>
              <a:t>IdRef</a:t>
            </a:r>
            <a:r>
              <a:rPr lang="en-US">
                <a:cs typeface="Calibri"/>
              </a:rPr>
              <a:t> </a:t>
            </a:r>
            <a:r>
              <a:rPr lang="en-US" err="1">
                <a:cs typeface="Calibri"/>
              </a:rPr>
              <a:t>est</a:t>
            </a:r>
            <a:r>
              <a:rPr lang="en-US">
                <a:cs typeface="Calibri"/>
              </a:rPr>
              <a:t> </a:t>
            </a:r>
            <a:r>
              <a:rPr lang="en-US" err="1">
                <a:cs typeface="Calibri"/>
              </a:rPr>
              <a:t>une</a:t>
            </a:r>
            <a:r>
              <a:rPr lang="en-US">
                <a:cs typeface="Calibri"/>
              </a:rPr>
              <a:t> application </a:t>
            </a:r>
            <a:r>
              <a:rPr lang="en-US" err="1">
                <a:cs typeface="Calibri"/>
              </a:rPr>
              <a:t>développée</a:t>
            </a:r>
            <a:r>
              <a:rPr lang="en-US">
                <a:cs typeface="Calibri"/>
              </a:rPr>
              <a:t> par </a:t>
            </a:r>
            <a:r>
              <a:rPr lang="en-US" err="1">
                <a:cs typeface="Calibri"/>
              </a:rPr>
              <a:t>l'Abes</a:t>
            </a:r>
            <a:r>
              <a:rPr lang="en-US">
                <a:cs typeface="Calibri"/>
              </a:rPr>
              <a:t>. Elle </a:t>
            </a:r>
            <a:r>
              <a:rPr lang="en-US" err="1">
                <a:cs typeface="Calibri"/>
              </a:rPr>
              <a:t>utilise</a:t>
            </a:r>
            <a:r>
              <a:rPr lang="en-US">
                <a:cs typeface="Calibri"/>
              </a:rPr>
              <a:t> le </a:t>
            </a:r>
            <a:r>
              <a:rPr lang="en-US" err="1">
                <a:cs typeface="Calibri"/>
              </a:rPr>
              <a:t>moteur</a:t>
            </a:r>
            <a:r>
              <a:rPr lang="en-US">
                <a:cs typeface="Calibri"/>
              </a:rPr>
              <a:t> </a:t>
            </a:r>
            <a:r>
              <a:rPr lang="en-US" err="1">
                <a:cs typeface="Calibri"/>
              </a:rPr>
              <a:t>d'indexation</a:t>
            </a:r>
            <a:r>
              <a:rPr lang="en-US">
                <a:cs typeface="Calibri"/>
              </a:rPr>
              <a:t> </a:t>
            </a:r>
            <a:r>
              <a:rPr lang="en-US" err="1">
                <a:cs typeface="Calibri"/>
              </a:rPr>
              <a:t>Solr</a:t>
            </a:r>
            <a:r>
              <a:rPr lang="en-US">
                <a:cs typeface="Calibri"/>
              </a:rPr>
              <a:t>. Les projections </a:t>
            </a:r>
            <a:r>
              <a:rPr lang="en-US" err="1">
                <a:cs typeface="Calibri"/>
              </a:rPr>
              <a:t>sont</a:t>
            </a:r>
            <a:r>
              <a:rPr lang="en-US">
                <a:cs typeface="Calibri"/>
              </a:rPr>
              <a:t> </a:t>
            </a:r>
            <a:r>
              <a:rPr lang="en-US" err="1">
                <a:cs typeface="Calibri"/>
              </a:rPr>
              <a:t>listées</a:t>
            </a:r>
            <a:r>
              <a:rPr lang="en-US">
                <a:cs typeface="Calibri"/>
              </a:rPr>
              <a:t> dans un </a:t>
            </a:r>
            <a:r>
              <a:rPr lang="en-US" err="1">
                <a:cs typeface="Calibri"/>
              </a:rPr>
              <a:t>fichier</a:t>
            </a:r>
            <a:r>
              <a:rPr lang="en-US">
                <a:cs typeface="Calibri"/>
              </a:rPr>
              <a:t> de </a:t>
            </a:r>
            <a:r>
              <a:rPr lang="en-US" err="1">
                <a:cs typeface="Calibri"/>
              </a:rPr>
              <a:t>paramétrage</a:t>
            </a:r>
            <a:r>
              <a:rPr lang="en-US">
                <a:cs typeface="Calibri"/>
              </a:rPr>
              <a:t>. </a:t>
            </a:r>
            <a:endParaRPr lang="en-US"/>
          </a:p>
          <a:p>
            <a:pPr>
              <a:buChar char="-"/>
            </a:pPr>
            <a:r>
              <a:rPr lang="en-US">
                <a:cs typeface="Calibri"/>
              </a:rPr>
              <a:t>En 2020 </a:t>
            </a:r>
            <a:r>
              <a:rPr lang="en-US" err="1">
                <a:cs typeface="Calibri"/>
              </a:rPr>
              <a:t>Mistara</a:t>
            </a:r>
            <a:r>
              <a:rPr lang="en-US">
                <a:cs typeface="Calibri"/>
              </a:rPr>
              <a:t>, avec Maxime Tabet nous avions </a:t>
            </a:r>
            <a:r>
              <a:rPr lang="en-US" err="1">
                <a:cs typeface="Calibri"/>
              </a:rPr>
              <a:t>ajouté</a:t>
            </a:r>
            <a:r>
              <a:rPr lang="en-US">
                <a:cs typeface="Calibri"/>
              </a:rPr>
              <a:t> deux projections, </a:t>
            </a:r>
            <a:r>
              <a:rPr lang="en-US" err="1">
                <a:cs typeface="Calibri"/>
              </a:rPr>
              <a:t>simplement</a:t>
            </a:r>
            <a:r>
              <a:rPr lang="en-US">
                <a:cs typeface="Calibri"/>
              </a:rPr>
              <a:t> sous la </a:t>
            </a:r>
            <a:r>
              <a:rPr lang="en-US" err="1">
                <a:cs typeface="Calibri"/>
              </a:rPr>
              <a:t>forme</a:t>
            </a:r>
            <a:r>
              <a:rPr lang="en-US">
                <a:cs typeface="Calibri"/>
              </a:rPr>
              <a:t> :</a:t>
            </a:r>
            <a:endParaRPr lang="en-US"/>
          </a:p>
          <a:p>
            <a:pPr indent="1451610"/>
            <a:r>
              <a:rPr lang="en-US">
                <a:ea typeface="+mn-lt"/>
                <a:cs typeface="+mn-lt"/>
              </a:rPr>
              <a:t># ſ =&gt; s</a:t>
            </a:r>
            <a:endParaRPr lang="en-US">
              <a:cs typeface="Calibri"/>
            </a:endParaRPr>
          </a:p>
          <a:p>
            <a:pPr indent="1451610"/>
            <a:r>
              <a:rPr lang="en-US">
                <a:ea typeface="+mn-lt"/>
                <a:cs typeface="+mn-lt"/>
              </a:rPr>
              <a:t>"\u017F" =&gt; "s"</a:t>
            </a:r>
            <a:endParaRPr lang="en-US">
              <a:cs typeface="Calibri"/>
            </a:endParaRPr>
          </a:p>
          <a:p>
            <a:pPr indent="1451610"/>
            <a:r>
              <a:rPr lang="en-US">
                <a:ea typeface="+mn-lt"/>
                <a:cs typeface="+mn-lt"/>
              </a:rPr>
              <a:t># ḥ =&gt; h</a:t>
            </a:r>
            <a:endParaRPr lang="en-US">
              <a:cs typeface="Calibri"/>
            </a:endParaRPr>
          </a:p>
          <a:p>
            <a:pPr marL="0" indent="1543050">
              <a:buNone/>
            </a:pPr>
            <a:r>
              <a:rPr lang="en-US">
                <a:ea typeface="+mn-lt"/>
                <a:cs typeface="+mn-lt"/>
              </a:rPr>
              <a:t>"\u1E25" =&gt; "h"    </a:t>
            </a:r>
            <a:endParaRPr lang="en-US">
              <a:cs typeface="Calibri"/>
            </a:endParaRPr>
          </a:p>
          <a:p>
            <a:r>
              <a:rPr lang="en-US" err="1">
                <a:ea typeface="+mn-lt"/>
                <a:cs typeface="+mn-lt"/>
              </a:rPr>
              <a:t>Résultat</a:t>
            </a:r>
            <a:r>
              <a:rPr lang="en-US">
                <a:ea typeface="+mn-lt"/>
                <a:cs typeface="+mn-lt"/>
              </a:rPr>
              <a:t> : "</a:t>
            </a:r>
            <a:r>
              <a:rPr lang="en-US" err="1">
                <a:ea typeface="+mn-lt"/>
                <a:cs typeface="+mn-lt"/>
              </a:rPr>
              <a:t>Rušdī</a:t>
            </a:r>
            <a:r>
              <a:rPr lang="en-US">
                <a:ea typeface="+mn-lt"/>
                <a:cs typeface="+mn-lt"/>
              </a:rPr>
              <a:t>‎ </a:t>
            </a:r>
            <a:r>
              <a:rPr lang="en-US" err="1">
                <a:ea typeface="+mn-lt"/>
                <a:cs typeface="+mn-lt"/>
              </a:rPr>
              <a:t>Muḥammad</a:t>
            </a:r>
            <a:r>
              <a:rPr lang="en-US">
                <a:ea typeface="+mn-lt"/>
                <a:cs typeface="+mn-lt"/>
              </a:rPr>
              <a:t>" </a:t>
            </a:r>
            <a:r>
              <a:rPr lang="en-US" err="1">
                <a:ea typeface="+mn-lt"/>
                <a:cs typeface="+mn-lt"/>
              </a:rPr>
              <a:t>est</a:t>
            </a:r>
            <a:r>
              <a:rPr lang="en-US">
                <a:ea typeface="+mn-lt"/>
                <a:cs typeface="+mn-lt"/>
              </a:rPr>
              <a:t> </a:t>
            </a:r>
            <a:r>
              <a:rPr lang="en-US" err="1">
                <a:ea typeface="+mn-lt"/>
                <a:cs typeface="+mn-lt"/>
              </a:rPr>
              <a:t>indexé</a:t>
            </a:r>
            <a:r>
              <a:rPr lang="en-US">
                <a:ea typeface="+mn-lt"/>
                <a:cs typeface="+mn-lt"/>
              </a:rPr>
              <a:t> </a:t>
            </a:r>
            <a:r>
              <a:rPr lang="en-US" err="1">
                <a:ea typeface="+mn-lt"/>
                <a:cs typeface="+mn-lt"/>
              </a:rPr>
              <a:t>comme</a:t>
            </a:r>
            <a:r>
              <a:rPr lang="en-US">
                <a:ea typeface="+mn-lt"/>
                <a:cs typeface="+mn-lt"/>
              </a:rPr>
              <a:t> "</a:t>
            </a:r>
            <a:r>
              <a:rPr lang="en-US" err="1">
                <a:ea typeface="+mn-lt"/>
                <a:cs typeface="+mn-lt"/>
              </a:rPr>
              <a:t>Rusdi</a:t>
            </a:r>
            <a:r>
              <a:rPr lang="en-US">
                <a:ea typeface="+mn-lt"/>
                <a:cs typeface="+mn-lt"/>
              </a:rPr>
              <a:t>, Muhammad"*.</a:t>
            </a:r>
            <a:endParaRPr lang="en-US"/>
          </a:p>
          <a:p>
            <a:endParaRPr lang="en-US">
              <a:cs typeface="Calibri"/>
            </a:endParaRPr>
          </a:p>
          <a:p>
            <a:r>
              <a:rPr lang="en-US">
                <a:cs typeface="Calibri"/>
              </a:rPr>
              <a:t>=&gt; il </a:t>
            </a:r>
            <a:r>
              <a:rPr lang="en-US" err="1">
                <a:cs typeface="Calibri"/>
              </a:rPr>
              <a:t>convient</a:t>
            </a:r>
            <a:r>
              <a:rPr lang="en-US">
                <a:cs typeface="Calibri"/>
              </a:rPr>
              <a:t> de lister les projections </a:t>
            </a:r>
            <a:r>
              <a:rPr lang="en-US" err="1">
                <a:cs typeface="Calibri"/>
              </a:rPr>
              <a:t>pertinentes</a:t>
            </a:r>
            <a:r>
              <a:rPr lang="en-US">
                <a:cs typeface="Calibri"/>
              </a:rPr>
              <a:t>.</a:t>
            </a:r>
          </a:p>
          <a:p>
            <a:r>
              <a:rPr lang="en-US">
                <a:cs typeface="Calibri"/>
              </a:rPr>
              <a:t>Un </a:t>
            </a:r>
            <a:r>
              <a:rPr lang="en-US" err="1">
                <a:cs typeface="Calibri"/>
              </a:rPr>
              <a:t>effet</a:t>
            </a:r>
            <a:r>
              <a:rPr lang="en-US">
                <a:cs typeface="Calibri"/>
              </a:rPr>
              <a:t> de bord </a:t>
            </a:r>
            <a:r>
              <a:rPr lang="en-US" err="1">
                <a:cs typeface="Calibri"/>
              </a:rPr>
              <a:t>négatif</a:t>
            </a:r>
            <a:r>
              <a:rPr lang="en-US">
                <a:cs typeface="Calibri"/>
              </a:rPr>
              <a:t> : </a:t>
            </a:r>
          </a:p>
          <a:p>
            <a:pPr marL="566420" lvl="2"/>
            <a:r>
              <a:rPr lang="en-US" sz="2000">
                <a:cs typeface="Calibri"/>
              </a:rPr>
              <a:t>la </a:t>
            </a:r>
            <a:r>
              <a:rPr lang="en-US" sz="2000" err="1">
                <a:cs typeface="Calibri"/>
              </a:rPr>
              <a:t>troncature</a:t>
            </a:r>
            <a:r>
              <a:rPr lang="en-US" sz="2000">
                <a:cs typeface="Calibri"/>
              </a:rPr>
              <a:t> </a:t>
            </a:r>
            <a:r>
              <a:rPr lang="en-US" sz="2000" err="1">
                <a:cs typeface="Calibri"/>
              </a:rPr>
              <a:t>est</a:t>
            </a:r>
            <a:r>
              <a:rPr lang="en-US" sz="2000">
                <a:cs typeface="Calibri"/>
              </a:rPr>
              <a:t> gênée avec les </a:t>
            </a:r>
            <a:r>
              <a:rPr lang="en-US" sz="2000" err="1">
                <a:cs typeface="Calibri"/>
              </a:rPr>
              <a:t>caractères</a:t>
            </a:r>
            <a:r>
              <a:rPr lang="en-US" sz="2000">
                <a:cs typeface="Calibri"/>
              </a:rPr>
              <a:t> </a:t>
            </a:r>
            <a:r>
              <a:rPr lang="en-US" sz="2000" err="1">
                <a:cs typeface="Calibri"/>
              </a:rPr>
              <a:t>projetés</a:t>
            </a:r>
            <a:r>
              <a:rPr lang="en-US" sz="2000">
                <a:cs typeface="Calibri"/>
              </a:rPr>
              <a:t> : </a:t>
            </a:r>
            <a:r>
              <a:rPr lang="en-US" sz="2000" err="1">
                <a:cs typeface="Calibri"/>
              </a:rPr>
              <a:t>Rušdī</a:t>
            </a:r>
            <a:r>
              <a:rPr lang="en-US" sz="2000">
                <a:cs typeface="Calibri"/>
              </a:rPr>
              <a:t>‎ </a:t>
            </a:r>
            <a:r>
              <a:rPr lang="en-US" sz="2000" err="1">
                <a:cs typeface="Calibri"/>
              </a:rPr>
              <a:t>Muḥammad</a:t>
            </a:r>
            <a:r>
              <a:rPr lang="en-US" sz="2000">
                <a:cs typeface="Calibri"/>
              </a:rPr>
              <a:t>* =&gt; </a:t>
            </a:r>
            <a:r>
              <a:rPr lang="en-US" sz="2000" err="1">
                <a:cs typeface="Calibri"/>
              </a:rPr>
              <a:t>zéro</a:t>
            </a:r>
            <a:r>
              <a:rPr lang="en-US" sz="2000">
                <a:cs typeface="Calibri"/>
              </a:rPr>
              <a:t> </a:t>
            </a:r>
            <a:r>
              <a:rPr lang="en-US" sz="2000" err="1">
                <a:cs typeface="Calibri"/>
              </a:rPr>
              <a:t>résultat</a:t>
            </a:r>
            <a:endParaRPr lang="en-US" sz="2000">
              <a:cs typeface="Calibri"/>
            </a:endParaRPr>
          </a:p>
          <a:p>
            <a:pPr>
              <a:buChar char="-"/>
            </a:pPr>
            <a:endParaRPr lang="en-US">
              <a:cs typeface="Calibri"/>
            </a:endParaRPr>
          </a:p>
          <a:p>
            <a:pPr>
              <a:buChar char="-"/>
            </a:pPr>
            <a:endParaRPr lang="en-US">
              <a:cs typeface="Calibri"/>
            </a:endParaRPr>
          </a:p>
          <a:p>
            <a:pPr>
              <a:buChar char="-"/>
            </a:pPr>
            <a:endParaRPr lang="en-US">
              <a:cs typeface="Calibri"/>
            </a:endParaRPr>
          </a:p>
          <a:p>
            <a:pPr>
              <a:buChar char="-"/>
            </a:pPr>
            <a:endParaRPr lang="en-US">
              <a:cs typeface="Calibri"/>
            </a:endParaRPr>
          </a:p>
          <a:p>
            <a:pPr>
              <a:buChar char="-"/>
            </a:pPr>
            <a:endParaRPr lang="en-US">
              <a:cs typeface="Calibri"/>
            </a:endParaRPr>
          </a:p>
          <a:p>
            <a:pPr>
              <a:buChar char="-"/>
            </a:pPr>
            <a:endParaRPr lang="en-US">
              <a:cs typeface="Calibri"/>
            </a:endParaRPr>
          </a:p>
        </p:txBody>
      </p:sp>
    </p:spTree>
    <p:extLst>
      <p:ext uri="{BB962C8B-B14F-4D97-AF65-F5344CB8AC3E}">
        <p14:creationId xmlns:p14="http://schemas.microsoft.com/office/powerpoint/2010/main" val="221224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627C-CBF5-DD81-E111-BA27B6125534}"/>
              </a:ext>
            </a:extLst>
          </p:cNvPr>
          <p:cNvSpPr>
            <a:spLocks noGrp="1"/>
          </p:cNvSpPr>
          <p:nvPr>
            <p:ph type="title"/>
          </p:nvPr>
        </p:nvSpPr>
        <p:spPr/>
        <p:txBody>
          <a:bodyPr/>
          <a:lstStyle/>
          <a:p>
            <a:r>
              <a:rPr lang="en-US" dirty="0">
                <a:cs typeface="Calibri Light"/>
              </a:rPr>
              <a:t>Dans </a:t>
            </a:r>
            <a:r>
              <a:rPr lang="en-US" dirty="0" err="1">
                <a:cs typeface="Calibri Light"/>
              </a:rPr>
              <a:t>IdRef</a:t>
            </a:r>
            <a:r>
              <a:rPr lang="en-US" dirty="0">
                <a:cs typeface="Calibri Light"/>
              </a:rPr>
              <a:t> : </a:t>
            </a:r>
            <a:br>
              <a:rPr lang="en-US" dirty="0">
                <a:cs typeface="Calibri Light"/>
              </a:rPr>
            </a:br>
            <a:r>
              <a:rPr lang="en-US" dirty="0">
                <a:cs typeface="Calibri Light"/>
              </a:rPr>
              <a:t>Prises de contact pour </a:t>
            </a:r>
            <a:r>
              <a:rPr lang="en-US" dirty="0" err="1">
                <a:cs typeface="Calibri Light"/>
              </a:rPr>
              <a:t>obtenir</a:t>
            </a:r>
            <a:r>
              <a:rPr lang="en-US" dirty="0">
                <a:cs typeface="Calibri Light"/>
              </a:rPr>
              <a:t> </a:t>
            </a:r>
            <a:r>
              <a:rPr lang="en-US" dirty="0" err="1">
                <a:cs typeface="Calibri Light"/>
              </a:rPr>
              <a:t>une</a:t>
            </a:r>
            <a:r>
              <a:rPr lang="en-US" dirty="0">
                <a:cs typeface="Calibri Light"/>
              </a:rPr>
              <a:t> </a:t>
            </a:r>
            <a:r>
              <a:rPr lang="en-US" dirty="0" err="1">
                <a:cs typeface="Calibri Light" panose="020F0302020204030204"/>
              </a:rPr>
              <a:t>liste</a:t>
            </a:r>
          </a:p>
        </p:txBody>
      </p:sp>
      <p:sp>
        <p:nvSpPr>
          <p:cNvPr id="3" name="Content Placeholder 2">
            <a:extLst>
              <a:ext uri="{FF2B5EF4-FFF2-40B4-BE49-F238E27FC236}">
                <a16:creationId xmlns:a16="http://schemas.microsoft.com/office/drawing/2014/main" id="{2145D248-C09F-C587-E005-42A374CAB3D1}"/>
              </a:ext>
            </a:extLst>
          </p:cNvPr>
          <p:cNvSpPr>
            <a:spLocks noGrp="1"/>
          </p:cNvSpPr>
          <p:nvPr>
            <p:ph idx="1"/>
          </p:nvPr>
        </p:nvSpPr>
        <p:spPr/>
        <p:txBody>
          <a:bodyPr vert="horz" lIns="0" tIns="45720" rIns="0" bIns="45720" rtlCol="0" anchor="t">
            <a:normAutofit fontScale="92500" lnSpcReduction="20000"/>
          </a:bodyPr>
          <a:lstStyle/>
          <a:p>
            <a:pPr marL="0" indent="0">
              <a:buNone/>
            </a:pPr>
            <a:r>
              <a:rPr lang="en-US" sz="1400">
                <a:solidFill>
                  <a:srgbClr val="1F497D"/>
                </a:solidFill>
                <a:ea typeface="+mn-lt"/>
                <a:cs typeface="+mn-lt"/>
              </a:rPr>
              <a:t>"Les </a:t>
            </a:r>
            <a:r>
              <a:rPr lang="en-US" sz="1400" err="1">
                <a:solidFill>
                  <a:srgbClr val="1F497D"/>
                </a:solidFill>
                <a:ea typeface="+mn-lt"/>
                <a:cs typeface="+mn-lt"/>
              </a:rPr>
              <a:t>recherches</a:t>
            </a:r>
            <a:r>
              <a:rPr lang="en-US" sz="1400">
                <a:solidFill>
                  <a:srgbClr val="1F497D"/>
                </a:solidFill>
                <a:ea typeface="+mn-lt"/>
                <a:cs typeface="+mn-lt"/>
              </a:rPr>
              <a:t> </a:t>
            </a:r>
            <a:r>
              <a:rPr lang="ar-DZ" sz="1400">
                <a:solidFill>
                  <a:srgbClr val="1F497D"/>
                </a:solidFill>
                <a:latin typeface="Calibri"/>
                <a:cs typeface="Calibri"/>
              </a:rPr>
              <a:t>أحمد إبراهيم</a:t>
            </a:r>
            <a:r>
              <a:rPr lang="ar-DZ" sz="1400">
                <a:solidFill>
                  <a:srgbClr val="1F497D"/>
                </a:solidFill>
                <a:ea typeface="+mn-lt"/>
                <a:cs typeface="+mn-lt"/>
              </a:rPr>
              <a:t> </a:t>
            </a:r>
            <a:r>
              <a:rPr lang="en-US" sz="1400">
                <a:solidFill>
                  <a:srgbClr val="1F497D"/>
                </a:solidFill>
                <a:ea typeface="+mn-lt"/>
                <a:cs typeface="+mn-lt"/>
              </a:rPr>
              <a:t>et </a:t>
            </a:r>
            <a:r>
              <a:rPr lang="ar-DZ" sz="1400">
                <a:solidFill>
                  <a:srgbClr val="1F497D"/>
                </a:solidFill>
                <a:latin typeface="Calibri"/>
                <a:cs typeface="Calibri"/>
              </a:rPr>
              <a:t>احمد إبراهيم  </a:t>
            </a:r>
            <a:r>
              <a:rPr lang="en-US" sz="1400" err="1">
                <a:solidFill>
                  <a:srgbClr val="1F497D"/>
                </a:solidFill>
                <a:ea typeface="+mn-lt"/>
                <a:cs typeface="+mn-lt"/>
              </a:rPr>
              <a:t>donnent</a:t>
            </a:r>
            <a:r>
              <a:rPr lang="en-US" sz="1400">
                <a:solidFill>
                  <a:srgbClr val="1F497D"/>
                </a:solidFill>
                <a:ea typeface="+mn-lt"/>
                <a:cs typeface="+mn-lt"/>
              </a:rPr>
              <a:t> le </a:t>
            </a:r>
            <a:r>
              <a:rPr lang="en-US" sz="1400" err="1">
                <a:solidFill>
                  <a:srgbClr val="1F497D"/>
                </a:solidFill>
                <a:ea typeface="+mn-lt"/>
                <a:cs typeface="+mn-lt"/>
              </a:rPr>
              <a:t>même</a:t>
            </a:r>
            <a:r>
              <a:rPr lang="en-US" sz="1400">
                <a:solidFill>
                  <a:srgbClr val="1F497D"/>
                </a:solidFill>
                <a:ea typeface="+mn-lt"/>
                <a:cs typeface="+mn-lt"/>
              </a:rPr>
              <a:t> </a:t>
            </a:r>
            <a:r>
              <a:rPr lang="en-US" sz="1400" err="1">
                <a:solidFill>
                  <a:srgbClr val="1F497D"/>
                </a:solidFill>
                <a:ea typeface="+mn-lt"/>
                <a:cs typeface="+mn-lt"/>
              </a:rPr>
              <a:t>nombre</a:t>
            </a:r>
            <a:r>
              <a:rPr lang="en-US" sz="1400">
                <a:solidFill>
                  <a:srgbClr val="1F497D"/>
                </a:solidFill>
                <a:ea typeface="+mn-lt"/>
                <a:cs typeface="+mn-lt"/>
              </a:rPr>
              <a:t> de </a:t>
            </a:r>
            <a:r>
              <a:rPr lang="en-US" sz="1400" err="1">
                <a:solidFill>
                  <a:srgbClr val="1F497D"/>
                </a:solidFill>
                <a:ea typeface="+mn-lt"/>
                <a:cs typeface="+mn-lt"/>
              </a:rPr>
              <a:t>résultats</a:t>
            </a:r>
            <a:r>
              <a:rPr lang="en-US" sz="1400">
                <a:solidFill>
                  <a:srgbClr val="1F497D"/>
                </a:solidFill>
                <a:ea typeface="+mn-lt"/>
                <a:cs typeface="+mn-lt"/>
              </a:rPr>
              <a:t>"</a:t>
            </a:r>
            <a:endParaRPr lang="en-US" sz="1400">
              <a:solidFill>
                <a:srgbClr val="1F497D"/>
              </a:solidFill>
              <a:cs typeface="Calibri"/>
            </a:endParaRPr>
          </a:p>
          <a:p>
            <a:pPr marL="171450" indent="-171450">
              <a:buChar char="-"/>
            </a:pPr>
            <a:r>
              <a:rPr lang="en-US" sz="1400">
                <a:solidFill>
                  <a:srgbClr val="1F497D"/>
                </a:solidFill>
                <a:ea typeface="+mn-lt"/>
                <a:cs typeface="+mn-lt"/>
              </a:rPr>
              <a:t>Dans le catalogue public de la BIMA, ex: </a:t>
            </a:r>
            <a:endParaRPr lang="en-US" sz="1400">
              <a:solidFill>
                <a:srgbClr val="404040"/>
              </a:solidFill>
              <a:ea typeface="+mn-lt"/>
              <a:cs typeface="+mn-lt"/>
            </a:endParaRPr>
          </a:p>
          <a:p>
            <a:pPr marL="0" indent="0">
              <a:buNone/>
            </a:pPr>
            <a:r>
              <a:rPr lang="en-US" sz="1400">
                <a:solidFill>
                  <a:srgbClr val="1F497D"/>
                </a:solidFill>
                <a:ea typeface="+mn-lt"/>
                <a:cs typeface="+mn-lt"/>
                <a:hlinkClick r:id="rId2"/>
              </a:rPr>
              <a:t>http://bima-catalogue.imarabe.org/search/query?term_1=%D8%A3%D8%AD%D9%85%D8%AF+%D8%A5%D8%A8%D8%B1%D8%A7%D9%87%D9%8A%D9%85&amp;theme=bima</a:t>
            </a:r>
            <a:endParaRPr lang="en-US" sz="1400">
              <a:solidFill>
                <a:srgbClr val="404040"/>
              </a:solidFill>
              <a:ea typeface="+mn-lt"/>
              <a:cs typeface="+mn-lt"/>
            </a:endParaRPr>
          </a:p>
          <a:p>
            <a:pPr marL="0" indent="0">
              <a:buNone/>
            </a:pPr>
            <a:r>
              <a:rPr lang="en-US" sz="1400">
                <a:solidFill>
                  <a:srgbClr val="1F497D"/>
                </a:solidFill>
                <a:ea typeface="+mn-lt"/>
                <a:cs typeface="+mn-lt"/>
                <a:hlinkClick r:id="rId3"/>
              </a:rPr>
              <a:t>http://bima-catalogue.imarabe.org/search/query?term_1=%D8%A7%D8%AD%D9%85%D8%AF+%D8%A7%D8%A8%D8%B1%D8%A7%D9%87%D9%8A%D9%85&amp;theme=bima</a:t>
            </a:r>
            <a:endParaRPr lang="en-US" sz="1400">
              <a:cs typeface="Calibri"/>
            </a:endParaRPr>
          </a:p>
          <a:p>
            <a:pPr marL="171450" indent="-171450">
              <a:buChar char="-"/>
            </a:pPr>
            <a:r>
              <a:rPr lang="en-US" sz="1400">
                <a:solidFill>
                  <a:srgbClr val="000000"/>
                </a:solidFill>
                <a:cs typeface="Calibri"/>
              </a:rPr>
              <a:t>Dans le catalogue de la BULAC, ex : </a:t>
            </a:r>
          </a:p>
          <a:p>
            <a:pPr marL="0" indent="0">
              <a:buNone/>
            </a:pPr>
            <a:r>
              <a:rPr lang="en-US" sz="1400">
                <a:solidFill>
                  <a:srgbClr val="1F497D"/>
                </a:solidFill>
                <a:cs typeface="Calibri"/>
                <a:hlinkClick r:id="rId4"/>
              </a:rPr>
              <a:t>https://www.bulac.fr/recherche-globale?query=%D8%A7%D8%AD%D9%85%D8%AF%20%D8%A5%D8%A8%D8%B1%D8%A7%D9%87%D9%8A%D9%85&amp;sources[0]=koha</a:t>
            </a:r>
            <a:endParaRPr lang="en-US" sz="1400">
              <a:solidFill>
                <a:srgbClr val="404040"/>
              </a:solidFill>
              <a:cs typeface="Calibri"/>
            </a:endParaRPr>
          </a:p>
          <a:p>
            <a:pPr marL="0" indent="0">
              <a:buNone/>
            </a:pPr>
            <a:r>
              <a:rPr lang="en-US" sz="1400">
                <a:solidFill>
                  <a:srgbClr val="1F497D"/>
                </a:solidFill>
                <a:cs typeface="Calibri"/>
                <a:hlinkClick r:id="rId5"/>
              </a:rPr>
              <a:t>https://www.bulac.fr/recherche-globale?query=%D8%A3%D8%AD%D9%85%D8%AF%20%D8%A5%D8%A8%D8%B1%D8%A7%D9%87%D9%8A%D9%85&amp;sources[0]=koha</a:t>
            </a:r>
            <a:endParaRPr lang="en-US" sz="1400">
              <a:solidFill>
                <a:srgbClr val="404040"/>
              </a:solidFill>
              <a:cs typeface="Calibri"/>
            </a:endParaRPr>
          </a:p>
          <a:p>
            <a:pPr marL="171450" indent="-171450">
              <a:buChar char="-"/>
            </a:pPr>
            <a:r>
              <a:rPr lang="en-US" sz="1400">
                <a:solidFill>
                  <a:srgbClr val="000000"/>
                </a:solidFill>
                <a:cs typeface="Calibri"/>
              </a:rPr>
              <a:t>Dans le catalogue public Al-Kindi, ex :</a:t>
            </a:r>
          </a:p>
          <a:p>
            <a:pPr marL="0" indent="0">
              <a:buNone/>
            </a:pPr>
            <a:r>
              <a:rPr lang="en-US" sz="1400" err="1">
                <a:solidFill>
                  <a:srgbClr val="000000"/>
                </a:solidFill>
                <a:cs typeface="Calibri"/>
              </a:rPr>
              <a:t>recherchant</a:t>
            </a:r>
            <a:r>
              <a:rPr lang="en-US" sz="1400">
                <a:solidFill>
                  <a:srgbClr val="000000"/>
                </a:solidFill>
                <a:cs typeface="Calibri"/>
              </a:rPr>
              <a:t> </a:t>
            </a:r>
            <a:r>
              <a:rPr lang="en-US" sz="1400" err="1">
                <a:solidFill>
                  <a:srgbClr val="000000"/>
                </a:solidFill>
                <a:cs typeface="Calibri"/>
              </a:rPr>
              <a:t>احمد</a:t>
            </a:r>
            <a:r>
              <a:rPr lang="en-US" sz="1400">
                <a:solidFill>
                  <a:srgbClr val="000000"/>
                </a:solidFill>
                <a:cs typeface="Calibri"/>
              </a:rPr>
              <a:t> </a:t>
            </a:r>
            <a:r>
              <a:rPr lang="en-US" sz="1400" err="1">
                <a:solidFill>
                  <a:srgbClr val="000000"/>
                </a:solidFill>
                <a:cs typeface="Calibri"/>
              </a:rPr>
              <a:t>إبراهيم</a:t>
            </a:r>
            <a:r>
              <a:rPr lang="en-US" sz="1400">
                <a:solidFill>
                  <a:srgbClr val="000000"/>
                </a:solidFill>
                <a:cs typeface="Calibri"/>
              </a:rPr>
              <a:t> (sans hamza sur le alif initial), le </a:t>
            </a:r>
            <a:r>
              <a:rPr lang="en-US" sz="1400" err="1">
                <a:solidFill>
                  <a:srgbClr val="000000"/>
                </a:solidFill>
                <a:cs typeface="Calibri"/>
              </a:rPr>
              <a:t>résultat</a:t>
            </a:r>
            <a:r>
              <a:rPr lang="en-US" sz="1400">
                <a:solidFill>
                  <a:srgbClr val="000000"/>
                </a:solidFill>
                <a:cs typeface="Calibri"/>
              </a:rPr>
              <a:t> </a:t>
            </a:r>
            <a:r>
              <a:rPr lang="en-US" sz="1400">
                <a:solidFill>
                  <a:srgbClr val="000000"/>
                </a:solidFill>
                <a:cs typeface="Calibri"/>
                <a:hlinkClick r:id="rId6"/>
              </a:rPr>
              <a:t>https://opac.ideo-cairo.org/agent/37282</a:t>
            </a:r>
            <a:r>
              <a:rPr lang="en-US" sz="1400">
                <a:solidFill>
                  <a:srgbClr val="000000"/>
                </a:solidFill>
                <a:cs typeface="Calibri"/>
              </a:rPr>
              <a:t> </a:t>
            </a:r>
            <a:r>
              <a:rPr lang="en-US" sz="1400" err="1">
                <a:solidFill>
                  <a:srgbClr val="000000"/>
                </a:solidFill>
                <a:cs typeface="Calibri"/>
              </a:rPr>
              <a:t>ressort</a:t>
            </a:r>
            <a:r>
              <a:rPr lang="en-US" sz="1400">
                <a:solidFill>
                  <a:srgbClr val="000000"/>
                </a:solidFill>
                <a:cs typeface="Calibri"/>
              </a:rPr>
              <a:t> </a:t>
            </a:r>
            <a:r>
              <a:rPr lang="en-US" sz="1400" err="1">
                <a:solidFill>
                  <a:srgbClr val="000000"/>
                </a:solidFill>
                <a:cs typeface="Calibri"/>
              </a:rPr>
              <a:t>alors</a:t>
            </a:r>
            <a:r>
              <a:rPr lang="en-US" sz="1400">
                <a:solidFill>
                  <a:srgbClr val="000000"/>
                </a:solidFill>
                <a:cs typeface="Calibri"/>
              </a:rPr>
              <a:t> </a:t>
            </a:r>
            <a:r>
              <a:rPr lang="en-US" sz="1400" err="1">
                <a:solidFill>
                  <a:srgbClr val="000000"/>
                </a:solidFill>
                <a:cs typeface="Calibri"/>
              </a:rPr>
              <a:t>même</a:t>
            </a:r>
            <a:r>
              <a:rPr lang="en-US" sz="1400">
                <a:solidFill>
                  <a:srgbClr val="000000"/>
                </a:solidFill>
                <a:cs typeface="Calibri"/>
              </a:rPr>
              <a:t> que son seul point </a:t>
            </a:r>
            <a:r>
              <a:rPr lang="en-US" sz="1400" err="1">
                <a:solidFill>
                  <a:srgbClr val="000000"/>
                </a:solidFill>
                <a:cs typeface="Calibri"/>
              </a:rPr>
              <a:t>d'accès</a:t>
            </a:r>
            <a:r>
              <a:rPr lang="en-US" sz="1400">
                <a:solidFill>
                  <a:srgbClr val="000000"/>
                </a:solidFill>
                <a:cs typeface="Calibri"/>
              </a:rPr>
              <a:t> </a:t>
            </a:r>
            <a:r>
              <a:rPr lang="en-US" sz="1400">
                <a:solidFill>
                  <a:srgbClr val="000000"/>
                </a:solidFill>
                <a:cs typeface="Calibri"/>
                <a:hlinkClick r:id="rId6"/>
              </a:rPr>
              <a:t>أبراهيم، أحمد حسن</a:t>
            </a:r>
            <a:r>
              <a:rPr lang="en-US" sz="1400">
                <a:solidFill>
                  <a:srgbClr val="000000"/>
                </a:solidFill>
                <a:cs typeface="Calibri"/>
              </a:rPr>
              <a:t> </a:t>
            </a:r>
            <a:r>
              <a:rPr lang="en-US" sz="1400" err="1">
                <a:solidFill>
                  <a:srgbClr val="000000"/>
                </a:solidFill>
                <a:cs typeface="Calibri"/>
              </a:rPr>
              <a:t>contient</a:t>
            </a:r>
            <a:r>
              <a:rPr lang="en-US" sz="1400">
                <a:solidFill>
                  <a:srgbClr val="000000"/>
                </a:solidFill>
                <a:cs typeface="Calibri"/>
              </a:rPr>
              <a:t> le hamza.</a:t>
            </a:r>
            <a:endParaRPr lang="en-US"/>
          </a:p>
        </p:txBody>
      </p:sp>
    </p:spTree>
    <p:extLst>
      <p:ext uri="{BB962C8B-B14F-4D97-AF65-F5344CB8AC3E}">
        <p14:creationId xmlns:p14="http://schemas.microsoft.com/office/powerpoint/2010/main" val="397858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6F58-114C-B016-6981-F7B4CEF11D51}"/>
              </a:ext>
            </a:extLst>
          </p:cNvPr>
          <p:cNvSpPr>
            <a:spLocks noGrp="1"/>
          </p:cNvSpPr>
          <p:nvPr>
            <p:ph type="title"/>
          </p:nvPr>
        </p:nvSpPr>
        <p:spPr/>
        <p:txBody>
          <a:bodyPr/>
          <a:lstStyle/>
          <a:p>
            <a:r>
              <a:rPr lang="en-US" dirty="0">
                <a:cs typeface="Calibri Light"/>
              </a:rPr>
              <a:t>Dans </a:t>
            </a:r>
            <a:r>
              <a:rPr lang="en-US" dirty="0" err="1">
                <a:cs typeface="Calibri Light"/>
              </a:rPr>
              <a:t>IdRef</a:t>
            </a:r>
            <a:r>
              <a:rPr lang="en-US" dirty="0">
                <a:cs typeface="Calibri Light"/>
              </a:rPr>
              <a:t> : </a:t>
            </a:r>
            <a:br>
              <a:rPr lang="en-US" dirty="0">
                <a:cs typeface="Calibri Light"/>
              </a:rPr>
            </a:br>
            <a:r>
              <a:rPr lang="en-US" dirty="0" err="1">
                <a:cs typeface="Calibri Light"/>
              </a:rPr>
              <a:t>Obtenir</a:t>
            </a:r>
            <a:r>
              <a:rPr lang="en-US" dirty="0">
                <a:cs typeface="Calibri Light"/>
              </a:rPr>
              <a:t> </a:t>
            </a:r>
            <a:r>
              <a:rPr lang="en-US" dirty="0" err="1">
                <a:cs typeface="Calibri Light"/>
              </a:rPr>
              <a:t>une</a:t>
            </a:r>
            <a:r>
              <a:rPr lang="en-US" dirty="0">
                <a:cs typeface="Calibri Light"/>
              </a:rPr>
              <a:t> </a:t>
            </a:r>
            <a:r>
              <a:rPr lang="en-US" dirty="0" err="1">
                <a:cs typeface="Calibri Light"/>
              </a:rPr>
              <a:t>liste</a:t>
            </a:r>
            <a:r>
              <a:rPr lang="en-US" dirty="0">
                <a:cs typeface="Calibri Light"/>
              </a:rPr>
              <a:t> </a:t>
            </a:r>
            <a:r>
              <a:rPr lang="en-US" dirty="0" err="1">
                <a:cs typeface="Calibri Light"/>
              </a:rPr>
              <a:t>n'est</a:t>
            </a:r>
            <a:r>
              <a:rPr lang="en-US" dirty="0">
                <a:cs typeface="Calibri Light"/>
              </a:rPr>
              <a:t> pas </a:t>
            </a:r>
            <a:r>
              <a:rPr lang="en-US" dirty="0" err="1">
                <a:cs typeface="Calibri Light"/>
              </a:rPr>
              <a:t>si</a:t>
            </a:r>
            <a:r>
              <a:rPr lang="en-US" dirty="0">
                <a:cs typeface="Calibri Light"/>
              </a:rPr>
              <a:t> facile</a:t>
            </a:r>
            <a:endParaRPr lang="fr-FR" dirty="0"/>
          </a:p>
        </p:txBody>
      </p:sp>
      <p:sp>
        <p:nvSpPr>
          <p:cNvPr id="3" name="Content Placeholder 2">
            <a:extLst>
              <a:ext uri="{FF2B5EF4-FFF2-40B4-BE49-F238E27FC236}">
                <a16:creationId xmlns:a16="http://schemas.microsoft.com/office/drawing/2014/main" id="{8A32DFEC-F2C2-41F2-709E-F47169F465DF}"/>
              </a:ext>
            </a:extLst>
          </p:cNvPr>
          <p:cNvSpPr>
            <a:spLocks noGrp="1"/>
          </p:cNvSpPr>
          <p:nvPr>
            <p:ph idx="1"/>
          </p:nvPr>
        </p:nvSpPr>
        <p:spPr/>
        <p:txBody>
          <a:bodyPr vert="horz" lIns="0" tIns="45720" rIns="0" bIns="45720" rtlCol="0" anchor="t">
            <a:noAutofit/>
          </a:bodyPr>
          <a:lstStyle/>
          <a:p>
            <a:r>
              <a:rPr lang="en-US" sz="1900">
                <a:solidFill>
                  <a:srgbClr val="000000"/>
                </a:solidFill>
                <a:cs typeface="Calibri"/>
              </a:rPr>
              <a:t>IMA : </a:t>
            </a:r>
            <a:r>
              <a:rPr lang="en-US" sz="1900" err="1">
                <a:solidFill>
                  <a:srgbClr val="000000"/>
                </a:solidFill>
                <a:cs typeface="Calibri"/>
              </a:rPr>
              <a:t>mais</a:t>
            </a:r>
            <a:r>
              <a:rPr lang="en-US" sz="1900">
                <a:solidFill>
                  <a:srgbClr val="000000"/>
                </a:solidFill>
                <a:cs typeface="Calibri"/>
              </a:rPr>
              <a:t> Virtua (pas </a:t>
            </a:r>
            <a:r>
              <a:rPr lang="en-US" sz="1900" err="1">
                <a:solidFill>
                  <a:srgbClr val="000000"/>
                </a:solidFill>
                <a:cs typeface="Calibri"/>
              </a:rPr>
              <a:t>accès</a:t>
            </a:r>
            <a:r>
              <a:rPr lang="en-US" sz="1900">
                <a:solidFill>
                  <a:srgbClr val="000000"/>
                </a:solidFill>
                <a:cs typeface="Calibri"/>
              </a:rPr>
              <a:t> aux </a:t>
            </a:r>
            <a:r>
              <a:rPr lang="en-US" sz="1900" err="1">
                <a:solidFill>
                  <a:srgbClr val="000000"/>
                </a:solidFill>
                <a:cs typeface="Calibri"/>
              </a:rPr>
              <a:t>correspondances</a:t>
            </a:r>
            <a:r>
              <a:rPr lang="en-US" sz="1900">
                <a:solidFill>
                  <a:srgbClr val="000000"/>
                </a:solidFill>
                <a:cs typeface="Calibri"/>
              </a:rPr>
              <a:t>) </a:t>
            </a:r>
            <a:r>
              <a:rPr lang="en-US" sz="1900" err="1">
                <a:solidFill>
                  <a:srgbClr val="000000"/>
                </a:solidFill>
                <a:cs typeface="Calibri"/>
              </a:rPr>
              <a:t>ou</a:t>
            </a:r>
            <a:r>
              <a:rPr lang="en-US" sz="1900">
                <a:solidFill>
                  <a:srgbClr val="000000"/>
                </a:solidFill>
                <a:cs typeface="Calibri"/>
              </a:rPr>
              <a:t> tableaux de la BN du </a:t>
            </a:r>
            <a:r>
              <a:rPr lang="en-US" sz="1900" err="1">
                <a:solidFill>
                  <a:srgbClr val="000000"/>
                </a:solidFill>
                <a:cs typeface="Calibri"/>
              </a:rPr>
              <a:t>Japon</a:t>
            </a:r>
            <a:r>
              <a:rPr lang="en-US" sz="1900">
                <a:solidFill>
                  <a:srgbClr val="000000"/>
                </a:solidFill>
                <a:cs typeface="Calibri"/>
              </a:rPr>
              <a:t> trop </a:t>
            </a:r>
            <a:r>
              <a:rPr lang="en-US" sz="1900" err="1">
                <a:solidFill>
                  <a:srgbClr val="000000"/>
                </a:solidFill>
                <a:cs typeface="Calibri"/>
              </a:rPr>
              <a:t>compliqués</a:t>
            </a:r>
            <a:endParaRPr lang="en-US" sz="1900">
              <a:solidFill>
                <a:srgbClr val="404040"/>
              </a:solidFill>
              <a:cs typeface="Calibri"/>
            </a:endParaRPr>
          </a:p>
          <a:p>
            <a:r>
              <a:rPr lang="en-US" sz="1900">
                <a:solidFill>
                  <a:srgbClr val="000000"/>
                </a:solidFill>
                <a:cs typeface="Calibri"/>
              </a:rPr>
              <a:t>BULAC : </a:t>
            </a:r>
            <a:r>
              <a:rPr lang="en-US" sz="1900" err="1">
                <a:solidFill>
                  <a:srgbClr val="000000"/>
                </a:solidFill>
                <a:cs typeface="Calibri"/>
              </a:rPr>
              <a:t>mais</a:t>
            </a:r>
            <a:r>
              <a:rPr lang="en-US" sz="1900">
                <a:solidFill>
                  <a:srgbClr val="000000"/>
                </a:solidFill>
                <a:cs typeface="Calibri"/>
              </a:rPr>
              <a:t> </a:t>
            </a:r>
            <a:r>
              <a:rPr lang="en-US" sz="1900" err="1">
                <a:solidFill>
                  <a:srgbClr val="000000"/>
                </a:solidFill>
                <a:cs typeface="Calibri"/>
              </a:rPr>
              <a:t>ElasticSearch</a:t>
            </a:r>
            <a:r>
              <a:rPr lang="en-US" sz="1900">
                <a:solidFill>
                  <a:srgbClr val="000000"/>
                </a:solidFill>
                <a:cs typeface="Calibri"/>
              </a:rPr>
              <a:t> (</a:t>
            </a:r>
            <a:r>
              <a:rPr lang="en-US" sz="1900" err="1">
                <a:solidFill>
                  <a:srgbClr val="000000"/>
                </a:solidFill>
                <a:cs typeface="Calibri"/>
              </a:rPr>
              <a:t>donc</a:t>
            </a:r>
            <a:r>
              <a:rPr lang="en-US" sz="1900">
                <a:solidFill>
                  <a:srgbClr val="000000"/>
                </a:solidFill>
                <a:cs typeface="Calibri"/>
              </a:rPr>
              <a:t> package : </a:t>
            </a:r>
            <a:r>
              <a:rPr lang="en-US" sz="1900" err="1">
                <a:solidFill>
                  <a:srgbClr val="000000"/>
                </a:solidFill>
                <a:cs typeface="Calibri"/>
              </a:rPr>
              <a:t>usr</a:t>
            </a:r>
            <a:r>
              <a:rPr lang="en-US" sz="1900">
                <a:solidFill>
                  <a:srgbClr val="000000"/>
                </a:solidFill>
                <a:cs typeface="Calibri"/>
              </a:rPr>
              <a:t>/share/</a:t>
            </a:r>
            <a:r>
              <a:rPr lang="en-US" sz="1900" err="1">
                <a:solidFill>
                  <a:srgbClr val="000000"/>
                </a:solidFill>
                <a:cs typeface="Calibri"/>
              </a:rPr>
              <a:t>elasticsearch</a:t>
            </a:r>
            <a:r>
              <a:rPr lang="en-US" sz="1900">
                <a:solidFill>
                  <a:srgbClr val="000000"/>
                </a:solidFill>
                <a:cs typeface="Calibri"/>
              </a:rPr>
              <a:t>/bin/</a:t>
            </a:r>
            <a:r>
              <a:rPr lang="en-US" sz="1900" err="1">
                <a:solidFill>
                  <a:srgbClr val="000000"/>
                </a:solidFill>
                <a:cs typeface="Calibri"/>
              </a:rPr>
              <a:t>elasticsearch</a:t>
            </a:r>
            <a:r>
              <a:rPr lang="en-US" sz="1900">
                <a:solidFill>
                  <a:srgbClr val="000000"/>
                </a:solidFill>
                <a:cs typeface="Calibri"/>
              </a:rPr>
              <a:t>-plugin install analysis-</a:t>
            </a:r>
            <a:r>
              <a:rPr lang="en-US" sz="1900" err="1">
                <a:solidFill>
                  <a:srgbClr val="000000"/>
                </a:solidFill>
                <a:cs typeface="Calibri"/>
              </a:rPr>
              <a:t>icu</a:t>
            </a:r>
            <a:r>
              <a:rPr lang="en-US" sz="1900">
                <a:solidFill>
                  <a:srgbClr val="000000"/>
                </a:solidFill>
                <a:cs typeface="Calibri"/>
              </a:rPr>
              <a:t>)</a:t>
            </a:r>
            <a:endParaRPr lang="en-US" sz="1900">
              <a:solidFill>
                <a:srgbClr val="404040"/>
              </a:solidFill>
              <a:cs typeface="Calibri"/>
            </a:endParaRPr>
          </a:p>
          <a:p>
            <a:r>
              <a:rPr lang="en-US" sz="1900">
                <a:solidFill>
                  <a:srgbClr val="000000"/>
                </a:solidFill>
                <a:highlight>
                  <a:srgbClr val="00FF00"/>
                </a:highlight>
                <a:cs typeface="Calibri"/>
              </a:rPr>
              <a:t>IDEO : PHP </a:t>
            </a:r>
            <a:r>
              <a:rPr lang="en-US" sz="1900" err="1">
                <a:solidFill>
                  <a:srgbClr val="000000"/>
                </a:solidFill>
                <a:highlight>
                  <a:srgbClr val="00FF00"/>
                </a:highlight>
                <a:cs typeface="Calibri"/>
              </a:rPr>
              <a:t>mais</a:t>
            </a:r>
            <a:r>
              <a:rPr lang="en-US" sz="1900">
                <a:solidFill>
                  <a:srgbClr val="000000"/>
                </a:solidFill>
                <a:highlight>
                  <a:srgbClr val="00FF00"/>
                </a:highlight>
                <a:cs typeface="Calibri"/>
              </a:rPr>
              <a:t> </a:t>
            </a:r>
            <a:r>
              <a:rPr lang="en-US" sz="1900" err="1">
                <a:solidFill>
                  <a:srgbClr val="000000"/>
                </a:solidFill>
                <a:highlight>
                  <a:srgbClr val="00FF00"/>
                </a:highlight>
                <a:cs typeface="Calibri"/>
              </a:rPr>
              <a:t>correspondances</a:t>
            </a:r>
            <a:r>
              <a:rPr lang="en-US" sz="1900">
                <a:solidFill>
                  <a:srgbClr val="000000"/>
                </a:solidFill>
                <a:highlight>
                  <a:srgbClr val="00FF00"/>
                </a:highlight>
                <a:cs typeface="Calibri"/>
              </a:rPr>
              <a:t> !!!! </a:t>
            </a:r>
            <a:endParaRPr lang="en-US" sz="1900">
              <a:highlight>
                <a:srgbClr val="00FF00"/>
              </a:highlight>
              <a:cs typeface="Calibri"/>
            </a:endParaRPr>
          </a:p>
          <a:p>
            <a:pPr marL="383540" lvl="1"/>
            <a:r>
              <a:rPr lang="fr-FR" sz="1900">
                <a:solidFill>
                  <a:srgbClr val="000000"/>
                </a:solidFill>
                <a:cs typeface="Calibri"/>
              </a:rPr>
              <a:t>$</a:t>
            </a:r>
            <a:r>
              <a:rPr lang="fr-FR" sz="1900" err="1">
                <a:solidFill>
                  <a:srgbClr val="000000"/>
                </a:solidFill>
                <a:cs typeface="Calibri"/>
              </a:rPr>
              <a:t>tokens</a:t>
            </a:r>
            <a:r>
              <a:rPr lang="fr-FR" sz="1900">
                <a:solidFill>
                  <a:srgbClr val="000000"/>
                </a:solidFill>
                <a:cs typeface="Calibri"/>
              </a:rPr>
              <a:t>[] = </a:t>
            </a:r>
            <a:r>
              <a:rPr lang="fr-FR" sz="1900" err="1">
                <a:solidFill>
                  <a:srgbClr val="000000"/>
                </a:solidFill>
                <a:cs typeface="Calibri"/>
              </a:rPr>
              <a:t>preg_replace</a:t>
            </a:r>
            <a:r>
              <a:rPr lang="fr-FR" sz="1900">
                <a:solidFill>
                  <a:srgbClr val="000000"/>
                </a:solidFill>
                <a:cs typeface="Calibri"/>
              </a:rPr>
              <a:t>(['/[\\x{0674}\\x{0670}\\x{064B}-\\x{0652}]/u', '/\\x{200C}/u'], ['', ' '], $</a:t>
            </a:r>
            <a:r>
              <a:rPr lang="fr-FR" sz="1900" err="1">
                <a:solidFill>
                  <a:srgbClr val="000000"/>
                </a:solidFill>
                <a:cs typeface="Calibri"/>
              </a:rPr>
              <a:t>token</a:t>
            </a:r>
            <a:r>
              <a:rPr lang="fr-FR" sz="1900">
                <a:solidFill>
                  <a:srgbClr val="000000"/>
                </a:solidFill>
                <a:cs typeface="Calibri"/>
              </a:rPr>
              <a:t>); </a:t>
            </a:r>
          </a:p>
          <a:p>
            <a:pPr marL="383540" lvl="1"/>
            <a:r>
              <a:rPr lang="fr-FR" sz="1900">
                <a:solidFill>
                  <a:srgbClr val="000000"/>
                </a:solidFill>
                <a:cs typeface="Calibri"/>
              </a:rPr>
              <a:t>$</a:t>
            </a:r>
            <a:r>
              <a:rPr lang="fr-FR" sz="1900" err="1">
                <a:solidFill>
                  <a:srgbClr val="000000"/>
                </a:solidFill>
                <a:cs typeface="Calibri"/>
              </a:rPr>
              <a:t>tokens</a:t>
            </a:r>
            <a:r>
              <a:rPr lang="fr-FR" sz="1900">
                <a:solidFill>
                  <a:srgbClr val="000000"/>
                </a:solidFill>
                <a:cs typeface="Calibri"/>
              </a:rPr>
              <a:t>[] = </a:t>
            </a:r>
            <a:r>
              <a:rPr lang="fr-FR" sz="1900" err="1">
                <a:solidFill>
                  <a:srgbClr val="000000"/>
                </a:solidFill>
                <a:cs typeface="Calibri"/>
              </a:rPr>
              <a:t>preg_replace</a:t>
            </a:r>
            <a:r>
              <a:rPr lang="fr-FR" sz="1900">
                <a:solidFill>
                  <a:srgbClr val="000000"/>
                </a:solidFill>
                <a:cs typeface="Calibri"/>
              </a:rPr>
              <a:t>('/[\\x{0626}\\x{0649}\\x{06CC}\\x{06D2}\\x{06D3}]/u', 'ي', $</a:t>
            </a:r>
            <a:r>
              <a:rPr lang="fr-FR" sz="1900" err="1">
                <a:solidFill>
                  <a:srgbClr val="000000"/>
                </a:solidFill>
                <a:cs typeface="Calibri"/>
              </a:rPr>
              <a:t>token</a:t>
            </a:r>
            <a:r>
              <a:rPr lang="fr-FR" sz="1900">
                <a:solidFill>
                  <a:srgbClr val="000000"/>
                </a:solidFill>
                <a:cs typeface="Calibri"/>
              </a:rPr>
              <a:t>); </a:t>
            </a:r>
            <a:endParaRPr lang="fr-FR" sz="1900">
              <a:cs typeface="Calibri"/>
            </a:endParaRPr>
          </a:p>
          <a:p>
            <a:pPr marL="383540" lvl="1"/>
            <a:r>
              <a:rPr lang="fr-FR" sz="1900">
                <a:solidFill>
                  <a:srgbClr val="000000"/>
                </a:solidFill>
                <a:cs typeface="Calibri"/>
              </a:rPr>
              <a:t>$</a:t>
            </a:r>
            <a:r>
              <a:rPr lang="fr-FR" sz="1900" err="1">
                <a:solidFill>
                  <a:srgbClr val="000000"/>
                </a:solidFill>
                <a:cs typeface="Calibri"/>
              </a:rPr>
              <a:t>tokens</a:t>
            </a:r>
            <a:r>
              <a:rPr lang="fr-FR" sz="1900">
                <a:solidFill>
                  <a:srgbClr val="000000"/>
                </a:solidFill>
                <a:cs typeface="Calibri"/>
              </a:rPr>
              <a:t>[] = </a:t>
            </a:r>
            <a:r>
              <a:rPr lang="fr-FR" sz="1900" err="1">
                <a:solidFill>
                  <a:srgbClr val="000000"/>
                </a:solidFill>
                <a:cs typeface="Calibri"/>
              </a:rPr>
              <a:t>preg_replace</a:t>
            </a:r>
            <a:r>
              <a:rPr lang="fr-FR" sz="1900">
                <a:solidFill>
                  <a:srgbClr val="000000"/>
                </a:solidFill>
                <a:cs typeface="Calibri"/>
              </a:rPr>
              <a:t>(['/[\\x{06A4}\\x{06A2}]/u', '/[\\x{06A7}\\x{06A8}]/u', '/[\\x{06A9}\\x{06AA}\\x{06AF}]/u'], ['ف', '</a:t>
            </a:r>
            <a:r>
              <a:rPr lang="fr-FR" sz="1900" err="1">
                <a:solidFill>
                  <a:srgbClr val="000000"/>
                </a:solidFill>
                <a:cs typeface="Calibri"/>
              </a:rPr>
              <a:t>ق','ك</a:t>
            </a:r>
            <a:r>
              <a:rPr lang="fr-FR" sz="1900">
                <a:solidFill>
                  <a:srgbClr val="000000"/>
                </a:solidFill>
                <a:cs typeface="Calibri"/>
              </a:rPr>
              <a:t>'], $</a:t>
            </a:r>
            <a:r>
              <a:rPr lang="fr-FR" sz="1900" err="1">
                <a:solidFill>
                  <a:srgbClr val="000000"/>
                </a:solidFill>
                <a:cs typeface="Calibri"/>
              </a:rPr>
              <a:t>token</a:t>
            </a:r>
            <a:r>
              <a:rPr lang="fr-FR" sz="1900">
                <a:solidFill>
                  <a:srgbClr val="000000"/>
                </a:solidFill>
                <a:cs typeface="Calibri"/>
              </a:rPr>
              <a:t>); </a:t>
            </a:r>
          </a:p>
          <a:p>
            <a:pPr marL="383540" lvl="1"/>
            <a:r>
              <a:rPr lang="fr-FR" sz="1900">
                <a:solidFill>
                  <a:srgbClr val="000000"/>
                </a:solidFill>
                <a:cs typeface="Calibri"/>
              </a:rPr>
              <a:t>$</a:t>
            </a:r>
            <a:r>
              <a:rPr lang="fr-FR" sz="1900" err="1">
                <a:solidFill>
                  <a:srgbClr val="000000"/>
                </a:solidFill>
                <a:cs typeface="Calibri"/>
              </a:rPr>
              <a:t>tokens</a:t>
            </a:r>
            <a:r>
              <a:rPr lang="fr-FR" sz="1900">
                <a:solidFill>
                  <a:srgbClr val="000000"/>
                </a:solidFill>
                <a:cs typeface="Calibri"/>
              </a:rPr>
              <a:t>[] = </a:t>
            </a:r>
            <a:r>
              <a:rPr lang="fr-FR" sz="1900" err="1">
                <a:solidFill>
                  <a:srgbClr val="000000"/>
                </a:solidFill>
                <a:cs typeface="Calibri"/>
              </a:rPr>
              <a:t>str_replace</a:t>
            </a:r>
            <a:r>
              <a:rPr lang="fr-FR" sz="1900">
                <a:solidFill>
                  <a:srgbClr val="000000"/>
                </a:solidFill>
                <a:cs typeface="Calibri"/>
              </a:rPr>
              <a:t>(['پ', 'چ', 'ژ', 'ؤ', 'ݣ','ݒ','</a:t>
            </a:r>
            <a:r>
              <a:rPr lang="fr-FR" sz="1900" err="1">
                <a:solidFill>
                  <a:srgbClr val="000000"/>
                </a:solidFill>
                <a:cs typeface="Calibri"/>
              </a:rPr>
              <a:t>ۋ','ۊ</a:t>
            </a:r>
            <a:r>
              <a:rPr lang="fr-FR" sz="1900">
                <a:solidFill>
                  <a:srgbClr val="000000"/>
                </a:solidFill>
                <a:cs typeface="Calibri"/>
              </a:rPr>
              <a:t>','ػ','ؼ','</a:t>
            </a:r>
            <a:r>
              <a:rPr lang="fr-FR" sz="1900" err="1">
                <a:solidFill>
                  <a:srgbClr val="000000"/>
                </a:solidFill>
                <a:cs typeface="Calibri"/>
              </a:rPr>
              <a:t>ٹ','ڈ','ڑ','ڻ</a:t>
            </a:r>
            <a:r>
              <a:rPr lang="fr-FR" sz="1900">
                <a:solidFill>
                  <a:srgbClr val="000000"/>
                </a:solidFill>
                <a:cs typeface="Calibri"/>
              </a:rPr>
              <a:t>', 'É','À', 'ā', 'œ', 'æ', "'",'ـ'], ['ب', 'ج', 'ز', '</a:t>
            </a:r>
            <a:r>
              <a:rPr lang="fr-FR" sz="1900" err="1">
                <a:solidFill>
                  <a:srgbClr val="000000"/>
                </a:solidFill>
                <a:cs typeface="Calibri"/>
              </a:rPr>
              <a:t>و','ك','ب','و','و','ك','ك','ت','د','ر','ن','E</a:t>
            </a:r>
            <a:r>
              <a:rPr lang="fr-FR" sz="1900">
                <a:solidFill>
                  <a:srgbClr val="000000"/>
                </a:solidFill>
                <a:cs typeface="Calibri"/>
              </a:rPr>
              <a:t>', 'A', 'a', '</a:t>
            </a:r>
            <a:r>
              <a:rPr lang="fr-FR" sz="1900" err="1">
                <a:solidFill>
                  <a:srgbClr val="000000"/>
                </a:solidFill>
                <a:cs typeface="Calibri"/>
              </a:rPr>
              <a:t>oe</a:t>
            </a:r>
            <a:r>
              <a:rPr lang="fr-FR" sz="1900">
                <a:solidFill>
                  <a:srgbClr val="000000"/>
                </a:solidFill>
                <a:cs typeface="Calibri"/>
              </a:rPr>
              <a:t>', '</a:t>
            </a:r>
            <a:r>
              <a:rPr lang="fr-FR" sz="1900" err="1">
                <a:solidFill>
                  <a:srgbClr val="000000"/>
                </a:solidFill>
                <a:cs typeface="Calibri"/>
              </a:rPr>
              <a:t>ae</a:t>
            </a:r>
            <a:r>
              <a:rPr lang="fr-FR" sz="1900">
                <a:solidFill>
                  <a:srgbClr val="000000"/>
                </a:solidFill>
                <a:cs typeface="Calibri"/>
              </a:rPr>
              <a:t>', "", ""], $</a:t>
            </a:r>
            <a:r>
              <a:rPr lang="fr-FR" sz="1900" err="1">
                <a:solidFill>
                  <a:srgbClr val="000000"/>
                </a:solidFill>
                <a:cs typeface="Calibri"/>
              </a:rPr>
              <a:t>token</a:t>
            </a:r>
            <a:r>
              <a:rPr lang="fr-FR" sz="1900">
                <a:solidFill>
                  <a:srgbClr val="000000"/>
                </a:solidFill>
                <a:cs typeface="Calibri"/>
              </a:rPr>
              <a:t>);</a:t>
            </a:r>
          </a:p>
          <a:p>
            <a:pPr marL="383540" lvl="1"/>
            <a:r>
              <a:rPr lang="fr-FR" sz="1900">
                <a:solidFill>
                  <a:srgbClr val="000000"/>
                </a:solidFill>
                <a:cs typeface="Calibri"/>
              </a:rPr>
              <a:t> $</a:t>
            </a:r>
            <a:r>
              <a:rPr lang="fr-FR" sz="1900" err="1">
                <a:solidFill>
                  <a:srgbClr val="000000"/>
                </a:solidFill>
                <a:cs typeface="Calibri"/>
              </a:rPr>
              <a:t>tokens</a:t>
            </a:r>
            <a:r>
              <a:rPr lang="fr-FR" sz="1900">
                <a:solidFill>
                  <a:srgbClr val="000000"/>
                </a:solidFill>
                <a:cs typeface="Calibri"/>
              </a:rPr>
              <a:t>[] = </a:t>
            </a:r>
            <a:r>
              <a:rPr lang="fr-FR" sz="1900" err="1">
                <a:solidFill>
                  <a:srgbClr val="000000"/>
                </a:solidFill>
                <a:cs typeface="Calibri"/>
              </a:rPr>
              <a:t>str_replace</a:t>
            </a:r>
            <a:r>
              <a:rPr lang="fr-FR" sz="1900">
                <a:solidFill>
                  <a:srgbClr val="000000"/>
                </a:solidFill>
                <a:cs typeface="Calibri"/>
              </a:rPr>
              <a:t>(['</a:t>
            </a:r>
            <a:r>
              <a:rPr lang="fr-FR" sz="1900" err="1">
                <a:solidFill>
                  <a:srgbClr val="000000"/>
                </a:solidFill>
                <a:cs typeface="Calibri"/>
              </a:rPr>
              <a:t>ة','ھ','ۀ','ہ','ۂ','ۃ','ە</a:t>
            </a:r>
            <a:r>
              <a:rPr lang="fr-FR" sz="1900">
                <a:solidFill>
                  <a:srgbClr val="000000"/>
                </a:solidFill>
                <a:cs typeface="Calibri"/>
              </a:rPr>
              <a:t>'], 'ه', $</a:t>
            </a:r>
            <a:r>
              <a:rPr lang="fr-FR" sz="1900" err="1">
                <a:solidFill>
                  <a:srgbClr val="000000"/>
                </a:solidFill>
                <a:cs typeface="Calibri"/>
              </a:rPr>
              <a:t>token</a:t>
            </a:r>
            <a:r>
              <a:rPr lang="fr-FR" sz="1900">
                <a:solidFill>
                  <a:srgbClr val="000000"/>
                </a:solidFill>
                <a:cs typeface="Calibri"/>
              </a:rPr>
              <a:t>); </a:t>
            </a:r>
          </a:p>
          <a:p>
            <a:pPr marL="383540" lvl="1"/>
            <a:r>
              <a:rPr lang="fr-FR" sz="1900">
                <a:solidFill>
                  <a:srgbClr val="000000"/>
                </a:solidFill>
                <a:cs typeface="Calibri"/>
              </a:rPr>
              <a:t>$</a:t>
            </a:r>
            <a:r>
              <a:rPr lang="fr-FR" sz="1900" err="1">
                <a:solidFill>
                  <a:srgbClr val="000000"/>
                </a:solidFill>
                <a:cs typeface="Calibri"/>
              </a:rPr>
              <a:t>tokens</a:t>
            </a:r>
            <a:r>
              <a:rPr lang="fr-FR" sz="1900">
                <a:solidFill>
                  <a:srgbClr val="000000"/>
                </a:solidFill>
                <a:cs typeface="Calibri"/>
              </a:rPr>
              <a:t>[] = </a:t>
            </a:r>
            <a:r>
              <a:rPr lang="fr-FR" sz="1900" err="1">
                <a:solidFill>
                  <a:srgbClr val="000000"/>
                </a:solidFill>
                <a:cs typeface="Calibri"/>
              </a:rPr>
              <a:t>str_replace</a:t>
            </a:r>
            <a:r>
              <a:rPr lang="fr-FR" sz="1900">
                <a:solidFill>
                  <a:srgbClr val="000000"/>
                </a:solidFill>
                <a:cs typeface="Calibri"/>
              </a:rPr>
              <a:t>(['أ', 'إ', 'آ', 'ٱ'], 'ا', $</a:t>
            </a:r>
            <a:r>
              <a:rPr lang="fr-FR" sz="1900" err="1">
                <a:solidFill>
                  <a:srgbClr val="000000"/>
                </a:solidFill>
                <a:cs typeface="Calibri"/>
              </a:rPr>
              <a:t>token</a:t>
            </a:r>
            <a:r>
              <a:rPr lang="fr-FR" sz="1900">
                <a:solidFill>
                  <a:srgbClr val="000000"/>
                </a:solidFill>
                <a:cs typeface="Calibri"/>
              </a:rPr>
              <a:t>);</a:t>
            </a:r>
          </a:p>
          <a:p>
            <a:endParaRPr lang="en-US" sz="1400">
              <a:solidFill>
                <a:srgbClr val="000000"/>
              </a:solidFill>
              <a:cs typeface="Calibri"/>
            </a:endParaRPr>
          </a:p>
        </p:txBody>
      </p:sp>
    </p:spTree>
    <p:extLst>
      <p:ext uri="{BB962C8B-B14F-4D97-AF65-F5344CB8AC3E}">
        <p14:creationId xmlns:p14="http://schemas.microsoft.com/office/powerpoint/2010/main" val="336041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F885-72D7-BF9B-CEB3-BB076C174F55}"/>
              </a:ext>
            </a:extLst>
          </p:cNvPr>
          <p:cNvSpPr>
            <a:spLocks noGrp="1"/>
          </p:cNvSpPr>
          <p:nvPr>
            <p:ph type="title"/>
          </p:nvPr>
        </p:nvSpPr>
        <p:spPr/>
        <p:txBody>
          <a:bodyPr/>
          <a:lstStyle/>
          <a:p>
            <a:r>
              <a:rPr lang="en-US" dirty="0">
                <a:cs typeface="Calibri Light"/>
              </a:rPr>
              <a:t>Dans </a:t>
            </a:r>
            <a:r>
              <a:rPr lang="en-US" dirty="0" err="1">
                <a:cs typeface="Calibri Light"/>
              </a:rPr>
              <a:t>IdRef</a:t>
            </a:r>
            <a:r>
              <a:rPr lang="en-US" dirty="0">
                <a:cs typeface="Calibri Light"/>
              </a:rPr>
              <a:t> : </a:t>
            </a:r>
            <a:br>
              <a:rPr lang="en-US" dirty="0">
                <a:cs typeface="Calibri Light"/>
              </a:rPr>
            </a:br>
            <a:r>
              <a:rPr lang="en-US" dirty="0">
                <a:cs typeface="Calibri Light"/>
              </a:rPr>
              <a:t>The </a:t>
            </a:r>
            <a:r>
              <a:rPr lang="en-US" dirty="0" err="1">
                <a:cs typeface="Calibri Light"/>
              </a:rPr>
              <a:t>liste</a:t>
            </a:r>
            <a:r>
              <a:rPr lang="en-US" dirty="0">
                <a:cs typeface="Calibri Light"/>
              </a:rPr>
              <a:t> ?</a:t>
            </a:r>
          </a:p>
        </p:txBody>
      </p:sp>
      <p:sp>
        <p:nvSpPr>
          <p:cNvPr id="3" name="Content Placeholder 2">
            <a:extLst>
              <a:ext uri="{FF2B5EF4-FFF2-40B4-BE49-F238E27FC236}">
                <a16:creationId xmlns:a16="http://schemas.microsoft.com/office/drawing/2014/main" id="{BF375609-572D-8E61-751C-C95CDB3370CB}"/>
              </a:ext>
            </a:extLst>
          </p:cNvPr>
          <p:cNvSpPr>
            <a:spLocks noGrp="1"/>
          </p:cNvSpPr>
          <p:nvPr>
            <p:ph idx="1"/>
          </p:nvPr>
        </p:nvSpPr>
        <p:spPr/>
        <p:txBody>
          <a:bodyPr vert="horz" lIns="0" tIns="45720" rIns="0" bIns="45720" rtlCol="0" anchor="t">
            <a:normAutofit/>
          </a:bodyPr>
          <a:lstStyle/>
          <a:p>
            <a:r>
              <a:rPr lang="en-US">
                <a:ea typeface="+mn-lt"/>
                <a:cs typeface="+mn-lt"/>
                <a:hlinkClick r:id="rId2"/>
              </a:rPr>
              <a:t>Décorticage du code IDEO.docx</a:t>
            </a:r>
            <a:r>
              <a:rPr lang="en-US">
                <a:ea typeface="+mn-lt"/>
                <a:cs typeface="+mn-lt"/>
              </a:rPr>
              <a:t>  (</a:t>
            </a:r>
            <a:r>
              <a:rPr lang="en-US">
                <a:cs typeface="Calibri"/>
              </a:rPr>
              <a:t>je </a:t>
            </a:r>
            <a:r>
              <a:rPr lang="en-US" err="1">
                <a:cs typeface="Calibri"/>
              </a:rPr>
              <a:t>prends</a:t>
            </a:r>
            <a:r>
              <a:rPr lang="en-US">
                <a:cs typeface="Calibri"/>
              </a:rPr>
              <a:t> les </a:t>
            </a:r>
            <a:r>
              <a:rPr lang="en-US" err="1">
                <a:cs typeface="Calibri"/>
              </a:rPr>
              <a:t>adresses</a:t>
            </a:r>
            <a:r>
              <a:rPr lang="en-US">
                <a:cs typeface="Calibri"/>
              </a:rPr>
              <a:t> mail des gens </a:t>
            </a:r>
            <a:r>
              <a:rPr lang="en-US" err="1">
                <a:cs typeface="Calibri"/>
              </a:rPr>
              <a:t>intéressés</a:t>
            </a:r>
            <a:r>
              <a:rPr lang="en-US">
                <a:cs typeface="Calibri"/>
              </a:rPr>
              <a:t>).</a:t>
            </a:r>
          </a:p>
          <a:p>
            <a:endParaRPr lang="en-US">
              <a:cs typeface="Calibri"/>
            </a:endParaRPr>
          </a:p>
          <a:p>
            <a:pPr marL="457200" indent="-457200">
              <a:buAutoNum type="arabicPeriod"/>
            </a:pPr>
            <a:r>
              <a:rPr lang="en-US" err="1">
                <a:cs typeface="Calibri"/>
              </a:rPr>
              <a:t>Besoin</a:t>
            </a:r>
            <a:r>
              <a:rPr lang="en-US">
                <a:cs typeface="Calibri"/>
              </a:rPr>
              <a:t> que </a:t>
            </a:r>
            <a:r>
              <a:rPr lang="en-US" err="1">
                <a:cs typeface="Calibri"/>
              </a:rPr>
              <a:t>vous</a:t>
            </a:r>
            <a:r>
              <a:rPr lang="en-US">
                <a:cs typeface="Calibri"/>
              </a:rPr>
              <a:t> </a:t>
            </a:r>
            <a:r>
              <a:rPr lang="en-US" b="1" err="1">
                <a:cs typeface="Calibri"/>
              </a:rPr>
              <a:t>validiez</a:t>
            </a:r>
            <a:r>
              <a:rPr lang="en-US" b="1">
                <a:cs typeface="Calibri"/>
              </a:rPr>
              <a:t> </a:t>
            </a:r>
            <a:r>
              <a:rPr lang="en-US">
                <a:cs typeface="Calibri"/>
              </a:rPr>
              <a:t>les projections (</a:t>
            </a:r>
            <a:r>
              <a:rPr lang="en-US" b="1" err="1">
                <a:cs typeface="Calibri"/>
              </a:rPr>
              <a:t>complétées</a:t>
            </a:r>
            <a:r>
              <a:rPr lang="en-US" b="1">
                <a:cs typeface="Calibri"/>
              </a:rPr>
              <a:t> </a:t>
            </a:r>
            <a:r>
              <a:rPr lang="en-US">
                <a:cs typeface="Calibri"/>
              </a:rPr>
              <a:t>au </a:t>
            </a:r>
            <a:r>
              <a:rPr lang="en-US" err="1">
                <a:cs typeface="Calibri"/>
              </a:rPr>
              <a:t>besoin</a:t>
            </a:r>
            <a:r>
              <a:rPr lang="en-US">
                <a:cs typeface="Calibri"/>
              </a:rPr>
              <a:t>).</a:t>
            </a:r>
          </a:p>
          <a:p>
            <a:pPr marL="457200" indent="-457200">
              <a:buAutoNum type="arabicPeriod"/>
            </a:pPr>
            <a:r>
              <a:rPr lang="en-US">
                <a:cs typeface="Calibri"/>
              </a:rPr>
              <a:t>Ensuite je les </a:t>
            </a:r>
            <a:r>
              <a:rPr lang="en-US" err="1">
                <a:cs typeface="Calibri"/>
              </a:rPr>
              <a:t>inscris</a:t>
            </a:r>
            <a:r>
              <a:rPr lang="en-US">
                <a:cs typeface="Calibri"/>
              </a:rPr>
              <a:t> dans le </a:t>
            </a:r>
            <a:r>
              <a:rPr lang="en-US" err="1">
                <a:cs typeface="Calibri"/>
              </a:rPr>
              <a:t>fichier</a:t>
            </a:r>
            <a:r>
              <a:rPr lang="en-US">
                <a:cs typeface="Calibri"/>
              </a:rPr>
              <a:t> du </a:t>
            </a:r>
            <a:r>
              <a:rPr lang="en-US" err="1">
                <a:cs typeface="Calibri"/>
              </a:rPr>
              <a:t>moteur</a:t>
            </a:r>
            <a:r>
              <a:rPr lang="en-US">
                <a:cs typeface="Calibri"/>
              </a:rPr>
              <a:t> </a:t>
            </a:r>
            <a:r>
              <a:rPr lang="en-US" err="1">
                <a:cs typeface="Calibri"/>
              </a:rPr>
              <a:t>d'indexation</a:t>
            </a:r>
            <a:r>
              <a:rPr lang="en-US">
                <a:cs typeface="Calibri"/>
              </a:rPr>
              <a:t> (</a:t>
            </a:r>
            <a:r>
              <a:rPr lang="en-US" err="1">
                <a:cs typeface="Calibri"/>
              </a:rPr>
              <a:t>environnement</a:t>
            </a:r>
            <a:r>
              <a:rPr lang="en-US">
                <a:cs typeface="Calibri"/>
              </a:rPr>
              <a:t> de test </a:t>
            </a:r>
            <a:r>
              <a:rPr lang="en-US" err="1">
                <a:cs typeface="Calibri"/>
              </a:rPr>
              <a:t>d'IdRef</a:t>
            </a:r>
            <a:r>
              <a:rPr lang="en-US">
                <a:cs typeface="Calibri"/>
              </a:rPr>
              <a:t>).</a:t>
            </a:r>
          </a:p>
          <a:p>
            <a:pPr marL="457200" indent="-457200">
              <a:buAutoNum type="arabicPeriod"/>
            </a:pPr>
            <a:r>
              <a:rPr lang="en-US">
                <a:cs typeface="Calibri"/>
              </a:rPr>
              <a:t>Vous </a:t>
            </a:r>
            <a:r>
              <a:rPr lang="en-US" b="1" err="1">
                <a:cs typeface="Calibri"/>
              </a:rPr>
              <a:t>procédez</a:t>
            </a:r>
            <a:r>
              <a:rPr lang="en-US" b="1">
                <a:cs typeface="Calibri"/>
              </a:rPr>
              <a:t> </a:t>
            </a:r>
            <a:r>
              <a:rPr lang="en-US">
                <a:cs typeface="Calibri"/>
              </a:rPr>
              <a:t>aux </a:t>
            </a:r>
            <a:r>
              <a:rPr lang="en-US" b="1">
                <a:cs typeface="Calibri"/>
              </a:rPr>
              <a:t>tests </a:t>
            </a:r>
            <a:r>
              <a:rPr lang="en-US">
                <a:cs typeface="Calibri"/>
              </a:rPr>
              <a:t>(</a:t>
            </a:r>
            <a:r>
              <a:rPr lang="en-US" err="1">
                <a:cs typeface="Calibri"/>
              </a:rPr>
              <a:t>assortis</a:t>
            </a:r>
            <a:r>
              <a:rPr lang="en-US">
                <a:cs typeface="Calibri"/>
              </a:rPr>
              <a:t> de </a:t>
            </a:r>
            <a:r>
              <a:rPr lang="en-US" err="1">
                <a:cs typeface="Calibri"/>
              </a:rPr>
              <a:t>consignes</a:t>
            </a:r>
            <a:r>
              <a:rPr lang="en-US">
                <a:cs typeface="Calibri"/>
              </a:rPr>
              <a:t>)</a:t>
            </a:r>
          </a:p>
          <a:p>
            <a:pPr marL="457200" indent="-457200">
              <a:buAutoNum type="arabicPeriod"/>
            </a:pPr>
            <a:r>
              <a:rPr lang="en-US">
                <a:cs typeface="Calibri"/>
              </a:rPr>
              <a:t>Si validation, passage </a:t>
            </a:r>
            <a:r>
              <a:rPr lang="en-US" err="1">
                <a:cs typeface="Calibri"/>
              </a:rPr>
              <a:t>en</a:t>
            </a:r>
            <a:r>
              <a:rPr lang="en-US">
                <a:cs typeface="Calibri"/>
              </a:rPr>
              <a:t> production.</a:t>
            </a:r>
          </a:p>
        </p:txBody>
      </p:sp>
    </p:spTree>
    <p:extLst>
      <p:ext uri="{BB962C8B-B14F-4D97-AF65-F5344CB8AC3E}">
        <p14:creationId xmlns:p14="http://schemas.microsoft.com/office/powerpoint/2010/main" val="366910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CB43-4AD6-796C-CEFB-6DE0DC831A46}"/>
              </a:ext>
            </a:extLst>
          </p:cNvPr>
          <p:cNvSpPr>
            <a:spLocks noGrp="1"/>
          </p:cNvSpPr>
          <p:nvPr>
            <p:ph type="title"/>
          </p:nvPr>
        </p:nvSpPr>
        <p:spPr/>
        <p:txBody>
          <a:bodyPr/>
          <a:lstStyle/>
          <a:p>
            <a:r>
              <a:rPr lang="en-US" dirty="0">
                <a:cs typeface="Calibri Light"/>
              </a:rPr>
              <a:t>Dans </a:t>
            </a:r>
            <a:r>
              <a:rPr lang="en-US" dirty="0" err="1">
                <a:cs typeface="Calibri Light"/>
              </a:rPr>
              <a:t>IdRef</a:t>
            </a:r>
            <a:r>
              <a:rPr lang="en-US" dirty="0">
                <a:cs typeface="Calibri Light"/>
              </a:rPr>
              <a:t> : </a:t>
            </a:r>
            <a:br>
              <a:rPr lang="en-US" dirty="0">
                <a:cs typeface="Calibri Light"/>
              </a:rPr>
            </a:br>
            <a:r>
              <a:rPr lang="en-US" dirty="0">
                <a:cs typeface="Calibri Light"/>
              </a:rPr>
              <a:t>Et pour la </a:t>
            </a:r>
            <a:r>
              <a:rPr lang="en-US" dirty="0" err="1">
                <a:cs typeface="Calibri Light"/>
              </a:rPr>
              <a:t>translittération</a:t>
            </a:r>
            <a:r>
              <a:rPr lang="en-US" dirty="0">
                <a:cs typeface="Calibri Light"/>
              </a:rPr>
              <a:t> ?</a:t>
            </a:r>
          </a:p>
        </p:txBody>
      </p:sp>
      <p:sp>
        <p:nvSpPr>
          <p:cNvPr id="3" name="Content Placeholder 2">
            <a:extLst>
              <a:ext uri="{FF2B5EF4-FFF2-40B4-BE49-F238E27FC236}">
                <a16:creationId xmlns:a16="http://schemas.microsoft.com/office/drawing/2014/main" id="{43C9D41D-84D6-1EB4-9414-317C644EFAEB}"/>
              </a:ext>
            </a:extLst>
          </p:cNvPr>
          <p:cNvSpPr>
            <a:spLocks noGrp="1"/>
          </p:cNvSpPr>
          <p:nvPr>
            <p:ph idx="1"/>
          </p:nvPr>
        </p:nvSpPr>
        <p:spPr/>
        <p:txBody>
          <a:bodyPr vert="horz" lIns="0" tIns="45720" rIns="0" bIns="45720" rtlCol="0" anchor="t">
            <a:normAutofit/>
          </a:bodyPr>
          <a:lstStyle/>
          <a:p>
            <a:endParaRPr lang="en-US">
              <a:cs typeface="Calibri"/>
            </a:endParaRPr>
          </a:p>
          <a:p>
            <a:pPr marL="0" indent="0">
              <a:buNone/>
            </a:pPr>
            <a:r>
              <a:rPr lang="en-US" err="1">
                <a:cs typeface="Calibri"/>
              </a:rPr>
              <a:t>Besoin</a:t>
            </a:r>
            <a:r>
              <a:rPr lang="en-US">
                <a:cs typeface="Calibri"/>
              </a:rPr>
              <a:t> </a:t>
            </a:r>
            <a:r>
              <a:rPr lang="en-US" err="1">
                <a:cs typeface="Calibri"/>
              </a:rPr>
              <a:t>d'une</a:t>
            </a:r>
            <a:r>
              <a:rPr lang="en-US">
                <a:cs typeface="Calibri"/>
              </a:rPr>
              <a:t> </a:t>
            </a:r>
            <a:r>
              <a:rPr lang="en-US" err="1">
                <a:cs typeface="Calibri"/>
              </a:rPr>
              <a:t>liste</a:t>
            </a:r>
            <a:r>
              <a:rPr lang="en-US">
                <a:cs typeface="Calibri"/>
              </a:rPr>
              <a:t> !</a:t>
            </a:r>
          </a:p>
          <a:p>
            <a:pPr marL="0" indent="0">
              <a:buNone/>
            </a:pPr>
            <a:endParaRPr lang="en-US">
              <a:cs typeface="Calibri"/>
            </a:endParaRPr>
          </a:p>
          <a:p>
            <a:pPr marL="0" indent="0">
              <a:buNone/>
            </a:pPr>
            <a:r>
              <a:rPr lang="en-US" err="1">
                <a:cs typeface="Calibri"/>
              </a:rPr>
              <a:t>D'autres</a:t>
            </a:r>
            <a:r>
              <a:rPr lang="en-US">
                <a:cs typeface="Calibri"/>
              </a:rPr>
              <a:t> langues !</a:t>
            </a:r>
          </a:p>
          <a:p>
            <a:endParaRPr lang="en-US">
              <a:cs typeface="Calibri"/>
            </a:endParaRPr>
          </a:p>
          <a:p>
            <a:r>
              <a:rPr lang="en-US">
                <a:cs typeface="Calibri"/>
              </a:rPr>
              <a:t>Et </a:t>
            </a:r>
            <a:r>
              <a:rPr lang="en-US">
                <a:ea typeface="+mn-lt"/>
                <a:cs typeface="+mn-lt"/>
              </a:rPr>
              <a:t>base </a:t>
            </a:r>
            <a:r>
              <a:rPr lang="en-US" err="1">
                <a:ea typeface="+mn-lt"/>
                <a:cs typeface="+mn-lt"/>
              </a:rPr>
              <a:t>A'lam</a:t>
            </a:r>
            <a:r>
              <a:rPr lang="en-US">
                <a:ea typeface="+mn-lt"/>
                <a:cs typeface="+mn-lt"/>
              </a:rPr>
              <a:t> ?</a:t>
            </a:r>
          </a:p>
          <a:p>
            <a:endParaRPr lang="en-US">
              <a:cs typeface="Calibri"/>
            </a:endParaRPr>
          </a:p>
          <a:p>
            <a:r>
              <a:rPr lang="en-US">
                <a:cs typeface="Calibri"/>
              </a:rPr>
              <a:t>Partage des tables de Tokyo</a:t>
            </a:r>
          </a:p>
        </p:txBody>
      </p:sp>
    </p:spTree>
    <p:extLst>
      <p:ext uri="{BB962C8B-B14F-4D97-AF65-F5344CB8AC3E}">
        <p14:creationId xmlns:p14="http://schemas.microsoft.com/office/powerpoint/2010/main" val="345354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E319-0244-F5FB-8E8D-93983990DE2B}"/>
              </a:ext>
            </a:extLst>
          </p:cNvPr>
          <p:cNvSpPr>
            <a:spLocks noGrp="1"/>
          </p:cNvSpPr>
          <p:nvPr>
            <p:ph type="title"/>
          </p:nvPr>
        </p:nvSpPr>
        <p:spPr/>
        <p:txBody>
          <a:bodyPr/>
          <a:lstStyle/>
          <a:p>
            <a:r>
              <a:rPr lang="en-US">
                <a:cs typeface="Calibri Light"/>
              </a:rPr>
              <a:t>Dans </a:t>
            </a:r>
            <a:r>
              <a:rPr lang="en-US" err="1">
                <a:cs typeface="Calibri Light"/>
              </a:rPr>
              <a:t>Calames</a:t>
            </a:r>
            <a:r>
              <a:rPr lang="en-US">
                <a:cs typeface="Calibri Light"/>
              </a:rPr>
              <a:t> : </a:t>
            </a:r>
            <a:r>
              <a:rPr lang="en-US" err="1">
                <a:cs typeface="Calibri Light"/>
              </a:rPr>
              <a:t>problèmes</a:t>
            </a:r>
            <a:r>
              <a:rPr lang="en-US">
                <a:cs typeface="Calibri Light"/>
              </a:rPr>
              <a:t> </a:t>
            </a:r>
            <a:r>
              <a:rPr lang="en-US" err="1">
                <a:cs typeface="Calibri Light"/>
              </a:rPr>
              <a:t>relevés</a:t>
            </a:r>
            <a:endParaRPr lang="en-US" err="1"/>
          </a:p>
        </p:txBody>
      </p:sp>
      <p:sp>
        <p:nvSpPr>
          <p:cNvPr id="3" name="Content Placeholder 2">
            <a:extLst>
              <a:ext uri="{FF2B5EF4-FFF2-40B4-BE49-F238E27FC236}">
                <a16:creationId xmlns:a16="http://schemas.microsoft.com/office/drawing/2014/main" id="{ABF33C7D-3A7D-E06B-98FA-40BB2866337D}"/>
              </a:ext>
            </a:extLst>
          </p:cNvPr>
          <p:cNvSpPr>
            <a:spLocks noGrp="1"/>
          </p:cNvSpPr>
          <p:nvPr>
            <p:ph idx="1"/>
          </p:nvPr>
        </p:nvSpPr>
        <p:spPr/>
        <p:txBody>
          <a:bodyPr vert="horz" lIns="0" tIns="45720" rIns="0" bIns="45720" rtlCol="0" anchor="t">
            <a:normAutofit/>
          </a:bodyPr>
          <a:lstStyle/>
          <a:p>
            <a:pPr>
              <a:buChar char="-"/>
            </a:pPr>
            <a:r>
              <a:rPr lang="en-US" dirty="0">
                <a:cs typeface="Calibri"/>
              </a:rPr>
              <a:t>Pas de </a:t>
            </a:r>
            <a:r>
              <a:rPr lang="en-US" dirty="0" err="1">
                <a:cs typeface="Calibri"/>
              </a:rPr>
              <a:t>possibilité</a:t>
            </a:r>
            <a:r>
              <a:rPr lang="en-US" dirty="0">
                <a:cs typeface="Calibri"/>
              </a:rPr>
              <a:t> de </a:t>
            </a:r>
            <a:r>
              <a:rPr lang="en-US" dirty="0" err="1">
                <a:cs typeface="Calibri"/>
              </a:rPr>
              <a:t>saisir</a:t>
            </a:r>
            <a:r>
              <a:rPr lang="en-US" dirty="0">
                <a:cs typeface="Calibri"/>
              </a:rPr>
              <a:t> </a:t>
            </a:r>
            <a:r>
              <a:rPr lang="en-US" dirty="0" err="1">
                <a:cs typeface="Calibri"/>
              </a:rPr>
              <a:t>directement</a:t>
            </a:r>
            <a:r>
              <a:rPr lang="en-US" dirty="0">
                <a:cs typeface="Calibri"/>
              </a:rPr>
              <a:t> dans les </a:t>
            </a:r>
            <a:r>
              <a:rPr lang="en-US" dirty="0" err="1">
                <a:cs typeface="Calibri"/>
              </a:rPr>
              <a:t>écritures</a:t>
            </a:r>
            <a:r>
              <a:rPr lang="en-US" dirty="0">
                <a:cs typeface="Calibri"/>
              </a:rPr>
              <a:t> non-</a:t>
            </a:r>
            <a:r>
              <a:rPr lang="en-US" dirty="0" err="1">
                <a:cs typeface="Calibri"/>
              </a:rPr>
              <a:t>latines</a:t>
            </a:r>
            <a:r>
              <a:rPr lang="en-US" dirty="0">
                <a:cs typeface="Calibri"/>
              </a:rPr>
              <a:t> : usage de copier-</a:t>
            </a:r>
            <a:r>
              <a:rPr lang="en-US" dirty="0" err="1">
                <a:cs typeface="Calibri"/>
              </a:rPr>
              <a:t>coller</a:t>
            </a:r>
            <a:r>
              <a:rPr lang="en-US" dirty="0">
                <a:cs typeface="Calibri"/>
              </a:rPr>
              <a:t> et </a:t>
            </a:r>
            <a:r>
              <a:rPr lang="en-US" dirty="0" err="1">
                <a:cs typeface="Calibri"/>
              </a:rPr>
              <a:t>autres</a:t>
            </a:r>
            <a:r>
              <a:rPr lang="en-US" dirty="0">
                <a:cs typeface="Calibri"/>
              </a:rPr>
              <a:t> </a:t>
            </a:r>
            <a:r>
              <a:rPr lang="en-US" dirty="0" err="1">
                <a:cs typeface="Calibri"/>
              </a:rPr>
              <a:t>astuces</a:t>
            </a:r>
            <a:endParaRPr lang="en-US" dirty="0">
              <a:cs typeface="Calibri"/>
            </a:endParaRPr>
          </a:p>
          <a:p>
            <a:pPr>
              <a:buChar char="-"/>
            </a:pPr>
            <a:r>
              <a:rPr lang="en-US" dirty="0">
                <a:cs typeface="Calibri"/>
              </a:rPr>
              <a:t>Forte </a:t>
            </a:r>
            <a:r>
              <a:rPr lang="en-US" dirty="0" err="1">
                <a:cs typeface="Calibri"/>
              </a:rPr>
              <a:t>demande</a:t>
            </a:r>
            <a:r>
              <a:rPr lang="en-US" dirty="0">
                <a:cs typeface="Calibri"/>
              </a:rPr>
              <a:t> des </a:t>
            </a:r>
            <a:r>
              <a:rPr lang="en-US" dirty="0" err="1">
                <a:cs typeface="Calibri"/>
              </a:rPr>
              <a:t>établissements</a:t>
            </a:r>
            <a:r>
              <a:rPr lang="en-US" dirty="0">
                <a:cs typeface="Calibri"/>
              </a:rPr>
              <a:t> </a:t>
            </a:r>
            <a:r>
              <a:rPr lang="en-US" dirty="0" err="1">
                <a:cs typeface="Calibri"/>
              </a:rPr>
              <a:t>concernés</a:t>
            </a:r>
            <a:r>
              <a:rPr lang="en-US" dirty="0">
                <a:cs typeface="Calibri"/>
              </a:rPr>
              <a:t> : pour le </a:t>
            </a:r>
            <a:r>
              <a:rPr lang="en-US" dirty="0" err="1">
                <a:cs typeface="Calibri"/>
              </a:rPr>
              <a:t>catalogage</a:t>
            </a:r>
            <a:r>
              <a:rPr lang="en-US" dirty="0">
                <a:cs typeface="Calibri"/>
              </a:rPr>
              <a:t> des </a:t>
            </a:r>
            <a:r>
              <a:rPr lang="en-US" dirty="0" err="1">
                <a:cs typeface="Calibri"/>
              </a:rPr>
              <a:t>manuscrits</a:t>
            </a:r>
            <a:r>
              <a:rPr lang="en-US" dirty="0">
                <a:cs typeface="Calibri"/>
              </a:rPr>
              <a:t> </a:t>
            </a:r>
            <a:r>
              <a:rPr lang="en-US" dirty="0" err="1">
                <a:cs typeface="Calibri"/>
              </a:rPr>
              <a:t>arabes</a:t>
            </a:r>
            <a:r>
              <a:rPr lang="en-US" dirty="0">
                <a:cs typeface="Calibri"/>
              </a:rPr>
              <a:t>, </a:t>
            </a:r>
            <a:r>
              <a:rPr lang="en-US" dirty="0" err="1">
                <a:cs typeface="Calibri"/>
              </a:rPr>
              <a:t>turcs</a:t>
            </a:r>
            <a:r>
              <a:rPr lang="en-US" dirty="0">
                <a:cs typeface="Calibri"/>
              </a:rPr>
              <a:t> ottomans (BULAC), </a:t>
            </a:r>
            <a:r>
              <a:rPr lang="en-US" dirty="0" err="1">
                <a:cs typeface="Calibri"/>
              </a:rPr>
              <a:t>mais</a:t>
            </a:r>
            <a:r>
              <a:rPr lang="en-US" dirty="0">
                <a:cs typeface="Calibri"/>
              </a:rPr>
              <a:t> </a:t>
            </a:r>
            <a:r>
              <a:rPr lang="en-US" dirty="0" err="1">
                <a:cs typeface="Calibri"/>
              </a:rPr>
              <a:t>aussi</a:t>
            </a:r>
            <a:r>
              <a:rPr lang="en-US" dirty="0">
                <a:cs typeface="Calibri"/>
              </a:rPr>
              <a:t> </a:t>
            </a:r>
            <a:r>
              <a:rPr lang="en-US" dirty="0" err="1">
                <a:cs typeface="Calibri"/>
              </a:rPr>
              <a:t>japonais</a:t>
            </a:r>
            <a:r>
              <a:rPr lang="en-US" dirty="0">
                <a:cs typeface="Calibri"/>
              </a:rPr>
              <a:t>, </a:t>
            </a:r>
            <a:r>
              <a:rPr lang="en-US" dirty="0" err="1">
                <a:cs typeface="Calibri"/>
              </a:rPr>
              <a:t>coréens</a:t>
            </a:r>
            <a:r>
              <a:rPr lang="en-US" dirty="0">
                <a:cs typeface="Calibri"/>
              </a:rPr>
              <a:t>, </a:t>
            </a:r>
            <a:r>
              <a:rPr lang="en-US" dirty="0" err="1">
                <a:cs typeface="Calibri"/>
              </a:rPr>
              <a:t>langues</a:t>
            </a:r>
            <a:r>
              <a:rPr lang="en-US" dirty="0">
                <a:cs typeface="Calibri"/>
              </a:rPr>
              <a:t> </a:t>
            </a:r>
            <a:r>
              <a:rPr lang="en-US" dirty="0" err="1">
                <a:cs typeface="Calibri"/>
              </a:rPr>
              <a:t>d'Asie</a:t>
            </a:r>
            <a:r>
              <a:rPr lang="en-US" dirty="0">
                <a:cs typeface="Calibri"/>
              </a:rPr>
              <a:t> du </a:t>
            </a:r>
            <a:r>
              <a:rPr lang="en-US" dirty="0" err="1">
                <a:cs typeface="Calibri"/>
              </a:rPr>
              <a:t>sud</a:t>
            </a:r>
            <a:r>
              <a:rPr lang="en-US" dirty="0">
                <a:cs typeface="Calibri"/>
              </a:rPr>
              <a:t>-est... (EFEO &amp; </a:t>
            </a:r>
            <a:r>
              <a:rPr lang="en-US" dirty="0" err="1">
                <a:cs typeface="Calibri"/>
              </a:rPr>
              <a:t>autres</a:t>
            </a:r>
            <a:r>
              <a:rPr lang="en-US" dirty="0">
                <a:cs typeface="Calibri"/>
              </a:rPr>
              <a:t>)</a:t>
            </a:r>
          </a:p>
          <a:p>
            <a:pPr>
              <a:buChar char="-"/>
            </a:pPr>
            <a:endParaRPr lang="en-US">
              <a:cs typeface="Calibri"/>
            </a:endParaRPr>
          </a:p>
          <a:p>
            <a:pPr>
              <a:buChar char="-"/>
            </a:pPr>
            <a:endParaRPr lang="en-US">
              <a:cs typeface="Calibri"/>
            </a:endParaRPr>
          </a:p>
        </p:txBody>
      </p:sp>
      <p:sp>
        <p:nvSpPr>
          <p:cNvPr id="5" name="Rectangle 4">
            <a:extLst>
              <a:ext uri="{FF2B5EF4-FFF2-40B4-BE49-F238E27FC236}">
                <a16:creationId xmlns:a16="http://schemas.microsoft.com/office/drawing/2014/main" id="{A8F234F8-7927-71D4-F992-083AC6B6E550}"/>
              </a:ext>
            </a:extLst>
          </p:cNvPr>
          <p:cNvSpPr/>
          <p:nvPr/>
        </p:nvSpPr>
        <p:spPr>
          <a:xfrm>
            <a:off x="1314174" y="3798957"/>
            <a:ext cx="9784521" cy="123686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err="1">
                <a:solidFill>
                  <a:srgbClr val="0C0C0C"/>
                </a:solidFill>
                <a:cs typeface="Calibri"/>
              </a:rPr>
              <a:t>L'équipe</a:t>
            </a:r>
            <a:r>
              <a:rPr lang="en-US">
                <a:solidFill>
                  <a:srgbClr val="0C0C0C"/>
                </a:solidFill>
                <a:cs typeface="Calibri"/>
              </a:rPr>
              <a:t> </a:t>
            </a:r>
            <a:r>
              <a:rPr lang="en-US" err="1">
                <a:solidFill>
                  <a:srgbClr val="0C0C0C"/>
                </a:solidFill>
                <a:cs typeface="Calibri"/>
              </a:rPr>
              <a:t>Calames</a:t>
            </a:r>
            <a:r>
              <a:rPr lang="en-US">
                <a:solidFill>
                  <a:srgbClr val="0C0C0C"/>
                </a:solidFill>
                <a:cs typeface="Calibri"/>
              </a:rPr>
              <a:t> a trouvé </a:t>
            </a:r>
            <a:r>
              <a:rPr lang="en-US" err="1">
                <a:solidFill>
                  <a:srgbClr val="0C0C0C"/>
                </a:solidFill>
                <a:cs typeface="Calibri"/>
              </a:rPr>
              <a:t>une</a:t>
            </a:r>
            <a:r>
              <a:rPr lang="en-US">
                <a:solidFill>
                  <a:srgbClr val="0C0C0C"/>
                </a:solidFill>
                <a:cs typeface="Calibri"/>
              </a:rPr>
              <a:t> solution de </a:t>
            </a:r>
            <a:r>
              <a:rPr lang="en-US" err="1">
                <a:solidFill>
                  <a:srgbClr val="0C0C0C"/>
                </a:solidFill>
                <a:cs typeface="Calibri"/>
              </a:rPr>
              <a:t>contournement</a:t>
            </a:r>
            <a:r>
              <a:rPr lang="en-US">
                <a:solidFill>
                  <a:srgbClr val="0C0C0C"/>
                </a:solidFill>
                <a:cs typeface="Calibri"/>
              </a:rPr>
              <a:t> pour </a:t>
            </a:r>
            <a:r>
              <a:rPr lang="en-US" err="1">
                <a:solidFill>
                  <a:srgbClr val="0C0C0C"/>
                </a:solidFill>
                <a:cs typeface="Calibri"/>
              </a:rPr>
              <a:t>vous</a:t>
            </a:r>
            <a:r>
              <a:rPr lang="en-US">
                <a:solidFill>
                  <a:srgbClr val="0C0C0C"/>
                </a:solidFill>
                <a:cs typeface="Calibri"/>
              </a:rPr>
              <a:t> </a:t>
            </a:r>
            <a:r>
              <a:rPr lang="en-US" err="1">
                <a:solidFill>
                  <a:srgbClr val="0C0C0C"/>
                </a:solidFill>
                <a:cs typeface="Calibri"/>
              </a:rPr>
              <a:t>permettre</a:t>
            </a:r>
            <a:r>
              <a:rPr lang="en-US">
                <a:solidFill>
                  <a:srgbClr val="0C0C0C"/>
                </a:solidFill>
                <a:cs typeface="Calibri"/>
              </a:rPr>
              <a:t> de </a:t>
            </a:r>
            <a:r>
              <a:rPr lang="en-US" err="1">
                <a:solidFill>
                  <a:srgbClr val="0C0C0C"/>
                </a:solidFill>
                <a:cs typeface="Calibri"/>
              </a:rPr>
              <a:t>saisir</a:t>
            </a:r>
            <a:r>
              <a:rPr lang="en-US">
                <a:solidFill>
                  <a:srgbClr val="0C0C0C"/>
                </a:solidFill>
                <a:cs typeface="Calibri"/>
              </a:rPr>
              <a:t> </a:t>
            </a:r>
            <a:r>
              <a:rPr lang="en-US" err="1">
                <a:solidFill>
                  <a:srgbClr val="0C0C0C"/>
                </a:solidFill>
                <a:cs typeface="Calibri"/>
              </a:rPr>
              <a:t>en</a:t>
            </a:r>
            <a:r>
              <a:rPr lang="en-US">
                <a:solidFill>
                  <a:srgbClr val="0C0C0C"/>
                </a:solidFill>
                <a:cs typeface="Calibri"/>
              </a:rPr>
              <a:t> </a:t>
            </a:r>
            <a:r>
              <a:rPr lang="en-US" err="1">
                <a:solidFill>
                  <a:srgbClr val="0C0C0C"/>
                </a:solidFill>
                <a:cs typeface="Calibri"/>
              </a:rPr>
              <a:t>caractères</a:t>
            </a:r>
            <a:r>
              <a:rPr lang="en-US">
                <a:solidFill>
                  <a:srgbClr val="0C0C0C"/>
                </a:solidFill>
                <a:cs typeface="Calibri"/>
              </a:rPr>
              <a:t> non-</a:t>
            </a:r>
            <a:r>
              <a:rPr lang="en-US" err="1">
                <a:solidFill>
                  <a:srgbClr val="0C0C0C"/>
                </a:solidFill>
                <a:cs typeface="Calibri"/>
              </a:rPr>
              <a:t>latins</a:t>
            </a:r>
            <a:r>
              <a:rPr lang="en-US">
                <a:solidFill>
                  <a:srgbClr val="0C0C0C"/>
                </a:solidFill>
                <a:cs typeface="Calibri"/>
              </a:rPr>
              <a:t> (</a:t>
            </a:r>
            <a:r>
              <a:rPr lang="en-US" err="1">
                <a:solidFill>
                  <a:srgbClr val="0C0C0C"/>
                </a:solidFill>
                <a:cs typeface="Calibri"/>
              </a:rPr>
              <a:t>notamment</a:t>
            </a:r>
            <a:r>
              <a:rPr lang="en-US">
                <a:solidFill>
                  <a:srgbClr val="0C0C0C"/>
                </a:solidFill>
                <a:cs typeface="Calibri"/>
              </a:rPr>
              <a:t> </a:t>
            </a:r>
            <a:r>
              <a:rPr lang="en-US" err="1">
                <a:solidFill>
                  <a:srgbClr val="0C0C0C"/>
                </a:solidFill>
                <a:cs typeface="Calibri"/>
              </a:rPr>
              <a:t>arabes</a:t>
            </a:r>
            <a:r>
              <a:rPr lang="en-US">
                <a:solidFill>
                  <a:srgbClr val="0C0C0C"/>
                </a:solidFill>
                <a:cs typeface="Calibri"/>
              </a:rPr>
              <a:t>) dans </a:t>
            </a:r>
            <a:r>
              <a:rPr lang="en-US" err="1">
                <a:solidFill>
                  <a:srgbClr val="0C0C0C"/>
                </a:solidFill>
                <a:cs typeface="Calibri"/>
              </a:rPr>
              <a:t>Calames</a:t>
            </a:r>
            <a:r>
              <a:rPr lang="en-US">
                <a:solidFill>
                  <a:srgbClr val="0C0C0C"/>
                </a:solidFill>
                <a:cs typeface="Calibri"/>
              </a:rPr>
              <a:t>. Cette solution </a:t>
            </a:r>
            <a:r>
              <a:rPr lang="en-US" err="1">
                <a:solidFill>
                  <a:srgbClr val="0C0C0C"/>
                </a:solidFill>
                <a:cs typeface="Calibri"/>
              </a:rPr>
              <a:t>est</a:t>
            </a:r>
            <a:r>
              <a:rPr lang="en-US">
                <a:solidFill>
                  <a:srgbClr val="0C0C0C"/>
                </a:solidFill>
                <a:cs typeface="Calibri"/>
              </a:rPr>
              <a:t> à tester dans </a:t>
            </a:r>
            <a:r>
              <a:rPr lang="en-US" err="1">
                <a:solidFill>
                  <a:srgbClr val="0C0C0C"/>
                </a:solidFill>
                <a:cs typeface="Calibri"/>
              </a:rPr>
              <a:t>vos</a:t>
            </a:r>
            <a:r>
              <a:rPr lang="en-US">
                <a:solidFill>
                  <a:srgbClr val="0C0C0C"/>
                </a:solidFill>
                <a:cs typeface="Calibri"/>
              </a:rPr>
              <a:t> établissements.</a:t>
            </a:r>
            <a:endParaRPr lang="en-US"/>
          </a:p>
        </p:txBody>
      </p:sp>
    </p:spTree>
    <p:extLst>
      <p:ext uri="{BB962C8B-B14F-4D97-AF65-F5344CB8AC3E}">
        <p14:creationId xmlns:p14="http://schemas.microsoft.com/office/powerpoint/2010/main" val="298288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07C5-85B5-B0A5-B7D8-BC2465855E4D}"/>
              </a:ext>
            </a:extLst>
          </p:cNvPr>
          <p:cNvSpPr>
            <a:spLocks noGrp="1"/>
          </p:cNvSpPr>
          <p:nvPr>
            <p:ph type="title"/>
          </p:nvPr>
        </p:nvSpPr>
        <p:spPr/>
        <p:txBody>
          <a:bodyPr/>
          <a:lstStyle/>
          <a:p>
            <a:r>
              <a:rPr lang="en-US">
                <a:cs typeface="Calibri Light"/>
              </a:rPr>
              <a:t>Dans </a:t>
            </a:r>
            <a:r>
              <a:rPr lang="en-US" err="1">
                <a:cs typeface="Calibri Light"/>
              </a:rPr>
              <a:t>Calames</a:t>
            </a:r>
            <a:r>
              <a:rPr lang="en-US">
                <a:cs typeface="Calibri Light"/>
              </a:rPr>
              <a:t> : un </a:t>
            </a:r>
            <a:r>
              <a:rPr lang="en-US" err="1">
                <a:cs typeface="Calibri Light"/>
              </a:rPr>
              <a:t>problème</a:t>
            </a:r>
            <a:r>
              <a:rPr lang="en-US">
                <a:cs typeface="Calibri Light"/>
              </a:rPr>
              <a:t> </a:t>
            </a:r>
            <a:r>
              <a:rPr lang="en-US" err="1">
                <a:cs typeface="Calibri Light"/>
              </a:rPr>
              <a:t>d'éditeur</a:t>
            </a:r>
            <a:endParaRPr lang="en-US" err="1"/>
          </a:p>
        </p:txBody>
      </p:sp>
      <p:sp>
        <p:nvSpPr>
          <p:cNvPr id="3" name="Content Placeholder 2">
            <a:extLst>
              <a:ext uri="{FF2B5EF4-FFF2-40B4-BE49-F238E27FC236}">
                <a16:creationId xmlns:a16="http://schemas.microsoft.com/office/drawing/2014/main" id="{0E59B2F7-2A64-D4CC-765A-8812CA5AC721}"/>
              </a:ext>
            </a:extLst>
          </p:cNvPr>
          <p:cNvSpPr>
            <a:spLocks noGrp="1"/>
          </p:cNvSpPr>
          <p:nvPr>
            <p:ph idx="1"/>
          </p:nvPr>
        </p:nvSpPr>
        <p:spPr/>
        <p:txBody>
          <a:bodyPr vert="horz" lIns="0" tIns="45720" rIns="0" bIns="45720" rtlCol="0" anchor="t">
            <a:normAutofit/>
          </a:bodyPr>
          <a:lstStyle/>
          <a:p>
            <a:r>
              <a:rPr lang="en-US">
                <a:cs typeface="Calibri"/>
              </a:rPr>
              <a:t>Diagnostic du </a:t>
            </a:r>
            <a:r>
              <a:rPr lang="en-US" err="1">
                <a:cs typeface="Calibri"/>
              </a:rPr>
              <a:t>problème</a:t>
            </a:r>
            <a:r>
              <a:rPr lang="en-US">
                <a:cs typeface="Calibri"/>
              </a:rPr>
              <a:t> : </a:t>
            </a:r>
          </a:p>
          <a:p>
            <a:pPr>
              <a:buChar char="-"/>
            </a:pPr>
            <a:r>
              <a:rPr lang="en-US">
                <a:cs typeface="Calibri"/>
              </a:rPr>
              <a:t>Il </a:t>
            </a:r>
            <a:r>
              <a:rPr lang="en-US" err="1">
                <a:cs typeface="Calibri"/>
              </a:rPr>
              <a:t>est</a:t>
            </a:r>
            <a:r>
              <a:rPr lang="en-US">
                <a:cs typeface="Calibri"/>
              </a:rPr>
              <a:t> impossible </a:t>
            </a:r>
            <a:r>
              <a:rPr lang="en-US" err="1">
                <a:cs typeface="Calibri"/>
              </a:rPr>
              <a:t>d'éditer</a:t>
            </a:r>
            <a:r>
              <a:rPr lang="en-US">
                <a:cs typeface="Calibri"/>
              </a:rPr>
              <a:t> </a:t>
            </a:r>
            <a:r>
              <a:rPr lang="en-US" err="1">
                <a:cs typeface="Calibri"/>
              </a:rPr>
              <a:t>directement</a:t>
            </a:r>
            <a:r>
              <a:rPr lang="en-US">
                <a:cs typeface="Calibri"/>
              </a:rPr>
              <a:t> </a:t>
            </a:r>
            <a:r>
              <a:rPr lang="en-US" err="1">
                <a:cs typeface="Calibri"/>
              </a:rPr>
              <a:t>en</a:t>
            </a:r>
            <a:r>
              <a:rPr lang="en-US">
                <a:cs typeface="Calibri"/>
              </a:rPr>
              <a:t> </a:t>
            </a:r>
            <a:r>
              <a:rPr lang="en-US" err="1">
                <a:cs typeface="Calibri"/>
              </a:rPr>
              <a:t>caractères</a:t>
            </a:r>
            <a:r>
              <a:rPr lang="en-US">
                <a:cs typeface="Calibri"/>
              </a:rPr>
              <a:t> non-</a:t>
            </a:r>
            <a:r>
              <a:rPr lang="en-US" err="1">
                <a:cs typeface="Calibri"/>
              </a:rPr>
              <a:t>latins</a:t>
            </a:r>
            <a:r>
              <a:rPr lang="en-US">
                <a:cs typeface="Calibri"/>
              </a:rPr>
              <a:t> dans </a:t>
            </a:r>
            <a:r>
              <a:rPr lang="en-US" err="1">
                <a:cs typeface="Calibri"/>
              </a:rPr>
              <a:t>l'éditeur</a:t>
            </a:r>
            <a:r>
              <a:rPr lang="en-US">
                <a:cs typeface="Calibri"/>
              </a:rPr>
              <a:t> de </a:t>
            </a:r>
            <a:r>
              <a:rPr lang="en-US" err="1">
                <a:cs typeface="Calibri"/>
              </a:rPr>
              <a:t>Calames</a:t>
            </a:r>
            <a:r>
              <a:rPr lang="en-US">
                <a:cs typeface="Calibri"/>
              </a:rPr>
              <a:t> (</a:t>
            </a:r>
            <a:r>
              <a:rPr lang="en-US" err="1">
                <a:cs typeface="Calibri"/>
              </a:rPr>
              <a:t>XMetal</a:t>
            </a:r>
            <a:r>
              <a:rPr lang="en-US">
                <a:cs typeface="Calibri"/>
              </a:rPr>
              <a:t> version 11)</a:t>
            </a:r>
          </a:p>
          <a:p>
            <a:pPr algn="just">
              <a:buChar char="-"/>
            </a:pPr>
            <a:r>
              <a:rPr lang="en-US">
                <a:cs typeface="Calibri"/>
              </a:rPr>
              <a:t>Il </a:t>
            </a:r>
            <a:r>
              <a:rPr lang="en-US" err="1">
                <a:cs typeface="Calibri"/>
              </a:rPr>
              <a:t>est</a:t>
            </a:r>
            <a:r>
              <a:rPr lang="en-US">
                <a:cs typeface="Calibri"/>
              </a:rPr>
              <a:t> impossible </a:t>
            </a:r>
            <a:r>
              <a:rPr lang="en-US" err="1">
                <a:cs typeface="Calibri"/>
              </a:rPr>
              <a:t>d'importer</a:t>
            </a:r>
            <a:r>
              <a:rPr lang="en-US">
                <a:cs typeface="Calibri"/>
              </a:rPr>
              <a:t> dans </a:t>
            </a:r>
            <a:r>
              <a:rPr lang="en-US" err="1">
                <a:cs typeface="Calibri"/>
              </a:rPr>
              <a:t>Calames</a:t>
            </a:r>
            <a:r>
              <a:rPr lang="en-US">
                <a:cs typeface="Calibri"/>
              </a:rPr>
              <a:t> un </a:t>
            </a:r>
            <a:r>
              <a:rPr lang="en-US" err="1">
                <a:cs typeface="Calibri"/>
              </a:rPr>
              <a:t>fichier</a:t>
            </a:r>
            <a:r>
              <a:rPr lang="en-US">
                <a:cs typeface="Calibri"/>
              </a:rPr>
              <a:t> EAD </a:t>
            </a:r>
            <a:r>
              <a:rPr lang="en-US" err="1">
                <a:cs typeface="Calibri"/>
              </a:rPr>
              <a:t>produit</a:t>
            </a:r>
            <a:r>
              <a:rPr lang="en-US">
                <a:cs typeface="Calibri"/>
              </a:rPr>
              <a:t> dans un </a:t>
            </a:r>
            <a:r>
              <a:rPr lang="en-US" err="1">
                <a:cs typeface="Calibri"/>
              </a:rPr>
              <a:t>éditeur</a:t>
            </a:r>
            <a:r>
              <a:rPr lang="en-US">
                <a:cs typeface="Calibri"/>
              </a:rPr>
              <a:t> xml hors de </a:t>
            </a:r>
            <a:r>
              <a:rPr lang="en-US" err="1">
                <a:cs typeface="Calibri"/>
              </a:rPr>
              <a:t>Calames</a:t>
            </a:r>
            <a:r>
              <a:rPr lang="en-US">
                <a:cs typeface="Calibri"/>
              </a:rPr>
              <a:t> et </a:t>
            </a:r>
            <a:r>
              <a:rPr lang="en-US" err="1">
                <a:cs typeface="Calibri"/>
              </a:rPr>
              <a:t>mélangeant</a:t>
            </a:r>
            <a:r>
              <a:rPr lang="en-US">
                <a:cs typeface="Calibri"/>
              </a:rPr>
              <a:t> </a:t>
            </a:r>
            <a:r>
              <a:rPr lang="en-US" err="1">
                <a:cs typeface="Calibri"/>
              </a:rPr>
              <a:t>caractères</a:t>
            </a:r>
            <a:r>
              <a:rPr lang="en-US">
                <a:cs typeface="Calibri"/>
              </a:rPr>
              <a:t> </a:t>
            </a:r>
            <a:r>
              <a:rPr lang="en-US" err="1">
                <a:cs typeface="Calibri"/>
              </a:rPr>
              <a:t>latins</a:t>
            </a:r>
            <a:r>
              <a:rPr lang="en-US">
                <a:cs typeface="Calibri"/>
              </a:rPr>
              <a:t> et </a:t>
            </a:r>
            <a:r>
              <a:rPr lang="en-US" err="1">
                <a:cs typeface="Calibri"/>
              </a:rPr>
              <a:t>arabes</a:t>
            </a:r>
            <a:r>
              <a:rPr lang="en-US">
                <a:cs typeface="Calibri"/>
              </a:rPr>
              <a:t> </a:t>
            </a:r>
          </a:p>
          <a:p>
            <a:pPr marL="200660" lvl="1" indent="0" algn="just">
              <a:buNone/>
            </a:pPr>
            <a:r>
              <a:rPr lang="en-US" err="1">
                <a:cs typeface="Calibri"/>
              </a:rPr>
              <a:t>Exemple</a:t>
            </a:r>
            <a:r>
              <a:rPr lang="en-US">
                <a:cs typeface="Calibri"/>
              </a:rPr>
              <a:t> : </a:t>
            </a:r>
            <a:r>
              <a:rPr lang="en-US" err="1">
                <a:cs typeface="Calibri"/>
              </a:rPr>
              <a:t>fichier</a:t>
            </a:r>
            <a:r>
              <a:rPr lang="en-US">
                <a:cs typeface="Calibri"/>
              </a:rPr>
              <a:t> EAD </a:t>
            </a:r>
            <a:r>
              <a:rPr lang="en-US" err="1">
                <a:cs typeface="Calibri"/>
              </a:rPr>
              <a:t>où</a:t>
            </a:r>
            <a:r>
              <a:rPr lang="en-US">
                <a:cs typeface="Calibri"/>
              </a:rPr>
              <a:t> les </a:t>
            </a:r>
            <a:r>
              <a:rPr lang="en-US" err="1">
                <a:cs typeface="Calibri"/>
              </a:rPr>
              <a:t>caractères</a:t>
            </a:r>
            <a:r>
              <a:rPr lang="en-US">
                <a:cs typeface="Calibri"/>
              </a:rPr>
              <a:t> </a:t>
            </a:r>
            <a:r>
              <a:rPr lang="en-US" err="1">
                <a:cs typeface="Calibri"/>
              </a:rPr>
              <a:t>arabes</a:t>
            </a:r>
            <a:r>
              <a:rPr lang="en-US">
                <a:cs typeface="Calibri"/>
              </a:rPr>
              <a:t> </a:t>
            </a:r>
            <a:r>
              <a:rPr lang="en-US" err="1">
                <a:cs typeface="Calibri"/>
              </a:rPr>
              <a:t>ont</a:t>
            </a:r>
            <a:r>
              <a:rPr lang="en-US">
                <a:cs typeface="Calibri"/>
              </a:rPr>
              <a:t> </a:t>
            </a:r>
            <a:r>
              <a:rPr lang="en-US" err="1">
                <a:cs typeface="Calibri"/>
              </a:rPr>
              <a:t>été</a:t>
            </a:r>
            <a:r>
              <a:rPr lang="en-US">
                <a:cs typeface="Calibri"/>
              </a:rPr>
              <a:t> </a:t>
            </a:r>
            <a:r>
              <a:rPr lang="en-US" err="1">
                <a:cs typeface="Calibri"/>
              </a:rPr>
              <a:t>édités</a:t>
            </a:r>
            <a:r>
              <a:rPr lang="en-US">
                <a:cs typeface="Calibri"/>
              </a:rPr>
              <a:t> dans Oxygen (</a:t>
            </a:r>
            <a:r>
              <a:rPr lang="en-US" err="1">
                <a:cs typeface="Calibri"/>
              </a:rPr>
              <a:t>éditeur</a:t>
            </a:r>
            <a:r>
              <a:rPr lang="en-US">
                <a:cs typeface="Calibri"/>
              </a:rPr>
              <a:t> propriétaire)</a:t>
            </a:r>
          </a:p>
          <a:p>
            <a:pPr marL="200660" lvl="1" indent="0" algn="just">
              <a:buNone/>
            </a:pPr>
            <a:r>
              <a:rPr lang="en-US">
                <a:cs typeface="Calibri"/>
              </a:rPr>
              <a:t>Après import dans </a:t>
            </a:r>
            <a:r>
              <a:rPr lang="en-US" err="1">
                <a:cs typeface="Calibri"/>
              </a:rPr>
              <a:t>Calames</a:t>
            </a:r>
            <a:r>
              <a:rPr lang="en-US">
                <a:cs typeface="Calibri"/>
              </a:rPr>
              <a:t>, </a:t>
            </a:r>
            <a:r>
              <a:rPr lang="en-US" err="1">
                <a:cs typeface="Calibri"/>
              </a:rPr>
              <a:t>l'ordre</a:t>
            </a:r>
            <a:r>
              <a:rPr lang="en-US">
                <a:cs typeface="Calibri"/>
              </a:rPr>
              <a:t> des mots et des </a:t>
            </a:r>
            <a:r>
              <a:rPr lang="en-US" err="1">
                <a:cs typeface="Calibri"/>
              </a:rPr>
              <a:t>caractères</a:t>
            </a:r>
            <a:r>
              <a:rPr lang="en-US">
                <a:cs typeface="Calibri"/>
              </a:rPr>
              <a:t> </a:t>
            </a:r>
            <a:r>
              <a:rPr lang="en-US" err="1">
                <a:cs typeface="Calibri"/>
              </a:rPr>
              <a:t>arabes</a:t>
            </a:r>
            <a:r>
              <a:rPr lang="en-US">
                <a:cs typeface="Calibri"/>
              </a:rPr>
              <a:t> </a:t>
            </a:r>
            <a:r>
              <a:rPr lang="en-US" err="1">
                <a:cs typeface="Calibri"/>
              </a:rPr>
              <a:t>n'est</a:t>
            </a:r>
            <a:r>
              <a:rPr lang="en-US">
                <a:cs typeface="Calibri"/>
              </a:rPr>
              <a:t> plus </a:t>
            </a:r>
            <a:r>
              <a:rPr lang="en-US" err="1">
                <a:cs typeface="Calibri"/>
              </a:rPr>
              <a:t>respecté</a:t>
            </a:r>
            <a:r>
              <a:rPr lang="en-US">
                <a:cs typeface="Calibri"/>
              </a:rPr>
              <a:t> dans </a:t>
            </a:r>
            <a:r>
              <a:rPr lang="en-US" err="1">
                <a:cs typeface="Calibri"/>
              </a:rPr>
              <a:t>l'éditeur</a:t>
            </a:r>
            <a:r>
              <a:rPr lang="en-US">
                <a:cs typeface="Calibri"/>
              </a:rPr>
              <a:t> de </a:t>
            </a:r>
            <a:r>
              <a:rPr lang="en-US" err="1">
                <a:cs typeface="Calibri"/>
              </a:rPr>
              <a:t>Calames</a:t>
            </a:r>
            <a:r>
              <a:rPr lang="en-US">
                <a:cs typeface="Calibri"/>
              </a:rPr>
              <a:t>. </a:t>
            </a:r>
            <a:r>
              <a:rPr lang="en-US" err="1">
                <a:cs typeface="Calibri"/>
              </a:rPr>
              <a:t>Toute</a:t>
            </a:r>
            <a:r>
              <a:rPr lang="en-US">
                <a:cs typeface="Calibri"/>
              </a:rPr>
              <a:t> </a:t>
            </a:r>
            <a:r>
              <a:rPr lang="en-US" err="1">
                <a:cs typeface="Calibri"/>
              </a:rPr>
              <a:t>édition</a:t>
            </a:r>
            <a:r>
              <a:rPr lang="en-US">
                <a:cs typeface="Calibri"/>
              </a:rPr>
              <a:t> de </a:t>
            </a:r>
            <a:r>
              <a:rPr lang="en-US" err="1">
                <a:cs typeface="Calibri"/>
              </a:rPr>
              <a:t>ces</a:t>
            </a:r>
            <a:r>
              <a:rPr lang="en-US">
                <a:cs typeface="Calibri"/>
              </a:rPr>
              <a:t> </a:t>
            </a:r>
            <a:r>
              <a:rPr lang="en-US" err="1">
                <a:cs typeface="Calibri"/>
              </a:rPr>
              <a:t>caractères</a:t>
            </a:r>
            <a:r>
              <a:rPr lang="en-US">
                <a:cs typeface="Calibri"/>
              </a:rPr>
              <a:t> </a:t>
            </a:r>
            <a:r>
              <a:rPr lang="en-US" err="1">
                <a:cs typeface="Calibri"/>
              </a:rPr>
              <a:t>arabes</a:t>
            </a:r>
            <a:r>
              <a:rPr lang="en-US">
                <a:cs typeface="Calibri"/>
              </a:rPr>
              <a:t> </a:t>
            </a:r>
            <a:r>
              <a:rPr lang="en-US" err="1">
                <a:cs typeface="Calibri"/>
              </a:rPr>
              <a:t>est</a:t>
            </a:r>
            <a:r>
              <a:rPr lang="en-US">
                <a:cs typeface="Calibri"/>
              </a:rPr>
              <a:t> par </a:t>
            </a:r>
            <a:r>
              <a:rPr lang="en-US" err="1">
                <a:cs typeface="Calibri"/>
              </a:rPr>
              <a:t>ailleurs</a:t>
            </a:r>
            <a:r>
              <a:rPr lang="en-US">
                <a:cs typeface="Calibri"/>
              </a:rPr>
              <a:t> impossible.</a:t>
            </a:r>
          </a:p>
          <a:p>
            <a:pPr marL="200660" lvl="1" indent="0" algn="just">
              <a:buNone/>
            </a:pPr>
            <a:endParaRPr lang="en-US" err="1">
              <a:cs typeface="Calibri"/>
            </a:endParaRPr>
          </a:p>
        </p:txBody>
      </p:sp>
      <p:sp>
        <p:nvSpPr>
          <p:cNvPr id="4" name="Arrow: Right 3">
            <a:extLst>
              <a:ext uri="{FF2B5EF4-FFF2-40B4-BE49-F238E27FC236}">
                <a16:creationId xmlns:a16="http://schemas.microsoft.com/office/drawing/2014/main" id="{6C9A083C-CD0D-51EB-9C52-512B3112BB73}"/>
              </a:ext>
            </a:extLst>
          </p:cNvPr>
          <p:cNvSpPr/>
          <p:nvPr/>
        </p:nvSpPr>
        <p:spPr>
          <a:xfrm>
            <a:off x="701040" y="3647440"/>
            <a:ext cx="5080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33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4548-402E-CB75-D0BB-62D0ED826BF6}"/>
              </a:ext>
            </a:extLst>
          </p:cNvPr>
          <p:cNvSpPr>
            <a:spLocks noGrp="1"/>
          </p:cNvSpPr>
          <p:nvPr>
            <p:ph type="title"/>
          </p:nvPr>
        </p:nvSpPr>
        <p:spPr>
          <a:xfrm>
            <a:off x="1097280" y="286603"/>
            <a:ext cx="10648950" cy="1431707"/>
          </a:xfrm>
        </p:spPr>
        <p:txBody>
          <a:bodyPr/>
          <a:lstStyle/>
          <a:p>
            <a:r>
              <a:rPr lang="en-US">
                <a:cs typeface="Calibri Light"/>
              </a:rPr>
              <a:t>Dans </a:t>
            </a:r>
            <a:r>
              <a:rPr lang="en-US" err="1">
                <a:cs typeface="Calibri Light"/>
              </a:rPr>
              <a:t>Calames</a:t>
            </a:r>
            <a:r>
              <a:rPr lang="en-US">
                <a:cs typeface="Calibri Light"/>
              </a:rPr>
              <a:t> : un </a:t>
            </a:r>
            <a:r>
              <a:rPr lang="en-US" err="1">
                <a:cs typeface="Calibri Light"/>
              </a:rPr>
              <a:t>problème</a:t>
            </a:r>
            <a:r>
              <a:rPr lang="en-US">
                <a:cs typeface="Calibri Light"/>
              </a:rPr>
              <a:t> </a:t>
            </a:r>
            <a:r>
              <a:rPr lang="en-US" err="1">
                <a:cs typeface="Calibri Light"/>
              </a:rPr>
              <a:t>d'éditeur</a:t>
            </a:r>
            <a:r>
              <a:rPr lang="en-US">
                <a:cs typeface="Calibri Light"/>
              </a:rPr>
              <a:t> (2)</a:t>
            </a:r>
            <a:endParaRPr lang="en-US"/>
          </a:p>
        </p:txBody>
      </p:sp>
      <p:sp>
        <p:nvSpPr>
          <p:cNvPr id="3" name="Content Placeholder 2">
            <a:extLst>
              <a:ext uri="{FF2B5EF4-FFF2-40B4-BE49-F238E27FC236}">
                <a16:creationId xmlns:a16="http://schemas.microsoft.com/office/drawing/2014/main" id="{75EA3525-A064-0B08-4A1A-587F099A9F4F}"/>
              </a:ext>
            </a:extLst>
          </p:cNvPr>
          <p:cNvSpPr>
            <a:spLocks noGrp="1"/>
          </p:cNvSpPr>
          <p:nvPr>
            <p:ph idx="1"/>
          </p:nvPr>
        </p:nvSpPr>
        <p:spPr/>
        <p:txBody>
          <a:bodyPr vert="horz" lIns="0" tIns="45720" rIns="0" bIns="45720" rtlCol="0" anchor="t">
            <a:normAutofit/>
          </a:bodyPr>
          <a:lstStyle/>
          <a:p>
            <a:pPr marL="383540" lvl="1" algn="just"/>
            <a:r>
              <a:rPr lang="en-US" sz="1700" err="1">
                <a:cs typeface="Calibri"/>
              </a:rPr>
              <a:t>Puisque</a:t>
            </a:r>
            <a:r>
              <a:rPr lang="en-US" sz="1700">
                <a:cs typeface="Calibri"/>
              </a:rPr>
              <a:t> la </a:t>
            </a:r>
            <a:r>
              <a:rPr lang="en-US" sz="1700" err="1">
                <a:cs typeface="Calibri"/>
              </a:rPr>
              <a:t>saisie</a:t>
            </a:r>
            <a:r>
              <a:rPr lang="en-US" sz="1700">
                <a:cs typeface="Calibri"/>
              </a:rPr>
              <a:t> </a:t>
            </a:r>
            <a:r>
              <a:rPr lang="en-US" sz="1700" err="1">
                <a:cs typeface="Calibri"/>
              </a:rPr>
              <a:t>en</a:t>
            </a:r>
            <a:r>
              <a:rPr lang="en-US" sz="1700">
                <a:cs typeface="Calibri"/>
              </a:rPr>
              <a:t> </a:t>
            </a:r>
            <a:r>
              <a:rPr lang="en-US" sz="1700" err="1">
                <a:cs typeface="Calibri"/>
              </a:rPr>
              <a:t>arabe</a:t>
            </a:r>
            <a:r>
              <a:rPr lang="en-US" sz="1700">
                <a:cs typeface="Calibri"/>
              </a:rPr>
              <a:t> </a:t>
            </a:r>
            <a:r>
              <a:rPr lang="en-US" sz="1700" err="1">
                <a:cs typeface="Calibri"/>
              </a:rPr>
              <a:t>est</a:t>
            </a:r>
            <a:r>
              <a:rPr lang="en-US" sz="1700">
                <a:cs typeface="Calibri"/>
              </a:rPr>
              <a:t> possible dans un </a:t>
            </a:r>
            <a:r>
              <a:rPr lang="en-US" sz="1700" err="1">
                <a:cs typeface="Calibri"/>
              </a:rPr>
              <a:t>éditeur</a:t>
            </a:r>
            <a:r>
              <a:rPr lang="en-US" sz="1700">
                <a:cs typeface="Calibri"/>
              </a:rPr>
              <a:t> xml hors de </a:t>
            </a:r>
            <a:r>
              <a:rPr lang="en-US" sz="1700" err="1">
                <a:cs typeface="Calibri"/>
              </a:rPr>
              <a:t>Calames</a:t>
            </a:r>
            <a:r>
              <a:rPr lang="en-US" sz="1700">
                <a:cs typeface="Calibri"/>
              </a:rPr>
              <a:t> et que </a:t>
            </a:r>
            <a:r>
              <a:rPr lang="en-US" sz="1700" err="1">
                <a:cs typeface="Calibri"/>
              </a:rPr>
              <a:t>l'import</a:t>
            </a:r>
            <a:r>
              <a:rPr lang="en-US" sz="1700">
                <a:cs typeface="Calibri"/>
              </a:rPr>
              <a:t> dans </a:t>
            </a:r>
            <a:r>
              <a:rPr lang="en-US" sz="1700" err="1">
                <a:cs typeface="Calibri"/>
              </a:rPr>
              <a:t>Calames</a:t>
            </a:r>
            <a:r>
              <a:rPr lang="en-US" sz="1700">
                <a:cs typeface="Calibri"/>
              </a:rPr>
              <a:t> </a:t>
            </a:r>
            <a:r>
              <a:rPr lang="en-US" sz="1700" err="1">
                <a:cs typeface="Calibri"/>
              </a:rPr>
              <a:t>provoque</a:t>
            </a:r>
            <a:r>
              <a:rPr lang="en-US" sz="1700">
                <a:cs typeface="Calibri"/>
              </a:rPr>
              <a:t> des perturbations, </a:t>
            </a:r>
            <a:r>
              <a:rPr lang="en-US" sz="1700" b="1" i="1">
                <a:solidFill>
                  <a:srgbClr val="BD582C"/>
                </a:solidFill>
                <a:cs typeface="Calibri"/>
              </a:rPr>
              <a:t>il </a:t>
            </a:r>
            <a:r>
              <a:rPr lang="en-US" sz="1700" b="1" i="1" err="1">
                <a:solidFill>
                  <a:srgbClr val="BD582C"/>
                </a:solidFill>
                <a:cs typeface="Calibri"/>
              </a:rPr>
              <a:t>s'agit</a:t>
            </a:r>
            <a:r>
              <a:rPr lang="en-US" sz="1700" b="1" i="1">
                <a:solidFill>
                  <a:srgbClr val="BD582C"/>
                </a:solidFill>
                <a:cs typeface="Calibri"/>
              </a:rPr>
              <a:t> </a:t>
            </a:r>
            <a:r>
              <a:rPr lang="en-US" sz="1700" b="1" i="1" err="1">
                <a:solidFill>
                  <a:srgbClr val="BD582C"/>
                </a:solidFill>
                <a:cs typeface="Calibri"/>
              </a:rPr>
              <a:t>donc</a:t>
            </a:r>
            <a:r>
              <a:rPr lang="en-US" sz="1700" b="1" i="1">
                <a:solidFill>
                  <a:srgbClr val="BD582C"/>
                </a:solidFill>
                <a:cs typeface="Calibri"/>
              </a:rPr>
              <a:t> d'un </a:t>
            </a:r>
            <a:r>
              <a:rPr lang="en-US" sz="1700" b="1" i="1" err="1">
                <a:solidFill>
                  <a:srgbClr val="BD582C"/>
                </a:solidFill>
                <a:cs typeface="Calibri"/>
              </a:rPr>
              <a:t>problème</a:t>
            </a:r>
            <a:r>
              <a:rPr lang="en-US" sz="1700" b="1" i="1">
                <a:solidFill>
                  <a:srgbClr val="BD582C"/>
                </a:solidFill>
                <a:cs typeface="Calibri"/>
              </a:rPr>
              <a:t> de </a:t>
            </a:r>
            <a:r>
              <a:rPr lang="en-US" sz="1700" b="1" i="1" err="1">
                <a:solidFill>
                  <a:srgbClr val="BD582C"/>
                </a:solidFill>
                <a:cs typeface="Calibri"/>
              </a:rPr>
              <a:t>l'éditeur</a:t>
            </a:r>
            <a:r>
              <a:rPr lang="en-US" sz="1700" b="1" i="1">
                <a:solidFill>
                  <a:srgbClr val="BD582C"/>
                </a:solidFill>
                <a:cs typeface="Calibri"/>
              </a:rPr>
              <a:t> de </a:t>
            </a:r>
            <a:r>
              <a:rPr lang="en-US" sz="1700" b="1" i="1" err="1">
                <a:solidFill>
                  <a:srgbClr val="BD582C"/>
                </a:solidFill>
                <a:cs typeface="Calibri"/>
              </a:rPr>
              <a:t>Calames</a:t>
            </a:r>
            <a:r>
              <a:rPr lang="en-US" sz="1700" b="1" i="1">
                <a:solidFill>
                  <a:srgbClr val="BD582C"/>
                </a:solidFill>
                <a:cs typeface="Calibri"/>
              </a:rPr>
              <a:t> </a:t>
            </a:r>
            <a:r>
              <a:rPr lang="en-US" sz="1700" b="1" i="1" err="1">
                <a:solidFill>
                  <a:srgbClr val="BD582C"/>
                </a:solidFill>
                <a:cs typeface="Calibri"/>
              </a:rPr>
              <a:t>XMetal</a:t>
            </a:r>
            <a:endParaRPr lang="en-US" sz="1700" b="1" i="1">
              <a:solidFill>
                <a:srgbClr val="BD582C"/>
              </a:solidFill>
              <a:cs typeface="Calibri"/>
            </a:endParaRPr>
          </a:p>
          <a:p>
            <a:pPr marL="383540" lvl="1" algn="just"/>
            <a:endParaRPr lang="en-US" sz="1700">
              <a:cs typeface="Calibri"/>
            </a:endParaRPr>
          </a:p>
          <a:p>
            <a:pPr marL="383540" lvl="1" algn="just"/>
            <a:r>
              <a:rPr lang="en-US" sz="1700" err="1">
                <a:cs typeface="Calibri"/>
              </a:rPr>
              <a:t>XMetal</a:t>
            </a:r>
            <a:r>
              <a:rPr lang="en-US" sz="1700">
                <a:cs typeface="Calibri"/>
              </a:rPr>
              <a:t> </a:t>
            </a:r>
            <a:r>
              <a:rPr lang="en-US" sz="1700" err="1">
                <a:cs typeface="Calibri"/>
              </a:rPr>
              <a:t>est</a:t>
            </a:r>
            <a:r>
              <a:rPr lang="en-US" sz="1700">
                <a:cs typeface="Calibri"/>
              </a:rPr>
              <a:t> un </a:t>
            </a:r>
            <a:r>
              <a:rPr lang="en-US" sz="1700" err="1">
                <a:cs typeface="Calibri"/>
              </a:rPr>
              <a:t>éditeur</a:t>
            </a:r>
            <a:r>
              <a:rPr lang="en-US" sz="1700">
                <a:cs typeface="Calibri"/>
              </a:rPr>
              <a:t> propriétaire sur </a:t>
            </a:r>
            <a:r>
              <a:rPr lang="en-US" sz="1700" err="1">
                <a:cs typeface="Calibri"/>
              </a:rPr>
              <a:t>lequel</a:t>
            </a:r>
            <a:r>
              <a:rPr lang="en-US" sz="1700">
                <a:cs typeface="Calibri"/>
              </a:rPr>
              <a:t> </a:t>
            </a:r>
            <a:r>
              <a:rPr lang="en-US" sz="1700" err="1">
                <a:cs typeface="Calibri"/>
              </a:rPr>
              <a:t>l'Abes</a:t>
            </a:r>
            <a:r>
              <a:rPr lang="en-US" sz="1700">
                <a:cs typeface="Calibri"/>
              </a:rPr>
              <a:t> a </a:t>
            </a:r>
            <a:r>
              <a:rPr lang="en-US" sz="1700" err="1">
                <a:cs typeface="Calibri"/>
              </a:rPr>
              <a:t>choisi</a:t>
            </a:r>
            <a:r>
              <a:rPr lang="en-US" sz="1700">
                <a:cs typeface="Calibri"/>
              </a:rPr>
              <a:t> de </a:t>
            </a:r>
            <a:r>
              <a:rPr lang="en-US" sz="1700" err="1">
                <a:cs typeface="Calibri"/>
              </a:rPr>
              <a:t>développer</a:t>
            </a:r>
            <a:r>
              <a:rPr lang="en-US" sz="1700">
                <a:cs typeface="Calibri"/>
              </a:rPr>
              <a:t> </a:t>
            </a:r>
            <a:r>
              <a:rPr lang="en-US" sz="1700" err="1">
                <a:cs typeface="Calibri"/>
              </a:rPr>
              <a:t>Calames</a:t>
            </a:r>
            <a:r>
              <a:rPr lang="en-US" sz="1700">
                <a:cs typeface="Calibri"/>
              </a:rPr>
              <a:t> </a:t>
            </a:r>
            <a:r>
              <a:rPr lang="en-US" sz="1700" err="1">
                <a:cs typeface="Calibri"/>
              </a:rPr>
              <a:t>en</a:t>
            </a:r>
            <a:r>
              <a:rPr lang="en-US" sz="1700">
                <a:cs typeface="Calibri"/>
              </a:rPr>
              <a:t> 2007 : </a:t>
            </a:r>
            <a:r>
              <a:rPr lang="en-US" sz="1700" b="1" i="1">
                <a:solidFill>
                  <a:srgbClr val="BD582C"/>
                </a:solidFill>
                <a:cs typeface="Calibri"/>
              </a:rPr>
              <a:t>il </a:t>
            </a:r>
            <a:r>
              <a:rPr lang="en-US" sz="1700" b="1" i="1" err="1">
                <a:solidFill>
                  <a:srgbClr val="BD582C"/>
                </a:solidFill>
                <a:cs typeface="Calibri"/>
              </a:rPr>
              <a:t>est</a:t>
            </a:r>
            <a:r>
              <a:rPr lang="en-US" sz="1700" b="1" i="1">
                <a:solidFill>
                  <a:srgbClr val="BD582C"/>
                </a:solidFill>
                <a:cs typeface="Calibri"/>
              </a:rPr>
              <a:t> </a:t>
            </a:r>
            <a:r>
              <a:rPr lang="en-US" sz="1700" b="1" i="1" err="1">
                <a:solidFill>
                  <a:srgbClr val="BD582C"/>
                </a:solidFill>
                <a:cs typeface="Calibri"/>
              </a:rPr>
              <a:t>donc</a:t>
            </a:r>
            <a:r>
              <a:rPr lang="en-US" sz="1700" b="1" i="1">
                <a:solidFill>
                  <a:srgbClr val="BD582C"/>
                </a:solidFill>
                <a:cs typeface="Calibri"/>
              </a:rPr>
              <a:t> impossible de changer </a:t>
            </a:r>
            <a:r>
              <a:rPr lang="en-US" sz="1700" b="1" i="1" err="1">
                <a:solidFill>
                  <a:srgbClr val="BD582C"/>
                </a:solidFill>
                <a:cs typeface="Calibri"/>
              </a:rPr>
              <a:t>cet</a:t>
            </a:r>
            <a:r>
              <a:rPr lang="en-US" sz="1700" b="1" i="1">
                <a:solidFill>
                  <a:srgbClr val="BD582C"/>
                </a:solidFill>
                <a:cs typeface="Calibri"/>
              </a:rPr>
              <a:t> </a:t>
            </a:r>
            <a:r>
              <a:rPr lang="en-US" sz="1700" b="1" i="1" err="1">
                <a:solidFill>
                  <a:srgbClr val="BD582C"/>
                </a:solidFill>
                <a:cs typeface="Calibri"/>
              </a:rPr>
              <a:t>éditeur</a:t>
            </a:r>
            <a:r>
              <a:rPr lang="en-US" sz="1700" b="1" i="1">
                <a:solidFill>
                  <a:srgbClr val="BD582C"/>
                </a:solidFill>
                <a:cs typeface="Calibri"/>
              </a:rPr>
              <a:t>, </a:t>
            </a:r>
            <a:r>
              <a:rPr lang="en-US" sz="1700" b="1" i="1" err="1">
                <a:solidFill>
                  <a:srgbClr val="BD582C"/>
                </a:solidFill>
                <a:cs typeface="Calibri"/>
              </a:rPr>
              <a:t>ni</a:t>
            </a:r>
            <a:r>
              <a:rPr lang="en-US" sz="1700" b="1" i="1">
                <a:solidFill>
                  <a:srgbClr val="BD582C"/>
                </a:solidFill>
                <a:cs typeface="Calibri"/>
              </a:rPr>
              <a:t> </a:t>
            </a:r>
            <a:r>
              <a:rPr lang="en-US" sz="1700" b="1" i="1" err="1">
                <a:solidFill>
                  <a:srgbClr val="BD582C"/>
                </a:solidFill>
                <a:cs typeface="Calibri"/>
              </a:rPr>
              <a:t>même</a:t>
            </a:r>
            <a:r>
              <a:rPr lang="en-US" sz="1700" b="1" i="1">
                <a:solidFill>
                  <a:srgbClr val="BD582C"/>
                </a:solidFill>
                <a:cs typeface="Calibri"/>
              </a:rPr>
              <a:t> de changer la version de </a:t>
            </a:r>
            <a:r>
              <a:rPr lang="en-US" sz="1700" b="1" i="1" err="1">
                <a:solidFill>
                  <a:srgbClr val="BD582C"/>
                </a:solidFill>
                <a:cs typeface="Calibri"/>
              </a:rPr>
              <a:t>cet</a:t>
            </a:r>
            <a:r>
              <a:rPr lang="en-US" sz="1700" b="1" i="1">
                <a:solidFill>
                  <a:srgbClr val="BD582C"/>
                </a:solidFill>
                <a:cs typeface="Calibri"/>
              </a:rPr>
              <a:t> </a:t>
            </a:r>
            <a:r>
              <a:rPr lang="en-US" sz="1700" b="1" i="1" err="1">
                <a:solidFill>
                  <a:srgbClr val="BD582C"/>
                </a:solidFill>
                <a:cs typeface="Calibri"/>
              </a:rPr>
              <a:t>éditeur</a:t>
            </a:r>
            <a:r>
              <a:rPr lang="en-US" sz="1700" b="1" i="1">
                <a:solidFill>
                  <a:srgbClr val="BD582C"/>
                </a:solidFill>
                <a:cs typeface="Calibri"/>
              </a:rPr>
              <a:t> sans devoir </a:t>
            </a:r>
            <a:r>
              <a:rPr lang="en-US" sz="1700" b="1" i="1" err="1">
                <a:solidFill>
                  <a:srgbClr val="BD582C"/>
                </a:solidFill>
                <a:cs typeface="Calibri"/>
              </a:rPr>
              <a:t>redévelopper</a:t>
            </a:r>
            <a:r>
              <a:rPr lang="en-US" sz="1700" b="1" i="1">
                <a:solidFill>
                  <a:srgbClr val="BD582C"/>
                </a:solidFill>
                <a:cs typeface="Calibri"/>
              </a:rPr>
              <a:t> </a:t>
            </a:r>
            <a:r>
              <a:rPr lang="en-US" sz="1700" b="1" i="1" err="1">
                <a:solidFill>
                  <a:srgbClr val="BD582C"/>
                </a:solidFill>
                <a:cs typeface="Calibri"/>
              </a:rPr>
              <a:t>Calames</a:t>
            </a:r>
            <a:r>
              <a:rPr lang="en-US" sz="1700" b="1" i="1">
                <a:solidFill>
                  <a:srgbClr val="BD582C"/>
                </a:solidFill>
                <a:cs typeface="Calibri"/>
              </a:rPr>
              <a:t> </a:t>
            </a:r>
            <a:r>
              <a:rPr lang="en-US" sz="1700" b="1" i="1" err="1">
                <a:solidFill>
                  <a:srgbClr val="BD582C"/>
                </a:solidFill>
                <a:cs typeface="Calibri"/>
              </a:rPr>
              <a:t>entièrement</a:t>
            </a:r>
            <a:endParaRPr lang="en-US" sz="1700" b="1" i="1">
              <a:solidFill>
                <a:srgbClr val="BD582C"/>
              </a:solidFill>
              <a:cs typeface="Calibri"/>
            </a:endParaRPr>
          </a:p>
          <a:p>
            <a:endParaRPr lang="en-US">
              <a:cs typeface="Calibri"/>
            </a:endParaRPr>
          </a:p>
        </p:txBody>
      </p:sp>
    </p:spTree>
    <p:extLst>
      <p:ext uri="{BB962C8B-B14F-4D97-AF65-F5344CB8AC3E}">
        <p14:creationId xmlns:p14="http://schemas.microsoft.com/office/powerpoint/2010/main" val="415422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51EA-20C3-4FC3-CA0A-310F3891B455}"/>
              </a:ext>
            </a:extLst>
          </p:cNvPr>
          <p:cNvSpPr>
            <a:spLocks noGrp="1"/>
          </p:cNvSpPr>
          <p:nvPr>
            <p:ph type="title"/>
          </p:nvPr>
        </p:nvSpPr>
        <p:spPr/>
        <p:txBody>
          <a:bodyPr>
            <a:normAutofit/>
          </a:bodyPr>
          <a:lstStyle/>
          <a:p>
            <a:r>
              <a:rPr lang="en-US" dirty="0">
                <a:cs typeface="Calibri Light"/>
              </a:rPr>
              <a:t>Dans </a:t>
            </a:r>
            <a:r>
              <a:rPr lang="en-US" dirty="0" err="1">
                <a:cs typeface="Calibri Light"/>
              </a:rPr>
              <a:t>Calames</a:t>
            </a:r>
            <a:r>
              <a:rPr lang="en-US" dirty="0">
                <a:cs typeface="Calibri Light"/>
              </a:rPr>
              <a:t> : </a:t>
            </a:r>
            <a:r>
              <a:rPr lang="en-US" dirty="0" err="1">
                <a:cs typeface="Calibri Light"/>
              </a:rPr>
              <a:t>Résolution</a:t>
            </a:r>
            <a:r>
              <a:rPr lang="en-US" dirty="0">
                <a:cs typeface="Calibri Light"/>
              </a:rPr>
              <a:t> du </a:t>
            </a:r>
            <a:r>
              <a:rPr lang="en-US" dirty="0" err="1">
                <a:cs typeface="Calibri Light"/>
              </a:rPr>
              <a:t>problème</a:t>
            </a:r>
            <a:r>
              <a:rPr lang="en-US" dirty="0">
                <a:cs typeface="Calibri Light"/>
              </a:rPr>
              <a:t> : modifications </a:t>
            </a:r>
            <a:r>
              <a:rPr lang="en-US" dirty="0" err="1">
                <a:cs typeface="Calibri Light"/>
              </a:rPr>
              <a:t>préalables</a:t>
            </a:r>
            <a:r>
              <a:rPr lang="en-US" dirty="0">
                <a:cs typeface="Calibri Light"/>
              </a:rPr>
              <a:t> dans Windows </a:t>
            </a:r>
          </a:p>
        </p:txBody>
      </p:sp>
      <p:sp>
        <p:nvSpPr>
          <p:cNvPr id="3" name="Content Placeholder 2">
            <a:extLst>
              <a:ext uri="{FF2B5EF4-FFF2-40B4-BE49-F238E27FC236}">
                <a16:creationId xmlns:a16="http://schemas.microsoft.com/office/drawing/2014/main" id="{DA20F049-6083-6111-210B-530B8221F7F2}"/>
              </a:ext>
            </a:extLst>
          </p:cNvPr>
          <p:cNvSpPr>
            <a:spLocks noGrp="1"/>
          </p:cNvSpPr>
          <p:nvPr>
            <p:ph idx="1"/>
          </p:nvPr>
        </p:nvSpPr>
        <p:spPr/>
        <p:txBody>
          <a:bodyPr vert="horz" lIns="0" tIns="45720" rIns="0" bIns="45720" rtlCol="0" anchor="t">
            <a:normAutofit/>
          </a:bodyPr>
          <a:lstStyle/>
          <a:p>
            <a:pPr algn="just"/>
            <a:r>
              <a:rPr lang="en-US" dirty="0">
                <a:cs typeface="Calibri"/>
              </a:rPr>
              <a:t>Il </a:t>
            </a:r>
            <a:r>
              <a:rPr lang="en-US" dirty="0" err="1">
                <a:cs typeface="Calibri"/>
              </a:rPr>
              <a:t>est</a:t>
            </a:r>
            <a:r>
              <a:rPr lang="en-US" dirty="0">
                <a:cs typeface="Calibri"/>
              </a:rPr>
              <a:t> </a:t>
            </a:r>
            <a:r>
              <a:rPr lang="en-US" dirty="0" err="1">
                <a:cs typeface="Calibri"/>
              </a:rPr>
              <a:t>nécessaire</a:t>
            </a:r>
            <a:r>
              <a:rPr lang="en-US" dirty="0">
                <a:cs typeface="Calibri"/>
              </a:rPr>
              <a:t> de </a:t>
            </a:r>
            <a:r>
              <a:rPr lang="en-US" dirty="0" err="1">
                <a:cs typeface="Calibri"/>
              </a:rPr>
              <a:t>configurer</a:t>
            </a:r>
            <a:r>
              <a:rPr lang="en-US" dirty="0">
                <a:cs typeface="Calibri"/>
              </a:rPr>
              <a:t> Windows sur son poste pour </a:t>
            </a:r>
            <a:r>
              <a:rPr lang="en-US" dirty="0" err="1">
                <a:cs typeface="Calibri"/>
              </a:rPr>
              <a:t>être</a:t>
            </a:r>
            <a:r>
              <a:rPr lang="en-US" dirty="0">
                <a:cs typeface="Calibri"/>
              </a:rPr>
              <a:t> </a:t>
            </a:r>
            <a:r>
              <a:rPr lang="en-US" dirty="0" err="1">
                <a:cs typeface="Calibri"/>
              </a:rPr>
              <a:t>en</a:t>
            </a:r>
            <a:r>
              <a:rPr lang="en-US" dirty="0">
                <a:cs typeface="Calibri"/>
              </a:rPr>
              <a:t> </a:t>
            </a:r>
            <a:r>
              <a:rPr lang="en-US" dirty="0" err="1">
                <a:cs typeface="Calibri"/>
              </a:rPr>
              <a:t>capacité</a:t>
            </a:r>
            <a:r>
              <a:rPr lang="en-US" dirty="0">
                <a:cs typeface="Calibri"/>
              </a:rPr>
              <a:t> de </a:t>
            </a:r>
            <a:r>
              <a:rPr lang="en-US" dirty="0" err="1">
                <a:cs typeface="Calibri"/>
              </a:rPr>
              <a:t>saisir</a:t>
            </a:r>
            <a:r>
              <a:rPr lang="en-US" dirty="0">
                <a:cs typeface="Calibri"/>
              </a:rPr>
              <a:t> </a:t>
            </a:r>
            <a:r>
              <a:rPr lang="en-US" dirty="0" err="1">
                <a:cs typeface="Calibri"/>
              </a:rPr>
              <a:t>en</a:t>
            </a:r>
            <a:r>
              <a:rPr lang="en-US" dirty="0">
                <a:cs typeface="Calibri"/>
              </a:rPr>
              <a:t> </a:t>
            </a:r>
            <a:r>
              <a:rPr lang="en-US" dirty="0" err="1">
                <a:cs typeface="Calibri"/>
              </a:rPr>
              <a:t>caractères</a:t>
            </a:r>
            <a:r>
              <a:rPr lang="en-US" dirty="0">
                <a:cs typeface="Calibri"/>
              </a:rPr>
              <a:t> </a:t>
            </a:r>
            <a:r>
              <a:rPr lang="en-US" dirty="0" err="1">
                <a:cs typeface="Calibri"/>
              </a:rPr>
              <a:t>arabes</a:t>
            </a:r>
            <a:r>
              <a:rPr lang="en-US" dirty="0">
                <a:cs typeface="Calibri"/>
              </a:rPr>
              <a:t> :</a:t>
            </a:r>
          </a:p>
          <a:p>
            <a:pPr marL="383540" lvl="1" algn="just"/>
            <a:r>
              <a:rPr lang="en-US" dirty="0" err="1">
                <a:cs typeface="Calibri"/>
              </a:rPr>
              <a:t>Ajout</a:t>
            </a:r>
            <a:r>
              <a:rPr lang="en-US" dirty="0">
                <a:cs typeface="Calibri"/>
              </a:rPr>
              <a:t> de </a:t>
            </a:r>
            <a:r>
              <a:rPr lang="en-US" dirty="0" err="1">
                <a:cs typeface="Calibri"/>
              </a:rPr>
              <a:t>l'arabe</a:t>
            </a:r>
            <a:r>
              <a:rPr lang="en-US" dirty="0">
                <a:cs typeface="Calibri"/>
              </a:rPr>
              <a:t> </a:t>
            </a:r>
            <a:r>
              <a:rPr lang="en-US" dirty="0" err="1">
                <a:cs typeface="Calibri"/>
              </a:rPr>
              <a:t>comme</a:t>
            </a:r>
            <a:r>
              <a:rPr lang="en-US" dirty="0">
                <a:cs typeface="Calibri"/>
              </a:rPr>
              <a:t> langue du clavier Windows </a:t>
            </a:r>
            <a:r>
              <a:rPr lang="en-US" dirty="0" err="1">
                <a:cs typeface="Calibri"/>
              </a:rPr>
              <a:t>en</a:t>
            </a:r>
            <a:r>
              <a:rPr lang="en-US" dirty="0">
                <a:cs typeface="Calibri"/>
              </a:rPr>
              <a:t> plus du </a:t>
            </a:r>
            <a:r>
              <a:rPr lang="en-US" dirty="0" err="1">
                <a:cs typeface="Calibri"/>
              </a:rPr>
              <a:t>Français</a:t>
            </a:r>
            <a:endParaRPr lang="en-US" dirty="0">
              <a:cs typeface="Calibri"/>
            </a:endParaRPr>
          </a:p>
          <a:p>
            <a:pPr marL="383540" lvl="1" algn="just"/>
            <a:r>
              <a:rPr lang="en-US" dirty="0" err="1">
                <a:cs typeface="Calibri"/>
              </a:rPr>
              <a:t>Téléchargement</a:t>
            </a:r>
            <a:r>
              <a:rPr lang="en-US" dirty="0">
                <a:cs typeface="Calibri"/>
              </a:rPr>
              <a:t> et installation sur Windows </a:t>
            </a:r>
            <a:r>
              <a:rPr lang="en-US" dirty="0" err="1">
                <a:cs typeface="Calibri"/>
              </a:rPr>
              <a:t>d'une</a:t>
            </a:r>
            <a:r>
              <a:rPr lang="en-US" dirty="0">
                <a:cs typeface="Calibri"/>
              </a:rPr>
              <a:t> police de </a:t>
            </a:r>
            <a:r>
              <a:rPr lang="en-US" dirty="0" err="1">
                <a:cs typeface="Calibri"/>
              </a:rPr>
              <a:t>caractères</a:t>
            </a:r>
            <a:r>
              <a:rPr lang="en-US" dirty="0">
                <a:cs typeface="Calibri"/>
              </a:rPr>
              <a:t> </a:t>
            </a:r>
            <a:r>
              <a:rPr lang="en-US" dirty="0" err="1">
                <a:cs typeface="Calibri"/>
              </a:rPr>
              <a:t>arabes</a:t>
            </a:r>
            <a:r>
              <a:rPr lang="en-US" dirty="0">
                <a:cs typeface="Calibri"/>
              </a:rPr>
              <a:t> </a:t>
            </a:r>
            <a:r>
              <a:rPr lang="en-US" dirty="0" err="1">
                <a:cs typeface="Calibri"/>
              </a:rPr>
              <a:t>si</a:t>
            </a:r>
            <a:r>
              <a:rPr lang="en-US" dirty="0">
                <a:cs typeface="Calibri"/>
              </a:rPr>
              <a:t> </a:t>
            </a:r>
            <a:r>
              <a:rPr lang="en-US" dirty="0" err="1">
                <a:cs typeface="Calibri"/>
              </a:rPr>
              <a:t>aucune</a:t>
            </a:r>
            <a:r>
              <a:rPr lang="en-US" dirty="0">
                <a:cs typeface="Calibri"/>
              </a:rPr>
              <a:t> </a:t>
            </a:r>
            <a:r>
              <a:rPr lang="en-US" dirty="0" err="1">
                <a:cs typeface="Calibri"/>
              </a:rPr>
              <a:t>n'est</a:t>
            </a:r>
            <a:r>
              <a:rPr lang="en-US" dirty="0">
                <a:cs typeface="Calibri"/>
              </a:rPr>
              <a:t> déjà </a:t>
            </a:r>
            <a:r>
              <a:rPr lang="en-US" dirty="0" err="1">
                <a:cs typeface="Calibri"/>
              </a:rPr>
              <a:t>installée</a:t>
            </a:r>
            <a:r>
              <a:rPr lang="en-US" dirty="0">
                <a:cs typeface="Calibri"/>
              </a:rPr>
              <a:t> sur le poste</a:t>
            </a:r>
          </a:p>
          <a:p>
            <a:pPr marL="383540" lvl="1" algn="just"/>
            <a:r>
              <a:rPr lang="en-US" dirty="0" err="1">
                <a:cs typeface="Calibri"/>
              </a:rPr>
              <a:t>Désinstaller</a:t>
            </a:r>
            <a:r>
              <a:rPr lang="en-US" dirty="0">
                <a:cs typeface="Calibri"/>
              </a:rPr>
              <a:t> de Windows la police Arial MS Unicode : </a:t>
            </a:r>
            <a:r>
              <a:rPr lang="en-US" dirty="0" err="1">
                <a:cs typeface="Calibri"/>
              </a:rPr>
              <a:t>cette</a:t>
            </a:r>
            <a:r>
              <a:rPr lang="en-US" dirty="0">
                <a:cs typeface="Calibri"/>
              </a:rPr>
              <a:t> police </a:t>
            </a:r>
            <a:r>
              <a:rPr lang="en-US" dirty="0" err="1">
                <a:cs typeface="Calibri"/>
              </a:rPr>
              <a:t>est</a:t>
            </a:r>
            <a:r>
              <a:rPr lang="en-US" dirty="0">
                <a:cs typeface="Calibri"/>
              </a:rPr>
              <a:t> la police </a:t>
            </a:r>
            <a:r>
              <a:rPr lang="en-US" dirty="0" err="1">
                <a:cs typeface="Calibri"/>
              </a:rPr>
              <a:t>en</a:t>
            </a:r>
            <a:r>
              <a:rPr lang="en-US" dirty="0">
                <a:cs typeface="Calibri"/>
              </a:rPr>
              <a:t> </a:t>
            </a:r>
            <a:r>
              <a:rPr lang="en-US" dirty="0" err="1">
                <a:cs typeface="Calibri"/>
              </a:rPr>
              <a:t>caractères</a:t>
            </a:r>
            <a:r>
              <a:rPr lang="en-US" dirty="0">
                <a:cs typeface="Calibri"/>
              </a:rPr>
              <a:t> </a:t>
            </a:r>
            <a:r>
              <a:rPr lang="en-US" dirty="0" err="1">
                <a:cs typeface="Calibri"/>
              </a:rPr>
              <a:t>latins</a:t>
            </a:r>
            <a:r>
              <a:rPr lang="en-US" dirty="0">
                <a:cs typeface="Calibri"/>
              </a:rPr>
              <a:t> </a:t>
            </a:r>
            <a:r>
              <a:rPr lang="en-US" dirty="0" err="1">
                <a:cs typeface="Calibri"/>
              </a:rPr>
              <a:t>utilisée</a:t>
            </a:r>
            <a:r>
              <a:rPr lang="en-US" dirty="0">
                <a:cs typeface="Calibri"/>
              </a:rPr>
              <a:t> dans </a:t>
            </a:r>
            <a:r>
              <a:rPr lang="en-US" dirty="0" err="1">
                <a:cs typeface="Calibri"/>
              </a:rPr>
              <a:t>Calames</a:t>
            </a:r>
            <a:endParaRPr lang="en-US" dirty="0">
              <a:cs typeface="Calibri"/>
            </a:endParaRPr>
          </a:p>
          <a:p>
            <a:pPr marL="200660" lvl="1" indent="0" algn="just">
              <a:buNone/>
            </a:pPr>
            <a:endParaRPr lang="en-US">
              <a:cs typeface="Calibri"/>
            </a:endParaRPr>
          </a:p>
          <a:p>
            <a:pPr marL="200660" lvl="1" indent="0" algn="just">
              <a:buNone/>
            </a:pPr>
            <a:r>
              <a:rPr lang="en-US" b="1" i="1" dirty="0" err="1">
                <a:solidFill>
                  <a:srgbClr val="BD582C"/>
                </a:solidFill>
                <a:cs typeface="Calibri"/>
              </a:rPr>
              <a:t>Ces</a:t>
            </a:r>
            <a:r>
              <a:rPr lang="en-US" b="1" i="1" dirty="0">
                <a:solidFill>
                  <a:srgbClr val="BD582C"/>
                </a:solidFill>
                <a:cs typeface="Calibri"/>
              </a:rPr>
              <a:t> modifications dans Windows </a:t>
            </a:r>
            <a:r>
              <a:rPr lang="en-US" b="1" i="1" dirty="0" err="1">
                <a:solidFill>
                  <a:srgbClr val="BD582C"/>
                </a:solidFill>
                <a:cs typeface="Calibri"/>
              </a:rPr>
              <a:t>demandent</a:t>
            </a:r>
            <a:r>
              <a:rPr lang="en-US" b="1" i="1" dirty="0">
                <a:solidFill>
                  <a:srgbClr val="BD582C"/>
                </a:solidFill>
                <a:cs typeface="Calibri"/>
              </a:rPr>
              <a:t> </a:t>
            </a:r>
            <a:r>
              <a:rPr lang="en-US" b="1" i="1" dirty="0" err="1">
                <a:solidFill>
                  <a:srgbClr val="BD582C"/>
                </a:solidFill>
                <a:cs typeface="Calibri"/>
              </a:rPr>
              <a:t>souvent</a:t>
            </a:r>
            <a:r>
              <a:rPr lang="en-US" b="1" i="1" dirty="0">
                <a:solidFill>
                  <a:srgbClr val="BD582C"/>
                </a:solidFill>
                <a:cs typeface="Calibri"/>
              </a:rPr>
              <a:t> </a:t>
            </a:r>
            <a:r>
              <a:rPr lang="en-US" b="1" i="1" dirty="0" err="1">
                <a:solidFill>
                  <a:srgbClr val="BD582C"/>
                </a:solidFill>
                <a:cs typeface="Calibri"/>
              </a:rPr>
              <a:t>d'avoir</a:t>
            </a:r>
            <a:r>
              <a:rPr lang="en-US" b="1" i="1" dirty="0">
                <a:solidFill>
                  <a:srgbClr val="BD582C"/>
                </a:solidFill>
                <a:cs typeface="Calibri"/>
              </a:rPr>
              <a:t> les droits </a:t>
            </a:r>
            <a:r>
              <a:rPr lang="en-US" b="1" i="1" dirty="0" err="1">
                <a:solidFill>
                  <a:srgbClr val="BD582C"/>
                </a:solidFill>
                <a:cs typeface="Calibri"/>
              </a:rPr>
              <a:t>administrateur</a:t>
            </a:r>
            <a:r>
              <a:rPr lang="en-US" b="1" i="1" dirty="0">
                <a:solidFill>
                  <a:srgbClr val="BD582C"/>
                </a:solidFill>
                <a:cs typeface="Calibri"/>
              </a:rPr>
              <a:t> sur son poste</a:t>
            </a:r>
          </a:p>
        </p:txBody>
      </p:sp>
      <p:pic>
        <p:nvPicPr>
          <p:cNvPr id="4" name="Graphic 3" descr="Engrenages avec un remplissage uni">
            <a:extLst>
              <a:ext uri="{FF2B5EF4-FFF2-40B4-BE49-F238E27FC236}">
                <a16:creationId xmlns:a16="http://schemas.microsoft.com/office/drawing/2014/main" id="{96120537-496C-79F5-32FC-89442CB29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280" y="1620520"/>
            <a:ext cx="883920" cy="701040"/>
          </a:xfrm>
          <a:prstGeom prst="rect">
            <a:avLst/>
          </a:prstGeom>
        </p:spPr>
      </p:pic>
      <p:pic>
        <p:nvPicPr>
          <p:cNvPr id="5" name="Graphic 4" descr="Commentaire important avec un remplissage uni">
            <a:extLst>
              <a:ext uri="{FF2B5EF4-FFF2-40B4-BE49-F238E27FC236}">
                <a16:creationId xmlns:a16="http://schemas.microsoft.com/office/drawing/2014/main" id="{CEB823BA-F0A7-5CEF-41D5-B27BA1F6B2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80" y="3642360"/>
            <a:ext cx="914400" cy="914400"/>
          </a:xfrm>
          <a:prstGeom prst="rect">
            <a:avLst/>
          </a:prstGeom>
        </p:spPr>
      </p:pic>
    </p:spTree>
    <p:extLst>
      <p:ext uri="{BB962C8B-B14F-4D97-AF65-F5344CB8AC3E}">
        <p14:creationId xmlns:p14="http://schemas.microsoft.com/office/powerpoint/2010/main" val="414134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8E378-45E6-0FEA-3645-F549C15F6ABC}"/>
              </a:ext>
            </a:extLst>
          </p:cNvPr>
          <p:cNvSpPr>
            <a:spLocks noGrp="1"/>
          </p:cNvSpPr>
          <p:nvPr>
            <p:ph type="title"/>
          </p:nvPr>
        </p:nvSpPr>
        <p:spPr/>
        <p:txBody>
          <a:bodyPr/>
          <a:lstStyle/>
          <a:p>
            <a:r>
              <a:rPr lang="fr-FR" dirty="0">
                <a:cs typeface="Calibri Light"/>
              </a:rPr>
              <a:t>Préambule</a:t>
            </a:r>
            <a:endParaRPr lang="fr-FR" dirty="0"/>
          </a:p>
        </p:txBody>
      </p:sp>
      <p:sp>
        <p:nvSpPr>
          <p:cNvPr id="3" name="Espace réservé du contenu 2">
            <a:extLst>
              <a:ext uri="{FF2B5EF4-FFF2-40B4-BE49-F238E27FC236}">
                <a16:creationId xmlns:a16="http://schemas.microsoft.com/office/drawing/2014/main" id="{A03134B3-4C5A-43D3-F3EB-5372C633F935}"/>
              </a:ext>
            </a:extLst>
          </p:cNvPr>
          <p:cNvSpPr>
            <a:spLocks noGrp="1"/>
          </p:cNvSpPr>
          <p:nvPr>
            <p:ph idx="1"/>
          </p:nvPr>
        </p:nvSpPr>
        <p:spPr>
          <a:xfrm>
            <a:off x="1097280" y="1845734"/>
            <a:ext cx="10863532" cy="4023360"/>
          </a:xfrm>
        </p:spPr>
        <p:txBody>
          <a:bodyPr vert="horz" lIns="0" tIns="45720" rIns="0" bIns="45720" rtlCol="0" anchor="t">
            <a:normAutofit/>
          </a:bodyPr>
          <a:lstStyle/>
          <a:p>
            <a:r>
              <a:rPr lang="fr-FR" dirty="0">
                <a:cs typeface="Calibri"/>
              </a:rPr>
              <a:t>Ce diaporama a été utilisé comme support de la réunion le 28/11/2023.</a:t>
            </a:r>
          </a:p>
          <a:p>
            <a:r>
              <a:rPr lang="fr-FR" dirty="0">
                <a:cs typeface="Calibri"/>
              </a:rPr>
              <a:t>Il fait maintenant office de </a:t>
            </a:r>
            <a:r>
              <a:rPr lang="fr-FR" u="sng" dirty="0">
                <a:cs typeface="Calibri"/>
              </a:rPr>
              <a:t>compte-rendu</a:t>
            </a:r>
            <a:r>
              <a:rPr lang="fr-FR" dirty="0">
                <a:cs typeface="Calibri"/>
              </a:rPr>
              <a:t> de cette réunion.</a:t>
            </a:r>
            <a:br>
              <a:rPr lang="fr-FR" dirty="0">
                <a:cs typeface="Calibri"/>
              </a:rPr>
            </a:br>
            <a:r>
              <a:rPr lang="fr-FR" dirty="0">
                <a:cs typeface="Calibri"/>
              </a:rPr>
              <a:t>Tout au long de ce diaporama : </a:t>
            </a:r>
            <a:br>
              <a:rPr lang="fr-FR" dirty="0">
                <a:cs typeface="Calibri"/>
              </a:rPr>
            </a:br>
            <a:br>
              <a:rPr lang="fr-FR" dirty="0">
                <a:cs typeface="Calibri"/>
              </a:rPr>
            </a:br>
            <a:r>
              <a:rPr lang="fr-FR" dirty="0">
                <a:cs typeface="Calibri"/>
              </a:rPr>
              <a:t>les consignes et décisions validées en séance apparaissent dans un cadre orange, bordé de rouge : </a:t>
            </a:r>
          </a:p>
          <a:p>
            <a:endParaRPr lang="fr-FR" dirty="0">
              <a:cs typeface="Calibri"/>
            </a:endParaRPr>
          </a:p>
          <a:p>
            <a:endParaRPr lang="fr-FR" dirty="0">
              <a:cs typeface="Calibri"/>
            </a:endParaRPr>
          </a:p>
          <a:p>
            <a:endParaRPr lang="fr-FR" dirty="0">
              <a:cs typeface="Calibri"/>
            </a:endParaRPr>
          </a:p>
          <a:p>
            <a:r>
              <a:rPr lang="fr-FR" dirty="0">
                <a:cs typeface="Calibri"/>
              </a:rPr>
              <a:t>les rappels et précautions apparaissent dans un cadre jaune : </a:t>
            </a:r>
          </a:p>
          <a:p>
            <a:endParaRPr lang="fr-FR" dirty="0">
              <a:cs typeface="Calibri"/>
            </a:endParaRPr>
          </a:p>
        </p:txBody>
      </p:sp>
      <p:sp>
        <p:nvSpPr>
          <p:cNvPr id="5" name="Rectangle 4">
            <a:extLst>
              <a:ext uri="{FF2B5EF4-FFF2-40B4-BE49-F238E27FC236}">
                <a16:creationId xmlns:a16="http://schemas.microsoft.com/office/drawing/2014/main" id="{B5865D6E-D4CE-AF1E-DE08-F0E246D4BC0E}"/>
              </a:ext>
            </a:extLst>
          </p:cNvPr>
          <p:cNvSpPr/>
          <p:nvPr/>
        </p:nvSpPr>
        <p:spPr>
          <a:xfrm>
            <a:off x="2601981" y="3854450"/>
            <a:ext cx="5193471" cy="84040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C0C0C"/>
                </a:solidFill>
                <a:cs typeface="Calibri"/>
              </a:rPr>
              <a:t>CONSIGNE ET DÉCISION VALIDÉES</a:t>
            </a:r>
            <a:endParaRPr lang="fr-FR" dirty="0"/>
          </a:p>
        </p:txBody>
      </p:sp>
      <p:sp>
        <p:nvSpPr>
          <p:cNvPr id="6" name="ZoneTexte 5">
            <a:extLst>
              <a:ext uri="{FF2B5EF4-FFF2-40B4-BE49-F238E27FC236}">
                <a16:creationId xmlns:a16="http://schemas.microsoft.com/office/drawing/2014/main" id="{EB3917FF-6BD2-71A9-90EE-04539CE3B64C}"/>
              </a:ext>
            </a:extLst>
          </p:cNvPr>
          <p:cNvSpPr txBox="1"/>
          <p:nvPr/>
        </p:nvSpPr>
        <p:spPr>
          <a:xfrm>
            <a:off x="2679220" y="5497901"/>
            <a:ext cx="5198135"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dirty="0"/>
              <a:t>RAPPELS ET PRÉCAUTIONS</a:t>
            </a:r>
            <a:endParaRPr lang="fr-FR"/>
          </a:p>
          <a:p>
            <a:endParaRPr lang="fr-FR" dirty="0">
              <a:cs typeface="Calibri"/>
            </a:endParaRPr>
          </a:p>
        </p:txBody>
      </p:sp>
    </p:spTree>
    <p:extLst>
      <p:ext uri="{BB962C8B-B14F-4D97-AF65-F5344CB8AC3E}">
        <p14:creationId xmlns:p14="http://schemas.microsoft.com/office/powerpoint/2010/main" val="284341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C73C-C66D-AD45-15EC-694386DADBAA}"/>
              </a:ext>
            </a:extLst>
          </p:cNvPr>
          <p:cNvSpPr>
            <a:spLocks noGrp="1"/>
          </p:cNvSpPr>
          <p:nvPr>
            <p:ph type="title"/>
          </p:nvPr>
        </p:nvSpPr>
        <p:spPr/>
        <p:txBody>
          <a:bodyPr/>
          <a:lstStyle/>
          <a:p>
            <a:r>
              <a:rPr lang="en-US" dirty="0">
                <a:ea typeface="Calibri Light"/>
                <a:cs typeface="Calibri Light"/>
              </a:rPr>
              <a:t>Dans </a:t>
            </a:r>
            <a:r>
              <a:rPr lang="en-US" dirty="0" err="1">
                <a:ea typeface="Calibri Light"/>
                <a:cs typeface="Calibri Light"/>
              </a:rPr>
              <a:t>Calames</a:t>
            </a:r>
            <a:r>
              <a:rPr lang="en-US" dirty="0">
                <a:ea typeface="Calibri Light"/>
                <a:cs typeface="Calibri Light"/>
              </a:rPr>
              <a:t> : </a:t>
            </a:r>
            <a:r>
              <a:rPr lang="en-US" dirty="0" err="1">
                <a:ea typeface="Calibri Light"/>
                <a:cs typeface="Calibri Light"/>
              </a:rPr>
              <a:t>Plusieurs</a:t>
            </a:r>
            <a:r>
              <a:rPr lang="en-US" dirty="0">
                <a:ea typeface="Calibri Light"/>
                <a:cs typeface="Calibri Light"/>
              </a:rPr>
              <a:t> questions </a:t>
            </a:r>
            <a:r>
              <a:rPr lang="en-US" dirty="0" err="1">
                <a:ea typeface="Calibri Light"/>
                <a:cs typeface="Calibri Light"/>
              </a:rPr>
              <a:t>en</a:t>
            </a:r>
            <a:r>
              <a:rPr lang="en-US" dirty="0">
                <a:ea typeface="Calibri Light"/>
                <a:cs typeface="Calibri Light"/>
              </a:rPr>
              <a:t> </a:t>
            </a:r>
            <a:r>
              <a:rPr lang="en-US" dirty="0" err="1">
                <a:ea typeface="Calibri Light"/>
                <a:cs typeface="Calibri Light"/>
              </a:rPr>
              <a:t>suspens</a:t>
            </a:r>
            <a:r>
              <a:rPr lang="en-US" dirty="0">
                <a:ea typeface="Calibri Light"/>
                <a:cs typeface="Calibri Light"/>
              </a:rPr>
              <a:t> : à </a:t>
            </a:r>
            <a:r>
              <a:rPr lang="en-US" dirty="0" err="1">
                <a:ea typeface="Calibri Light"/>
                <a:cs typeface="Calibri Light"/>
              </a:rPr>
              <a:t>trancher</a:t>
            </a:r>
            <a:r>
              <a:rPr lang="en-US" dirty="0">
                <a:ea typeface="Calibri Light"/>
                <a:cs typeface="Calibri Light"/>
              </a:rPr>
              <a:t> par des experts</a:t>
            </a:r>
          </a:p>
        </p:txBody>
      </p:sp>
      <p:sp>
        <p:nvSpPr>
          <p:cNvPr id="3" name="Content Placeholder 2">
            <a:extLst>
              <a:ext uri="{FF2B5EF4-FFF2-40B4-BE49-F238E27FC236}">
                <a16:creationId xmlns:a16="http://schemas.microsoft.com/office/drawing/2014/main" id="{383D0437-4A7E-E619-8275-3A4B8F9515FA}"/>
              </a:ext>
            </a:extLst>
          </p:cNvPr>
          <p:cNvSpPr>
            <a:spLocks noGrp="1"/>
          </p:cNvSpPr>
          <p:nvPr>
            <p:ph idx="1"/>
          </p:nvPr>
        </p:nvSpPr>
        <p:spPr/>
        <p:txBody>
          <a:bodyPr vert="horz" lIns="0" tIns="45720" rIns="0" bIns="45720" rtlCol="0" anchor="t">
            <a:normAutofit/>
          </a:bodyPr>
          <a:lstStyle/>
          <a:p>
            <a:pPr marL="383540" lvl="2" indent="0">
              <a:buNone/>
            </a:pPr>
            <a:r>
              <a:rPr lang="en-US" b="1" i="1" dirty="0" err="1">
                <a:solidFill>
                  <a:srgbClr val="BD582C"/>
                </a:solidFill>
                <a:ea typeface="Calibri"/>
                <a:cs typeface="Calibri"/>
              </a:rPr>
              <a:t>Plusieurs</a:t>
            </a:r>
            <a:r>
              <a:rPr lang="en-US" b="1" i="1" dirty="0">
                <a:solidFill>
                  <a:srgbClr val="BD582C"/>
                </a:solidFill>
                <a:ea typeface="Calibri"/>
                <a:cs typeface="Calibri"/>
              </a:rPr>
              <a:t> questions pour "</a:t>
            </a:r>
            <a:r>
              <a:rPr lang="en-US" b="1" i="1" dirty="0" err="1">
                <a:solidFill>
                  <a:srgbClr val="BD582C"/>
                </a:solidFill>
                <a:ea typeface="Calibri"/>
                <a:cs typeface="Calibri"/>
              </a:rPr>
              <a:t>standardiser</a:t>
            </a:r>
            <a:r>
              <a:rPr lang="en-US" b="1" i="1" dirty="0">
                <a:solidFill>
                  <a:srgbClr val="BD582C"/>
                </a:solidFill>
                <a:ea typeface="Calibri"/>
                <a:cs typeface="Calibri"/>
              </a:rPr>
              <a:t>" </a:t>
            </a:r>
            <a:r>
              <a:rPr lang="en-US" b="1" i="1" dirty="0" err="1">
                <a:solidFill>
                  <a:srgbClr val="BD582C"/>
                </a:solidFill>
                <a:ea typeface="Calibri"/>
                <a:cs typeface="Calibri"/>
              </a:rPr>
              <a:t>une</a:t>
            </a:r>
            <a:r>
              <a:rPr lang="en-US" b="1" i="1" dirty="0">
                <a:solidFill>
                  <a:srgbClr val="BD582C"/>
                </a:solidFill>
                <a:ea typeface="Calibri"/>
                <a:cs typeface="Calibri"/>
              </a:rPr>
              <a:t> </a:t>
            </a:r>
            <a:r>
              <a:rPr lang="en-US" b="1" i="1" dirty="0" err="1">
                <a:solidFill>
                  <a:srgbClr val="BD582C"/>
                </a:solidFill>
                <a:ea typeface="Calibri"/>
                <a:cs typeface="Calibri"/>
              </a:rPr>
              <a:t>procédure</a:t>
            </a:r>
            <a:r>
              <a:rPr lang="en-US" b="1" i="1" dirty="0">
                <a:solidFill>
                  <a:srgbClr val="BD582C"/>
                </a:solidFill>
                <a:ea typeface="Calibri"/>
                <a:cs typeface="Calibri"/>
              </a:rPr>
              <a:t> </a:t>
            </a:r>
            <a:r>
              <a:rPr lang="en-US" b="1" i="1" dirty="0" err="1">
                <a:solidFill>
                  <a:srgbClr val="BD582C"/>
                </a:solidFill>
                <a:ea typeface="Calibri"/>
                <a:cs typeface="Calibri"/>
              </a:rPr>
              <a:t>permettant</a:t>
            </a:r>
            <a:r>
              <a:rPr lang="en-US" b="1" i="1" dirty="0">
                <a:solidFill>
                  <a:srgbClr val="BD582C"/>
                </a:solidFill>
                <a:ea typeface="Calibri"/>
                <a:cs typeface="Calibri"/>
              </a:rPr>
              <a:t> </a:t>
            </a:r>
            <a:r>
              <a:rPr lang="en-US" b="1" i="1" dirty="0" err="1">
                <a:solidFill>
                  <a:srgbClr val="BD582C"/>
                </a:solidFill>
                <a:ea typeface="Calibri"/>
                <a:cs typeface="Calibri"/>
              </a:rPr>
              <a:t>d'écrire</a:t>
            </a:r>
            <a:r>
              <a:rPr lang="en-US" b="1" i="1" dirty="0">
                <a:solidFill>
                  <a:srgbClr val="BD582C"/>
                </a:solidFill>
                <a:ea typeface="Calibri"/>
                <a:cs typeface="Calibri"/>
              </a:rPr>
              <a:t> </a:t>
            </a:r>
            <a:r>
              <a:rPr lang="en-US" b="1" i="1" dirty="0" err="1">
                <a:solidFill>
                  <a:srgbClr val="BD582C"/>
                </a:solidFill>
                <a:ea typeface="Calibri"/>
                <a:cs typeface="Calibri"/>
              </a:rPr>
              <a:t>en</a:t>
            </a:r>
            <a:r>
              <a:rPr lang="en-US" b="1" i="1" dirty="0">
                <a:solidFill>
                  <a:srgbClr val="BD582C"/>
                </a:solidFill>
                <a:ea typeface="Calibri"/>
                <a:cs typeface="Calibri"/>
              </a:rPr>
              <a:t> </a:t>
            </a:r>
            <a:r>
              <a:rPr lang="en-US" b="1" i="1" dirty="0" err="1">
                <a:solidFill>
                  <a:srgbClr val="BD582C"/>
                </a:solidFill>
                <a:ea typeface="Calibri"/>
                <a:cs typeface="Calibri"/>
              </a:rPr>
              <a:t>arabe</a:t>
            </a:r>
            <a:r>
              <a:rPr lang="en-US" b="1" i="1" dirty="0">
                <a:solidFill>
                  <a:srgbClr val="BD582C"/>
                </a:solidFill>
                <a:ea typeface="Calibri"/>
                <a:cs typeface="Calibri"/>
              </a:rPr>
              <a:t> dans </a:t>
            </a:r>
            <a:r>
              <a:rPr lang="en-US" b="1" i="1" dirty="0" err="1">
                <a:solidFill>
                  <a:srgbClr val="BD582C"/>
                </a:solidFill>
                <a:ea typeface="Calibri"/>
                <a:cs typeface="Calibri"/>
              </a:rPr>
              <a:t>Calames</a:t>
            </a:r>
            <a:r>
              <a:rPr lang="en-US" b="1" i="1" dirty="0">
                <a:solidFill>
                  <a:srgbClr val="BD582C"/>
                </a:solidFill>
                <a:ea typeface="Calibri"/>
                <a:cs typeface="Calibri"/>
              </a:rPr>
              <a:t> : </a:t>
            </a:r>
            <a:endParaRPr lang="en-US" b="1" i="1" dirty="0">
              <a:solidFill>
                <a:srgbClr val="BD582C"/>
              </a:solidFill>
            </a:endParaRPr>
          </a:p>
          <a:p>
            <a:pPr marL="749300" lvl="3"/>
            <a:r>
              <a:rPr lang="en-US" sz="1800" dirty="0">
                <a:ea typeface="Calibri"/>
                <a:cs typeface="Calibri"/>
              </a:rPr>
              <a:t>Quel </a:t>
            </a:r>
            <a:r>
              <a:rPr lang="en-US" sz="1800" err="1">
                <a:ea typeface="Calibri"/>
                <a:cs typeface="Calibri"/>
              </a:rPr>
              <a:t>arabe</a:t>
            </a:r>
            <a:r>
              <a:rPr lang="en-US" sz="1800" dirty="0">
                <a:ea typeface="Calibri"/>
                <a:cs typeface="Calibri"/>
              </a:rPr>
              <a:t> </a:t>
            </a:r>
            <a:r>
              <a:rPr lang="en-US" sz="1800" err="1">
                <a:ea typeface="Calibri"/>
                <a:cs typeface="Calibri"/>
              </a:rPr>
              <a:t>choisir</a:t>
            </a:r>
            <a:r>
              <a:rPr lang="en-US" sz="1800" dirty="0">
                <a:ea typeface="Calibri"/>
                <a:cs typeface="Calibri"/>
              </a:rPr>
              <a:t> dans Windows </a:t>
            </a:r>
            <a:r>
              <a:rPr lang="en-US" sz="1800" err="1">
                <a:ea typeface="Calibri"/>
                <a:cs typeface="Calibri"/>
              </a:rPr>
              <a:t>comme</a:t>
            </a:r>
            <a:r>
              <a:rPr lang="en-US" sz="1800" dirty="0">
                <a:ea typeface="Calibri"/>
                <a:cs typeface="Calibri"/>
              </a:rPr>
              <a:t> langue du clavier ?</a:t>
            </a:r>
          </a:p>
          <a:p>
            <a:pPr marL="749300" lvl="3"/>
            <a:r>
              <a:rPr lang="en-US" sz="1800" dirty="0">
                <a:ea typeface="Calibri"/>
                <a:cs typeface="Calibri"/>
              </a:rPr>
              <a:t>Quelle police de </a:t>
            </a:r>
            <a:r>
              <a:rPr lang="en-US" sz="1800" err="1">
                <a:ea typeface="Calibri"/>
                <a:cs typeface="Calibri"/>
              </a:rPr>
              <a:t>caractères</a:t>
            </a:r>
            <a:r>
              <a:rPr lang="en-US" sz="1800" dirty="0">
                <a:ea typeface="Calibri"/>
                <a:cs typeface="Calibri"/>
              </a:rPr>
              <a:t> </a:t>
            </a:r>
            <a:r>
              <a:rPr lang="en-US" sz="1800" err="1">
                <a:ea typeface="Calibri"/>
                <a:cs typeface="Calibri"/>
              </a:rPr>
              <a:t>arabe</a:t>
            </a:r>
            <a:r>
              <a:rPr lang="en-US" sz="1800" dirty="0">
                <a:ea typeface="Calibri"/>
                <a:cs typeface="Calibri"/>
              </a:rPr>
              <a:t> </a:t>
            </a:r>
            <a:r>
              <a:rPr lang="en-US" sz="1800" err="1">
                <a:ea typeface="Calibri"/>
                <a:cs typeface="Calibri"/>
              </a:rPr>
              <a:t>choisir</a:t>
            </a:r>
            <a:r>
              <a:rPr lang="en-US" sz="1800" dirty="0">
                <a:ea typeface="Calibri"/>
                <a:cs typeface="Calibri"/>
              </a:rPr>
              <a:t> </a:t>
            </a:r>
            <a:r>
              <a:rPr lang="en-US" sz="1800" err="1">
                <a:ea typeface="Calibri"/>
                <a:cs typeface="Calibri"/>
              </a:rPr>
              <a:t>en</a:t>
            </a:r>
            <a:r>
              <a:rPr lang="en-US" sz="1800" dirty="0">
                <a:ea typeface="Calibri"/>
                <a:cs typeface="Calibri"/>
              </a:rPr>
              <a:t> </a:t>
            </a:r>
            <a:r>
              <a:rPr lang="en-US" sz="1800" err="1">
                <a:ea typeface="Calibri"/>
                <a:cs typeface="Calibri"/>
              </a:rPr>
              <a:t>fonction</a:t>
            </a:r>
            <a:r>
              <a:rPr lang="en-US" sz="1800" dirty="0">
                <a:ea typeface="Calibri"/>
                <a:cs typeface="Calibri"/>
              </a:rPr>
              <a:t> : </a:t>
            </a:r>
          </a:p>
          <a:p>
            <a:pPr marL="932180" lvl="4"/>
            <a:r>
              <a:rPr lang="en-US" sz="1800" dirty="0">
                <a:ea typeface="Calibri"/>
                <a:cs typeface="Calibri"/>
              </a:rPr>
              <a:t>De </a:t>
            </a:r>
            <a:r>
              <a:rPr lang="en-US" sz="1800" err="1">
                <a:ea typeface="Calibri"/>
                <a:cs typeface="Calibri"/>
              </a:rPr>
              <a:t>sa</a:t>
            </a:r>
            <a:r>
              <a:rPr lang="en-US" sz="1800" dirty="0">
                <a:ea typeface="Calibri"/>
                <a:cs typeface="Calibri"/>
              </a:rPr>
              <a:t> </a:t>
            </a:r>
            <a:r>
              <a:rPr lang="en-US" sz="1800" err="1">
                <a:ea typeface="Calibri"/>
                <a:cs typeface="Calibri"/>
              </a:rPr>
              <a:t>lisibilité</a:t>
            </a:r>
            <a:r>
              <a:rPr lang="en-US" sz="1800" dirty="0">
                <a:ea typeface="Calibri"/>
                <a:cs typeface="Calibri"/>
              </a:rPr>
              <a:t> dans </a:t>
            </a:r>
            <a:r>
              <a:rPr lang="en-US" sz="1800" err="1">
                <a:ea typeface="Calibri"/>
                <a:cs typeface="Calibri"/>
              </a:rPr>
              <a:t>Calames</a:t>
            </a:r>
            <a:endParaRPr lang="en-US" sz="1800">
              <a:ea typeface="Calibri"/>
              <a:cs typeface="Calibri"/>
            </a:endParaRPr>
          </a:p>
          <a:p>
            <a:pPr marL="932180" lvl="4"/>
            <a:r>
              <a:rPr lang="en-US" sz="1800" dirty="0">
                <a:ea typeface="Calibri"/>
                <a:cs typeface="Calibri"/>
              </a:rPr>
              <a:t>De la </a:t>
            </a:r>
            <a:r>
              <a:rPr lang="en-US" sz="1800" err="1">
                <a:ea typeface="Calibri"/>
                <a:cs typeface="Calibri"/>
              </a:rPr>
              <a:t>possibilité</a:t>
            </a:r>
            <a:r>
              <a:rPr lang="en-US" sz="1800" dirty="0">
                <a:ea typeface="Calibri"/>
                <a:cs typeface="Calibri"/>
              </a:rPr>
              <a:t> </a:t>
            </a:r>
            <a:r>
              <a:rPr lang="en-US" sz="1800" err="1">
                <a:ea typeface="Calibri"/>
                <a:cs typeface="Calibri"/>
              </a:rPr>
              <a:t>d'écrire</a:t>
            </a:r>
            <a:r>
              <a:rPr lang="en-US" sz="1800" dirty="0">
                <a:ea typeface="Calibri"/>
                <a:cs typeface="Calibri"/>
              </a:rPr>
              <a:t> </a:t>
            </a:r>
            <a:r>
              <a:rPr lang="en-US" sz="1800" err="1">
                <a:ea typeface="Calibri"/>
                <a:cs typeface="Calibri"/>
              </a:rPr>
              <a:t>en</a:t>
            </a:r>
            <a:r>
              <a:rPr lang="en-US" sz="1800" dirty="0">
                <a:ea typeface="Calibri"/>
                <a:cs typeface="Calibri"/>
              </a:rPr>
              <a:t> </a:t>
            </a:r>
            <a:r>
              <a:rPr lang="en-US" sz="1800" err="1">
                <a:ea typeface="Calibri"/>
                <a:cs typeface="Calibri"/>
              </a:rPr>
              <a:t>arabe</a:t>
            </a:r>
            <a:r>
              <a:rPr lang="en-US" sz="1800" dirty="0">
                <a:ea typeface="Calibri"/>
                <a:cs typeface="Calibri"/>
              </a:rPr>
              <a:t>, </a:t>
            </a:r>
            <a:r>
              <a:rPr lang="en-US" sz="1800" err="1">
                <a:ea typeface="Calibri"/>
                <a:cs typeface="Calibri"/>
              </a:rPr>
              <a:t>mais</a:t>
            </a:r>
            <a:r>
              <a:rPr lang="en-US" sz="1800" dirty="0">
                <a:ea typeface="Calibri"/>
                <a:cs typeface="Calibri"/>
              </a:rPr>
              <a:t> </a:t>
            </a:r>
            <a:r>
              <a:rPr lang="en-US" sz="1800" err="1">
                <a:ea typeface="Calibri"/>
                <a:cs typeface="Calibri"/>
              </a:rPr>
              <a:t>aussi</a:t>
            </a:r>
            <a:r>
              <a:rPr lang="en-US" sz="1800" dirty="0">
                <a:ea typeface="Calibri"/>
                <a:cs typeface="Calibri"/>
              </a:rPr>
              <a:t> </a:t>
            </a:r>
            <a:r>
              <a:rPr lang="en-US" sz="1800" err="1">
                <a:ea typeface="Calibri"/>
                <a:cs typeface="Calibri"/>
              </a:rPr>
              <a:t>en</a:t>
            </a:r>
            <a:r>
              <a:rPr lang="en-US" sz="1800" dirty="0">
                <a:ea typeface="Calibri"/>
                <a:cs typeface="Calibri"/>
              </a:rPr>
              <a:t> </a:t>
            </a:r>
            <a:r>
              <a:rPr lang="en-US" sz="1800" err="1">
                <a:ea typeface="Calibri"/>
                <a:cs typeface="Calibri"/>
              </a:rPr>
              <a:t>caractères</a:t>
            </a:r>
            <a:r>
              <a:rPr lang="en-US" sz="1800" dirty="0">
                <a:ea typeface="Calibri"/>
                <a:cs typeface="Calibri"/>
              </a:rPr>
              <a:t> </a:t>
            </a:r>
            <a:r>
              <a:rPr lang="en-US" sz="1800" err="1">
                <a:ea typeface="Calibri"/>
                <a:cs typeface="Calibri"/>
              </a:rPr>
              <a:t>latins</a:t>
            </a:r>
            <a:endParaRPr lang="en-US" sz="1800">
              <a:ea typeface="Calibri"/>
              <a:cs typeface="Calibri"/>
            </a:endParaRPr>
          </a:p>
          <a:p>
            <a:pPr marL="932180" lvl="4"/>
            <a:r>
              <a:rPr lang="en-US" sz="1800" dirty="0">
                <a:ea typeface="Calibri"/>
                <a:cs typeface="Calibri"/>
              </a:rPr>
              <a:t>De son </a:t>
            </a:r>
            <a:r>
              <a:rPr lang="en-US" sz="1800" err="1">
                <a:ea typeface="Calibri"/>
                <a:cs typeface="Calibri"/>
              </a:rPr>
              <a:t>coût</a:t>
            </a:r>
            <a:r>
              <a:rPr lang="en-US" sz="1800" dirty="0">
                <a:ea typeface="Calibri"/>
                <a:cs typeface="Calibri"/>
              </a:rPr>
              <a:t> : </a:t>
            </a:r>
            <a:r>
              <a:rPr lang="en-US" sz="1800" err="1">
                <a:ea typeface="Calibri"/>
                <a:cs typeface="Calibri"/>
              </a:rPr>
              <a:t>cette</a:t>
            </a:r>
            <a:r>
              <a:rPr lang="en-US" sz="1800" dirty="0">
                <a:ea typeface="Calibri"/>
                <a:cs typeface="Calibri"/>
              </a:rPr>
              <a:t> police doit </a:t>
            </a:r>
            <a:r>
              <a:rPr lang="en-US" sz="1800" err="1">
                <a:ea typeface="Calibri"/>
                <a:cs typeface="Calibri"/>
              </a:rPr>
              <a:t>être</a:t>
            </a:r>
            <a:r>
              <a:rPr lang="en-US" sz="1800" dirty="0">
                <a:ea typeface="Calibri"/>
                <a:cs typeface="Calibri"/>
              </a:rPr>
              <a:t> </a:t>
            </a:r>
            <a:r>
              <a:rPr lang="en-US" sz="1800" err="1">
                <a:ea typeface="Calibri"/>
                <a:cs typeface="Calibri"/>
              </a:rPr>
              <a:t>gratuite</a:t>
            </a:r>
            <a:endParaRPr lang="en-US" sz="1800">
              <a:ea typeface="Calibri"/>
              <a:cs typeface="Calibri"/>
            </a:endParaRPr>
          </a:p>
          <a:p>
            <a:pPr marL="749300" lvl="3"/>
            <a:endParaRPr lang="en-US">
              <a:ea typeface="Calibri"/>
              <a:cs typeface="Calibri"/>
            </a:endParaRPr>
          </a:p>
          <a:p>
            <a:r>
              <a:rPr lang="en-US" dirty="0">
                <a:ea typeface="Calibri"/>
                <a:cs typeface="Calibri"/>
              </a:rPr>
              <a:t>Parmi les experts du </a:t>
            </a:r>
            <a:r>
              <a:rPr lang="en-US" dirty="0" err="1">
                <a:ea typeface="Calibri"/>
                <a:cs typeface="Calibri"/>
              </a:rPr>
              <a:t>catalogage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écriture</a:t>
            </a:r>
            <a:r>
              <a:rPr lang="en-US" dirty="0">
                <a:ea typeface="Calibri"/>
                <a:cs typeface="Calibri"/>
              </a:rPr>
              <a:t> </a:t>
            </a:r>
            <a:r>
              <a:rPr lang="en-US" dirty="0" err="1">
                <a:ea typeface="Calibri"/>
                <a:cs typeface="Calibri"/>
              </a:rPr>
              <a:t>arabe</a:t>
            </a:r>
            <a:r>
              <a:rPr lang="en-US" dirty="0">
                <a:ea typeface="Calibri"/>
                <a:cs typeface="Calibri"/>
              </a:rPr>
              <a:t> </a:t>
            </a:r>
            <a:r>
              <a:rPr lang="en-US" dirty="0" err="1">
                <a:ea typeface="Calibri"/>
                <a:cs typeface="Calibri"/>
              </a:rPr>
              <a:t>présents</a:t>
            </a:r>
            <a:r>
              <a:rPr lang="en-US" dirty="0">
                <a:ea typeface="Calibri"/>
                <a:cs typeface="Calibri"/>
              </a:rPr>
              <a:t> </a:t>
            </a:r>
            <a:r>
              <a:rPr lang="en-US" dirty="0" err="1">
                <a:ea typeface="Calibri"/>
                <a:cs typeface="Calibri"/>
              </a:rPr>
              <a:t>aujourd'hui</a:t>
            </a:r>
            <a:r>
              <a:rPr lang="en-US" dirty="0">
                <a:ea typeface="Calibri"/>
                <a:cs typeface="Calibri"/>
              </a:rPr>
              <a:t>, </a:t>
            </a:r>
            <a:r>
              <a:rPr lang="en-US" dirty="0" err="1">
                <a:ea typeface="Calibri"/>
                <a:cs typeface="Calibri"/>
              </a:rPr>
              <a:t>pouvez-vous</a:t>
            </a:r>
            <a:r>
              <a:rPr lang="en-US" dirty="0">
                <a:ea typeface="Calibri"/>
                <a:cs typeface="Calibri"/>
              </a:rPr>
              <a:t> nous </a:t>
            </a:r>
            <a:r>
              <a:rPr lang="en-US" dirty="0" err="1">
                <a:ea typeface="Calibri"/>
                <a:cs typeface="Calibri"/>
              </a:rPr>
              <a:t>indiquer</a:t>
            </a:r>
            <a:r>
              <a:rPr lang="en-US" dirty="0">
                <a:ea typeface="Calibri"/>
                <a:cs typeface="Calibri"/>
              </a:rPr>
              <a:t> des polices de </a:t>
            </a:r>
            <a:r>
              <a:rPr lang="en-US" dirty="0" err="1">
                <a:ea typeface="Calibri"/>
                <a:cs typeface="Calibri"/>
              </a:rPr>
              <a:t>caractères</a:t>
            </a:r>
            <a:r>
              <a:rPr lang="en-US" dirty="0">
                <a:ea typeface="Calibri"/>
                <a:cs typeface="Calibri"/>
              </a:rPr>
              <a:t> </a:t>
            </a:r>
            <a:r>
              <a:rPr lang="en-US" dirty="0" err="1">
                <a:ea typeface="Calibri"/>
                <a:cs typeface="Calibri"/>
              </a:rPr>
              <a:t>remplissant</a:t>
            </a:r>
            <a:r>
              <a:rPr lang="en-US" dirty="0">
                <a:ea typeface="Calibri"/>
                <a:cs typeface="Calibri"/>
              </a:rPr>
              <a:t> </a:t>
            </a:r>
            <a:r>
              <a:rPr lang="en-US" dirty="0" err="1">
                <a:ea typeface="Calibri"/>
                <a:cs typeface="Calibri"/>
              </a:rPr>
              <a:t>ces</a:t>
            </a:r>
            <a:r>
              <a:rPr lang="en-US" dirty="0">
                <a:ea typeface="Calibri"/>
                <a:cs typeface="Calibri"/>
              </a:rPr>
              <a:t> </a:t>
            </a:r>
            <a:r>
              <a:rPr lang="en-US" dirty="0" err="1">
                <a:ea typeface="Calibri"/>
                <a:cs typeface="Calibri"/>
              </a:rPr>
              <a:t>critères</a:t>
            </a:r>
            <a:r>
              <a:rPr lang="en-US" dirty="0">
                <a:ea typeface="Calibri"/>
                <a:cs typeface="Calibri"/>
              </a:rPr>
              <a:t> ?</a:t>
            </a:r>
          </a:p>
          <a:p>
            <a:r>
              <a:rPr lang="en-US" dirty="0" err="1">
                <a:ea typeface="Calibri"/>
                <a:cs typeface="Calibri"/>
              </a:rPr>
              <a:t>L'Abes</a:t>
            </a:r>
            <a:r>
              <a:rPr lang="en-US" dirty="0">
                <a:ea typeface="Calibri"/>
                <a:cs typeface="Calibri"/>
              </a:rPr>
              <a:t> </a:t>
            </a:r>
            <a:r>
              <a:rPr lang="en-US" dirty="0" err="1">
                <a:ea typeface="Calibri"/>
                <a:cs typeface="Calibri"/>
              </a:rPr>
              <a:t>effectuera</a:t>
            </a:r>
            <a:r>
              <a:rPr lang="en-US" dirty="0">
                <a:ea typeface="Calibri"/>
                <a:cs typeface="Calibri"/>
              </a:rPr>
              <a:t> des tests sur </a:t>
            </a:r>
            <a:r>
              <a:rPr lang="en-US" dirty="0" err="1">
                <a:ea typeface="Calibri"/>
                <a:cs typeface="Calibri"/>
              </a:rPr>
              <a:t>une</a:t>
            </a:r>
            <a:r>
              <a:rPr lang="en-US" dirty="0">
                <a:ea typeface="Calibri"/>
                <a:cs typeface="Calibri"/>
              </a:rPr>
              <a:t> </a:t>
            </a:r>
            <a:r>
              <a:rPr lang="en-US" dirty="0" err="1">
                <a:ea typeface="Calibri"/>
                <a:cs typeface="Calibri"/>
              </a:rPr>
              <a:t>liste</a:t>
            </a:r>
            <a:r>
              <a:rPr lang="en-US" dirty="0">
                <a:ea typeface="Calibri"/>
                <a:cs typeface="Calibri"/>
              </a:rPr>
              <a:t> de police que </a:t>
            </a:r>
            <a:r>
              <a:rPr lang="en-US" dirty="0" err="1">
                <a:ea typeface="Calibri"/>
                <a:cs typeface="Calibri"/>
              </a:rPr>
              <a:t>vous</a:t>
            </a:r>
            <a:r>
              <a:rPr lang="en-US" dirty="0">
                <a:ea typeface="Calibri"/>
                <a:cs typeface="Calibri"/>
              </a:rPr>
              <a:t> </a:t>
            </a:r>
            <a:r>
              <a:rPr lang="en-US" dirty="0" err="1">
                <a:ea typeface="Calibri"/>
                <a:cs typeface="Calibri"/>
              </a:rPr>
              <a:t>pourrez</a:t>
            </a:r>
            <a:r>
              <a:rPr lang="en-US" dirty="0">
                <a:ea typeface="Calibri"/>
                <a:cs typeface="Calibri"/>
              </a:rPr>
              <a:t> </a:t>
            </a:r>
            <a:r>
              <a:rPr lang="en-US" dirty="0" err="1">
                <a:ea typeface="Calibri"/>
                <a:cs typeface="Calibri"/>
              </a:rPr>
              <a:t>envoyer</a:t>
            </a:r>
          </a:p>
        </p:txBody>
      </p:sp>
      <p:sp>
        <p:nvSpPr>
          <p:cNvPr id="7" name="Arrow: Right 6">
            <a:extLst>
              <a:ext uri="{FF2B5EF4-FFF2-40B4-BE49-F238E27FC236}">
                <a16:creationId xmlns:a16="http://schemas.microsoft.com/office/drawing/2014/main" id="{9811ED49-454B-5C3B-7246-EF89CD437712}"/>
              </a:ext>
            </a:extLst>
          </p:cNvPr>
          <p:cNvSpPr/>
          <p:nvPr/>
        </p:nvSpPr>
        <p:spPr>
          <a:xfrm>
            <a:off x="588151" y="3854402"/>
            <a:ext cx="5080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point d’interrogation avec un remplissage uni">
            <a:extLst>
              <a:ext uri="{FF2B5EF4-FFF2-40B4-BE49-F238E27FC236}">
                <a16:creationId xmlns:a16="http://schemas.microsoft.com/office/drawing/2014/main" id="{46B5418C-1EAF-0EEF-8E49-752011D17A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636" y="1521931"/>
            <a:ext cx="914400" cy="914400"/>
          </a:xfrm>
          <a:prstGeom prst="rect">
            <a:avLst/>
          </a:prstGeom>
        </p:spPr>
      </p:pic>
    </p:spTree>
    <p:extLst>
      <p:ext uri="{BB962C8B-B14F-4D97-AF65-F5344CB8AC3E}">
        <p14:creationId xmlns:p14="http://schemas.microsoft.com/office/powerpoint/2010/main" val="398656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DDD4-EF96-D538-6B37-0BAC371302A7}"/>
              </a:ext>
            </a:extLst>
          </p:cNvPr>
          <p:cNvSpPr>
            <a:spLocks noGrp="1"/>
          </p:cNvSpPr>
          <p:nvPr>
            <p:ph type="title"/>
          </p:nvPr>
        </p:nvSpPr>
        <p:spPr/>
        <p:txBody>
          <a:bodyPr/>
          <a:lstStyle/>
          <a:p>
            <a:r>
              <a:rPr lang="en-US" dirty="0">
                <a:ea typeface="Calibri Light"/>
                <a:cs typeface="Calibri Light"/>
              </a:rPr>
              <a:t>Dans </a:t>
            </a:r>
            <a:r>
              <a:rPr lang="en-US" dirty="0" err="1">
                <a:ea typeface="Calibri Light"/>
                <a:cs typeface="Calibri Light"/>
              </a:rPr>
              <a:t>Calames</a:t>
            </a:r>
            <a:r>
              <a:rPr lang="en-US" dirty="0">
                <a:ea typeface="Calibri Light"/>
                <a:cs typeface="Calibri Light"/>
              </a:rPr>
              <a:t> : </a:t>
            </a:r>
            <a:r>
              <a:rPr lang="en-US" dirty="0" err="1">
                <a:ea typeface="Calibri Light"/>
                <a:cs typeface="Calibri Light"/>
              </a:rPr>
              <a:t>Plusieurs</a:t>
            </a:r>
            <a:r>
              <a:rPr lang="en-US" dirty="0">
                <a:ea typeface="Calibri Light"/>
                <a:cs typeface="Calibri Light"/>
              </a:rPr>
              <a:t> questions </a:t>
            </a:r>
            <a:r>
              <a:rPr lang="en-US" dirty="0" err="1">
                <a:ea typeface="Calibri Light"/>
                <a:cs typeface="Calibri Light"/>
              </a:rPr>
              <a:t>en</a:t>
            </a:r>
            <a:r>
              <a:rPr lang="en-US" dirty="0">
                <a:ea typeface="Calibri Light"/>
                <a:cs typeface="Calibri Light"/>
              </a:rPr>
              <a:t> </a:t>
            </a:r>
            <a:r>
              <a:rPr lang="en-US" dirty="0" err="1">
                <a:ea typeface="Calibri Light"/>
                <a:cs typeface="Calibri Light"/>
              </a:rPr>
              <a:t>suspens</a:t>
            </a:r>
            <a:r>
              <a:rPr lang="en-US" dirty="0">
                <a:ea typeface="Calibri Light"/>
                <a:cs typeface="Calibri Light"/>
              </a:rPr>
              <a:t> : à </a:t>
            </a:r>
            <a:r>
              <a:rPr lang="en-US" dirty="0" err="1">
                <a:ea typeface="Calibri Light"/>
                <a:cs typeface="Calibri Light"/>
              </a:rPr>
              <a:t>trancher</a:t>
            </a:r>
            <a:r>
              <a:rPr lang="en-US" dirty="0">
                <a:ea typeface="Calibri Light"/>
                <a:cs typeface="Calibri Light"/>
              </a:rPr>
              <a:t> par des experts (2)</a:t>
            </a:r>
            <a:endParaRPr lang="fr-FR" dirty="0"/>
          </a:p>
        </p:txBody>
      </p:sp>
      <p:sp>
        <p:nvSpPr>
          <p:cNvPr id="3" name="Content Placeholder 2">
            <a:extLst>
              <a:ext uri="{FF2B5EF4-FFF2-40B4-BE49-F238E27FC236}">
                <a16:creationId xmlns:a16="http://schemas.microsoft.com/office/drawing/2014/main" id="{21466B4C-44FF-909F-B9D9-7EB8CD1E2C81}"/>
              </a:ext>
            </a:extLst>
          </p:cNvPr>
          <p:cNvSpPr>
            <a:spLocks noGrp="1"/>
          </p:cNvSpPr>
          <p:nvPr>
            <p:ph idx="1"/>
          </p:nvPr>
        </p:nvSpPr>
        <p:spPr/>
        <p:txBody>
          <a:bodyPr vert="horz" lIns="0" tIns="45720" rIns="0" bIns="45720" rtlCol="0" anchor="t">
            <a:normAutofit fontScale="92500" lnSpcReduction="10000"/>
          </a:bodyPr>
          <a:lstStyle/>
          <a:p>
            <a:pPr marL="383540" lvl="2" indent="0">
              <a:buNone/>
            </a:pPr>
            <a:r>
              <a:rPr lang="en-US" sz="1600" dirty="0">
                <a:ea typeface="Calibri"/>
                <a:cs typeface="Calibri"/>
              </a:rPr>
              <a:t>En EAD, il </a:t>
            </a:r>
            <a:r>
              <a:rPr lang="en-US" sz="1600" err="1">
                <a:ea typeface="Calibri"/>
                <a:cs typeface="Calibri"/>
              </a:rPr>
              <a:t>n'est</a:t>
            </a:r>
            <a:r>
              <a:rPr lang="en-US" sz="1600" dirty="0">
                <a:ea typeface="Calibri"/>
                <a:cs typeface="Calibri"/>
              </a:rPr>
              <a:t> pas pertinent, dans un catalogue </a:t>
            </a:r>
            <a:r>
              <a:rPr lang="en-US" sz="1600" err="1">
                <a:ea typeface="Calibri"/>
                <a:cs typeface="Calibri"/>
              </a:rPr>
              <a:t>comme</a:t>
            </a:r>
            <a:r>
              <a:rPr lang="en-US" sz="1600" dirty="0">
                <a:ea typeface="Calibri"/>
                <a:cs typeface="Calibri"/>
              </a:rPr>
              <a:t> </a:t>
            </a:r>
            <a:r>
              <a:rPr lang="en-US" sz="1600" err="1">
                <a:ea typeface="Calibri"/>
                <a:cs typeface="Calibri"/>
              </a:rPr>
              <a:t>Calames</a:t>
            </a:r>
            <a:r>
              <a:rPr lang="en-US" sz="1600" dirty="0">
                <a:ea typeface="Calibri"/>
                <a:cs typeface="Calibri"/>
              </a:rPr>
              <a:t>, de </a:t>
            </a:r>
            <a:r>
              <a:rPr lang="en-US" sz="1600" err="1">
                <a:ea typeface="Calibri"/>
                <a:cs typeface="Calibri"/>
              </a:rPr>
              <a:t>saisir</a:t>
            </a:r>
            <a:r>
              <a:rPr lang="en-US" sz="1600" dirty="0">
                <a:ea typeface="Calibri"/>
                <a:cs typeface="Calibri"/>
              </a:rPr>
              <a:t> </a:t>
            </a:r>
            <a:r>
              <a:rPr lang="en-US" sz="1600" err="1">
                <a:ea typeface="Calibri"/>
                <a:cs typeface="Calibri"/>
              </a:rPr>
              <a:t>en</a:t>
            </a:r>
            <a:r>
              <a:rPr lang="en-US" sz="1600" dirty="0">
                <a:ea typeface="Calibri"/>
                <a:cs typeface="Calibri"/>
              </a:rPr>
              <a:t> langue </a:t>
            </a:r>
            <a:r>
              <a:rPr lang="en-US" sz="1600" err="1">
                <a:ea typeface="Calibri"/>
                <a:cs typeface="Calibri"/>
              </a:rPr>
              <a:t>arabe</a:t>
            </a:r>
            <a:r>
              <a:rPr lang="en-US" sz="1600" dirty="0">
                <a:ea typeface="Calibri"/>
                <a:cs typeface="Calibri"/>
              </a:rPr>
              <a:t> dans </a:t>
            </a:r>
            <a:r>
              <a:rPr lang="en-US" sz="1600" err="1">
                <a:ea typeface="Calibri"/>
                <a:cs typeface="Calibri"/>
              </a:rPr>
              <a:t>tous</a:t>
            </a:r>
            <a:r>
              <a:rPr lang="en-US" sz="1600" dirty="0">
                <a:ea typeface="Calibri"/>
                <a:cs typeface="Calibri"/>
              </a:rPr>
              <a:t> les </a:t>
            </a:r>
            <a:r>
              <a:rPr lang="en-US" sz="1600" err="1">
                <a:ea typeface="Calibri"/>
                <a:cs typeface="Calibri"/>
              </a:rPr>
              <a:t>éléments</a:t>
            </a:r>
            <a:r>
              <a:rPr lang="en-US" sz="1600" dirty="0">
                <a:ea typeface="Calibri"/>
                <a:cs typeface="Calibri"/>
              </a:rPr>
              <a:t>.</a:t>
            </a:r>
          </a:p>
          <a:p>
            <a:pPr marL="383540" lvl="2" indent="0">
              <a:buNone/>
            </a:pPr>
            <a:endParaRPr lang="en-US" sz="1600" dirty="0">
              <a:ea typeface="Calibri"/>
              <a:cs typeface="Calibri"/>
            </a:endParaRPr>
          </a:p>
          <a:p>
            <a:pPr marL="383540" lvl="2" indent="0">
              <a:buNone/>
            </a:pPr>
            <a:r>
              <a:rPr lang="en-US" sz="1600" b="1" i="1" err="1">
                <a:solidFill>
                  <a:srgbClr val="BD582C"/>
                </a:solidFill>
                <a:ea typeface="Calibri"/>
                <a:cs typeface="Calibri"/>
              </a:rPr>
              <a:t>Voici</a:t>
            </a:r>
            <a:r>
              <a:rPr lang="en-US" sz="1600" b="1" i="1" dirty="0">
                <a:solidFill>
                  <a:srgbClr val="BD582C"/>
                </a:solidFill>
                <a:ea typeface="Calibri"/>
                <a:cs typeface="Calibri"/>
              </a:rPr>
              <a:t> les </a:t>
            </a:r>
            <a:r>
              <a:rPr lang="en-US" sz="1600" b="1" i="1" err="1">
                <a:solidFill>
                  <a:srgbClr val="BD582C"/>
                </a:solidFill>
                <a:ea typeface="Calibri"/>
                <a:cs typeface="Calibri"/>
              </a:rPr>
              <a:t>éléments</a:t>
            </a:r>
            <a:r>
              <a:rPr lang="en-US" sz="1600" b="1" i="1" dirty="0">
                <a:solidFill>
                  <a:srgbClr val="BD582C"/>
                </a:solidFill>
                <a:ea typeface="Calibri"/>
                <a:cs typeface="Calibri"/>
              </a:rPr>
              <a:t> EAD </a:t>
            </a:r>
            <a:r>
              <a:rPr lang="en-US" sz="1600" dirty="0">
                <a:ea typeface="Calibri"/>
                <a:cs typeface="Calibri"/>
              </a:rPr>
              <a:t>qui nous </a:t>
            </a:r>
            <a:r>
              <a:rPr lang="en-US" sz="1600" err="1">
                <a:ea typeface="Calibri"/>
                <a:cs typeface="Calibri"/>
              </a:rPr>
              <a:t>paraissent</a:t>
            </a:r>
            <a:r>
              <a:rPr lang="en-US" sz="1600" dirty="0">
                <a:ea typeface="Calibri"/>
                <a:cs typeface="Calibri"/>
              </a:rPr>
              <a:t> </a:t>
            </a:r>
            <a:r>
              <a:rPr lang="en-US" sz="1600" err="1">
                <a:ea typeface="Calibri"/>
                <a:cs typeface="Calibri"/>
              </a:rPr>
              <a:t>pertinents</a:t>
            </a:r>
            <a:r>
              <a:rPr lang="en-US" sz="1600" dirty="0">
                <a:ea typeface="Calibri"/>
                <a:cs typeface="Calibri"/>
              </a:rPr>
              <a:t> </a:t>
            </a:r>
            <a:r>
              <a:rPr lang="en-US" sz="1600" b="1" i="1" dirty="0">
                <a:solidFill>
                  <a:srgbClr val="BD582C"/>
                </a:solidFill>
                <a:ea typeface="Calibri"/>
                <a:cs typeface="Calibri"/>
              </a:rPr>
              <a:t>pour la </a:t>
            </a:r>
            <a:r>
              <a:rPr lang="en-US" sz="1600" b="1" i="1" err="1">
                <a:solidFill>
                  <a:srgbClr val="BD582C"/>
                </a:solidFill>
                <a:ea typeface="Calibri"/>
                <a:cs typeface="Calibri"/>
              </a:rPr>
              <a:t>saisie</a:t>
            </a:r>
            <a:r>
              <a:rPr lang="en-US" sz="1600" b="1" i="1" dirty="0">
                <a:solidFill>
                  <a:srgbClr val="BD582C"/>
                </a:solidFill>
                <a:ea typeface="Calibri"/>
                <a:cs typeface="Calibri"/>
              </a:rPr>
              <a:t> </a:t>
            </a:r>
            <a:r>
              <a:rPr lang="en-US" sz="1600" b="1" i="1" err="1">
                <a:solidFill>
                  <a:srgbClr val="BD582C"/>
                </a:solidFill>
                <a:ea typeface="Calibri"/>
                <a:cs typeface="Calibri"/>
              </a:rPr>
              <a:t>en</a:t>
            </a:r>
            <a:r>
              <a:rPr lang="en-US" sz="1600" b="1" i="1" dirty="0">
                <a:solidFill>
                  <a:srgbClr val="BD582C"/>
                </a:solidFill>
                <a:ea typeface="Calibri"/>
                <a:cs typeface="Calibri"/>
              </a:rPr>
              <a:t> langue </a:t>
            </a:r>
            <a:r>
              <a:rPr lang="en-US" sz="1600" b="1" i="1" err="1">
                <a:solidFill>
                  <a:srgbClr val="BD582C"/>
                </a:solidFill>
                <a:ea typeface="Calibri"/>
                <a:cs typeface="Calibri"/>
              </a:rPr>
              <a:t>arabe</a:t>
            </a:r>
            <a:r>
              <a:rPr lang="en-US" sz="1600" b="1" i="1" dirty="0">
                <a:solidFill>
                  <a:srgbClr val="BD582C"/>
                </a:solidFill>
                <a:ea typeface="Calibri"/>
                <a:cs typeface="Calibri"/>
              </a:rPr>
              <a:t> :</a:t>
            </a:r>
          </a:p>
          <a:p>
            <a:pPr marL="852170" lvl="4" indent="-285750"/>
            <a:r>
              <a:rPr lang="en-US" sz="1600" dirty="0">
                <a:ea typeface="Calibri"/>
                <a:cs typeface="Calibri"/>
              </a:rPr>
              <a:t>&lt;</a:t>
            </a:r>
            <a:r>
              <a:rPr lang="en-US" sz="1600" err="1">
                <a:ea typeface="Calibri"/>
                <a:cs typeface="Calibri"/>
              </a:rPr>
              <a:t>unittitle</a:t>
            </a:r>
            <a:r>
              <a:rPr lang="en-US" sz="1600" dirty="0">
                <a:ea typeface="Calibri"/>
                <a:cs typeface="Calibri"/>
              </a:rPr>
              <a:t>&gt;</a:t>
            </a:r>
          </a:p>
          <a:p>
            <a:pPr marL="852170" lvl="4" indent="-285750"/>
            <a:r>
              <a:rPr lang="en-US" sz="1600" err="1">
                <a:ea typeface="Calibri"/>
                <a:cs typeface="Calibri"/>
              </a:rPr>
              <a:t>Éléments</a:t>
            </a:r>
            <a:r>
              <a:rPr lang="en-US" sz="1600" dirty="0">
                <a:ea typeface="Calibri"/>
                <a:cs typeface="Calibri"/>
              </a:rPr>
              <a:t> </a:t>
            </a:r>
            <a:r>
              <a:rPr lang="en-US" sz="1600" err="1">
                <a:ea typeface="Calibri"/>
                <a:cs typeface="Calibri"/>
              </a:rPr>
              <a:t>d'indexation</a:t>
            </a:r>
            <a:r>
              <a:rPr lang="en-US" sz="1600" dirty="0">
                <a:ea typeface="Calibri"/>
                <a:cs typeface="Calibri"/>
              </a:rPr>
              <a:t> : &lt;</a:t>
            </a:r>
            <a:r>
              <a:rPr lang="en-US" sz="1600" err="1">
                <a:ea typeface="Calibri"/>
                <a:cs typeface="Calibri"/>
              </a:rPr>
              <a:t>corpname</a:t>
            </a:r>
            <a:r>
              <a:rPr lang="en-US" sz="1600" dirty="0">
                <a:ea typeface="Calibri"/>
                <a:cs typeface="Calibri"/>
              </a:rPr>
              <a:t>&gt;, &lt;</a:t>
            </a:r>
            <a:r>
              <a:rPr lang="en-US" sz="1600" err="1">
                <a:ea typeface="Calibri"/>
                <a:cs typeface="Calibri"/>
              </a:rPr>
              <a:t>persname</a:t>
            </a:r>
            <a:r>
              <a:rPr lang="en-US" sz="1600" dirty="0">
                <a:ea typeface="Calibri"/>
                <a:cs typeface="Calibri"/>
              </a:rPr>
              <a:t>&gt;, &lt;</a:t>
            </a:r>
            <a:r>
              <a:rPr lang="en-US" sz="1600" err="1">
                <a:ea typeface="Calibri"/>
                <a:cs typeface="Calibri"/>
              </a:rPr>
              <a:t>famname</a:t>
            </a:r>
            <a:r>
              <a:rPr lang="en-US" sz="1600" dirty="0">
                <a:ea typeface="Calibri"/>
                <a:cs typeface="Calibri"/>
              </a:rPr>
              <a:t>&gt;, &lt;</a:t>
            </a:r>
            <a:r>
              <a:rPr lang="en-US" sz="1600" err="1">
                <a:ea typeface="Calibri"/>
                <a:cs typeface="Calibri"/>
              </a:rPr>
              <a:t>geogname</a:t>
            </a:r>
            <a:r>
              <a:rPr lang="en-US" sz="1600" dirty="0">
                <a:ea typeface="Calibri"/>
                <a:cs typeface="Calibri"/>
              </a:rPr>
              <a:t>&gt;, &lt;subject&gt;</a:t>
            </a:r>
          </a:p>
          <a:p>
            <a:pPr marL="566420" lvl="4" indent="0">
              <a:buNone/>
            </a:pPr>
            <a:r>
              <a:rPr lang="en-US" sz="1600" err="1">
                <a:ea typeface="Calibri"/>
                <a:cs typeface="Calibri"/>
              </a:rPr>
              <a:t>Autres</a:t>
            </a:r>
            <a:r>
              <a:rPr lang="en-US" sz="1600" dirty="0">
                <a:ea typeface="Calibri"/>
                <a:cs typeface="Calibri"/>
              </a:rPr>
              <a:t> </a:t>
            </a:r>
            <a:r>
              <a:rPr lang="en-US" sz="1600" err="1">
                <a:ea typeface="Calibri"/>
                <a:cs typeface="Calibri"/>
              </a:rPr>
              <a:t>éléments</a:t>
            </a:r>
            <a:r>
              <a:rPr lang="en-US" sz="1600" dirty="0">
                <a:ea typeface="Calibri"/>
                <a:cs typeface="Calibri"/>
              </a:rPr>
              <a:t> ? &lt;</a:t>
            </a:r>
            <a:r>
              <a:rPr lang="en-US" sz="1600" err="1">
                <a:ea typeface="Calibri"/>
                <a:cs typeface="Calibri"/>
              </a:rPr>
              <a:t>scopecontent</a:t>
            </a:r>
            <a:r>
              <a:rPr lang="en-US" sz="1600" dirty="0">
                <a:ea typeface="Calibri"/>
                <a:cs typeface="Calibri"/>
              </a:rPr>
              <a:t>&gt;/&lt;p&gt; ? </a:t>
            </a:r>
            <a:r>
              <a:rPr lang="en-US" sz="1600" err="1">
                <a:ea typeface="Calibri"/>
                <a:cs typeface="Calibri"/>
              </a:rPr>
              <a:t>Autres</a:t>
            </a:r>
            <a:r>
              <a:rPr lang="en-US" sz="1600" dirty="0">
                <a:ea typeface="Calibri"/>
                <a:cs typeface="Calibri"/>
              </a:rPr>
              <a:t> </a:t>
            </a:r>
            <a:r>
              <a:rPr lang="en-US" sz="1600" err="1">
                <a:ea typeface="Calibri"/>
                <a:cs typeface="Calibri"/>
              </a:rPr>
              <a:t>éléments</a:t>
            </a:r>
            <a:r>
              <a:rPr lang="en-US" sz="1600" dirty="0">
                <a:ea typeface="Calibri"/>
                <a:cs typeface="Calibri"/>
              </a:rPr>
              <a:t> &lt;p&gt; ?</a:t>
            </a:r>
          </a:p>
          <a:p>
            <a:pPr marL="566420" lvl="4" indent="0">
              <a:buNone/>
            </a:pPr>
            <a:endParaRPr lang="en-US" sz="1600" dirty="0">
              <a:ea typeface="Calibri"/>
              <a:cs typeface="Calibri"/>
            </a:endParaRPr>
          </a:p>
          <a:p>
            <a:pPr marL="383540" lvl="2" indent="0">
              <a:buNone/>
            </a:pPr>
            <a:r>
              <a:rPr lang="en-US" sz="1600" b="1" i="1" err="1">
                <a:solidFill>
                  <a:srgbClr val="BD582C"/>
                </a:solidFill>
                <a:ea typeface="Calibri"/>
                <a:cs typeface="Calibri"/>
              </a:rPr>
              <a:t>Voici</a:t>
            </a:r>
            <a:r>
              <a:rPr lang="en-US" sz="1600" b="1" i="1" dirty="0">
                <a:solidFill>
                  <a:srgbClr val="BD582C"/>
                </a:solidFill>
                <a:ea typeface="Calibri"/>
                <a:cs typeface="Calibri"/>
              </a:rPr>
              <a:t> les </a:t>
            </a:r>
            <a:r>
              <a:rPr lang="en-US" sz="1600" b="1" i="1" err="1">
                <a:solidFill>
                  <a:srgbClr val="BD582C"/>
                </a:solidFill>
                <a:ea typeface="Calibri"/>
                <a:cs typeface="Calibri"/>
              </a:rPr>
              <a:t>attributs</a:t>
            </a:r>
            <a:r>
              <a:rPr lang="en-US" sz="1600" b="1" i="1" dirty="0">
                <a:solidFill>
                  <a:srgbClr val="BD582C"/>
                </a:solidFill>
                <a:ea typeface="Calibri"/>
                <a:cs typeface="Calibri"/>
              </a:rPr>
              <a:t> EAD</a:t>
            </a:r>
            <a:r>
              <a:rPr lang="en-US" sz="1600" dirty="0">
                <a:ea typeface="Calibri"/>
                <a:cs typeface="Calibri"/>
              </a:rPr>
              <a:t> </a:t>
            </a:r>
            <a:r>
              <a:rPr lang="en-US" sz="1600" b="1" i="1" err="1">
                <a:solidFill>
                  <a:srgbClr val="BD582C"/>
                </a:solidFill>
                <a:ea typeface="Calibri"/>
                <a:cs typeface="Calibri"/>
              </a:rPr>
              <a:t>qu'il</a:t>
            </a:r>
            <a:r>
              <a:rPr lang="en-US" sz="1600" b="1" i="1" dirty="0">
                <a:solidFill>
                  <a:srgbClr val="BD582C"/>
                </a:solidFill>
                <a:ea typeface="Calibri"/>
                <a:cs typeface="Calibri"/>
              </a:rPr>
              <a:t> nous </a:t>
            </a:r>
            <a:r>
              <a:rPr lang="en-US" sz="1600" b="1" i="1" err="1">
                <a:solidFill>
                  <a:srgbClr val="BD582C"/>
                </a:solidFill>
                <a:ea typeface="Calibri"/>
                <a:cs typeface="Calibri"/>
              </a:rPr>
              <a:t>parait</a:t>
            </a:r>
            <a:r>
              <a:rPr lang="en-US" sz="1600" b="1" i="1" dirty="0">
                <a:solidFill>
                  <a:srgbClr val="BD582C"/>
                </a:solidFill>
                <a:ea typeface="Calibri"/>
                <a:cs typeface="Calibri"/>
              </a:rPr>
              <a:t> pertinent de </a:t>
            </a:r>
            <a:r>
              <a:rPr lang="en-US" sz="1600" b="1" i="1" err="1">
                <a:solidFill>
                  <a:srgbClr val="BD582C"/>
                </a:solidFill>
                <a:ea typeface="Calibri"/>
                <a:cs typeface="Calibri"/>
              </a:rPr>
              <a:t>saisir</a:t>
            </a:r>
            <a:r>
              <a:rPr lang="en-US" sz="1600" b="1" i="1" dirty="0">
                <a:solidFill>
                  <a:srgbClr val="BD582C"/>
                </a:solidFill>
                <a:ea typeface="Calibri"/>
                <a:cs typeface="Calibri"/>
              </a:rPr>
              <a:t> </a:t>
            </a:r>
            <a:r>
              <a:rPr lang="en-US" sz="1600" b="1" i="1" err="1">
                <a:solidFill>
                  <a:srgbClr val="BD582C"/>
                </a:solidFill>
                <a:ea typeface="Calibri"/>
                <a:cs typeface="Calibri"/>
              </a:rPr>
              <a:t>en</a:t>
            </a:r>
            <a:r>
              <a:rPr lang="en-US" sz="1600" b="1" i="1" dirty="0">
                <a:solidFill>
                  <a:srgbClr val="BD582C"/>
                </a:solidFill>
                <a:ea typeface="Calibri"/>
                <a:cs typeface="Calibri"/>
              </a:rPr>
              <a:t> langue </a:t>
            </a:r>
            <a:r>
              <a:rPr lang="en-US" sz="1600" b="1" i="1" err="1">
                <a:solidFill>
                  <a:srgbClr val="BD582C"/>
                </a:solidFill>
                <a:ea typeface="Calibri"/>
                <a:cs typeface="Calibri"/>
              </a:rPr>
              <a:t>arabe</a:t>
            </a:r>
            <a:r>
              <a:rPr lang="en-US" sz="1600" b="1" i="1" dirty="0">
                <a:solidFill>
                  <a:srgbClr val="BD582C"/>
                </a:solidFill>
                <a:ea typeface="Calibri"/>
                <a:cs typeface="Calibri"/>
              </a:rPr>
              <a:t> :</a:t>
            </a:r>
          </a:p>
          <a:p>
            <a:pPr marL="852170" lvl="3" indent="-285750"/>
            <a:r>
              <a:rPr lang="en-US" sz="1600" dirty="0">
                <a:ea typeface="Calibri"/>
                <a:cs typeface="Calibri"/>
              </a:rPr>
              <a:t>NORMAL </a:t>
            </a:r>
            <a:r>
              <a:rPr lang="en-US" sz="1600" err="1">
                <a:ea typeface="Calibri"/>
                <a:cs typeface="Calibri"/>
              </a:rPr>
              <a:t>d'éléments</a:t>
            </a:r>
            <a:r>
              <a:rPr lang="en-US" sz="1600" dirty="0">
                <a:ea typeface="Calibri"/>
                <a:cs typeface="Calibri"/>
              </a:rPr>
              <a:t> </a:t>
            </a:r>
            <a:r>
              <a:rPr lang="en-US" sz="1600" err="1">
                <a:ea typeface="Calibri"/>
                <a:cs typeface="Calibri"/>
              </a:rPr>
              <a:t>d'indexation</a:t>
            </a:r>
            <a:r>
              <a:rPr lang="en-US" sz="1600" dirty="0">
                <a:ea typeface="Calibri"/>
                <a:cs typeface="Calibri"/>
              </a:rPr>
              <a:t> : &lt;</a:t>
            </a:r>
            <a:r>
              <a:rPr lang="en-US" sz="1600" err="1">
                <a:ea typeface="Calibri"/>
                <a:cs typeface="Calibri"/>
              </a:rPr>
              <a:t>corpname</a:t>
            </a:r>
            <a:r>
              <a:rPr lang="en-US" sz="1600" dirty="0">
                <a:ea typeface="Calibri"/>
                <a:cs typeface="Calibri"/>
              </a:rPr>
              <a:t>&gt;, &lt;</a:t>
            </a:r>
            <a:r>
              <a:rPr lang="en-US" sz="1600" err="1">
                <a:ea typeface="Calibri"/>
                <a:cs typeface="Calibri"/>
              </a:rPr>
              <a:t>persname</a:t>
            </a:r>
            <a:r>
              <a:rPr lang="en-US" sz="1600" dirty="0">
                <a:ea typeface="Calibri"/>
                <a:cs typeface="Calibri"/>
              </a:rPr>
              <a:t>&gt;, &lt;</a:t>
            </a:r>
            <a:r>
              <a:rPr lang="en-US" sz="1600" err="1">
                <a:ea typeface="Calibri"/>
                <a:cs typeface="Calibri"/>
              </a:rPr>
              <a:t>famname</a:t>
            </a:r>
            <a:r>
              <a:rPr lang="en-US" sz="1600" dirty="0">
                <a:ea typeface="Calibri"/>
                <a:cs typeface="Calibri"/>
              </a:rPr>
              <a:t>&gt;, &lt;</a:t>
            </a:r>
            <a:r>
              <a:rPr lang="en-US" sz="1600" err="1">
                <a:ea typeface="Calibri"/>
                <a:cs typeface="Calibri"/>
              </a:rPr>
              <a:t>geogname</a:t>
            </a:r>
            <a:r>
              <a:rPr lang="en-US" sz="1600" dirty="0">
                <a:ea typeface="Calibri"/>
                <a:cs typeface="Calibri"/>
              </a:rPr>
              <a:t>&gt;, &lt;subject&gt;</a:t>
            </a:r>
          </a:p>
          <a:p>
            <a:pPr marL="852170" lvl="3" indent="-285750"/>
            <a:r>
              <a:rPr lang="en-US" sz="1600" dirty="0">
                <a:ea typeface="Calibri"/>
                <a:cs typeface="Calibri"/>
              </a:rPr>
              <a:t>TITLE de &lt;</a:t>
            </a:r>
            <a:r>
              <a:rPr lang="en-US" sz="1600" err="1">
                <a:ea typeface="Calibri"/>
                <a:cs typeface="Calibri"/>
              </a:rPr>
              <a:t>dao</a:t>
            </a:r>
            <a:r>
              <a:rPr lang="en-US" sz="1600" dirty="0">
                <a:ea typeface="Calibri"/>
                <a:cs typeface="Calibri"/>
              </a:rPr>
              <a:t>&gt; </a:t>
            </a:r>
            <a:r>
              <a:rPr lang="en-US" sz="1600" err="1">
                <a:ea typeface="Calibri"/>
                <a:cs typeface="Calibri"/>
              </a:rPr>
              <a:t>ou</a:t>
            </a:r>
            <a:r>
              <a:rPr lang="en-US" sz="1600" dirty="0">
                <a:ea typeface="Calibri"/>
                <a:cs typeface="Calibri"/>
              </a:rPr>
              <a:t> de &lt;</a:t>
            </a:r>
            <a:r>
              <a:rPr lang="en-US" sz="1600" err="1">
                <a:ea typeface="Calibri"/>
                <a:cs typeface="Calibri"/>
              </a:rPr>
              <a:t>daoloc</a:t>
            </a:r>
            <a:r>
              <a:rPr lang="en-US" sz="1600" dirty="0">
                <a:ea typeface="Calibri"/>
                <a:cs typeface="Calibri"/>
              </a:rPr>
              <a:t>&gt; (</a:t>
            </a:r>
            <a:r>
              <a:rPr lang="en-US" sz="1600" err="1">
                <a:ea typeface="Calibri"/>
                <a:cs typeface="Calibri"/>
              </a:rPr>
              <a:t>intitulé</a:t>
            </a:r>
            <a:r>
              <a:rPr lang="en-US" sz="1600" dirty="0">
                <a:ea typeface="Calibri"/>
                <a:cs typeface="Calibri"/>
              </a:rPr>
              <a:t> des liens </a:t>
            </a:r>
            <a:r>
              <a:rPr lang="en-US" sz="1600" err="1">
                <a:ea typeface="Calibri"/>
                <a:cs typeface="Calibri"/>
              </a:rPr>
              <a:t>vers</a:t>
            </a:r>
            <a:r>
              <a:rPr lang="en-US" sz="1600" dirty="0">
                <a:ea typeface="Calibri"/>
                <a:cs typeface="Calibri"/>
              </a:rPr>
              <a:t> </a:t>
            </a:r>
            <a:r>
              <a:rPr lang="en-US" sz="1600" err="1">
                <a:ea typeface="Calibri"/>
                <a:cs typeface="Calibri"/>
              </a:rPr>
              <a:t>une</a:t>
            </a:r>
            <a:r>
              <a:rPr lang="en-US" sz="1600" dirty="0">
                <a:ea typeface="Calibri"/>
                <a:cs typeface="Calibri"/>
              </a:rPr>
              <a:t> base </a:t>
            </a:r>
            <a:r>
              <a:rPr lang="en-US" sz="1600" err="1">
                <a:ea typeface="Calibri"/>
                <a:cs typeface="Calibri"/>
              </a:rPr>
              <a:t>d'images</a:t>
            </a:r>
            <a:r>
              <a:rPr lang="en-US" sz="1600" dirty="0">
                <a:ea typeface="Calibri"/>
                <a:cs typeface="Calibri"/>
              </a:rPr>
              <a:t>)</a:t>
            </a:r>
          </a:p>
          <a:p>
            <a:pPr marL="852170" lvl="3" indent="-285750"/>
            <a:r>
              <a:rPr lang="en-US" sz="1600" dirty="0">
                <a:ea typeface="Calibri"/>
                <a:cs typeface="Calibri"/>
              </a:rPr>
              <a:t>&lt;</a:t>
            </a:r>
            <a:r>
              <a:rPr lang="en-US" sz="1600" err="1">
                <a:ea typeface="Calibri"/>
                <a:cs typeface="Calibri"/>
              </a:rPr>
              <a:t>daodesc</a:t>
            </a:r>
            <a:r>
              <a:rPr lang="en-US" sz="1600" dirty="0">
                <a:ea typeface="Calibri"/>
                <a:cs typeface="Calibri"/>
              </a:rPr>
              <a:t>&gt;/&lt;p&gt; dans un &lt;</a:t>
            </a:r>
            <a:r>
              <a:rPr lang="en-US" sz="1600" err="1">
                <a:ea typeface="Calibri"/>
                <a:cs typeface="Calibri"/>
              </a:rPr>
              <a:t>daogrp</a:t>
            </a:r>
            <a:r>
              <a:rPr lang="en-US" sz="1600" dirty="0">
                <a:ea typeface="Calibri"/>
                <a:cs typeface="Calibri"/>
              </a:rPr>
              <a:t>&gt;</a:t>
            </a:r>
          </a:p>
          <a:p>
            <a:pPr marL="566420" lvl="3" indent="0">
              <a:buNone/>
            </a:pPr>
            <a:r>
              <a:rPr lang="en-US" sz="1600" err="1">
                <a:ea typeface="Calibri"/>
                <a:cs typeface="Calibri"/>
              </a:rPr>
              <a:t>Autres</a:t>
            </a:r>
            <a:r>
              <a:rPr lang="en-US" sz="1600" dirty="0">
                <a:ea typeface="Calibri"/>
                <a:cs typeface="Calibri"/>
              </a:rPr>
              <a:t> </a:t>
            </a:r>
            <a:r>
              <a:rPr lang="en-US" sz="1600" err="1">
                <a:ea typeface="Calibri"/>
                <a:cs typeface="Calibri"/>
              </a:rPr>
              <a:t>attributs</a:t>
            </a:r>
            <a:r>
              <a:rPr lang="en-US" sz="1600" dirty="0">
                <a:ea typeface="Calibri"/>
                <a:cs typeface="Calibri"/>
              </a:rPr>
              <a:t> ?</a:t>
            </a:r>
          </a:p>
          <a:p>
            <a:pPr marL="566420" lvl="3" indent="0">
              <a:buNone/>
            </a:pPr>
            <a:endParaRPr lang="en-US" sz="1600" dirty="0">
              <a:ea typeface="Calibri"/>
              <a:cs typeface="Calibri"/>
            </a:endParaRPr>
          </a:p>
          <a:p>
            <a:pPr marL="200660" lvl="1">
              <a:buNone/>
            </a:pPr>
            <a:r>
              <a:rPr lang="en-US" dirty="0">
                <a:ea typeface="Calibri"/>
                <a:cs typeface="Calibri"/>
              </a:rPr>
              <a:t>Parmi les </a:t>
            </a:r>
            <a:r>
              <a:rPr lang="en-US" dirty="0" err="1">
                <a:ea typeface="Calibri"/>
                <a:cs typeface="Calibri"/>
              </a:rPr>
              <a:t>collègues</a:t>
            </a:r>
            <a:r>
              <a:rPr lang="en-US" dirty="0">
                <a:ea typeface="Calibri"/>
                <a:cs typeface="Calibri"/>
              </a:rPr>
              <a:t> </a:t>
            </a:r>
            <a:r>
              <a:rPr lang="en-US" dirty="0" err="1">
                <a:ea typeface="Calibri"/>
                <a:cs typeface="Calibri"/>
              </a:rPr>
              <a:t>cataloguant</a:t>
            </a:r>
            <a:r>
              <a:rPr lang="en-US" dirty="0">
                <a:ea typeface="Calibri"/>
                <a:cs typeface="Calibri"/>
              </a:rPr>
              <a:t> </a:t>
            </a:r>
            <a:r>
              <a:rPr lang="en-US" dirty="0" err="1">
                <a:ea typeface="Calibri"/>
                <a:cs typeface="Calibri"/>
              </a:rPr>
              <a:t>en</a:t>
            </a:r>
            <a:r>
              <a:rPr lang="en-US" dirty="0">
                <a:ea typeface="Calibri"/>
                <a:cs typeface="Calibri"/>
              </a:rPr>
              <a:t> EAD </a:t>
            </a:r>
            <a:r>
              <a:rPr lang="en-US" dirty="0" err="1">
                <a:ea typeface="Calibri"/>
                <a:cs typeface="Calibri"/>
              </a:rPr>
              <a:t>en</a:t>
            </a:r>
            <a:r>
              <a:rPr lang="en-US" dirty="0">
                <a:ea typeface="Calibri"/>
                <a:cs typeface="Calibri"/>
              </a:rPr>
              <a:t> langue </a:t>
            </a:r>
            <a:r>
              <a:rPr lang="en-US" dirty="0" err="1">
                <a:ea typeface="Calibri"/>
                <a:cs typeface="Calibri"/>
              </a:rPr>
              <a:t>arabe</a:t>
            </a:r>
            <a:r>
              <a:rPr lang="en-US" dirty="0">
                <a:ea typeface="Calibri"/>
                <a:cs typeface="Calibri"/>
              </a:rPr>
              <a:t>, </a:t>
            </a:r>
            <a:r>
              <a:rPr lang="en-US" dirty="0" err="1">
                <a:ea typeface="Calibri"/>
                <a:cs typeface="Calibri"/>
              </a:rPr>
              <a:t>voyez-vous</a:t>
            </a:r>
            <a:r>
              <a:rPr lang="en-US" dirty="0">
                <a:ea typeface="Calibri"/>
                <a:cs typeface="Calibri"/>
              </a:rPr>
              <a:t> </a:t>
            </a:r>
            <a:r>
              <a:rPr lang="en-US" dirty="0" err="1">
                <a:ea typeface="Calibri"/>
                <a:cs typeface="Calibri"/>
              </a:rPr>
              <a:t>d'autres</a:t>
            </a:r>
            <a:r>
              <a:rPr lang="en-US" dirty="0">
                <a:ea typeface="Calibri"/>
                <a:cs typeface="Calibri"/>
              </a:rPr>
              <a:t> </a:t>
            </a:r>
            <a:r>
              <a:rPr lang="en-US" dirty="0" err="1">
                <a:ea typeface="Calibri"/>
                <a:cs typeface="Calibri"/>
              </a:rPr>
              <a:t>éléments</a:t>
            </a:r>
            <a:r>
              <a:rPr lang="en-US" dirty="0">
                <a:ea typeface="Calibri"/>
                <a:cs typeface="Calibri"/>
              </a:rPr>
              <a:t> </a:t>
            </a:r>
            <a:r>
              <a:rPr lang="en-US" dirty="0" err="1">
                <a:ea typeface="Calibri"/>
                <a:cs typeface="Calibri"/>
              </a:rPr>
              <a:t>ou</a:t>
            </a:r>
            <a:r>
              <a:rPr lang="en-US" dirty="0">
                <a:ea typeface="Calibri"/>
                <a:cs typeface="Calibri"/>
              </a:rPr>
              <a:t> </a:t>
            </a:r>
            <a:r>
              <a:rPr lang="en-US" dirty="0" err="1">
                <a:ea typeface="Calibri"/>
                <a:cs typeface="Calibri"/>
              </a:rPr>
              <a:t>attributs</a:t>
            </a:r>
            <a:r>
              <a:rPr lang="en-US" dirty="0">
                <a:ea typeface="Calibri"/>
                <a:cs typeface="Calibri"/>
              </a:rPr>
              <a:t> EAD </a:t>
            </a:r>
            <a:r>
              <a:rPr lang="en-US" dirty="0" err="1">
                <a:ea typeface="Calibri"/>
                <a:cs typeface="Calibri"/>
              </a:rPr>
              <a:t>susceptibles</a:t>
            </a:r>
            <a:r>
              <a:rPr lang="en-US" dirty="0">
                <a:ea typeface="Calibri"/>
                <a:cs typeface="Calibri"/>
              </a:rPr>
              <a:t> d'être </a:t>
            </a:r>
            <a:r>
              <a:rPr lang="en-US" dirty="0" err="1">
                <a:ea typeface="Calibri"/>
                <a:cs typeface="Calibri"/>
              </a:rPr>
              <a:t>renseignés</a:t>
            </a:r>
            <a:r>
              <a:rPr lang="en-US" dirty="0">
                <a:ea typeface="Calibri"/>
                <a:cs typeface="Calibri"/>
              </a:rPr>
              <a:t> </a:t>
            </a:r>
            <a:r>
              <a:rPr lang="en-US" dirty="0" err="1">
                <a:ea typeface="Calibri"/>
                <a:cs typeface="Calibri"/>
              </a:rPr>
              <a:t>en</a:t>
            </a:r>
            <a:r>
              <a:rPr lang="en-US" dirty="0">
                <a:ea typeface="Calibri"/>
                <a:cs typeface="Calibri"/>
              </a:rPr>
              <a:t> langue </a:t>
            </a:r>
            <a:r>
              <a:rPr lang="en-US" dirty="0" err="1">
                <a:ea typeface="Calibri"/>
                <a:cs typeface="Calibri"/>
              </a:rPr>
              <a:t>arabe</a:t>
            </a:r>
            <a:r>
              <a:rPr lang="en-US" dirty="0">
                <a:ea typeface="Calibri"/>
                <a:cs typeface="Calibri"/>
              </a:rPr>
              <a:t> ?</a:t>
            </a:r>
          </a:p>
          <a:p>
            <a:pPr marL="566420" lvl="4" indent="0">
              <a:buNone/>
            </a:pPr>
            <a:endParaRPr lang="en-US">
              <a:ea typeface="Calibri"/>
              <a:cs typeface="Calibri"/>
            </a:endParaRPr>
          </a:p>
        </p:txBody>
      </p:sp>
      <p:sp>
        <p:nvSpPr>
          <p:cNvPr id="5" name="Arrow: Right 4">
            <a:extLst>
              <a:ext uri="{FF2B5EF4-FFF2-40B4-BE49-F238E27FC236}">
                <a16:creationId xmlns:a16="http://schemas.microsoft.com/office/drawing/2014/main" id="{D8B8131E-5762-48BC-F411-5665EDB9AB0F}"/>
              </a:ext>
            </a:extLst>
          </p:cNvPr>
          <p:cNvSpPr/>
          <p:nvPr/>
        </p:nvSpPr>
        <p:spPr>
          <a:xfrm>
            <a:off x="503484" y="5086772"/>
            <a:ext cx="5080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65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FB9B-5BE0-CAFD-3F99-E9B0F5DEA25E}"/>
              </a:ext>
            </a:extLst>
          </p:cNvPr>
          <p:cNvSpPr>
            <a:spLocks noGrp="1"/>
          </p:cNvSpPr>
          <p:nvPr>
            <p:ph type="title"/>
          </p:nvPr>
        </p:nvSpPr>
        <p:spPr/>
        <p:txBody>
          <a:bodyPr/>
          <a:lstStyle/>
          <a:p>
            <a:r>
              <a:rPr lang="en-US" dirty="0">
                <a:cs typeface="Calibri Light"/>
              </a:rPr>
              <a:t>Dans </a:t>
            </a:r>
            <a:r>
              <a:rPr lang="en-US" dirty="0" err="1">
                <a:cs typeface="Calibri Light"/>
              </a:rPr>
              <a:t>Calames</a:t>
            </a:r>
            <a:r>
              <a:rPr lang="en-US" dirty="0">
                <a:cs typeface="Calibri Light"/>
              </a:rPr>
              <a:t> : </a:t>
            </a:r>
            <a:r>
              <a:rPr lang="en-US" dirty="0" err="1">
                <a:cs typeface="Calibri Light"/>
              </a:rPr>
              <a:t>Résolution</a:t>
            </a:r>
            <a:r>
              <a:rPr lang="en-US" dirty="0">
                <a:cs typeface="Calibri Light"/>
              </a:rPr>
              <a:t> du </a:t>
            </a:r>
            <a:r>
              <a:rPr lang="en-US" dirty="0" err="1">
                <a:cs typeface="Calibri Light"/>
              </a:rPr>
              <a:t>problème</a:t>
            </a:r>
            <a:r>
              <a:rPr lang="en-US" dirty="0">
                <a:cs typeface="Calibri Light"/>
              </a:rPr>
              <a:t> : </a:t>
            </a:r>
            <a:r>
              <a:rPr lang="en-US" dirty="0" err="1">
                <a:cs typeface="Calibri Light"/>
              </a:rPr>
              <a:t>appel</a:t>
            </a:r>
            <a:r>
              <a:rPr lang="en-US" dirty="0">
                <a:cs typeface="Calibri Light"/>
              </a:rPr>
              <a:t> à contributions + tests (</a:t>
            </a:r>
            <a:r>
              <a:rPr lang="en-US" dirty="0" err="1">
                <a:cs typeface="Calibri Light"/>
              </a:rPr>
              <a:t>calendrier</a:t>
            </a:r>
            <a:r>
              <a:rPr lang="en-US" dirty="0">
                <a:cs typeface="Calibri Light"/>
              </a:rPr>
              <a:t>)</a:t>
            </a:r>
            <a:endParaRPr lang="fr-FR" dirty="0"/>
          </a:p>
        </p:txBody>
      </p:sp>
      <p:sp>
        <p:nvSpPr>
          <p:cNvPr id="3" name="Content Placeholder 2">
            <a:extLst>
              <a:ext uri="{FF2B5EF4-FFF2-40B4-BE49-F238E27FC236}">
                <a16:creationId xmlns:a16="http://schemas.microsoft.com/office/drawing/2014/main" id="{CC7A04E1-A454-231C-4AE1-C36F5C568A34}"/>
              </a:ext>
            </a:extLst>
          </p:cNvPr>
          <p:cNvSpPr>
            <a:spLocks noGrp="1"/>
          </p:cNvSpPr>
          <p:nvPr>
            <p:ph idx="1"/>
          </p:nvPr>
        </p:nvSpPr>
        <p:spPr/>
        <p:txBody>
          <a:bodyPr vert="horz" lIns="0" tIns="45720" rIns="0" bIns="45720" rtlCol="0" anchor="t">
            <a:normAutofit fontScale="77500" lnSpcReduction="20000"/>
          </a:bodyPr>
          <a:lstStyle/>
          <a:p>
            <a:pPr algn="just"/>
            <a:r>
              <a:rPr lang="en-US">
                <a:cs typeface="Calibri"/>
              </a:rPr>
              <a:t>Les étapes pour </a:t>
            </a:r>
            <a:r>
              <a:rPr lang="en-US" err="1">
                <a:cs typeface="Calibri"/>
              </a:rPr>
              <a:t>résoudre</a:t>
            </a:r>
            <a:r>
              <a:rPr lang="en-US">
                <a:cs typeface="Calibri"/>
              </a:rPr>
              <a:t> le </a:t>
            </a:r>
            <a:r>
              <a:rPr lang="en-US" err="1">
                <a:cs typeface="Calibri"/>
              </a:rPr>
              <a:t>problème</a:t>
            </a:r>
            <a:r>
              <a:rPr lang="en-US">
                <a:cs typeface="Calibri"/>
              </a:rPr>
              <a:t> :</a:t>
            </a:r>
          </a:p>
          <a:p>
            <a:pPr algn="just"/>
            <a:r>
              <a:rPr lang="en-US" b="1" i="1" err="1">
                <a:solidFill>
                  <a:srgbClr val="BD582C"/>
                </a:solidFill>
                <a:cs typeface="Calibri"/>
              </a:rPr>
              <a:t>Envoyer</a:t>
            </a:r>
            <a:r>
              <a:rPr lang="en-US" b="1" i="1">
                <a:solidFill>
                  <a:srgbClr val="BD582C"/>
                </a:solidFill>
                <a:cs typeface="Calibri"/>
              </a:rPr>
              <a:t> à </a:t>
            </a:r>
            <a:r>
              <a:rPr lang="en-US" b="1" i="1" err="1">
                <a:solidFill>
                  <a:srgbClr val="BD582C"/>
                </a:solidFill>
                <a:cs typeface="Calibri"/>
              </a:rPr>
              <a:t>l'Abes</a:t>
            </a:r>
            <a:r>
              <a:rPr lang="en-US" b="1" i="1">
                <a:solidFill>
                  <a:srgbClr val="BD582C"/>
                </a:solidFill>
                <a:cs typeface="Calibri"/>
              </a:rPr>
              <a:t> des </a:t>
            </a:r>
            <a:r>
              <a:rPr lang="en-US" b="1" i="1" err="1">
                <a:solidFill>
                  <a:srgbClr val="BD582C"/>
                </a:solidFill>
                <a:cs typeface="Calibri"/>
              </a:rPr>
              <a:t>idées</a:t>
            </a:r>
            <a:r>
              <a:rPr lang="en-US" b="1" i="1">
                <a:solidFill>
                  <a:srgbClr val="BD582C"/>
                </a:solidFill>
                <a:cs typeface="Calibri"/>
              </a:rPr>
              <a:t> de police de </a:t>
            </a:r>
            <a:r>
              <a:rPr lang="en-US" b="1" i="1" err="1">
                <a:solidFill>
                  <a:srgbClr val="BD582C"/>
                </a:solidFill>
                <a:cs typeface="Calibri"/>
              </a:rPr>
              <a:t>caractères</a:t>
            </a:r>
            <a:r>
              <a:rPr lang="en-US" b="1" i="1">
                <a:solidFill>
                  <a:srgbClr val="BD582C"/>
                </a:solidFill>
                <a:cs typeface="Calibri"/>
              </a:rPr>
              <a:t> </a:t>
            </a:r>
            <a:r>
              <a:rPr lang="en-US" b="1" i="1" err="1">
                <a:solidFill>
                  <a:srgbClr val="BD582C"/>
                </a:solidFill>
                <a:cs typeface="Calibri"/>
              </a:rPr>
              <a:t>remplissant</a:t>
            </a:r>
            <a:r>
              <a:rPr lang="en-US" b="1" i="1">
                <a:solidFill>
                  <a:srgbClr val="BD582C"/>
                </a:solidFill>
                <a:cs typeface="Calibri"/>
              </a:rPr>
              <a:t> les </a:t>
            </a:r>
            <a:r>
              <a:rPr lang="en-US" b="1" i="1" err="1">
                <a:solidFill>
                  <a:srgbClr val="BD582C"/>
                </a:solidFill>
                <a:cs typeface="Calibri"/>
              </a:rPr>
              <a:t>critères</a:t>
            </a:r>
            <a:r>
              <a:rPr lang="en-US" b="1" i="1">
                <a:solidFill>
                  <a:srgbClr val="BD582C"/>
                </a:solidFill>
                <a:cs typeface="Calibri"/>
              </a:rPr>
              <a:t> </a:t>
            </a:r>
            <a:r>
              <a:rPr lang="en-US" b="1" i="1" err="1">
                <a:solidFill>
                  <a:srgbClr val="BD582C"/>
                </a:solidFill>
                <a:cs typeface="Calibri"/>
              </a:rPr>
              <a:t>mentionnés</a:t>
            </a:r>
            <a:r>
              <a:rPr lang="en-US">
                <a:cs typeface="Calibri"/>
              </a:rPr>
              <a:t> plus haut (police </a:t>
            </a:r>
            <a:r>
              <a:rPr lang="en-US" err="1">
                <a:cs typeface="Calibri"/>
              </a:rPr>
              <a:t>pouvant</a:t>
            </a:r>
            <a:r>
              <a:rPr lang="en-US">
                <a:cs typeface="Calibri"/>
              </a:rPr>
              <a:t> </a:t>
            </a:r>
            <a:r>
              <a:rPr lang="en-US" err="1">
                <a:cs typeface="Calibri"/>
              </a:rPr>
              <a:t>être</a:t>
            </a:r>
            <a:r>
              <a:rPr lang="en-US">
                <a:cs typeface="Calibri"/>
              </a:rPr>
              <a:t> </a:t>
            </a:r>
            <a:r>
              <a:rPr lang="en-US" err="1">
                <a:cs typeface="Calibri"/>
              </a:rPr>
              <a:t>utilisée</a:t>
            </a:r>
            <a:r>
              <a:rPr lang="en-US">
                <a:cs typeface="Calibri"/>
              </a:rPr>
              <a:t> </a:t>
            </a:r>
            <a:r>
              <a:rPr lang="en-US" err="1">
                <a:cs typeface="Calibri"/>
              </a:rPr>
              <a:t>en</a:t>
            </a:r>
            <a:r>
              <a:rPr lang="en-US">
                <a:cs typeface="Calibri"/>
              </a:rPr>
              <a:t> </a:t>
            </a:r>
            <a:r>
              <a:rPr lang="en-US" err="1">
                <a:cs typeface="Calibri"/>
              </a:rPr>
              <a:t>caractères</a:t>
            </a:r>
            <a:r>
              <a:rPr lang="en-US">
                <a:cs typeface="Calibri"/>
              </a:rPr>
              <a:t> </a:t>
            </a:r>
            <a:r>
              <a:rPr lang="en-US" err="1">
                <a:cs typeface="Calibri"/>
              </a:rPr>
              <a:t>latins</a:t>
            </a:r>
            <a:r>
              <a:rPr lang="en-US">
                <a:cs typeface="Calibri"/>
              </a:rPr>
              <a:t> et </a:t>
            </a:r>
            <a:r>
              <a:rPr lang="en-US" err="1">
                <a:cs typeface="Calibri"/>
              </a:rPr>
              <a:t>arabes</a:t>
            </a:r>
            <a:r>
              <a:rPr lang="en-US">
                <a:cs typeface="Calibri"/>
              </a:rPr>
              <a:t>, </a:t>
            </a:r>
            <a:r>
              <a:rPr lang="en-US" err="1">
                <a:cs typeface="Calibri"/>
              </a:rPr>
              <a:t>lisible</a:t>
            </a:r>
            <a:r>
              <a:rPr lang="en-US">
                <a:cs typeface="Calibri"/>
              </a:rPr>
              <a:t> </a:t>
            </a:r>
            <a:r>
              <a:rPr lang="en-US" err="1">
                <a:cs typeface="Calibri"/>
              </a:rPr>
              <a:t>même</a:t>
            </a:r>
            <a:r>
              <a:rPr lang="en-US">
                <a:cs typeface="Calibri"/>
              </a:rPr>
              <a:t> petite, </a:t>
            </a:r>
            <a:r>
              <a:rPr lang="en-US" err="1">
                <a:cs typeface="Calibri"/>
              </a:rPr>
              <a:t>gratuite</a:t>
            </a:r>
            <a:r>
              <a:rPr lang="en-US">
                <a:cs typeface="Calibri"/>
              </a:rPr>
              <a:t>)</a:t>
            </a:r>
          </a:p>
          <a:p>
            <a:pPr algn="just"/>
            <a:r>
              <a:rPr lang="en-US" b="1" i="1" err="1">
                <a:solidFill>
                  <a:srgbClr val="BD582C"/>
                </a:solidFill>
                <a:cs typeface="Calibri"/>
              </a:rPr>
              <a:t>D'aujourd'hui</a:t>
            </a:r>
            <a:r>
              <a:rPr lang="en-US" b="1" i="1">
                <a:solidFill>
                  <a:srgbClr val="BD582C"/>
                </a:solidFill>
                <a:cs typeface="Calibri"/>
              </a:rPr>
              <a:t> à début </a:t>
            </a:r>
            <a:r>
              <a:rPr lang="en-US" b="1" i="1" err="1">
                <a:solidFill>
                  <a:srgbClr val="BD582C"/>
                </a:solidFill>
                <a:cs typeface="Calibri"/>
              </a:rPr>
              <a:t>janvier</a:t>
            </a:r>
            <a:r>
              <a:rPr lang="en-US" b="1" i="1">
                <a:solidFill>
                  <a:srgbClr val="BD582C"/>
                </a:solidFill>
                <a:cs typeface="Calibri"/>
              </a:rPr>
              <a:t> 2024</a:t>
            </a:r>
          </a:p>
          <a:p>
            <a:pPr algn="just"/>
            <a:endParaRPr lang="en-US">
              <a:cs typeface="Calibri"/>
            </a:endParaRPr>
          </a:p>
          <a:p>
            <a:pPr algn="just"/>
            <a:r>
              <a:rPr lang="en-US" b="1" i="1" err="1">
                <a:solidFill>
                  <a:srgbClr val="BD582C"/>
                </a:solidFill>
                <a:cs typeface="Calibri"/>
              </a:rPr>
              <a:t>Création</a:t>
            </a:r>
            <a:r>
              <a:rPr lang="en-US" b="1" i="1">
                <a:solidFill>
                  <a:srgbClr val="BD582C"/>
                </a:solidFill>
                <a:cs typeface="Calibri"/>
              </a:rPr>
              <a:t> par </a:t>
            </a:r>
            <a:r>
              <a:rPr lang="en-US" b="1" i="1" err="1">
                <a:solidFill>
                  <a:srgbClr val="BD582C"/>
                </a:solidFill>
                <a:cs typeface="Calibri"/>
              </a:rPr>
              <a:t>l'Abes</a:t>
            </a:r>
            <a:r>
              <a:rPr lang="en-US" b="1" i="1">
                <a:solidFill>
                  <a:srgbClr val="BD582C"/>
                </a:solidFill>
                <a:cs typeface="Calibri"/>
              </a:rPr>
              <a:t> de </a:t>
            </a:r>
            <a:r>
              <a:rPr lang="en-US" b="1" i="1" err="1">
                <a:solidFill>
                  <a:srgbClr val="BD582C"/>
                </a:solidFill>
                <a:cs typeface="Calibri"/>
              </a:rPr>
              <a:t>fichiers</a:t>
            </a:r>
            <a:r>
              <a:rPr lang="en-US" b="1" i="1">
                <a:solidFill>
                  <a:srgbClr val="BD582C"/>
                </a:solidFill>
                <a:cs typeface="Calibri"/>
              </a:rPr>
              <a:t> de code pour </a:t>
            </a:r>
            <a:r>
              <a:rPr lang="en-US" b="1" i="1" err="1">
                <a:solidFill>
                  <a:srgbClr val="BD582C"/>
                </a:solidFill>
                <a:cs typeface="Calibri"/>
              </a:rPr>
              <a:t>Calames</a:t>
            </a:r>
            <a:r>
              <a:rPr lang="en-US" b="1" i="1">
                <a:solidFill>
                  <a:srgbClr val="BD582C"/>
                </a:solidFill>
                <a:cs typeface="Calibri"/>
              </a:rPr>
              <a:t> </a:t>
            </a:r>
            <a:r>
              <a:rPr lang="en-US" b="1" i="1" err="1">
                <a:solidFill>
                  <a:srgbClr val="BD582C"/>
                </a:solidFill>
                <a:cs typeface="Calibri"/>
              </a:rPr>
              <a:t>incluant</a:t>
            </a:r>
            <a:r>
              <a:rPr lang="en-US" b="1" i="1">
                <a:solidFill>
                  <a:srgbClr val="BD582C"/>
                </a:solidFill>
                <a:cs typeface="Calibri"/>
              </a:rPr>
              <a:t> les polices de </a:t>
            </a:r>
            <a:r>
              <a:rPr lang="en-US" b="1" i="1" err="1">
                <a:solidFill>
                  <a:srgbClr val="BD582C"/>
                </a:solidFill>
                <a:cs typeface="Calibri"/>
              </a:rPr>
              <a:t>caractères</a:t>
            </a:r>
            <a:r>
              <a:rPr lang="en-US" b="1" i="1">
                <a:solidFill>
                  <a:srgbClr val="BD582C"/>
                </a:solidFill>
                <a:cs typeface="Calibri"/>
              </a:rPr>
              <a:t> </a:t>
            </a:r>
            <a:r>
              <a:rPr lang="en-US" b="1" i="1" err="1">
                <a:solidFill>
                  <a:srgbClr val="BD582C"/>
                </a:solidFill>
                <a:cs typeface="Calibri"/>
              </a:rPr>
              <a:t>proposées</a:t>
            </a:r>
            <a:endParaRPr lang="en-US" b="1" i="1">
              <a:solidFill>
                <a:srgbClr val="BD582C"/>
              </a:solidFill>
              <a:cs typeface="Calibri"/>
            </a:endParaRPr>
          </a:p>
          <a:p>
            <a:pPr algn="just"/>
            <a:endParaRPr lang="en-US">
              <a:cs typeface="Calibri"/>
            </a:endParaRPr>
          </a:p>
          <a:p>
            <a:pPr algn="just"/>
            <a:r>
              <a:rPr lang="en-US" b="1" i="1">
                <a:solidFill>
                  <a:srgbClr val="BD582C"/>
                </a:solidFill>
                <a:cs typeface="Calibri"/>
              </a:rPr>
              <a:t>Envoi des </a:t>
            </a:r>
            <a:r>
              <a:rPr lang="en-US" b="1" i="1" err="1">
                <a:solidFill>
                  <a:srgbClr val="BD582C"/>
                </a:solidFill>
                <a:cs typeface="Calibri"/>
              </a:rPr>
              <a:t>fichiers</a:t>
            </a:r>
            <a:r>
              <a:rPr lang="en-US" b="1" i="1">
                <a:solidFill>
                  <a:srgbClr val="BD582C"/>
                </a:solidFill>
                <a:cs typeface="Calibri"/>
              </a:rPr>
              <a:t> de code</a:t>
            </a:r>
            <a:r>
              <a:rPr lang="en-US">
                <a:cs typeface="Calibri"/>
              </a:rPr>
              <a:t> </a:t>
            </a:r>
            <a:r>
              <a:rPr lang="en-US" err="1">
                <a:cs typeface="Calibri"/>
              </a:rPr>
              <a:t>créés</a:t>
            </a:r>
            <a:r>
              <a:rPr lang="en-US">
                <a:cs typeface="Calibri"/>
              </a:rPr>
              <a:t> aux </a:t>
            </a:r>
            <a:r>
              <a:rPr lang="en-US" err="1">
                <a:cs typeface="Calibri"/>
              </a:rPr>
              <a:t>établissements</a:t>
            </a:r>
            <a:r>
              <a:rPr lang="en-US">
                <a:cs typeface="Calibri"/>
              </a:rPr>
              <a:t> </a:t>
            </a:r>
            <a:r>
              <a:rPr lang="en-US" err="1">
                <a:cs typeface="Calibri"/>
              </a:rPr>
              <a:t>volontaires</a:t>
            </a:r>
            <a:r>
              <a:rPr lang="en-US">
                <a:cs typeface="Calibri"/>
              </a:rPr>
              <a:t> </a:t>
            </a:r>
            <a:r>
              <a:rPr lang="en-US" b="1" i="1">
                <a:solidFill>
                  <a:srgbClr val="BD582C"/>
                </a:solidFill>
                <a:cs typeface="Calibri"/>
              </a:rPr>
              <a:t>pour tests </a:t>
            </a:r>
            <a:r>
              <a:rPr lang="en-US">
                <a:cs typeface="Calibri"/>
              </a:rPr>
              <a:t>(</a:t>
            </a:r>
            <a:r>
              <a:rPr lang="en-US" err="1">
                <a:cs typeface="Calibri"/>
              </a:rPr>
              <a:t>l</a:t>
            </a:r>
            <a:r>
              <a:rPr lang="en-US" sz="2100" err="1">
                <a:cs typeface="Calibri"/>
              </a:rPr>
              <a:t>'appel</a:t>
            </a:r>
            <a:r>
              <a:rPr lang="en-US" sz="2100">
                <a:cs typeface="Calibri"/>
              </a:rPr>
              <a:t> à </a:t>
            </a:r>
            <a:r>
              <a:rPr lang="en-US" sz="2100" err="1">
                <a:cs typeface="Calibri"/>
              </a:rPr>
              <a:t>testeurs</a:t>
            </a:r>
            <a:r>
              <a:rPr lang="en-US" sz="2100">
                <a:cs typeface="Calibri"/>
              </a:rPr>
              <a:t> sera </a:t>
            </a:r>
            <a:r>
              <a:rPr lang="en-US" sz="2100" err="1">
                <a:cs typeface="Calibri"/>
              </a:rPr>
              <a:t>relayé</a:t>
            </a:r>
            <a:r>
              <a:rPr lang="en-US" sz="2100">
                <a:cs typeface="Calibri"/>
              </a:rPr>
              <a:t> sur la </a:t>
            </a:r>
            <a:r>
              <a:rPr lang="en-US" sz="2100" err="1">
                <a:cs typeface="Calibri"/>
              </a:rPr>
              <a:t>liste</a:t>
            </a:r>
            <a:r>
              <a:rPr lang="en-US" sz="2100">
                <a:cs typeface="Calibri"/>
              </a:rPr>
              <a:t> du </a:t>
            </a:r>
            <a:r>
              <a:rPr lang="en-US" sz="2100" err="1">
                <a:cs typeface="Calibri"/>
              </a:rPr>
              <a:t>réseau</a:t>
            </a:r>
            <a:r>
              <a:rPr lang="en-US" sz="2100">
                <a:cs typeface="Calibri"/>
              </a:rPr>
              <a:t> </a:t>
            </a:r>
            <a:r>
              <a:rPr lang="en-US" sz="2100" err="1">
                <a:cs typeface="Calibri"/>
              </a:rPr>
              <a:t>Calames</a:t>
            </a:r>
            <a:r>
              <a:rPr lang="en-US" sz="2100">
                <a:cs typeface="Calibri"/>
              </a:rPr>
              <a:t>)</a:t>
            </a:r>
          </a:p>
          <a:p>
            <a:pPr algn="just"/>
            <a:r>
              <a:rPr lang="en-US" sz="2100">
                <a:cs typeface="Calibri"/>
              </a:rPr>
              <a:t>Test </a:t>
            </a:r>
            <a:r>
              <a:rPr lang="en-US" sz="2100" err="1">
                <a:cs typeface="Calibri"/>
              </a:rPr>
              <a:t>durant</a:t>
            </a:r>
            <a:r>
              <a:rPr lang="en-US" sz="2100">
                <a:cs typeface="Calibri"/>
              </a:rPr>
              <a:t> la fin </a:t>
            </a:r>
            <a:r>
              <a:rPr lang="en-US" sz="2100" err="1">
                <a:cs typeface="Calibri"/>
              </a:rPr>
              <a:t>janvier</a:t>
            </a:r>
            <a:r>
              <a:rPr lang="en-US" sz="2100">
                <a:cs typeface="Calibri"/>
              </a:rPr>
              <a:t> 2024 sur 15 </a:t>
            </a:r>
            <a:r>
              <a:rPr lang="en-US" sz="2100" err="1">
                <a:cs typeface="Calibri"/>
              </a:rPr>
              <a:t>jours</a:t>
            </a:r>
          </a:p>
          <a:p>
            <a:pPr algn="just"/>
            <a:endParaRPr lang="en-US" sz="2100">
              <a:cs typeface="Calibri"/>
            </a:endParaRPr>
          </a:p>
          <a:p>
            <a:pPr algn="just"/>
            <a:r>
              <a:rPr lang="en-US" sz="2100" b="1" i="1">
                <a:solidFill>
                  <a:srgbClr val="BD582C"/>
                </a:solidFill>
                <a:cs typeface="Calibri"/>
              </a:rPr>
              <a:t>Choix </a:t>
            </a:r>
            <a:r>
              <a:rPr lang="en-US" sz="2100" b="1" i="1" err="1">
                <a:solidFill>
                  <a:srgbClr val="BD582C"/>
                </a:solidFill>
                <a:cs typeface="Calibri"/>
              </a:rPr>
              <a:t>d'une</a:t>
            </a:r>
            <a:r>
              <a:rPr lang="en-US" sz="2100" b="1" i="1">
                <a:solidFill>
                  <a:srgbClr val="BD582C"/>
                </a:solidFill>
                <a:cs typeface="Calibri"/>
              </a:rPr>
              <a:t> police de </a:t>
            </a:r>
            <a:r>
              <a:rPr lang="en-US" sz="2100" b="1" i="1" err="1">
                <a:solidFill>
                  <a:srgbClr val="BD582C"/>
                </a:solidFill>
                <a:cs typeface="Calibri"/>
              </a:rPr>
              <a:t>caractères</a:t>
            </a:r>
            <a:r>
              <a:rPr lang="en-US" sz="2100">
                <a:cs typeface="Calibri"/>
              </a:rPr>
              <a:t> qui aura </a:t>
            </a:r>
            <a:r>
              <a:rPr lang="en-US" sz="2100" err="1">
                <a:cs typeface="Calibri"/>
              </a:rPr>
              <a:t>rempli</a:t>
            </a:r>
            <a:r>
              <a:rPr lang="en-US" sz="2100">
                <a:cs typeface="Calibri"/>
              </a:rPr>
              <a:t> les tests </a:t>
            </a:r>
            <a:r>
              <a:rPr lang="en-US" sz="2100" b="1" i="1">
                <a:solidFill>
                  <a:srgbClr val="BD582C"/>
                </a:solidFill>
                <a:cs typeface="Calibri"/>
              </a:rPr>
              <a:t>pour modification du </a:t>
            </a:r>
            <a:r>
              <a:rPr lang="en-US" sz="2100" b="1" i="1" err="1">
                <a:solidFill>
                  <a:srgbClr val="BD582C"/>
                </a:solidFill>
                <a:cs typeface="Calibri"/>
              </a:rPr>
              <a:t>fichier</a:t>
            </a:r>
            <a:r>
              <a:rPr lang="en-US" sz="2100" b="1" i="1">
                <a:solidFill>
                  <a:srgbClr val="BD582C"/>
                </a:solidFill>
                <a:cs typeface="Calibri"/>
              </a:rPr>
              <a:t> de code de </a:t>
            </a:r>
            <a:r>
              <a:rPr lang="en-US" sz="2100" b="1" i="1" err="1">
                <a:solidFill>
                  <a:srgbClr val="BD582C"/>
                </a:solidFill>
                <a:cs typeface="Calibri"/>
              </a:rPr>
              <a:t>Calames</a:t>
            </a:r>
            <a:r>
              <a:rPr lang="en-US" sz="2100" b="1" i="1">
                <a:solidFill>
                  <a:srgbClr val="BD582C"/>
                </a:solidFill>
                <a:cs typeface="Calibri"/>
              </a:rPr>
              <a:t> par </a:t>
            </a:r>
            <a:r>
              <a:rPr lang="en-US" sz="2100" b="1" i="1" err="1">
                <a:solidFill>
                  <a:srgbClr val="BD582C"/>
                </a:solidFill>
                <a:cs typeface="Calibri"/>
              </a:rPr>
              <a:t>l'Abes</a:t>
            </a:r>
            <a:endParaRPr lang="en-US" sz="2100" b="1" i="1">
              <a:solidFill>
                <a:srgbClr val="BD582C"/>
              </a:solidFill>
              <a:cs typeface="Calibri"/>
            </a:endParaRPr>
          </a:p>
          <a:p>
            <a:pPr algn="just"/>
            <a:endParaRPr lang="en-US">
              <a:cs typeface="Calibri"/>
            </a:endParaRPr>
          </a:p>
          <a:p>
            <a:pPr algn="just"/>
            <a:endParaRPr lang="en-US">
              <a:cs typeface="Calibri"/>
            </a:endParaRPr>
          </a:p>
          <a:p>
            <a:pPr marL="200660" lvl="1" indent="0" algn="just">
              <a:buNone/>
            </a:pPr>
            <a:endParaRPr lang="en-US">
              <a:cs typeface="Calibri"/>
            </a:endParaRPr>
          </a:p>
        </p:txBody>
      </p:sp>
      <p:pic>
        <p:nvPicPr>
          <p:cNvPr id="5" name="Graphic 4" descr="Badge 1 avec un remplissage uni">
            <a:extLst>
              <a:ext uri="{FF2B5EF4-FFF2-40B4-BE49-F238E27FC236}">
                <a16:creationId xmlns:a16="http://schemas.microsoft.com/office/drawing/2014/main" id="{399E3595-A4D7-694F-91C8-D36657C54C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240" y="1905000"/>
            <a:ext cx="762000" cy="762000"/>
          </a:xfrm>
          <a:prstGeom prst="rect">
            <a:avLst/>
          </a:prstGeom>
        </p:spPr>
      </p:pic>
      <p:sp>
        <p:nvSpPr>
          <p:cNvPr id="7" name="Arrow: Right 6">
            <a:extLst>
              <a:ext uri="{FF2B5EF4-FFF2-40B4-BE49-F238E27FC236}">
                <a16:creationId xmlns:a16="http://schemas.microsoft.com/office/drawing/2014/main" id="{74EE00D7-CF83-D3D5-7BCD-33FD5944E2CC}"/>
              </a:ext>
            </a:extLst>
          </p:cNvPr>
          <p:cNvSpPr/>
          <p:nvPr/>
        </p:nvSpPr>
        <p:spPr>
          <a:xfrm>
            <a:off x="523804" y="2668692"/>
            <a:ext cx="5080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adge avec un remplissage uni">
            <a:extLst>
              <a:ext uri="{FF2B5EF4-FFF2-40B4-BE49-F238E27FC236}">
                <a16:creationId xmlns:a16="http://schemas.microsoft.com/office/drawing/2014/main" id="{E4C0BE59-A962-D281-E357-1F3DA0E179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240" y="3051387"/>
            <a:ext cx="762000" cy="762000"/>
          </a:xfrm>
          <a:prstGeom prst="rect">
            <a:avLst/>
          </a:prstGeom>
        </p:spPr>
      </p:pic>
      <p:pic>
        <p:nvPicPr>
          <p:cNvPr id="9" name="Graphic 8" descr="Badge 3 avec un remplissage uni">
            <a:extLst>
              <a:ext uri="{FF2B5EF4-FFF2-40B4-BE49-F238E27FC236}">
                <a16:creationId xmlns:a16="http://schemas.microsoft.com/office/drawing/2014/main" id="{A89F99C2-A73C-9D11-E84F-EF69FC33B1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6240" y="3804920"/>
            <a:ext cx="762000" cy="762000"/>
          </a:xfrm>
          <a:prstGeom prst="rect">
            <a:avLst/>
          </a:prstGeom>
        </p:spPr>
      </p:pic>
      <p:sp>
        <p:nvSpPr>
          <p:cNvPr id="10" name="Arrow: Right 9">
            <a:extLst>
              <a:ext uri="{FF2B5EF4-FFF2-40B4-BE49-F238E27FC236}">
                <a16:creationId xmlns:a16="http://schemas.microsoft.com/office/drawing/2014/main" id="{2A2BA903-0F81-40AD-1264-534D1488BD7F}"/>
              </a:ext>
            </a:extLst>
          </p:cNvPr>
          <p:cNvSpPr/>
          <p:nvPr/>
        </p:nvSpPr>
        <p:spPr>
          <a:xfrm>
            <a:off x="523803" y="4578772"/>
            <a:ext cx="5080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Badge 4 avec un remplissage uni">
            <a:extLst>
              <a:ext uri="{FF2B5EF4-FFF2-40B4-BE49-F238E27FC236}">
                <a16:creationId xmlns:a16="http://schemas.microsoft.com/office/drawing/2014/main" id="{F110B5DB-D5E2-ECED-22A5-2BEA222E95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6240" y="5024120"/>
            <a:ext cx="762000" cy="762000"/>
          </a:xfrm>
          <a:prstGeom prst="rect">
            <a:avLst/>
          </a:prstGeom>
        </p:spPr>
      </p:pic>
    </p:spTree>
    <p:extLst>
      <p:ext uri="{BB962C8B-B14F-4D97-AF65-F5344CB8AC3E}">
        <p14:creationId xmlns:p14="http://schemas.microsoft.com/office/powerpoint/2010/main" val="3949647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4" name="Rectangle 2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26" name="Straight Connector 2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295E4-A216-CB02-D777-34D917957E7A}"/>
              </a:ext>
            </a:extLst>
          </p:cNvPr>
          <p:cNvSpPr>
            <a:spLocks noGrp="1"/>
          </p:cNvSpPr>
          <p:nvPr>
            <p:ph type="title"/>
          </p:nvPr>
        </p:nvSpPr>
        <p:spPr>
          <a:xfrm>
            <a:off x="6730000" y="639097"/>
            <a:ext cx="5188705" cy="3707479"/>
          </a:xfrm>
        </p:spPr>
        <p:txBody>
          <a:bodyPr vert="horz" lIns="91440" tIns="45720" rIns="91440" bIns="45720" rtlCol="0" anchor="b">
            <a:normAutofit/>
          </a:bodyPr>
          <a:lstStyle/>
          <a:p>
            <a:r>
              <a:rPr lang="en-US" sz="6200"/>
              <a:t>La translittération : rappels et discussions</a:t>
            </a:r>
          </a:p>
        </p:txBody>
      </p:sp>
      <p:sp>
        <p:nvSpPr>
          <p:cNvPr id="3" name="Content Placeholder 2">
            <a:extLst>
              <a:ext uri="{FF2B5EF4-FFF2-40B4-BE49-F238E27FC236}">
                <a16:creationId xmlns:a16="http://schemas.microsoft.com/office/drawing/2014/main" id="{4ED92308-47F4-B0D0-372A-BAC528B6017D}"/>
              </a:ext>
            </a:extLst>
          </p:cNvPr>
          <p:cNvSpPr>
            <a:spLocks noGrp="1"/>
          </p:cNvSpPr>
          <p:nvPr>
            <p:ph type="body" idx="1"/>
          </p:nvPr>
        </p:nvSpPr>
        <p:spPr>
          <a:xfrm>
            <a:off x="6729999" y="4455621"/>
            <a:ext cx="4829101" cy="1238616"/>
          </a:xfrm>
        </p:spPr>
        <p:txBody>
          <a:bodyPr vert="horz" lIns="91440" tIns="45720" rIns="91440" bIns="45720" rtlCol="0">
            <a:normAutofit/>
          </a:bodyPr>
          <a:lstStyle/>
          <a:p>
            <a:r>
              <a:rPr lang="en-US">
                <a:solidFill>
                  <a:schemeClr val="tx1">
                    <a:lumMod val="85000"/>
                    <a:lumOff val="15000"/>
                  </a:schemeClr>
                </a:solidFill>
              </a:rPr>
              <a:t>Séquence #2</a:t>
            </a:r>
          </a:p>
        </p:txBody>
      </p:sp>
      <p:pic>
        <p:nvPicPr>
          <p:cNvPr id="5" name="Picture 4">
            <a:extLst>
              <a:ext uri="{FF2B5EF4-FFF2-40B4-BE49-F238E27FC236}">
                <a16:creationId xmlns:a16="http://schemas.microsoft.com/office/drawing/2014/main" id="{CBBB9B95-88E2-316D-2D11-848AF6B436B8}"/>
              </a:ext>
            </a:extLst>
          </p:cNvPr>
          <p:cNvPicPr>
            <a:picLocks noChangeAspect="1"/>
          </p:cNvPicPr>
          <p:nvPr/>
        </p:nvPicPr>
        <p:blipFill rotWithShape="1">
          <a:blip r:embed="rId2"/>
          <a:srcRect l="8028" r="3083"/>
          <a:stretch/>
        </p:blipFill>
        <p:spPr>
          <a:xfrm>
            <a:off x="1" y="10"/>
            <a:ext cx="6096000" cy="6857990"/>
          </a:xfrm>
          <a:prstGeom prst="rect">
            <a:avLst/>
          </a:prstGeom>
        </p:spPr>
      </p:pic>
      <p:cxnSp>
        <p:nvCxnSpPr>
          <p:cNvPr id="30" name="Straight Connector 29">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758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C8A5-1F40-2A87-18EE-10C52303D2F4}"/>
              </a:ext>
            </a:extLst>
          </p:cNvPr>
          <p:cNvSpPr>
            <a:spLocks noGrp="1"/>
          </p:cNvSpPr>
          <p:nvPr>
            <p:ph type="title"/>
          </p:nvPr>
        </p:nvSpPr>
        <p:spPr/>
        <p:txBody>
          <a:bodyPr/>
          <a:lstStyle/>
          <a:p>
            <a:r>
              <a:rPr lang="en-US">
                <a:cs typeface="Calibri Light"/>
              </a:rPr>
              <a:t>Rappels : </a:t>
            </a:r>
            <a:r>
              <a:rPr lang="en-US" err="1">
                <a:cs typeface="Calibri Light"/>
              </a:rPr>
              <a:t>normes</a:t>
            </a:r>
            <a:r>
              <a:rPr lang="en-US">
                <a:cs typeface="Calibri Light"/>
              </a:rPr>
              <a:t> et </a:t>
            </a:r>
            <a:r>
              <a:rPr lang="en-US" err="1">
                <a:cs typeface="Calibri Light"/>
              </a:rPr>
              <a:t>outils</a:t>
            </a:r>
            <a:endParaRPr lang="en-US" err="1"/>
          </a:p>
        </p:txBody>
      </p:sp>
      <p:sp>
        <p:nvSpPr>
          <p:cNvPr id="3" name="Text Placeholder 2">
            <a:extLst>
              <a:ext uri="{FF2B5EF4-FFF2-40B4-BE49-F238E27FC236}">
                <a16:creationId xmlns:a16="http://schemas.microsoft.com/office/drawing/2014/main" id="{4455960C-A8F1-0B46-EC64-97B5FE294DCD}"/>
              </a:ext>
            </a:extLst>
          </p:cNvPr>
          <p:cNvSpPr>
            <a:spLocks noGrp="1"/>
          </p:cNvSpPr>
          <p:nvPr>
            <p:ph idx="1"/>
          </p:nvPr>
        </p:nvSpPr>
        <p:spPr/>
        <p:txBody>
          <a:bodyPr vert="horz" lIns="0" tIns="45720" rIns="0" bIns="45720" rtlCol="0" anchor="t">
            <a:normAutofit/>
          </a:bodyPr>
          <a:lstStyle/>
          <a:p>
            <a:pPr>
              <a:buChar char="-"/>
            </a:pPr>
            <a:r>
              <a:rPr lang="en-US">
                <a:cs typeface="Calibri"/>
              </a:rPr>
              <a:t>La </a:t>
            </a:r>
            <a:r>
              <a:rPr lang="en-US" err="1">
                <a:cs typeface="Calibri"/>
              </a:rPr>
              <a:t>norme</a:t>
            </a:r>
            <a:r>
              <a:rPr lang="en-US">
                <a:cs typeface="Calibri"/>
              </a:rPr>
              <a:t> </a:t>
            </a:r>
            <a:r>
              <a:rPr lang="en-US" err="1">
                <a:cs typeface="Calibri"/>
              </a:rPr>
              <a:t>recommandée</a:t>
            </a:r>
            <a:r>
              <a:rPr lang="en-US">
                <a:cs typeface="Calibri"/>
              </a:rPr>
              <a:t> par </a:t>
            </a:r>
            <a:r>
              <a:rPr lang="en-US" err="1">
                <a:cs typeface="Calibri"/>
              </a:rPr>
              <a:t>l’Abes</a:t>
            </a:r>
            <a:r>
              <a:rPr lang="en-US">
                <a:cs typeface="Calibri"/>
              </a:rPr>
              <a:t> </a:t>
            </a:r>
            <a:r>
              <a:rPr lang="en-US" err="1">
                <a:cs typeface="Calibri"/>
              </a:rPr>
              <a:t>est</a:t>
            </a:r>
            <a:r>
              <a:rPr lang="en-US">
                <a:cs typeface="Calibri"/>
              </a:rPr>
              <a:t> la </a:t>
            </a:r>
            <a:r>
              <a:rPr lang="en-US" err="1">
                <a:cs typeface="Calibri"/>
              </a:rPr>
              <a:t>norme</a:t>
            </a:r>
            <a:r>
              <a:rPr lang="en-US">
                <a:cs typeface="Calibri"/>
              </a:rPr>
              <a:t> NF ISO 233-2 (</a:t>
            </a:r>
            <a:r>
              <a:rPr lang="en-US" err="1">
                <a:cs typeface="Calibri"/>
              </a:rPr>
              <a:t>Décembre</a:t>
            </a:r>
            <a:r>
              <a:rPr lang="en-US">
                <a:cs typeface="Calibri"/>
              </a:rPr>
              <a:t> 1993) Information et documentation - </a:t>
            </a:r>
            <a:r>
              <a:rPr lang="en-US" err="1">
                <a:cs typeface="Calibri"/>
              </a:rPr>
              <a:t>Translittération</a:t>
            </a:r>
            <a:r>
              <a:rPr lang="en-US">
                <a:cs typeface="Calibri"/>
              </a:rPr>
              <a:t> des </a:t>
            </a:r>
            <a:r>
              <a:rPr lang="en-US" err="1">
                <a:cs typeface="Calibri"/>
              </a:rPr>
              <a:t>caractères</a:t>
            </a:r>
            <a:r>
              <a:rPr lang="en-US">
                <a:cs typeface="Calibri"/>
              </a:rPr>
              <a:t> </a:t>
            </a:r>
            <a:r>
              <a:rPr lang="en-US" err="1">
                <a:cs typeface="Calibri"/>
              </a:rPr>
              <a:t>arabes</a:t>
            </a:r>
            <a:r>
              <a:rPr lang="en-US">
                <a:cs typeface="Calibri"/>
              </a:rPr>
              <a:t> </a:t>
            </a:r>
            <a:r>
              <a:rPr lang="en-US" err="1">
                <a:cs typeface="Calibri"/>
              </a:rPr>
              <a:t>en</a:t>
            </a:r>
            <a:r>
              <a:rPr lang="en-US">
                <a:cs typeface="Calibri"/>
              </a:rPr>
              <a:t> </a:t>
            </a:r>
            <a:r>
              <a:rPr lang="en-US" err="1">
                <a:cs typeface="Calibri"/>
              </a:rPr>
              <a:t>caractères</a:t>
            </a:r>
            <a:r>
              <a:rPr lang="en-US">
                <a:cs typeface="Calibri"/>
              </a:rPr>
              <a:t> </a:t>
            </a:r>
            <a:r>
              <a:rPr lang="en-US" err="1">
                <a:cs typeface="Calibri"/>
              </a:rPr>
              <a:t>latins</a:t>
            </a:r>
            <a:r>
              <a:rPr lang="en-US">
                <a:cs typeface="Calibri"/>
              </a:rPr>
              <a:t> - </a:t>
            </a:r>
            <a:r>
              <a:rPr lang="en-US" err="1">
                <a:cs typeface="Calibri"/>
              </a:rPr>
              <a:t>Partie</a:t>
            </a:r>
            <a:r>
              <a:rPr lang="en-US">
                <a:cs typeface="Calibri"/>
              </a:rPr>
              <a:t> 2 : langue </a:t>
            </a:r>
            <a:r>
              <a:rPr lang="en-US" err="1">
                <a:cs typeface="Calibri"/>
              </a:rPr>
              <a:t>arabe</a:t>
            </a:r>
            <a:r>
              <a:rPr lang="en-US">
                <a:cs typeface="Calibri"/>
              </a:rPr>
              <a:t> - </a:t>
            </a:r>
            <a:r>
              <a:rPr lang="en-US" err="1">
                <a:cs typeface="Calibri"/>
              </a:rPr>
              <a:t>Translittération</a:t>
            </a:r>
            <a:r>
              <a:rPr lang="en-US">
                <a:cs typeface="Calibri"/>
              </a:rPr>
              <a:t> </a:t>
            </a:r>
            <a:r>
              <a:rPr lang="en-US" err="1">
                <a:cs typeface="Calibri"/>
              </a:rPr>
              <a:t>simplifiée</a:t>
            </a:r>
            <a:r>
              <a:rPr lang="en-US">
                <a:cs typeface="Calibri"/>
              </a:rPr>
              <a:t>. </a:t>
            </a:r>
            <a:endParaRPr lang="en-US"/>
          </a:p>
          <a:p>
            <a:pPr marL="383540" lvl="1">
              <a:buFont typeface="Courier New" panose="020F0502020204030204" pitchFamily="34" charset="0"/>
              <a:buChar char="o"/>
            </a:pPr>
            <a:r>
              <a:rPr lang="en-US" err="1">
                <a:cs typeface="Calibri"/>
              </a:rPr>
              <a:t>Voir</a:t>
            </a:r>
            <a:r>
              <a:rPr lang="en-US">
                <a:cs typeface="Calibri"/>
              </a:rPr>
              <a:t> le GM </a:t>
            </a:r>
            <a:r>
              <a:rPr lang="en-US" err="1">
                <a:cs typeface="Calibri"/>
              </a:rPr>
              <a:t>Sudoc</a:t>
            </a:r>
            <a:r>
              <a:rPr lang="en-US">
                <a:cs typeface="Calibri"/>
              </a:rPr>
              <a:t> : </a:t>
            </a:r>
            <a:r>
              <a:rPr lang="en-US">
                <a:cs typeface="Calibri"/>
                <a:hlinkClick r:id="rId2"/>
              </a:rPr>
              <a:t>https://documentation.abes.fr/sudoc/normes/</a:t>
            </a:r>
            <a:r>
              <a:rPr lang="en-US">
                <a:latin typeface="Calibri"/>
                <a:cs typeface="Calibri"/>
                <a:hlinkClick r:id="rId2"/>
              </a:rPr>
              <a:t>normes.htm</a:t>
            </a:r>
            <a:r>
              <a:rPr lang="en-US">
                <a:latin typeface="Calibri"/>
                <a:cs typeface="Calibri"/>
              </a:rPr>
              <a:t> </a:t>
            </a:r>
            <a:endParaRPr lang="en-US" sz="2000">
              <a:cs typeface="Calibri" panose="020F0502020204030204"/>
            </a:endParaRPr>
          </a:p>
          <a:p>
            <a:pPr marL="383540" lvl="1">
              <a:buFont typeface="Courier New" panose="020F0502020204030204" pitchFamily="34" charset="0"/>
              <a:buChar char="o"/>
            </a:pPr>
            <a:r>
              <a:rPr lang="en-US">
                <a:cs typeface="Calibri"/>
              </a:rPr>
              <a:t>"</a:t>
            </a:r>
            <a:r>
              <a:rPr lang="en-US">
                <a:solidFill>
                  <a:srgbClr val="404040"/>
                </a:solidFill>
                <a:cs typeface="Calibri"/>
              </a:rPr>
              <a:t>La </a:t>
            </a:r>
            <a:r>
              <a:rPr lang="en-US" err="1">
                <a:solidFill>
                  <a:srgbClr val="404040"/>
                </a:solidFill>
                <a:cs typeface="Calibri"/>
              </a:rPr>
              <a:t>translittération</a:t>
            </a:r>
            <a:r>
              <a:rPr lang="en-US">
                <a:solidFill>
                  <a:srgbClr val="404040"/>
                </a:solidFill>
                <a:cs typeface="Calibri"/>
              </a:rPr>
              <a:t> </a:t>
            </a:r>
            <a:r>
              <a:rPr lang="en-US" err="1">
                <a:solidFill>
                  <a:srgbClr val="404040"/>
                </a:solidFill>
                <a:cs typeface="Calibri"/>
              </a:rPr>
              <a:t>est</a:t>
            </a:r>
            <a:r>
              <a:rPr lang="en-US">
                <a:solidFill>
                  <a:srgbClr val="404040"/>
                </a:solidFill>
                <a:cs typeface="Calibri"/>
              </a:rPr>
              <a:t> </a:t>
            </a:r>
            <a:r>
              <a:rPr lang="en-US" err="1">
                <a:solidFill>
                  <a:srgbClr val="404040"/>
                </a:solidFill>
                <a:cs typeface="Calibri"/>
              </a:rPr>
              <a:t>obligatoire</a:t>
            </a:r>
            <a:r>
              <a:rPr lang="en-US">
                <a:solidFill>
                  <a:srgbClr val="404040"/>
                </a:solidFill>
                <a:cs typeface="Calibri"/>
              </a:rPr>
              <a:t> dans le </a:t>
            </a:r>
            <a:r>
              <a:rPr lang="en-US" err="1">
                <a:solidFill>
                  <a:srgbClr val="404040"/>
                </a:solidFill>
                <a:cs typeface="Calibri"/>
              </a:rPr>
              <a:t>Sudoc</a:t>
            </a:r>
            <a:r>
              <a:rPr lang="en-US">
                <a:solidFill>
                  <a:srgbClr val="404040"/>
                </a:solidFill>
                <a:cs typeface="Calibri"/>
              </a:rPr>
              <a:t> </a:t>
            </a:r>
            <a:r>
              <a:rPr lang="en-US" err="1">
                <a:solidFill>
                  <a:srgbClr val="404040"/>
                </a:solidFill>
                <a:cs typeface="Calibri"/>
              </a:rPr>
              <a:t>lorsqu'on</a:t>
            </a:r>
            <a:r>
              <a:rPr lang="en-US">
                <a:solidFill>
                  <a:srgbClr val="404040"/>
                </a:solidFill>
                <a:cs typeface="Calibri"/>
              </a:rPr>
              <a:t> </a:t>
            </a:r>
            <a:r>
              <a:rPr lang="en-US" err="1">
                <a:solidFill>
                  <a:srgbClr val="404040"/>
                </a:solidFill>
                <a:cs typeface="Calibri"/>
              </a:rPr>
              <a:t>signale</a:t>
            </a:r>
            <a:r>
              <a:rPr lang="en-US">
                <a:solidFill>
                  <a:srgbClr val="404040"/>
                </a:solidFill>
                <a:cs typeface="Calibri"/>
              </a:rPr>
              <a:t> des </a:t>
            </a:r>
            <a:r>
              <a:rPr lang="en-US" err="1">
                <a:solidFill>
                  <a:srgbClr val="404040"/>
                </a:solidFill>
                <a:cs typeface="Calibri"/>
              </a:rPr>
              <a:t>ressources</a:t>
            </a:r>
            <a:r>
              <a:rPr lang="en-US">
                <a:solidFill>
                  <a:srgbClr val="404040"/>
                </a:solidFill>
                <a:cs typeface="Calibri"/>
              </a:rPr>
              <a:t> </a:t>
            </a:r>
            <a:r>
              <a:rPr lang="en-US" err="1">
                <a:solidFill>
                  <a:srgbClr val="404040"/>
                </a:solidFill>
                <a:cs typeface="Calibri"/>
              </a:rPr>
              <a:t>en</a:t>
            </a:r>
            <a:r>
              <a:rPr lang="en-US">
                <a:solidFill>
                  <a:srgbClr val="404040"/>
                </a:solidFill>
                <a:cs typeface="Calibri"/>
              </a:rPr>
              <a:t> </a:t>
            </a:r>
            <a:r>
              <a:rPr lang="en-US" err="1">
                <a:solidFill>
                  <a:srgbClr val="404040"/>
                </a:solidFill>
                <a:cs typeface="Calibri"/>
              </a:rPr>
              <a:t>caractères</a:t>
            </a:r>
            <a:r>
              <a:rPr lang="en-US">
                <a:solidFill>
                  <a:srgbClr val="404040"/>
                </a:solidFill>
                <a:cs typeface="Calibri"/>
              </a:rPr>
              <a:t> non </a:t>
            </a:r>
            <a:r>
              <a:rPr lang="en-US" err="1">
                <a:solidFill>
                  <a:srgbClr val="404040"/>
                </a:solidFill>
                <a:cs typeface="Calibri"/>
              </a:rPr>
              <a:t>latins</a:t>
            </a:r>
            <a:r>
              <a:rPr lang="en-US">
                <a:solidFill>
                  <a:srgbClr val="404040"/>
                </a:solidFill>
                <a:cs typeface="Calibri"/>
              </a:rPr>
              <a:t>. Elle </a:t>
            </a:r>
            <a:r>
              <a:rPr lang="en-US" err="1">
                <a:solidFill>
                  <a:srgbClr val="404040"/>
                </a:solidFill>
                <a:cs typeface="Calibri"/>
              </a:rPr>
              <a:t>s'opère</a:t>
            </a:r>
            <a:r>
              <a:rPr lang="en-US">
                <a:solidFill>
                  <a:srgbClr val="404040"/>
                </a:solidFill>
                <a:cs typeface="Calibri"/>
              </a:rPr>
              <a:t> </a:t>
            </a:r>
            <a:r>
              <a:rPr lang="en-US" err="1">
                <a:solidFill>
                  <a:srgbClr val="404040"/>
                </a:solidFill>
                <a:cs typeface="Calibri"/>
              </a:rPr>
              <a:t>en</a:t>
            </a:r>
            <a:r>
              <a:rPr lang="en-US">
                <a:solidFill>
                  <a:srgbClr val="404040"/>
                </a:solidFill>
                <a:cs typeface="Calibri"/>
              </a:rPr>
              <a:t> </a:t>
            </a:r>
            <a:r>
              <a:rPr lang="en-US" err="1">
                <a:solidFill>
                  <a:srgbClr val="404040"/>
                </a:solidFill>
                <a:cs typeface="Calibri"/>
              </a:rPr>
              <a:t>doublant</a:t>
            </a:r>
            <a:r>
              <a:rPr lang="en-US">
                <a:solidFill>
                  <a:srgbClr val="404040"/>
                </a:solidFill>
                <a:cs typeface="Calibri"/>
              </a:rPr>
              <a:t> </a:t>
            </a:r>
            <a:r>
              <a:rPr lang="en-US" err="1">
                <a:solidFill>
                  <a:srgbClr val="404040"/>
                </a:solidFill>
                <a:cs typeface="Calibri"/>
              </a:rPr>
              <a:t>certaines</a:t>
            </a:r>
            <a:r>
              <a:rPr lang="en-US">
                <a:solidFill>
                  <a:srgbClr val="404040"/>
                </a:solidFill>
                <a:cs typeface="Calibri"/>
              </a:rPr>
              <a:t> zones </a:t>
            </a:r>
            <a:r>
              <a:rPr lang="en-US" err="1">
                <a:solidFill>
                  <a:srgbClr val="404040"/>
                </a:solidFill>
                <a:cs typeface="Calibri"/>
              </a:rPr>
              <a:t>unimarc</a:t>
            </a:r>
            <a:r>
              <a:rPr lang="en-US">
                <a:solidFill>
                  <a:srgbClr val="404040"/>
                </a:solidFill>
                <a:cs typeface="Calibri"/>
              </a:rPr>
              <a:t> pour </a:t>
            </a:r>
            <a:r>
              <a:rPr lang="en-US" err="1">
                <a:solidFill>
                  <a:srgbClr val="404040"/>
                </a:solidFill>
                <a:cs typeface="Calibri"/>
              </a:rPr>
              <a:t>avoir</a:t>
            </a:r>
            <a:r>
              <a:rPr lang="en-US">
                <a:solidFill>
                  <a:srgbClr val="404040"/>
                </a:solidFill>
                <a:cs typeface="Calibri"/>
              </a:rPr>
              <a:t> </a:t>
            </a:r>
            <a:r>
              <a:rPr lang="en-US" err="1">
                <a:solidFill>
                  <a:srgbClr val="404040"/>
                </a:solidFill>
                <a:cs typeface="Calibri"/>
              </a:rPr>
              <a:t>une</a:t>
            </a:r>
            <a:r>
              <a:rPr lang="en-US">
                <a:solidFill>
                  <a:srgbClr val="404040"/>
                </a:solidFill>
                <a:cs typeface="Calibri"/>
              </a:rPr>
              <a:t> première zone </a:t>
            </a:r>
            <a:r>
              <a:rPr lang="en-US" err="1">
                <a:solidFill>
                  <a:srgbClr val="404040"/>
                </a:solidFill>
                <a:cs typeface="Calibri"/>
              </a:rPr>
              <a:t>en</a:t>
            </a:r>
            <a:r>
              <a:rPr lang="en-US">
                <a:solidFill>
                  <a:srgbClr val="404040"/>
                </a:solidFill>
                <a:cs typeface="Calibri"/>
              </a:rPr>
              <a:t> </a:t>
            </a:r>
            <a:r>
              <a:rPr lang="en-US" err="1">
                <a:solidFill>
                  <a:srgbClr val="404040"/>
                </a:solidFill>
                <a:cs typeface="Calibri"/>
              </a:rPr>
              <a:t>caractères</a:t>
            </a:r>
            <a:r>
              <a:rPr lang="en-US">
                <a:solidFill>
                  <a:srgbClr val="404040"/>
                </a:solidFill>
                <a:cs typeface="Calibri"/>
              </a:rPr>
              <a:t> non </a:t>
            </a:r>
            <a:r>
              <a:rPr lang="en-US" err="1">
                <a:solidFill>
                  <a:srgbClr val="404040"/>
                </a:solidFill>
                <a:cs typeface="Calibri"/>
              </a:rPr>
              <a:t>latins</a:t>
            </a:r>
            <a:r>
              <a:rPr lang="en-US">
                <a:solidFill>
                  <a:srgbClr val="404040"/>
                </a:solidFill>
                <a:cs typeface="Calibri"/>
              </a:rPr>
              <a:t> et </a:t>
            </a:r>
            <a:r>
              <a:rPr lang="en-US" err="1">
                <a:solidFill>
                  <a:srgbClr val="404040"/>
                </a:solidFill>
                <a:cs typeface="Calibri"/>
              </a:rPr>
              <a:t>une</a:t>
            </a:r>
            <a:r>
              <a:rPr lang="en-US">
                <a:solidFill>
                  <a:srgbClr val="404040"/>
                </a:solidFill>
                <a:cs typeface="Calibri"/>
              </a:rPr>
              <a:t> </a:t>
            </a:r>
            <a:r>
              <a:rPr lang="en-US" err="1">
                <a:solidFill>
                  <a:srgbClr val="404040"/>
                </a:solidFill>
                <a:cs typeface="Calibri"/>
              </a:rPr>
              <a:t>seconde</a:t>
            </a:r>
            <a:r>
              <a:rPr lang="en-US">
                <a:solidFill>
                  <a:srgbClr val="404040"/>
                </a:solidFill>
                <a:cs typeface="Calibri"/>
              </a:rPr>
              <a:t> zone </a:t>
            </a:r>
            <a:r>
              <a:rPr lang="en-US" err="1">
                <a:solidFill>
                  <a:srgbClr val="404040"/>
                </a:solidFill>
                <a:cs typeface="Calibri"/>
              </a:rPr>
              <a:t>en</a:t>
            </a:r>
            <a:r>
              <a:rPr lang="en-US">
                <a:solidFill>
                  <a:srgbClr val="404040"/>
                </a:solidFill>
                <a:cs typeface="Calibri"/>
              </a:rPr>
              <a:t> </a:t>
            </a:r>
            <a:r>
              <a:rPr lang="en-US" err="1">
                <a:solidFill>
                  <a:srgbClr val="404040"/>
                </a:solidFill>
                <a:cs typeface="Calibri"/>
              </a:rPr>
              <a:t>caractères</a:t>
            </a:r>
            <a:r>
              <a:rPr lang="en-US">
                <a:solidFill>
                  <a:srgbClr val="404040"/>
                </a:solidFill>
                <a:cs typeface="Calibri"/>
              </a:rPr>
              <a:t> </a:t>
            </a:r>
            <a:r>
              <a:rPr lang="en-US" err="1">
                <a:solidFill>
                  <a:srgbClr val="404040"/>
                </a:solidFill>
                <a:cs typeface="Calibri"/>
              </a:rPr>
              <a:t>latins</a:t>
            </a:r>
            <a:r>
              <a:rPr lang="en-US">
                <a:solidFill>
                  <a:srgbClr val="404040"/>
                </a:solidFill>
                <a:cs typeface="Calibri"/>
              </a:rPr>
              <a:t>" (</a:t>
            </a:r>
            <a:r>
              <a:rPr lang="en-US">
                <a:solidFill>
                  <a:srgbClr val="404040"/>
                </a:solidFill>
                <a:cs typeface="Calibri"/>
                <a:hlinkClick r:id="rId3"/>
              </a:rPr>
              <a:t>GM Sudoc</a:t>
            </a:r>
            <a:r>
              <a:rPr lang="en-US">
                <a:solidFill>
                  <a:srgbClr val="404040"/>
                </a:solidFill>
                <a:cs typeface="Calibri"/>
              </a:rPr>
              <a:t>)</a:t>
            </a:r>
          </a:p>
          <a:p>
            <a:pPr>
              <a:buChar char="-"/>
            </a:pPr>
            <a:r>
              <a:rPr lang="en-US" err="1">
                <a:cs typeface="Calibri"/>
              </a:rPr>
              <a:t>Translittérer</a:t>
            </a:r>
            <a:r>
              <a:rPr lang="en-US">
                <a:cs typeface="Calibri"/>
              </a:rPr>
              <a:t> </a:t>
            </a:r>
            <a:r>
              <a:rPr lang="en-US" err="1">
                <a:cs typeface="Calibri"/>
              </a:rPr>
              <a:t>depuis</a:t>
            </a:r>
            <a:r>
              <a:rPr lang="en-US">
                <a:cs typeface="Calibri"/>
              </a:rPr>
              <a:t> </a:t>
            </a:r>
            <a:r>
              <a:rPr lang="en-US" err="1">
                <a:cs typeface="Calibri"/>
              </a:rPr>
              <a:t>l'arabe</a:t>
            </a:r>
            <a:r>
              <a:rPr lang="en-US">
                <a:cs typeface="Calibri"/>
              </a:rPr>
              <a:t> dans </a:t>
            </a:r>
            <a:r>
              <a:rPr lang="en-US" err="1">
                <a:cs typeface="Calibri"/>
              </a:rPr>
              <a:t>WinIBW</a:t>
            </a:r>
            <a:r>
              <a:rPr lang="en-US">
                <a:cs typeface="Calibri"/>
              </a:rPr>
              <a:t> : </a:t>
            </a:r>
            <a:r>
              <a:rPr lang="en-US" err="1">
                <a:cs typeface="Calibri"/>
              </a:rPr>
              <a:t>voir</a:t>
            </a:r>
            <a:r>
              <a:rPr lang="en-US">
                <a:cs typeface="Calibri"/>
              </a:rPr>
              <a:t> </a:t>
            </a:r>
            <a:r>
              <a:rPr lang="en-US">
                <a:cs typeface="Calibri"/>
                <a:hlinkClick r:id="rId4"/>
              </a:rPr>
              <a:t>le cours sur la translittération dans le Sudoc</a:t>
            </a:r>
            <a:r>
              <a:rPr lang="en-US">
                <a:cs typeface="Calibri"/>
              </a:rPr>
              <a:t>.</a:t>
            </a:r>
          </a:p>
          <a:p>
            <a:pPr>
              <a:buChar char="-"/>
            </a:pPr>
            <a:r>
              <a:rPr lang="en-US">
                <a:cs typeface="Calibri"/>
              </a:rPr>
              <a:t>Les </a:t>
            </a:r>
            <a:r>
              <a:rPr lang="en-US" err="1">
                <a:cs typeface="Calibri"/>
              </a:rPr>
              <a:t>bonnes</a:t>
            </a:r>
            <a:r>
              <a:rPr lang="en-US">
                <a:cs typeface="Calibri"/>
              </a:rPr>
              <a:t> pratiques </a:t>
            </a:r>
            <a:r>
              <a:rPr lang="en-US" err="1">
                <a:cs typeface="Calibri"/>
              </a:rPr>
              <a:t>en</a:t>
            </a:r>
            <a:r>
              <a:rPr lang="en-US">
                <a:cs typeface="Calibri"/>
              </a:rPr>
              <a:t> matière de </a:t>
            </a:r>
            <a:r>
              <a:rPr lang="en-US" err="1">
                <a:cs typeface="Calibri"/>
              </a:rPr>
              <a:t>translittération</a:t>
            </a:r>
            <a:r>
              <a:rPr lang="en-US">
                <a:cs typeface="Calibri"/>
              </a:rPr>
              <a:t> (</a:t>
            </a:r>
            <a:r>
              <a:rPr lang="en-US" err="1">
                <a:cs typeface="Calibri"/>
              </a:rPr>
              <a:t>toutes</a:t>
            </a:r>
            <a:r>
              <a:rPr lang="en-US">
                <a:cs typeface="Calibri"/>
              </a:rPr>
              <a:t> </a:t>
            </a:r>
            <a:r>
              <a:rPr lang="en-US" err="1">
                <a:cs typeface="Calibri"/>
              </a:rPr>
              <a:t>écritures</a:t>
            </a:r>
            <a:r>
              <a:rPr lang="en-US">
                <a:cs typeface="Calibri"/>
              </a:rPr>
              <a:t>) </a:t>
            </a:r>
            <a:r>
              <a:rPr lang="en-US" err="1">
                <a:cs typeface="Calibri"/>
              </a:rPr>
              <a:t>ont</a:t>
            </a:r>
            <a:r>
              <a:rPr lang="en-US">
                <a:cs typeface="Calibri"/>
              </a:rPr>
              <a:t> </a:t>
            </a:r>
            <a:r>
              <a:rPr lang="en-US" err="1">
                <a:cs typeface="Calibri"/>
              </a:rPr>
              <a:t>été</a:t>
            </a:r>
            <a:r>
              <a:rPr lang="en-US">
                <a:cs typeface="Calibri"/>
              </a:rPr>
              <a:t> </a:t>
            </a:r>
            <a:r>
              <a:rPr lang="en-US" err="1">
                <a:cs typeface="Calibri"/>
              </a:rPr>
              <a:t>rassemblées</a:t>
            </a:r>
            <a:r>
              <a:rPr lang="en-US">
                <a:cs typeface="Calibri"/>
              </a:rPr>
              <a:t> dans un </a:t>
            </a:r>
            <a:r>
              <a:rPr lang="en-US">
                <a:cs typeface="Calibri"/>
                <a:hlinkClick r:id="rId5"/>
              </a:rPr>
              <a:t>document de référence dans le GM Sudoc</a:t>
            </a:r>
            <a:r>
              <a:rPr lang="en-US">
                <a:cs typeface="Calibri"/>
              </a:rPr>
              <a:t> suite aux travaux du GT </a:t>
            </a:r>
            <a:r>
              <a:rPr lang="en-US" err="1">
                <a:cs typeface="Calibri"/>
              </a:rPr>
              <a:t>translittération</a:t>
            </a:r>
            <a:r>
              <a:rPr lang="en-US">
                <a:cs typeface="Calibri"/>
              </a:rPr>
              <a:t> (2019-2020).</a:t>
            </a: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1914411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AE1D-2FA6-F22A-8ADC-06ED4210C0E8}"/>
              </a:ext>
            </a:extLst>
          </p:cNvPr>
          <p:cNvSpPr>
            <a:spLocks noGrp="1"/>
          </p:cNvSpPr>
          <p:nvPr>
            <p:ph type="title"/>
          </p:nvPr>
        </p:nvSpPr>
        <p:spPr/>
        <p:txBody>
          <a:bodyPr/>
          <a:lstStyle/>
          <a:p>
            <a:r>
              <a:rPr lang="en-US">
                <a:cs typeface="Calibri Light"/>
              </a:rPr>
              <a:t>Vos questions</a:t>
            </a:r>
            <a:endParaRPr lang="en-US"/>
          </a:p>
        </p:txBody>
      </p:sp>
      <p:sp>
        <p:nvSpPr>
          <p:cNvPr id="3" name="Content Placeholder 2">
            <a:extLst>
              <a:ext uri="{FF2B5EF4-FFF2-40B4-BE49-F238E27FC236}">
                <a16:creationId xmlns:a16="http://schemas.microsoft.com/office/drawing/2014/main" id="{3E2FEEEF-F556-0EDD-771E-4309C3E3F801}"/>
              </a:ext>
            </a:extLst>
          </p:cNvPr>
          <p:cNvSpPr>
            <a:spLocks noGrp="1"/>
          </p:cNvSpPr>
          <p:nvPr>
            <p:ph idx="1"/>
          </p:nvPr>
        </p:nvSpPr>
        <p:spPr>
          <a:xfrm>
            <a:off x="995061" y="1799271"/>
            <a:ext cx="11099180" cy="4023360"/>
          </a:xfrm>
        </p:spPr>
        <p:txBody>
          <a:bodyPr vert="horz" lIns="0" tIns="45720" rIns="0" bIns="45720" rtlCol="0" anchor="t">
            <a:normAutofit/>
          </a:bodyPr>
          <a:lstStyle/>
          <a:p>
            <a:pPr marL="0" indent="0">
              <a:buNone/>
            </a:pPr>
            <a:r>
              <a:rPr lang="en-US">
                <a:solidFill>
                  <a:srgbClr val="002060"/>
                </a:solidFill>
                <a:cs typeface="Calibri"/>
              </a:rPr>
              <a:t>La </a:t>
            </a:r>
            <a:r>
              <a:rPr lang="en-US" err="1">
                <a:solidFill>
                  <a:srgbClr val="002060"/>
                </a:solidFill>
                <a:cs typeface="Calibri"/>
              </a:rPr>
              <a:t>translittération</a:t>
            </a:r>
            <a:r>
              <a:rPr lang="en-US">
                <a:solidFill>
                  <a:srgbClr val="002060"/>
                </a:solidFill>
                <a:cs typeface="Calibri"/>
              </a:rPr>
              <a:t> </a:t>
            </a:r>
            <a:r>
              <a:rPr lang="en-US" err="1">
                <a:solidFill>
                  <a:srgbClr val="002060"/>
                </a:solidFill>
                <a:cs typeface="Calibri"/>
              </a:rPr>
              <a:t>est-elle</a:t>
            </a:r>
            <a:r>
              <a:rPr lang="en-US">
                <a:solidFill>
                  <a:srgbClr val="002060"/>
                </a:solidFill>
                <a:cs typeface="Calibri"/>
              </a:rPr>
              <a:t> </a:t>
            </a:r>
            <a:r>
              <a:rPr lang="en-US" err="1">
                <a:solidFill>
                  <a:srgbClr val="002060"/>
                </a:solidFill>
                <a:cs typeface="Calibri"/>
              </a:rPr>
              <a:t>nécessaire</a:t>
            </a:r>
            <a:r>
              <a:rPr lang="en-US">
                <a:solidFill>
                  <a:srgbClr val="002060"/>
                </a:solidFill>
                <a:cs typeface="Calibri"/>
              </a:rPr>
              <a:t> ?</a:t>
            </a:r>
          </a:p>
          <a:p>
            <a:pPr marL="383540" lvl="1">
              <a:buChar char="-"/>
            </a:pPr>
            <a:r>
              <a:rPr lang="en-US">
                <a:cs typeface="Calibri"/>
              </a:rPr>
              <a:t>Rappel : </a:t>
            </a:r>
            <a:br>
              <a:rPr lang="en-US">
                <a:cs typeface="Calibri"/>
              </a:rPr>
            </a:br>
            <a:r>
              <a:rPr lang="en-US">
                <a:cs typeface="Calibri"/>
              </a:rPr>
              <a:t>Une </a:t>
            </a:r>
            <a:r>
              <a:rPr lang="en-US" err="1">
                <a:cs typeface="Calibri"/>
              </a:rPr>
              <a:t>enquête</a:t>
            </a:r>
            <a:r>
              <a:rPr lang="en-US">
                <a:cs typeface="Calibri"/>
              </a:rPr>
              <a:t> a </a:t>
            </a:r>
            <a:r>
              <a:rPr lang="en-US" err="1">
                <a:cs typeface="Calibri"/>
              </a:rPr>
              <a:t>été</a:t>
            </a:r>
            <a:r>
              <a:rPr lang="en-US">
                <a:cs typeface="Calibri"/>
              </a:rPr>
              <a:t> </a:t>
            </a:r>
            <a:r>
              <a:rPr lang="en-US" err="1">
                <a:cs typeface="Calibri"/>
              </a:rPr>
              <a:t>menée</a:t>
            </a:r>
            <a:r>
              <a:rPr lang="en-US">
                <a:cs typeface="Calibri"/>
              </a:rPr>
              <a:t> au sein du </a:t>
            </a:r>
            <a:r>
              <a:rPr lang="en-US" err="1">
                <a:cs typeface="Calibri"/>
              </a:rPr>
              <a:t>réseau</a:t>
            </a:r>
            <a:r>
              <a:rPr lang="en-US">
                <a:cs typeface="Calibri"/>
              </a:rPr>
              <a:t> </a:t>
            </a:r>
            <a:r>
              <a:rPr lang="en-US" err="1">
                <a:cs typeface="Calibri"/>
              </a:rPr>
              <a:t>en</a:t>
            </a:r>
            <a:r>
              <a:rPr lang="en-US">
                <a:cs typeface="Calibri"/>
              </a:rPr>
              <a:t> </a:t>
            </a:r>
            <a:r>
              <a:rPr lang="en-US" b="1">
                <a:solidFill>
                  <a:schemeClr val="accent1"/>
                </a:solidFill>
                <a:cs typeface="Calibri"/>
              </a:rPr>
              <a:t>2018</a:t>
            </a:r>
            <a:r>
              <a:rPr lang="en-US">
                <a:cs typeface="Calibri"/>
              </a:rPr>
              <a:t>.  </a:t>
            </a:r>
            <a:br>
              <a:rPr lang="en-US">
                <a:cs typeface="Calibri"/>
              </a:rPr>
            </a:br>
            <a:br>
              <a:rPr lang="en-US">
                <a:cs typeface="Calibri"/>
              </a:rPr>
            </a:br>
            <a:r>
              <a:rPr lang="en-US">
                <a:cs typeface="Calibri"/>
              </a:rPr>
              <a:t>53 </a:t>
            </a:r>
            <a:r>
              <a:rPr lang="en-US" err="1">
                <a:cs typeface="Calibri"/>
              </a:rPr>
              <a:t>établissements</a:t>
            </a:r>
            <a:r>
              <a:rPr lang="en-US">
                <a:cs typeface="Calibri"/>
              </a:rPr>
              <a:t> y </a:t>
            </a:r>
            <a:r>
              <a:rPr lang="en-US" err="1">
                <a:cs typeface="Calibri"/>
              </a:rPr>
              <a:t>ont</a:t>
            </a:r>
            <a:r>
              <a:rPr lang="en-US">
                <a:cs typeface="Calibri"/>
              </a:rPr>
              <a:t> </a:t>
            </a:r>
            <a:r>
              <a:rPr lang="en-US" err="1">
                <a:cs typeface="Calibri"/>
              </a:rPr>
              <a:t>participé</a:t>
            </a:r>
            <a:r>
              <a:rPr lang="en-US">
                <a:cs typeface="Calibri"/>
              </a:rPr>
              <a:t>, </a:t>
            </a:r>
            <a:br>
              <a:rPr lang="en-US">
                <a:cs typeface="Calibri"/>
              </a:rPr>
            </a:br>
            <a:r>
              <a:rPr lang="en-US" err="1">
                <a:cs typeface="Calibri"/>
              </a:rPr>
              <a:t>soit</a:t>
            </a:r>
            <a:r>
              <a:rPr lang="en-US">
                <a:cs typeface="Calibri"/>
              </a:rPr>
              <a:t> un </a:t>
            </a:r>
            <a:r>
              <a:rPr lang="en-US" err="1">
                <a:cs typeface="Calibri"/>
              </a:rPr>
              <a:t>taux</a:t>
            </a:r>
            <a:r>
              <a:rPr lang="en-US">
                <a:cs typeface="Calibri"/>
              </a:rPr>
              <a:t> de </a:t>
            </a:r>
            <a:r>
              <a:rPr lang="en-US" err="1">
                <a:cs typeface="Calibri"/>
              </a:rPr>
              <a:t>réponse</a:t>
            </a:r>
            <a:r>
              <a:rPr lang="en-US">
                <a:cs typeface="Calibri"/>
              </a:rPr>
              <a:t> de 31.5%. </a:t>
            </a:r>
          </a:p>
          <a:p>
            <a:pPr marL="383540" lvl="1">
              <a:buChar char="-"/>
            </a:pPr>
            <a:endParaRPr lang="en-US">
              <a:cs typeface="Calibri"/>
            </a:endParaRPr>
          </a:p>
          <a:p>
            <a:pPr marL="383540" lvl="1">
              <a:buChar char="-"/>
            </a:pPr>
            <a:endParaRPr lang="en-US">
              <a:cs typeface="Calibri"/>
            </a:endParaRPr>
          </a:p>
          <a:p>
            <a:pPr marL="200660" lvl="1" indent="0">
              <a:buNone/>
            </a:pPr>
            <a:r>
              <a:rPr lang="en-US">
                <a:cs typeface="Calibri"/>
              </a:rPr>
              <a:t>    4 questions </a:t>
            </a:r>
            <a:r>
              <a:rPr lang="en-US" err="1">
                <a:cs typeface="Calibri"/>
              </a:rPr>
              <a:t>étaient</a:t>
            </a:r>
            <a:r>
              <a:rPr lang="en-US">
                <a:cs typeface="Calibri"/>
              </a:rPr>
              <a:t> </a:t>
            </a:r>
            <a:r>
              <a:rPr lang="en-US" err="1">
                <a:cs typeface="Calibri"/>
              </a:rPr>
              <a:t>consacrées</a:t>
            </a:r>
            <a:r>
              <a:rPr lang="en-US">
                <a:cs typeface="Calibri"/>
              </a:rPr>
              <a:t> à la </a:t>
            </a:r>
            <a:r>
              <a:rPr lang="en-US" err="1">
                <a:cs typeface="Calibri"/>
              </a:rPr>
              <a:t>translittération</a:t>
            </a:r>
            <a:r>
              <a:rPr lang="en-US">
                <a:cs typeface="Calibri"/>
              </a:rPr>
              <a:t> : </a:t>
            </a:r>
          </a:p>
          <a:p>
            <a:pPr marL="383540" lvl="1">
              <a:buFont typeface="Arial" pitchFamily="34" charset="0"/>
              <a:buChar char="•"/>
            </a:pPr>
            <a:r>
              <a:rPr lang="en-US" sz="1200" err="1">
                <a:latin typeface="Arial"/>
                <a:cs typeface="Arial"/>
              </a:rPr>
              <a:t>Pensez-vous</a:t>
            </a:r>
            <a:r>
              <a:rPr lang="en-US" sz="1200">
                <a:latin typeface="Arial"/>
                <a:cs typeface="Arial"/>
              </a:rPr>
              <a:t> que les données </a:t>
            </a:r>
            <a:r>
              <a:rPr lang="en-US" sz="1200" err="1">
                <a:latin typeface="Arial"/>
                <a:cs typeface="Arial"/>
              </a:rPr>
              <a:t>bibliographiques</a:t>
            </a:r>
            <a:r>
              <a:rPr lang="en-US" sz="1200">
                <a:latin typeface="Arial"/>
                <a:cs typeface="Arial"/>
              </a:rPr>
              <a:t> </a:t>
            </a:r>
            <a:r>
              <a:rPr lang="en-US" sz="1200" err="1">
                <a:latin typeface="Arial"/>
                <a:cs typeface="Arial"/>
              </a:rPr>
              <a:t>translittérées</a:t>
            </a:r>
            <a:r>
              <a:rPr lang="en-US" sz="1200">
                <a:latin typeface="Arial"/>
                <a:cs typeface="Arial"/>
              </a:rPr>
              <a:t> </a:t>
            </a:r>
            <a:r>
              <a:rPr lang="en-US" sz="1200" err="1">
                <a:latin typeface="Arial"/>
                <a:cs typeface="Arial"/>
              </a:rPr>
              <a:t>sont</a:t>
            </a:r>
            <a:r>
              <a:rPr lang="en-US" sz="1200">
                <a:latin typeface="Arial"/>
                <a:cs typeface="Arial"/>
              </a:rPr>
              <a:t> </a:t>
            </a:r>
            <a:r>
              <a:rPr lang="en-US" sz="1200" err="1">
                <a:latin typeface="Arial"/>
                <a:cs typeface="Arial"/>
              </a:rPr>
              <a:t>une</a:t>
            </a:r>
            <a:r>
              <a:rPr lang="en-US" sz="1200">
                <a:latin typeface="Arial"/>
                <a:cs typeface="Arial"/>
              </a:rPr>
              <a:t> plus-value pour le </a:t>
            </a:r>
            <a:r>
              <a:rPr lang="en-US" sz="1200" err="1">
                <a:latin typeface="Arial"/>
                <a:cs typeface="Arial"/>
              </a:rPr>
              <a:t>lecteur</a:t>
            </a:r>
            <a:r>
              <a:rPr lang="en-US" sz="1200">
                <a:latin typeface="Arial"/>
                <a:cs typeface="Arial"/>
              </a:rPr>
              <a:t> ? </a:t>
            </a:r>
          </a:p>
          <a:p>
            <a:pPr marL="383540" lvl="1">
              <a:buFont typeface="Arial" pitchFamily="34" charset="0"/>
              <a:buChar char="•"/>
            </a:pPr>
            <a:r>
              <a:rPr lang="en-US" sz="1200" err="1">
                <a:latin typeface="Arial"/>
                <a:cs typeface="Arial"/>
              </a:rPr>
              <a:t>Votre</a:t>
            </a:r>
            <a:r>
              <a:rPr lang="en-US" sz="1200">
                <a:latin typeface="Arial"/>
                <a:cs typeface="Arial"/>
              </a:rPr>
              <a:t> </a:t>
            </a:r>
            <a:r>
              <a:rPr lang="en-US" sz="1200" err="1">
                <a:latin typeface="Arial"/>
                <a:cs typeface="Arial"/>
              </a:rPr>
              <a:t>établissement</a:t>
            </a:r>
            <a:r>
              <a:rPr lang="en-US" sz="1200">
                <a:latin typeface="Arial"/>
                <a:cs typeface="Arial"/>
              </a:rPr>
              <a:t> </a:t>
            </a:r>
            <a:r>
              <a:rPr lang="en-US" sz="1200" err="1">
                <a:latin typeface="Arial"/>
                <a:cs typeface="Arial"/>
              </a:rPr>
              <a:t>serait</a:t>
            </a:r>
            <a:r>
              <a:rPr lang="en-US" sz="1200">
                <a:latin typeface="Arial"/>
                <a:cs typeface="Arial"/>
              </a:rPr>
              <a:t>-il favorable à </a:t>
            </a:r>
            <a:r>
              <a:rPr lang="en-US" sz="1200" err="1">
                <a:latin typeface="Arial"/>
                <a:cs typeface="Arial"/>
              </a:rPr>
              <a:t>l'idée</a:t>
            </a:r>
            <a:r>
              <a:rPr lang="en-US" sz="1200">
                <a:latin typeface="Arial"/>
                <a:cs typeface="Arial"/>
              </a:rPr>
              <a:t> que, dans le </a:t>
            </a:r>
            <a:r>
              <a:rPr lang="en-US" sz="1200" err="1">
                <a:latin typeface="Arial"/>
                <a:cs typeface="Arial"/>
              </a:rPr>
              <a:t>Sudoc</a:t>
            </a:r>
            <a:r>
              <a:rPr lang="en-US" sz="1200">
                <a:latin typeface="Arial"/>
                <a:cs typeface="Arial"/>
              </a:rPr>
              <a:t>, la </a:t>
            </a:r>
            <a:r>
              <a:rPr lang="en-US" sz="1200" err="1">
                <a:latin typeface="Arial"/>
                <a:cs typeface="Arial"/>
              </a:rPr>
              <a:t>translittération</a:t>
            </a:r>
            <a:r>
              <a:rPr lang="en-US" sz="1200">
                <a:latin typeface="Arial"/>
                <a:cs typeface="Arial"/>
              </a:rPr>
              <a:t> des données dans les notices </a:t>
            </a:r>
            <a:r>
              <a:rPr lang="en-US" sz="1200" err="1">
                <a:latin typeface="Arial"/>
                <a:cs typeface="Arial"/>
              </a:rPr>
              <a:t>bibliographiques</a:t>
            </a:r>
            <a:r>
              <a:rPr lang="en-US" sz="1200">
                <a:latin typeface="Arial"/>
                <a:cs typeface="Arial"/>
              </a:rPr>
              <a:t> ne </a:t>
            </a:r>
            <a:r>
              <a:rPr lang="en-US" sz="1200" err="1">
                <a:latin typeface="Arial"/>
                <a:cs typeface="Arial"/>
              </a:rPr>
              <a:t>soit</a:t>
            </a:r>
            <a:r>
              <a:rPr lang="en-US" sz="1200">
                <a:latin typeface="Arial"/>
                <a:cs typeface="Arial"/>
              </a:rPr>
              <a:t> plus </a:t>
            </a:r>
            <a:r>
              <a:rPr lang="en-US" sz="1200" err="1">
                <a:latin typeface="Arial"/>
                <a:cs typeface="Arial"/>
              </a:rPr>
              <a:t>obligatoire</a:t>
            </a:r>
            <a:r>
              <a:rPr lang="en-US" sz="1200">
                <a:latin typeface="Arial"/>
                <a:cs typeface="Arial"/>
              </a:rPr>
              <a:t> ?</a:t>
            </a:r>
          </a:p>
          <a:p>
            <a:pPr marL="383540" lvl="1">
              <a:buFont typeface="Arial" pitchFamily="34" charset="0"/>
              <a:buChar char="•"/>
            </a:pPr>
            <a:r>
              <a:rPr lang="en-US" sz="1200" err="1">
                <a:latin typeface="Arial"/>
                <a:cs typeface="Arial"/>
              </a:rPr>
              <a:t>Votre</a:t>
            </a:r>
            <a:r>
              <a:rPr lang="en-US" sz="1200">
                <a:latin typeface="Arial"/>
                <a:cs typeface="Arial"/>
              </a:rPr>
              <a:t> </a:t>
            </a:r>
            <a:r>
              <a:rPr lang="en-US" sz="1200" err="1">
                <a:latin typeface="Arial"/>
                <a:cs typeface="Arial"/>
              </a:rPr>
              <a:t>établissement</a:t>
            </a:r>
            <a:r>
              <a:rPr lang="en-US" sz="1200">
                <a:latin typeface="Arial"/>
                <a:cs typeface="Arial"/>
              </a:rPr>
              <a:t> </a:t>
            </a:r>
            <a:r>
              <a:rPr lang="en-US" sz="1200" err="1">
                <a:latin typeface="Arial"/>
                <a:cs typeface="Arial"/>
              </a:rPr>
              <a:t>voit</a:t>
            </a:r>
            <a:r>
              <a:rPr lang="en-US" sz="1200">
                <a:latin typeface="Arial"/>
                <a:cs typeface="Arial"/>
              </a:rPr>
              <a:t>-il des </a:t>
            </a:r>
            <a:r>
              <a:rPr lang="en-US" sz="1200" err="1">
                <a:latin typeface="Arial"/>
                <a:cs typeface="Arial"/>
              </a:rPr>
              <a:t>avantages</a:t>
            </a:r>
            <a:r>
              <a:rPr lang="en-US" sz="1200">
                <a:latin typeface="Arial"/>
                <a:cs typeface="Arial"/>
              </a:rPr>
              <a:t> à ne plus </a:t>
            </a:r>
            <a:r>
              <a:rPr lang="en-US" sz="1200" err="1">
                <a:latin typeface="Arial"/>
                <a:cs typeface="Arial"/>
              </a:rPr>
              <a:t>translittérer</a:t>
            </a:r>
            <a:r>
              <a:rPr lang="en-US" sz="1200">
                <a:latin typeface="Arial"/>
                <a:cs typeface="Arial"/>
              </a:rPr>
              <a:t> </a:t>
            </a:r>
            <a:r>
              <a:rPr lang="en-US" sz="1200" err="1">
                <a:latin typeface="Arial"/>
                <a:cs typeface="Arial"/>
              </a:rPr>
              <a:t>systématiquement</a:t>
            </a:r>
            <a:r>
              <a:rPr lang="en-US" sz="1200">
                <a:latin typeface="Arial"/>
                <a:cs typeface="Arial"/>
              </a:rPr>
              <a:t> les notices </a:t>
            </a:r>
            <a:r>
              <a:rPr lang="en-US" sz="1200" err="1">
                <a:latin typeface="Arial"/>
                <a:cs typeface="Arial"/>
              </a:rPr>
              <a:t>bibliographiques</a:t>
            </a:r>
            <a:r>
              <a:rPr lang="en-US" sz="1200">
                <a:latin typeface="Arial"/>
                <a:cs typeface="Arial"/>
              </a:rPr>
              <a:t> ? </a:t>
            </a:r>
          </a:p>
          <a:p>
            <a:pPr marL="383540" lvl="1">
              <a:buFont typeface="Arial" pitchFamily="34" charset="0"/>
              <a:buChar char="•"/>
            </a:pPr>
            <a:r>
              <a:rPr lang="en-US" sz="1200" err="1">
                <a:latin typeface="Arial"/>
                <a:cs typeface="Arial"/>
              </a:rPr>
              <a:t>Votre</a:t>
            </a:r>
            <a:r>
              <a:rPr lang="en-US" sz="1200">
                <a:latin typeface="Arial"/>
                <a:cs typeface="Arial"/>
              </a:rPr>
              <a:t> </a:t>
            </a:r>
            <a:r>
              <a:rPr lang="en-US" sz="1200" err="1">
                <a:latin typeface="Arial"/>
                <a:cs typeface="Arial"/>
              </a:rPr>
              <a:t>établissement</a:t>
            </a:r>
            <a:r>
              <a:rPr lang="en-US" sz="1200">
                <a:latin typeface="Arial"/>
                <a:cs typeface="Arial"/>
              </a:rPr>
              <a:t> </a:t>
            </a:r>
            <a:r>
              <a:rPr lang="en-US" sz="1200" err="1">
                <a:latin typeface="Arial"/>
                <a:cs typeface="Arial"/>
              </a:rPr>
              <a:t>voit</a:t>
            </a:r>
            <a:r>
              <a:rPr lang="en-US" sz="1200">
                <a:latin typeface="Arial"/>
                <a:cs typeface="Arial"/>
              </a:rPr>
              <a:t>-il des </a:t>
            </a:r>
            <a:r>
              <a:rPr lang="en-US" sz="1200" err="1">
                <a:latin typeface="Arial"/>
                <a:cs typeface="Arial"/>
              </a:rPr>
              <a:t>inconvénients</a:t>
            </a:r>
            <a:r>
              <a:rPr lang="en-US" sz="1200">
                <a:latin typeface="Arial"/>
                <a:cs typeface="Arial"/>
              </a:rPr>
              <a:t> à ne plus </a:t>
            </a:r>
            <a:r>
              <a:rPr lang="en-US" sz="1200" err="1">
                <a:latin typeface="Arial"/>
                <a:cs typeface="Arial"/>
              </a:rPr>
              <a:t>translittérer</a:t>
            </a:r>
            <a:r>
              <a:rPr lang="en-US" sz="1200">
                <a:latin typeface="Arial"/>
                <a:cs typeface="Arial"/>
              </a:rPr>
              <a:t> les notices </a:t>
            </a:r>
            <a:r>
              <a:rPr lang="en-US" sz="1200" err="1">
                <a:latin typeface="Arial"/>
                <a:cs typeface="Arial"/>
              </a:rPr>
              <a:t>bibliographiques</a:t>
            </a:r>
            <a:r>
              <a:rPr lang="en-US" sz="1200">
                <a:latin typeface="Arial"/>
                <a:cs typeface="Arial"/>
              </a:rPr>
              <a:t> ?</a:t>
            </a:r>
          </a:p>
        </p:txBody>
      </p:sp>
      <p:pic>
        <p:nvPicPr>
          <p:cNvPr id="4" name="Image 3" descr="Une image contenant texte, capture d’écran&#10;&#10;Description générée automatiquement">
            <a:extLst>
              <a:ext uri="{FF2B5EF4-FFF2-40B4-BE49-F238E27FC236}">
                <a16:creationId xmlns:a16="http://schemas.microsoft.com/office/drawing/2014/main" id="{ECF5EBDA-07C5-F52C-0B34-3788BB48A5C9}"/>
              </a:ext>
            </a:extLst>
          </p:cNvPr>
          <p:cNvPicPr>
            <a:picLocks noChangeAspect="1"/>
          </p:cNvPicPr>
          <p:nvPr/>
        </p:nvPicPr>
        <p:blipFill>
          <a:blip r:embed="rId2"/>
          <a:stretch>
            <a:fillRect/>
          </a:stretch>
        </p:blipFill>
        <p:spPr>
          <a:xfrm>
            <a:off x="6889003" y="56297"/>
            <a:ext cx="5023463" cy="4025628"/>
          </a:xfrm>
          <a:prstGeom prst="rect">
            <a:avLst/>
          </a:prstGeom>
          <a:ln>
            <a:noFill/>
          </a:ln>
          <a:effectLst>
            <a:outerShdw blurRad="292100" dist="139700" dir="2700000" algn="tl" rotWithShape="0">
              <a:srgbClr val="333333">
                <a:alpha val="65000"/>
              </a:srgbClr>
            </a:outerShdw>
          </a:effectLst>
        </p:spPr>
      </p:pic>
      <p:pic>
        <p:nvPicPr>
          <p:cNvPr id="6" name="Graphique 5" descr="Questions avec un remplissage uni">
            <a:extLst>
              <a:ext uri="{FF2B5EF4-FFF2-40B4-BE49-F238E27FC236}">
                <a16:creationId xmlns:a16="http://schemas.microsoft.com/office/drawing/2014/main" id="{35D073B2-1FBB-31EA-5B62-3A0915DFC3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74" y="1717866"/>
            <a:ext cx="914400" cy="914400"/>
          </a:xfrm>
          <a:prstGeom prst="rect">
            <a:avLst/>
          </a:prstGeom>
        </p:spPr>
      </p:pic>
    </p:spTree>
    <p:extLst>
      <p:ext uri="{BB962C8B-B14F-4D97-AF65-F5344CB8AC3E}">
        <p14:creationId xmlns:p14="http://schemas.microsoft.com/office/powerpoint/2010/main" val="3939241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AE1D-2FA6-F22A-8ADC-06ED4210C0E8}"/>
              </a:ext>
            </a:extLst>
          </p:cNvPr>
          <p:cNvSpPr>
            <a:spLocks noGrp="1"/>
          </p:cNvSpPr>
          <p:nvPr>
            <p:ph type="title"/>
          </p:nvPr>
        </p:nvSpPr>
        <p:spPr/>
        <p:txBody>
          <a:bodyPr/>
          <a:lstStyle/>
          <a:p>
            <a:r>
              <a:rPr lang="en-US">
                <a:cs typeface="Calibri Light"/>
              </a:rPr>
              <a:t>Vos questions</a:t>
            </a:r>
            <a:endParaRPr lang="en-US"/>
          </a:p>
        </p:txBody>
      </p:sp>
      <p:sp>
        <p:nvSpPr>
          <p:cNvPr id="3" name="Content Placeholder 2">
            <a:extLst>
              <a:ext uri="{FF2B5EF4-FFF2-40B4-BE49-F238E27FC236}">
                <a16:creationId xmlns:a16="http://schemas.microsoft.com/office/drawing/2014/main" id="{3E2FEEEF-F556-0EDD-771E-4309C3E3F801}"/>
              </a:ext>
            </a:extLst>
          </p:cNvPr>
          <p:cNvSpPr>
            <a:spLocks noGrp="1"/>
          </p:cNvSpPr>
          <p:nvPr>
            <p:ph idx="1"/>
          </p:nvPr>
        </p:nvSpPr>
        <p:spPr>
          <a:xfrm>
            <a:off x="1097280" y="1827149"/>
            <a:ext cx="11099180" cy="4395067"/>
          </a:xfrm>
        </p:spPr>
        <p:txBody>
          <a:bodyPr vert="horz" lIns="0" tIns="45720" rIns="0" bIns="45720" rtlCol="0" anchor="t">
            <a:normAutofit/>
          </a:bodyPr>
          <a:lstStyle/>
          <a:p>
            <a:pPr marL="0" indent="0">
              <a:buNone/>
            </a:pPr>
            <a:r>
              <a:rPr lang="en-US">
                <a:solidFill>
                  <a:srgbClr val="002060"/>
                </a:solidFill>
                <a:cs typeface="Calibri"/>
              </a:rPr>
              <a:t>La </a:t>
            </a:r>
            <a:r>
              <a:rPr lang="en-US" err="1">
                <a:solidFill>
                  <a:srgbClr val="002060"/>
                </a:solidFill>
                <a:cs typeface="Calibri"/>
              </a:rPr>
              <a:t>translittération</a:t>
            </a:r>
            <a:r>
              <a:rPr lang="en-US">
                <a:solidFill>
                  <a:srgbClr val="002060"/>
                </a:solidFill>
                <a:cs typeface="Calibri"/>
              </a:rPr>
              <a:t> </a:t>
            </a:r>
            <a:r>
              <a:rPr lang="en-US" err="1">
                <a:solidFill>
                  <a:srgbClr val="002060"/>
                </a:solidFill>
                <a:cs typeface="Calibri"/>
              </a:rPr>
              <a:t>est-elle</a:t>
            </a:r>
            <a:r>
              <a:rPr lang="en-US">
                <a:solidFill>
                  <a:srgbClr val="002060"/>
                </a:solidFill>
                <a:cs typeface="Calibri"/>
              </a:rPr>
              <a:t> </a:t>
            </a:r>
            <a:r>
              <a:rPr lang="en-US" err="1">
                <a:solidFill>
                  <a:srgbClr val="002060"/>
                </a:solidFill>
                <a:cs typeface="Calibri"/>
              </a:rPr>
              <a:t>nécessaire</a:t>
            </a:r>
            <a:r>
              <a:rPr lang="en-US">
                <a:solidFill>
                  <a:srgbClr val="002060"/>
                </a:solidFill>
                <a:cs typeface="Calibri"/>
              </a:rPr>
              <a:t> ?</a:t>
            </a:r>
          </a:p>
          <a:p>
            <a:pPr marL="383540" algn="just">
              <a:buChar char="-"/>
            </a:pPr>
            <a:r>
              <a:rPr lang="en-US" err="1">
                <a:cs typeface="Calibri"/>
              </a:rPr>
              <a:t>Résultats</a:t>
            </a:r>
            <a:r>
              <a:rPr lang="en-US">
                <a:cs typeface="Calibri"/>
              </a:rPr>
              <a:t>  : </a:t>
            </a:r>
          </a:p>
          <a:p>
            <a:pPr marL="383540" algn="just">
              <a:buChar char="-"/>
            </a:pPr>
            <a:endParaRPr lang="en-US">
              <a:cs typeface="Calibri"/>
            </a:endParaRPr>
          </a:p>
          <a:p>
            <a:pPr marL="383540" lvl="1">
              <a:buChar char="-"/>
            </a:pPr>
            <a:endParaRPr lang="en-US">
              <a:cs typeface="Calibri"/>
            </a:endParaRPr>
          </a:p>
          <a:p>
            <a:pPr marL="200660" lvl="1" indent="0">
              <a:buNone/>
            </a:pPr>
            <a:r>
              <a:rPr lang="en-US">
                <a:cs typeface="Calibri"/>
              </a:rPr>
              <a:t>  </a:t>
            </a:r>
          </a:p>
          <a:p>
            <a:pPr marL="200660" lvl="1" indent="0">
              <a:buNone/>
            </a:pPr>
            <a:endParaRPr lang="en-US">
              <a:latin typeface="Calibri"/>
              <a:cs typeface="Calibri"/>
            </a:endParaRPr>
          </a:p>
          <a:p>
            <a:pPr marL="200660" lvl="1" indent="0">
              <a:buNone/>
            </a:pPr>
            <a:endParaRPr lang="en-US">
              <a:latin typeface="Calibri"/>
              <a:cs typeface="Calibri"/>
            </a:endParaRPr>
          </a:p>
          <a:p>
            <a:pPr marL="200660" lvl="1" indent="0">
              <a:buNone/>
            </a:pPr>
            <a:endParaRPr lang="en-US">
              <a:latin typeface="Calibri"/>
              <a:cs typeface="Calibri"/>
            </a:endParaRPr>
          </a:p>
          <a:p>
            <a:pPr marL="200660" lvl="1" indent="0">
              <a:buNone/>
            </a:pPr>
            <a:r>
              <a:rPr lang="en-US" sz="1400">
                <a:latin typeface="Calibri"/>
                <a:cs typeface="Calibri"/>
              </a:rPr>
              <a:t>Source :</a:t>
            </a:r>
            <a:r>
              <a:rPr lang="en-US">
                <a:latin typeface="Calibri"/>
                <a:cs typeface="Calibri"/>
              </a:rPr>
              <a:t> </a:t>
            </a:r>
            <a:br>
              <a:rPr lang="en-US">
                <a:latin typeface="Calibri"/>
                <a:cs typeface="Calibri"/>
              </a:rPr>
            </a:br>
            <a:r>
              <a:rPr lang="en-US" sz="1400">
                <a:latin typeface="Calibri"/>
                <a:cs typeface="Calibri"/>
                <a:hlinkClick r:id="rId2"/>
              </a:rPr>
              <a:t>https://fil.abes.fr/wp-content/uploads/2019/02/2019_enquete_usages_et_pratiques_du_catalogage_multi_ecritures_pour_diffusion.pdf</a:t>
            </a:r>
            <a:r>
              <a:rPr lang="en-US" sz="1400">
                <a:latin typeface="Calibri"/>
                <a:cs typeface="Calibri"/>
              </a:rPr>
              <a:t> </a:t>
            </a:r>
            <a:r>
              <a:rPr lang="en-US" sz="1700">
                <a:latin typeface="Calibri"/>
                <a:cs typeface="Calibri"/>
              </a:rPr>
              <a:t> </a:t>
            </a:r>
            <a:endParaRPr lang="en-US">
              <a:latin typeface="Calibri"/>
              <a:cs typeface="Calibri"/>
            </a:endParaRPr>
          </a:p>
        </p:txBody>
      </p:sp>
      <p:pic>
        <p:nvPicPr>
          <p:cNvPr id="6" name="Graphique 5" descr="Questions avec un remplissage uni">
            <a:extLst>
              <a:ext uri="{FF2B5EF4-FFF2-40B4-BE49-F238E27FC236}">
                <a16:creationId xmlns:a16="http://schemas.microsoft.com/office/drawing/2014/main" id="{35D073B2-1FBB-31EA-5B62-3A0915DFC3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74" y="1717866"/>
            <a:ext cx="914400" cy="914400"/>
          </a:xfrm>
          <a:prstGeom prst="rect">
            <a:avLst/>
          </a:prstGeom>
        </p:spPr>
      </p:pic>
      <p:graphicFrame>
        <p:nvGraphicFramePr>
          <p:cNvPr id="5" name="Tableau 4">
            <a:extLst>
              <a:ext uri="{FF2B5EF4-FFF2-40B4-BE49-F238E27FC236}">
                <a16:creationId xmlns:a16="http://schemas.microsoft.com/office/drawing/2014/main" id="{3C48AF88-F02F-ABBA-189E-94BB17C1F850}"/>
              </a:ext>
            </a:extLst>
          </p:cNvPr>
          <p:cNvGraphicFramePr>
            <a:graphicFrameLocks noGrp="1"/>
          </p:cNvGraphicFramePr>
          <p:nvPr>
            <p:extLst>
              <p:ext uri="{D42A27DB-BD31-4B8C-83A1-F6EECF244321}">
                <p14:modId xmlns:p14="http://schemas.microsoft.com/office/powerpoint/2010/main" val="2025379810"/>
              </p:ext>
            </p:extLst>
          </p:nvPr>
        </p:nvGraphicFramePr>
        <p:xfrm>
          <a:off x="1096536" y="3001536"/>
          <a:ext cx="10250243" cy="1452880"/>
        </p:xfrm>
        <a:graphic>
          <a:graphicData uri="http://schemas.openxmlformats.org/drawingml/2006/table">
            <a:tbl>
              <a:tblPr firstRow="1" bandRow="1">
                <a:tableStyleId>{5940675A-B579-460E-94D1-54222C63F5DA}</a:tableStyleId>
              </a:tblPr>
              <a:tblGrid>
                <a:gridCol w="3871098">
                  <a:extLst>
                    <a:ext uri="{9D8B030D-6E8A-4147-A177-3AD203B41FA5}">
                      <a16:colId xmlns:a16="http://schemas.microsoft.com/office/drawing/2014/main" val="3722625441"/>
                    </a:ext>
                  </a:extLst>
                </a:gridCol>
                <a:gridCol w="3527847">
                  <a:extLst>
                    <a:ext uri="{9D8B030D-6E8A-4147-A177-3AD203B41FA5}">
                      <a16:colId xmlns:a16="http://schemas.microsoft.com/office/drawing/2014/main" val="870434964"/>
                    </a:ext>
                  </a:extLst>
                </a:gridCol>
                <a:gridCol w="2851298">
                  <a:extLst>
                    <a:ext uri="{9D8B030D-6E8A-4147-A177-3AD203B41FA5}">
                      <a16:colId xmlns:a16="http://schemas.microsoft.com/office/drawing/2014/main" val="2427391981"/>
                    </a:ext>
                  </a:extLst>
                </a:gridCol>
              </a:tblGrid>
              <a:tr h="370840">
                <a:tc>
                  <a:txBody>
                    <a:bodyPr/>
                    <a:lstStyle/>
                    <a:p>
                      <a:pPr algn="ctr">
                        <a:lnSpc>
                          <a:spcPct val="150000"/>
                        </a:lnSpc>
                      </a:pPr>
                      <a:r>
                        <a:rPr lang="fr-FR"/>
                        <a:t>MAINTIEN DE LA TRANSLITTÉRATION</a:t>
                      </a:r>
                    </a:p>
                  </a:txBody>
                  <a:tcPr/>
                </a:tc>
                <a:tc>
                  <a:txBody>
                    <a:bodyPr/>
                    <a:lstStyle/>
                    <a:p>
                      <a:pPr algn="ctr">
                        <a:lnSpc>
                          <a:spcPct val="150000"/>
                        </a:lnSpc>
                      </a:pPr>
                      <a:r>
                        <a:rPr lang="fr-FR"/>
                        <a:t>ABANDON DE LA TRANSLITTÉRATION</a:t>
                      </a:r>
                    </a:p>
                  </a:txBody>
                  <a:tcPr/>
                </a:tc>
                <a:tc>
                  <a:txBody>
                    <a:bodyPr/>
                    <a:lstStyle/>
                    <a:p>
                      <a:pPr algn="ctr">
                        <a:lnSpc>
                          <a:spcPct val="150000"/>
                        </a:lnSpc>
                      </a:pPr>
                      <a:r>
                        <a:rPr lang="fr-FR"/>
                        <a:t>NSP</a:t>
                      </a:r>
                    </a:p>
                    <a:p>
                      <a:pPr lvl="0" algn="ctr">
                        <a:lnSpc>
                          <a:spcPct val="150000"/>
                        </a:lnSpc>
                        <a:buNone/>
                      </a:pPr>
                      <a:endParaRPr lang="fr-FR"/>
                    </a:p>
                  </a:txBody>
                  <a:tcPr/>
                </a:tc>
                <a:extLst>
                  <a:ext uri="{0D108BD9-81ED-4DB2-BD59-A6C34878D82A}">
                    <a16:rowId xmlns:a16="http://schemas.microsoft.com/office/drawing/2014/main" val="3635976974"/>
                  </a:ext>
                </a:extLst>
              </a:tr>
              <a:tr h="370840">
                <a:tc>
                  <a:txBody>
                    <a:bodyPr/>
                    <a:lstStyle/>
                    <a:p>
                      <a:pPr lvl="0" algn="ctr">
                        <a:lnSpc>
                          <a:spcPct val="150000"/>
                        </a:lnSpc>
                        <a:buNone/>
                      </a:pPr>
                      <a:r>
                        <a:rPr lang="en-US" sz="2400" b="1" i="0" u="none" strike="noStrike" noProof="0">
                          <a:solidFill>
                            <a:srgbClr val="002060"/>
                          </a:solidFill>
                          <a:latin typeface="Arial"/>
                        </a:rPr>
                        <a:t>53,85%</a:t>
                      </a:r>
                      <a:endParaRPr lang="fr-FR" sz="2400" b="1">
                        <a:solidFill>
                          <a:srgbClr val="002060"/>
                        </a:solidFill>
                      </a:endParaRPr>
                    </a:p>
                  </a:txBody>
                  <a:tcPr/>
                </a:tc>
                <a:tc>
                  <a:txBody>
                    <a:bodyPr/>
                    <a:lstStyle/>
                    <a:p>
                      <a:pPr lvl="0" algn="ctr">
                        <a:lnSpc>
                          <a:spcPct val="150000"/>
                        </a:lnSpc>
                        <a:buNone/>
                      </a:pPr>
                      <a:r>
                        <a:rPr lang="en-US" sz="2400" b="1" i="0" u="none" strike="noStrike" noProof="0">
                          <a:solidFill>
                            <a:srgbClr val="002060"/>
                          </a:solidFill>
                          <a:latin typeface="Arial"/>
                        </a:rPr>
                        <a:t>17,31 %</a:t>
                      </a:r>
                      <a:endParaRPr lang="fr-FR" sz="2400" b="1">
                        <a:solidFill>
                          <a:srgbClr val="002060"/>
                        </a:solidFill>
                      </a:endParaRPr>
                    </a:p>
                  </a:txBody>
                  <a:tcPr/>
                </a:tc>
                <a:tc>
                  <a:txBody>
                    <a:bodyPr/>
                    <a:lstStyle/>
                    <a:p>
                      <a:pPr lvl="0" algn="ctr">
                        <a:lnSpc>
                          <a:spcPct val="150000"/>
                        </a:lnSpc>
                        <a:buNone/>
                      </a:pPr>
                      <a:r>
                        <a:rPr lang="en-US" sz="2400" b="1" i="0" u="none" strike="noStrike" noProof="0" dirty="0">
                          <a:solidFill>
                            <a:srgbClr val="002060"/>
                          </a:solidFill>
                          <a:latin typeface="Arial"/>
                        </a:rPr>
                        <a:t>28,85%</a:t>
                      </a:r>
                      <a:endParaRPr lang="fr-FR" sz="2400" b="1" dirty="0">
                        <a:solidFill>
                          <a:srgbClr val="002060"/>
                        </a:solidFill>
                      </a:endParaRPr>
                    </a:p>
                  </a:txBody>
                  <a:tcPr/>
                </a:tc>
                <a:extLst>
                  <a:ext uri="{0D108BD9-81ED-4DB2-BD59-A6C34878D82A}">
                    <a16:rowId xmlns:a16="http://schemas.microsoft.com/office/drawing/2014/main" val="2042336834"/>
                  </a:ext>
                </a:extLst>
              </a:tr>
            </a:tbl>
          </a:graphicData>
        </a:graphic>
      </p:graphicFrame>
    </p:spTree>
    <p:extLst>
      <p:ext uri="{BB962C8B-B14F-4D97-AF65-F5344CB8AC3E}">
        <p14:creationId xmlns:p14="http://schemas.microsoft.com/office/powerpoint/2010/main" val="229600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AE1D-2FA6-F22A-8ADC-06ED4210C0E8}"/>
              </a:ext>
            </a:extLst>
          </p:cNvPr>
          <p:cNvSpPr>
            <a:spLocks noGrp="1"/>
          </p:cNvSpPr>
          <p:nvPr>
            <p:ph type="title"/>
          </p:nvPr>
        </p:nvSpPr>
        <p:spPr/>
        <p:txBody>
          <a:bodyPr/>
          <a:lstStyle/>
          <a:p>
            <a:r>
              <a:rPr lang="en-US">
                <a:cs typeface="Calibri Light"/>
              </a:rPr>
              <a:t>Vos questions</a:t>
            </a:r>
            <a:endParaRPr lang="en-US"/>
          </a:p>
        </p:txBody>
      </p:sp>
      <p:sp>
        <p:nvSpPr>
          <p:cNvPr id="3" name="Content Placeholder 2">
            <a:extLst>
              <a:ext uri="{FF2B5EF4-FFF2-40B4-BE49-F238E27FC236}">
                <a16:creationId xmlns:a16="http://schemas.microsoft.com/office/drawing/2014/main" id="{3E2FEEEF-F556-0EDD-771E-4309C3E3F801}"/>
              </a:ext>
            </a:extLst>
          </p:cNvPr>
          <p:cNvSpPr>
            <a:spLocks noGrp="1"/>
          </p:cNvSpPr>
          <p:nvPr>
            <p:ph idx="1"/>
          </p:nvPr>
        </p:nvSpPr>
        <p:spPr>
          <a:xfrm>
            <a:off x="1097280" y="1827149"/>
            <a:ext cx="11099180" cy="4395067"/>
          </a:xfrm>
        </p:spPr>
        <p:txBody>
          <a:bodyPr vert="horz" lIns="0" tIns="45720" rIns="0" bIns="45720" rtlCol="0" anchor="t">
            <a:normAutofit/>
          </a:bodyPr>
          <a:lstStyle/>
          <a:p>
            <a:pPr marL="0" indent="0">
              <a:buNone/>
            </a:pPr>
            <a:r>
              <a:rPr lang="en-US">
                <a:solidFill>
                  <a:srgbClr val="002060"/>
                </a:solidFill>
                <a:cs typeface="Calibri"/>
              </a:rPr>
              <a:t>La </a:t>
            </a:r>
            <a:r>
              <a:rPr lang="en-US" err="1">
                <a:solidFill>
                  <a:srgbClr val="002060"/>
                </a:solidFill>
                <a:cs typeface="Calibri"/>
              </a:rPr>
              <a:t>translittération</a:t>
            </a:r>
            <a:r>
              <a:rPr lang="en-US">
                <a:solidFill>
                  <a:srgbClr val="002060"/>
                </a:solidFill>
                <a:cs typeface="Calibri"/>
              </a:rPr>
              <a:t> </a:t>
            </a:r>
            <a:r>
              <a:rPr lang="en-US" err="1">
                <a:solidFill>
                  <a:srgbClr val="002060"/>
                </a:solidFill>
                <a:cs typeface="Calibri"/>
              </a:rPr>
              <a:t>est-elle</a:t>
            </a:r>
            <a:r>
              <a:rPr lang="en-US">
                <a:solidFill>
                  <a:srgbClr val="002060"/>
                </a:solidFill>
                <a:cs typeface="Calibri"/>
              </a:rPr>
              <a:t> </a:t>
            </a:r>
            <a:r>
              <a:rPr lang="en-US" err="1">
                <a:solidFill>
                  <a:srgbClr val="002060"/>
                </a:solidFill>
                <a:cs typeface="Calibri"/>
              </a:rPr>
              <a:t>nécessaire</a:t>
            </a:r>
            <a:r>
              <a:rPr lang="en-US">
                <a:solidFill>
                  <a:srgbClr val="002060"/>
                </a:solidFill>
                <a:cs typeface="Calibri"/>
              </a:rPr>
              <a:t> ?</a:t>
            </a:r>
          </a:p>
          <a:p>
            <a:pPr marL="383540" algn="just">
              <a:buChar char="-"/>
            </a:pPr>
            <a:r>
              <a:rPr lang="en-US" err="1">
                <a:cs typeface="Calibri"/>
              </a:rPr>
              <a:t>Résultats</a:t>
            </a:r>
            <a:r>
              <a:rPr lang="en-US">
                <a:cs typeface="Calibri"/>
              </a:rPr>
              <a:t>  : </a:t>
            </a:r>
            <a:r>
              <a:rPr lang="en-US" err="1">
                <a:cs typeface="Calibri"/>
              </a:rPr>
              <a:t>vos</a:t>
            </a:r>
            <a:r>
              <a:rPr lang="en-US">
                <a:cs typeface="Calibri"/>
              </a:rPr>
              <a:t> arguments</a:t>
            </a:r>
          </a:p>
          <a:p>
            <a:pPr marL="383540" lvl="1">
              <a:buChar char="-"/>
            </a:pPr>
            <a:endParaRPr lang="en-US">
              <a:cs typeface="Calibri"/>
            </a:endParaRPr>
          </a:p>
          <a:p>
            <a:pPr marL="383540" lvl="1">
              <a:buChar char="-"/>
            </a:pPr>
            <a:endParaRPr lang="en-US">
              <a:cs typeface="Calibri"/>
            </a:endParaRPr>
          </a:p>
          <a:p>
            <a:pPr marL="200660" lvl="1" indent="0">
              <a:buNone/>
            </a:pPr>
            <a:r>
              <a:rPr lang="en-US">
                <a:cs typeface="Calibri"/>
              </a:rPr>
              <a:t>  </a:t>
            </a:r>
          </a:p>
          <a:p>
            <a:pPr marL="200660" lvl="1" indent="0">
              <a:buNone/>
            </a:pPr>
            <a:endParaRPr lang="en-US">
              <a:latin typeface="Calibri"/>
              <a:cs typeface="Calibri"/>
            </a:endParaRPr>
          </a:p>
          <a:p>
            <a:pPr marL="200660" lvl="1" indent="0">
              <a:buNone/>
            </a:pPr>
            <a:endParaRPr lang="en-US">
              <a:latin typeface="Calibri"/>
              <a:cs typeface="Calibri"/>
            </a:endParaRPr>
          </a:p>
          <a:p>
            <a:pPr marL="200660" lvl="1" indent="0">
              <a:buNone/>
            </a:pPr>
            <a:endParaRPr lang="en-US">
              <a:latin typeface="Calibri"/>
              <a:cs typeface="Calibri"/>
            </a:endParaRPr>
          </a:p>
          <a:p>
            <a:pPr marL="200660" lvl="1" indent="0">
              <a:buNone/>
            </a:pPr>
            <a:endParaRPr lang="en-US" sz="1400">
              <a:latin typeface="Calibri"/>
              <a:cs typeface="Calibri"/>
            </a:endParaRPr>
          </a:p>
        </p:txBody>
      </p:sp>
      <p:pic>
        <p:nvPicPr>
          <p:cNvPr id="6" name="Graphique 5" descr="Questions avec un remplissage uni">
            <a:extLst>
              <a:ext uri="{FF2B5EF4-FFF2-40B4-BE49-F238E27FC236}">
                <a16:creationId xmlns:a16="http://schemas.microsoft.com/office/drawing/2014/main" id="{35D073B2-1FBB-31EA-5B62-3A0915DFC3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74" y="1717866"/>
            <a:ext cx="914400" cy="914400"/>
          </a:xfrm>
          <a:prstGeom prst="rect">
            <a:avLst/>
          </a:prstGeom>
        </p:spPr>
      </p:pic>
      <p:graphicFrame>
        <p:nvGraphicFramePr>
          <p:cNvPr id="5" name="Tableau 4">
            <a:extLst>
              <a:ext uri="{FF2B5EF4-FFF2-40B4-BE49-F238E27FC236}">
                <a16:creationId xmlns:a16="http://schemas.microsoft.com/office/drawing/2014/main" id="{3C48AF88-F02F-ABBA-189E-94BB17C1F850}"/>
              </a:ext>
            </a:extLst>
          </p:cNvPr>
          <p:cNvGraphicFramePr>
            <a:graphicFrameLocks noGrp="1"/>
          </p:cNvGraphicFramePr>
          <p:nvPr>
            <p:extLst>
              <p:ext uri="{D42A27DB-BD31-4B8C-83A1-F6EECF244321}">
                <p14:modId xmlns:p14="http://schemas.microsoft.com/office/powerpoint/2010/main" val="4055178724"/>
              </p:ext>
            </p:extLst>
          </p:nvPr>
        </p:nvGraphicFramePr>
        <p:xfrm>
          <a:off x="329259" y="2709333"/>
          <a:ext cx="11537299" cy="3537156"/>
        </p:xfrm>
        <a:graphic>
          <a:graphicData uri="http://schemas.openxmlformats.org/drawingml/2006/table">
            <a:tbl>
              <a:tblPr firstRow="1" bandRow="1">
                <a:tableStyleId>{5940675A-B579-460E-94D1-54222C63F5DA}</a:tableStyleId>
              </a:tblPr>
              <a:tblGrid>
                <a:gridCol w="5808513">
                  <a:extLst>
                    <a:ext uri="{9D8B030D-6E8A-4147-A177-3AD203B41FA5}">
                      <a16:colId xmlns:a16="http://schemas.microsoft.com/office/drawing/2014/main" val="3722625441"/>
                    </a:ext>
                  </a:extLst>
                </a:gridCol>
                <a:gridCol w="5728786">
                  <a:extLst>
                    <a:ext uri="{9D8B030D-6E8A-4147-A177-3AD203B41FA5}">
                      <a16:colId xmlns:a16="http://schemas.microsoft.com/office/drawing/2014/main" val="870434964"/>
                    </a:ext>
                  </a:extLst>
                </a:gridCol>
              </a:tblGrid>
              <a:tr h="610211">
                <a:tc>
                  <a:txBody>
                    <a:bodyPr/>
                    <a:lstStyle/>
                    <a:p>
                      <a:pPr lvl="0" algn="ctr">
                        <a:lnSpc>
                          <a:spcPct val="150000"/>
                        </a:lnSpc>
                        <a:buNone/>
                      </a:pPr>
                      <a:r>
                        <a:rPr lang="fr-FR" dirty="0"/>
                        <a:t>POUR la translittération obligatoire</a:t>
                      </a:r>
                    </a:p>
                  </a:txBody>
                  <a:tcPr/>
                </a:tc>
                <a:tc>
                  <a:txBody>
                    <a:bodyPr/>
                    <a:lstStyle/>
                    <a:p>
                      <a:pPr lvl="0" algn="ctr">
                        <a:lnSpc>
                          <a:spcPct val="150000"/>
                        </a:lnSpc>
                        <a:buNone/>
                      </a:pPr>
                      <a:r>
                        <a:rPr lang="fr-FR" dirty="0"/>
                        <a:t>CONTRE la translittération obligatoire</a:t>
                      </a:r>
                    </a:p>
                  </a:txBody>
                  <a:tcPr/>
                </a:tc>
                <a:extLst>
                  <a:ext uri="{0D108BD9-81ED-4DB2-BD59-A6C34878D82A}">
                    <a16:rowId xmlns:a16="http://schemas.microsoft.com/office/drawing/2014/main" val="3635976974"/>
                  </a:ext>
                </a:extLst>
              </a:tr>
              <a:tr h="2926945">
                <a:tc>
                  <a:txBody>
                    <a:bodyPr/>
                    <a:lstStyle/>
                    <a:p>
                      <a:pPr marL="285750" lvl="0" indent="-2857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Permet</a:t>
                      </a:r>
                      <a:r>
                        <a:rPr lang="en-US" sz="1400" b="0" i="0" u="none" strike="noStrike" noProof="0" dirty="0">
                          <a:solidFill>
                            <a:srgbClr val="002060"/>
                          </a:solidFill>
                          <a:latin typeface="Arial"/>
                        </a:rPr>
                        <a:t> de lever des </a:t>
                      </a:r>
                      <a:r>
                        <a:rPr lang="en-US" sz="1400" b="0" i="0" u="none" strike="noStrike" noProof="0" dirty="0" err="1">
                          <a:solidFill>
                            <a:srgbClr val="002060"/>
                          </a:solidFill>
                          <a:latin typeface="Arial"/>
                        </a:rPr>
                        <a:t>ambiguïtés</a:t>
                      </a:r>
                      <a:r>
                        <a:rPr lang="en-US" sz="1400" b="0" i="0" u="none" strike="noStrike" noProof="0" dirty="0">
                          <a:solidFill>
                            <a:srgbClr val="002060"/>
                          </a:solidFill>
                          <a:latin typeface="Arial"/>
                        </a:rPr>
                        <a:t> dans le </a:t>
                      </a:r>
                      <a:r>
                        <a:rPr lang="en-US" sz="1400" b="0" i="0" u="none" strike="noStrike" noProof="0" dirty="0" err="1">
                          <a:solidFill>
                            <a:srgbClr val="002060"/>
                          </a:solidFill>
                          <a:latin typeface="Arial"/>
                        </a:rPr>
                        <a:t>cas</a:t>
                      </a:r>
                      <a:r>
                        <a:rPr lang="en-US" sz="1400" b="0" i="0" u="none" strike="noStrike" noProof="0" dirty="0">
                          <a:solidFill>
                            <a:srgbClr val="002060"/>
                          </a:solidFill>
                          <a:latin typeface="Arial"/>
                        </a:rPr>
                        <a:t> de la lecture des </a:t>
                      </a:r>
                      <a:r>
                        <a:rPr lang="en-US" sz="1400" b="0" i="0" u="none" strike="noStrike" noProof="0" dirty="0" err="1">
                          <a:solidFill>
                            <a:srgbClr val="002060"/>
                          </a:solidFill>
                          <a:latin typeface="Arial"/>
                        </a:rPr>
                        <a:t>langues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défectives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ou</a:t>
                      </a:r>
                      <a:r>
                        <a:rPr lang="en-US" sz="1400" b="0" i="0" u="none" strike="noStrike" noProof="0" dirty="0">
                          <a:solidFill>
                            <a:srgbClr val="002060"/>
                          </a:solidFill>
                          <a:latin typeface="Arial"/>
                        </a:rPr>
                        <a:t> des </a:t>
                      </a:r>
                      <a:r>
                        <a:rPr lang="en-US" sz="1400" b="0" i="0" u="none" strike="noStrike" noProof="0" dirty="0" err="1">
                          <a:solidFill>
                            <a:srgbClr val="002060"/>
                          </a:solidFill>
                          <a:latin typeface="Arial"/>
                        </a:rPr>
                        <a:t>langues</a:t>
                      </a:r>
                      <a:r>
                        <a:rPr lang="en-US" sz="1400" b="0" i="0" u="none" strike="noStrike" noProof="0" dirty="0">
                          <a:solidFill>
                            <a:srgbClr val="002060"/>
                          </a:solidFill>
                          <a:latin typeface="Arial"/>
                        </a:rPr>
                        <a:t> à </a:t>
                      </a:r>
                      <a:r>
                        <a:rPr lang="en-US" sz="1400" b="0" i="0" u="none" strike="noStrike" noProof="0" dirty="0" err="1">
                          <a:solidFill>
                            <a:srgbClr val="002060"/>
                          </a:solidFill>
                          <a:latin typeface="Arial"/>
                        </a:rPr>
                        <a:t>graphies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anciennes</a:t>
                      </a:r>
                      <a:endParaRPr lang="fr-FR" sz="1400" dirty="0"/>
                    </a:p>
                    <a:p>
                      <a:pPr marL="285750" lvl="0" indent="-2857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Permet</a:t>
                      </a:r>
                      <a:r>
                        <a:rPr lang="en-US" sz="1400" b="0" i="0" u="none" strike="noStrike" noProof="0" dirty="0">
                          <a:solidFill>
                            <a:srgbClr val="002060"/>
                          </a:solidFill>
                          <a:latin typeface="Arial"/>
                        </a:rPr>
                        <a:t> de lever des </a:t>
                      </a:r>
                      <a:r>
                        <a:rPr lang="en-US" sz="1400" b="0" i="0" u="none" strike="noStrike" noProof="0" dirty="0" err="1">
                          <a:solidFill>
                            <a:srgbClr val="002060"/>
                          </a:solidFill>
                          <a:latin typeface="Arial"/>
                        </a:rPr>
                        <a:t>problèmes</a:t>
                      </a:r>
                      <a:r>
                        <a:rPr lang="en-US" sz="1400" b="0" i="0" u="none" strike="noStrike" noProof="0" dirty="0">
                          <a:solidFill>
                            <a:srgbClr val="002060"/>
                          </a:solidFill>
                          <a:latin typeface="Arial"/>
                        </a:rPr>
                        <a:t> de lecture </a:t>
                      </a:r>
                      <a:r>
                        <a:rPr lang="en-US" sz="1400" b="0" i="0" u="none" strike="noStrike" noProof="0" dirty="0" err="1">
                          <a:solidFill>
                            <a:srgbClr val="002060"/>
                          </a:solidFill>
                          <a:latin typeface="Arial"/>
                        </a:rPr>
                        <a:t>phonétique</a:t>
                      </a:r>
                      <a:r>
                        <a:rPr lang="en-US" sz="1400" b="0" i="0" u="none" strike="noStrike" noProof="0" dirty="0">
                          <a:solidFill>
                            <a:srgbClr val="002060"/>
                          </a:solidFill>
                          <a:latin typeface="Arial"/>
                        </a:rPr>
                        <a:t> et </a:t>
                      </a:r>
                      <a:r>
                        <a:rPr lang="en-US" sz="1400" b="0" i="0" u="none" strike="noStrike" noProof="0" dirty="0" err="1">
                          <a:solidFill>
                            <a:srgbClr val="002060"/>
                          </a:solidFill>
                          <a:latin typeface="Arial"/>
                        </a:rPr>
                        <a:t>d'identifier</a:t>
                      </a:r>
                      <a:r>
                        <a:rPr lang="en-US" sz="1400" b="0" i="0" u="none" strike="noStrike" noProof="0" dirty="0">
                          <a:solidFill>
                            <a:srgbClr val="002060"/>
                          </a:solidFill>
                          <a:latin typeface="Arial"/>
                        </a:rPr>
                        <a:t> des </a:t>
                      </a:r>
                      <a:r>
                        <a:rPr lang="en-US" sz="1400" b="0" i="0" u="none" strike="noStrike" noProof="0" dirty="0" err="1">
                          <a:solidFill>
                            <a:srgbClr val="002060"/>
                          </a:solidFill>
                          <a:latin typeface="Arial"/>
                        </a:rPr>
                        <a:t>noms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propres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ou</a:t>
                      </a:r>
                      <a:r>
                        <a:rPr lang="en-US" sz="1400" b="0" i="0" u="none" strike="noStrike" noProof="0" dirty="0">
                          <a:solidFill>
                            <a:srgbClr val="002060"/>
                          </a:solidFill>
                          <a:latin typeface="Arial"/>
                        </a:rPr>
                        <a:t> savants pour les </a:t>
                      </a:r>
                      <a:r>
                        <a:rPr lang="en-US" sz="1400" b="0" i="0" u="none" strike="noStrike" noProof="0" dirty="0" err="1">
                          <a:solidFill>
                            <a:srgbClr val="002060"/>
                          </a:solidFill>
                          <a:latin typeface="Arial"/>
                        </a:rPr>
                        <a:t>langues</a:t>
                      </a:r>
                      <a:r>
                        <a:rPr lang="en-US" sz="1400" b="0" i="0" u="none" strike="noStrike" noProof="0" dirty="0">
                          <a:solidFill>
                            <a:srgbClr val="002060"/>
                          </a:solidFill>
                          <a:latin typeface="Arial"/>
                        </a:rPr>
                        <a:t> à </a:t>
                      </a:r>
                      <a:r>
                        <a:rPr lang="en-US" sz="1400" b="0" i="0" u="none" strike="noStrike" noProof="0" dirty="0" err="1">
                          <a:solidFill>
                            <a:srgbClr val="002060"/>
                          </a:solidFill>
                          <a:latin typeface="Arial"/>
                        </a:rPr>
                        <a:t>sinogrammes</a:t>
                      </a:r>
                      <a:endParaRPr lang="en-US" sz="1400" dirty="0"/>
                    </a:p>
                    <a:p>
                      <a:pPr marL="285750" lvl="0" indent="-285750" algn="l">
                        <a:lnSpc>
                          <a:spcPct val="100000"/>
                        </a:lnSpc>
                        <a:spcBef>
                          <a:spcPts val="0"/>
                        </a:spcBef>
                        <a:spcAft>
                          <a:spcPts val="0"/>
                        </a:spcAft>
                        <a:buFont typeface="Arial"/>
                        <a:buChar char="•"/>
                      </a:pPr>
                      <a:r>
                        <a:rPr lang="en-US" sz="1400" b="0" i="0" u="none" strike="noStrike" noProof="0" dirty="0">
                          <a:solidFill>
                            <a:srgbClr val="002060"/>
                          </a:solidFill>
                          <a:latin typeface="Arial"/>
                        </a:rPr>
                        <a:t>Facilite </a:t>
                      </a:r>
                      <a:r>
                        <a:rPr lang="en-US" sz="1400" b="0" i="0" u="none" strike="noStrike" noProof="0" dirty="0" err="1">
                          <a:solidFill>
                            <a:srgbClr val="002060"/>
                          </a:solidFill>
                          <a:latin typeface="Arial"/>
                        </a:rPr>
                        <a:t>l’interrogation</a:t>
                      </a:r>
                      <a:r>
                        <a:rPr lang="en-US" sz="1400" b="0" i="0" u="none" strike="noStrike" noProof="0" dirty="0">
                          <a:solidFill>
                            <a:srgbClr val="002060"/>
                          </a:solidFill>
                          <a:latin typeface="Arial"/>
                        </a:rPr>
                        <a:t> des catalogues via les </a:t>
                      </a:r>
                      <a:r>
                        <a:rPr lang="en-US" sz="1400" b="0" i="0" u="none" strike="noStrike" noProof="0" dirty="0" err="1">
                          <a:solidFill>
                            <a:srgbClr val="002060"/>
                          </a:solidFill>
                          <a:latin typeface="Arial"/>
                        </a:rPr>
                        <a:t>formes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translittérées</a:t>
                      </a:r>
                      <a:r>
                        <a:rPr lang="en-US" sz="1400" b="0" i="0" u="none" strike="noStrike" noProof="0" dirty="0">
                          <a:solidFill>
                            <a:srgbClr val="002060"/>
                          </a:solidFill>
                          <a:latin typeface="Arial"/>
                        </a:rPr>
                        <a:t> car les </a:t>
                      </a:r>
                      <a:r>
                        <a:rPr lang="en-US" sz="1400" b="0" i="0" u="none" strike="noStrike" noProof="0" dirty="0" err="1">
                          <a:solidFill>
                            <a:srgbClr val="002060"/>
                          </a:solidFill>
                          <a:latin typeface="Arial"/>
                        </a:rPr>
                        <a:t>termes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translittérés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sont</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mieux</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indexés</a:t>
                      </a:r>
                      <a:r>
                        <a:rPr lang="en-US" sz="1400" b="0" i="0" u="none" strike="noStrike" noProof="0" dirty="0">
                          <a:solidFill>
                            <a:srgbClr val="002060"/>
                          </a:solidFill>
                          <a:latin typeface="Arial"/>
                        </a:rPr>
                        <a:t> </a:t>
                      </a:r>
                      <a:endParaRPr lang="en-US" sz="1400" dirty="0"/>
                    </a:p>
                    <a:p>
                      <a:pPr marL="285750" lvl="0" indent="-2857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Permet</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d'identifier</a:t>
                      </a:r>
                      <a:r>
                        <a:rPr lang="en-US" sz="1400" b="0" i="0" u="none" strike="noStrike" noProof="0" dirty="0">
                          <a:solidFill>
                            <a:srgbClr val="002060"/>
                          </a:solidFill>
                          <a:latin typeface="Arial"/>
                        </a:rPr>
                        <a:t> des sources </a:t>
                      </a:r>
                      <a:r>
                        <a:rPr lang="en-US" sz="1400" b="0" i="0" u="none" strike="noStrike" noProof="0" dirty="0" err="1">
                          <a:solidFill>
                            <a:srgbClr val="002060"/>
                          </a:solidFill>
                          <a:latin typeface="Arial"/>
                        </a:rPr>
                        <a:t>provenant</a:t>
                      </a:r>
                      <a:r>
                        <a:rPr lang="en-US" sz="1400" b="0" i="0" u="none" strike="noStrike" noProof="0" dirty="0">
                          <a:solidFill>
                            <a:srgbClr val="002060"/>
                          </a:solidFill>
                          <a:latin typeface="Arial"/>
                        </a:rPr>
                        <a:t> de </a:t>
                      </a:r>
                      <a:r>
                        <a:rPr lang="en-US" sz="1400" b="0" i="0" u="none" strike="noStrike" noProof="0" dirty="0" err="1">
                          <a:solidFill>
                            <a:srgbClr val="002060"/>
                          </a:solidFill>
                          <a:latin typeface="Arial"/>
                        </a:rPr>
                        <a:t>systèmes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linguistiques</a:t>
                      </a:r>
                      <a:r>
                        <a:rPr lang="en-US" sz="1400" b="0" i="0" u="none" strike="noStrike" noProof="0" dirty="0">
                          <a:solidFill>
                            <a:srgbClr val="002060"/>
                          </a:solidFill>
                          <a:latin typeface="Arial"/>
                        </a:rPr>
                        <a:t> et </a:t>
                      </a:r>
                      <a:r>
                        <a:rPr lang="en-US" sz="1400" b="0" i="0" u="none" strike="noStrike" noProof="0" dirty="0" err="1">
                          <a:solidFill>
                            <a:srgbClr val="002060"/>
                          </a:solidFill>
                          <a:latin typeface="Arial"/>
                        </a:rPr>
                        <a:t>d’écriture</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hétérogènes</a:t>
                      </a:r>
                      <a:endParaRPr lang="en-US" sz="1400" dirty="0" err="1"/>
                    </a:p>
                    <a:p>
                      <a:pPr marL="285750" lvl="0" indent="-2857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Permet</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d'identifier</a:t>
                      </a:r>
                      <a:r>
                        <a:rPr lang="en-US" sz="1400" b="0" i="0" u="none" strike="noStrike" noProof="0" dirty="0">
                          <a:solidFill>
                            <a:srgbClr val="002060"/>
                          </a:solidFill>
                          <a:latin typeface="Arial"/>
                        </a:rPr>
                        <a:t> des </a:t>
                      </a:r>
                      <a:r>
                        <a:rPr lang="en-US" sz="1400" b="0" i="0" u="none" strike="noStrike" noProof="0" dirty="0" err="1">
                          <a:solidFill>
                            <a:srgbClr val="002060"/>
                          </a:solidFill>
                          <a:latin typeface="Arial"/>
                        </a:rPr>
                        <a:t>références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bibliographiques</a:t>
                      </a:r>
                      <a:r>
                        <a:rPr lang="en-US" sz="1400" b="0" i="0" u="none" strike="noStrike" noProof="0" dirty="0">
                          <a:solidFill>
                            <a:srgbClr val="002060"/>
                          </a:solidFill>
                          <a:latin typeface="Arial"/>
                        </a:rPr>
                        <a:t> sans </a:t>
                      </a:r>
                      <a:r>
                        <a:rPr lang="en-US" sz="1400" b="0" i="0" u="none" strike="noStrike" noProof="0" dirty="0" err="1">
                          <a:solidFill>
                            <a:srgbClr val="002060"/>
                          </a:solidFill>
                          <a:latin typeface="Arial"/>
                        </a:rPr>
                        <a:t>nécessairement</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maîtriser</a:t>
                      </a:r>
                      <a:r>
                        <a:rPr lang="en-US" sz="1400" b="0" i="0" u="none" strike="noStrike" noProof="0" dirty="0">
                          <a:solidFill>
                            <a:srgbClr val="002060"/>
                          </a:solidFill>
                          <a:latin typeface="Arial"/>
                        </a:rPr>
                        <a:t> la langue du document</a:t>
                      </a:r>
                    </a:p>
                    <a:p>
                      <a:pPr marL="285750" lvl="0" indent="-2857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Permet</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d'afficher</a:t>
                      </a:r>
                      <a:r>
                        <a:rPr lang="en-US" sz="1400" b="0" i="0" u="none" strike="noStrike" noProof="0" dirty="0">
                          <a:solidFill>
                            <a:srgbClr val="002060"/>
                          </a:solidFill>
                          <a:latin typeface="Arial"/>
                        </a:rPr>
                        <a:t> les notices pour les SGB non compatibles Unicode</a:t>
                      </a:r>
                    </a:p>
                  </a:txBody>
                  <a:tcPr/>
                </a:tc>
                <a:tc>
                  <a:txBody>
                    <a:bodyPr/>
                    <a:lstStyle/>
                    <a:p>
                      <a:pPr marL="171450" lvl="0" indent="-171450" algn="l">
                        <a:lnSpc>
                          <a:spcPct val="100000"/>
                        </a:lnSpc>
                        <a:spcBef>
                          <a:spcPts val="0"/>
                        </a:spcBef>
                        <a:spcAft>
                          <a:spcPts val="0"/>
                        </a:spcAft>
                        <a:buFont typeface="Arial"/>
                        <a:buChar char="•"/>
                      </a:pPr>
                      <a:r>
                        <a:rPr lang="en-US" sz="1400" b="0" i="0" u="none" strike="noStrike" noProof="0" dirty="0">
                          <a:solidFill>
                            <a:srgbClr val="002060"/>
                          </a:solidFill>
                          <a:latin typeface="Arial"/>
                        </a:rPr>
                        <a:t>Allonge le travail des </a:t>
                      </a:r>
                      <a:r>
                        <a:rPr lang="en-US" sz="1400" b="0" i="0" u="none" strike="noStrike" noProof="0" dirty="0" err="1">
                          <a:solidFill>
                            <a:srgbClr val="002060"/>
                          </a:solidFill>
                          <a:latin typeface="Arial"/>
                        </a:rPr>
                        <a:t>catalogueurs</a:t>
                      </a:r>
                      <a:endParaRPr lang="fr-FR" sz="1400" dirty="0"/>
                    </a:p>
                    <a:p>
                      <a:pPr marL="171450" lvl="0" indent="-171450" algn="l">
                        <a:lnSpc>
                          <a:spcPct val="100000"/>
                        </a:lnSpc>
                        <a:spcBef>
                          <a:spcPts val="0"/>
                        </a:spcBef>
                        <a:spcAft>
                          <a:spcPts val="0"/>
                        </a:spcAft>
                        <a:buClr>
                          <a:srgbClr val="000000"/>
                        </a:buClr>
                        <a:buFont typeface="Arial,Sans-Serif"/>
                        <a:buChar char="•"/>
                      </a:pPr>
                      <a:r>
                        <a:rPr lang="en-US" sz="1400" b="0" i="0" u="none" strike="noStrike" noProof="0" dirty="0" err="1">
                          <a:solidFill>
                            <a:srgbClr val="002060"/>
                          </a:solidFill>
                          <a:latin typeface="Arial"/>
                        </a:rPr>
                        <a:t>Alourdit</a:t>
                      </a:r>
                      <a:r>
                        <a:rPr lang="en-US" sz="1400" b="0" i="0" u="none" strike="noStrike" noProof="0" dirty="0">
                          <a:solidFill>
                            <a:srgbClr val="002060"/>
                          </a:solidFill>
                          <a:latin typeface="Arial"/>
                        </a:rPr>
                        <a:t> la formation des </a:t>
                      </a:r>
                      <a:r>
                        <a:rPr lang="en-US" sz="1400" b="0" i="0" u="none" strike="noStrike" noProof="0" dirty="0" err="1">
                          <a:solidFill>
                            <a:srgbClr val="002060"/>
                          </a:solidFill>
                          <a:latin typeface="Arial"/>
                        </a:rPr>
                        <a:t>catalogueurs</a:t>
                      </a:r>
                      <a:endParaRPr lang="en-US" sz="1400" b="0" i="0" u="none" strike="noStrike" noProof="0" dirty="0">
                        <a:solidFill>
                          <a:srgbClr val="002060"/>
                        </a:solidFill>
                        <a:latin typeface="Arial"/>
                      </a:endParaRPr>
                    </a:p>
                    <a:p>
                      <a:pPr marL="171450" lvl="0" indent="-1714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Coûte</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cher</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quand</a:t>
                      </a:r>
                      <a:r>
                        <a:rPr lang="en-US" sz="1400" b="0" i="0" u="none" strike="noStrike" noProof="0" dirty="0">
                          <a:solidFill>
                            <a:srgbClr val="002060"/>
                          </a:solidFill>
                          <a:latin typeface="Arial"/>
                        </a:rPr>
                        <a:t> on fait </a:t>
                      </a:r>
                      <a:r>
                        <a:rPr lang="en-US" sz="1400" b="0" i="0" u="none" strike="noStrike" noProof="0" dirty="0" err="1">
                          <a:solidFill>
                            <a:srgbClr val="002060"/>
                          </a:solidFill>
                          <a:latin typeface="Arial"/>
                        </a:rPr>
                        <a:t>appel</a:t>
                      </a:r>
                      <a:r>
                        <a:rPr lang="en-US" sz="1400" b="0" i="0" u="none" strike="noStrike" noProof="0" dirty="0">
                          <a:solidFill>
                            <a:srgbClr val="002060"/>
                          </a:solidFill>
                          <a:latin typeface="Arial"/>
                        </a:rPr>
                        <a:t> à un </a:t>
                      </a:r>
                      <a:r>
                        <a:rPr lang="en-US" sz="1400" b="0" i="0" u="none" strike="noStrike" noProof="0" dirty="0" err="1">
                          <a:solidFill>
                            <a:srgbClr val="002060"/>
                          </a:solidFill>
                          <a:latin typeface="Arial"/>
                        </a:rPr>
                        <a:t>prestataire</a:t>
                      </a:r>
                      <a:r>
                        <a:rPr lang="en-US" sz="1400" b="0" i="0" u="none" strike="noStrike" noProof="0" dirty="0">
                          <a:solidFill>
                            <a:srgbClr val="002060"/>
                          </a:solidFill>
                          <a:latin typeface="Arial"/>
                        </a:rPr>
                        <a:t> pour </a:t>
                      </a:r>
                      <a:r>
                        <a:rPr lang="en-US" sz="1400" b="0" i="0" u="none" strike="noStrike" noProof="0" dirty="0" err="1">
                          <a:solidFill>
                            <a:srgbClr val="002060"/>
                          </a:solidFill>
                          <a:latin typeface="Arial"/>
                        </a:rPr>
                        <a:t>une</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rétroconversion</a:t>
                      </a:r>
                      <a:endParaRPr lang="en-US" sz="1400" b="0" i="0" u="none" strike="noStrike" noProof="0" dirty="0">
                        <a:solidFill>
                          <a:srgbClr val="002060"/>
                        </a:solidFill>
                        <a:latin typeface="Arial"/>
                      </a:endParaRPr>
                    </a:p>
                    <a:p>
                      <a:pPr marL="171450" lvl="0" indent="-171450" algn="l">
                        <a:lnSpc>
                          <a:spcPct val="100000"/>
                        </a:lnSpc>
                        <a:spcBef>
                          <a:spcPts val="0"/>
                        </a:spcBef>
                        <a:spcAft>
                          <a:spcPts val="0"/>
                        </a:spcAft>
                        <a:buFont typeface="Arial"/>
                        <a:buChar char="•"/>
                      </a:pPr>
                      <a:r>
                        <a:rPr lang="en-US" sz="1400" b="0" i="0" u="none" strike="noStrike" noProof="0" dirty="0">
                          <a:solidFill>
                            <a:srgbClr val="002060"/>
                          </a:solidFill>
                          <a:latin typeface="Arial"/>
                        </a:rPr>
                        <a:t>Oblige le </a:t>
                      </a:r>
                      <a:r>
                        <a:rPr lang="en-US" sz="1400" b="0" i="0" u="none" strike="noStrike" noProof="0" dirty="0" err="1">
                          <a:solidFill>
                            <a:srgbClr val="002060"/>
                          </a:solidFill>
                          <a:latin typeface="Arial"/>
                        </a:rPr>
                        <a:t>recours</a:t>
                      </a:r>
                      <a:r>
                        <a:rPr lang="en-US" sz="1400" b="0" i="0" u="none" strike="noStrike" noProof="0" dirty="0">
                          <a:solidFill>
                            <a:srgbClr val="002060"/>
                          </a:solidFill>
                          <a:latin typeface="Arial"/>
                        </a:rPr>
                        <a:t> à des </a:t>
                      </a:r>
                      <a:r>
                        <a:rPr lang="en-US" sz="1400" b="0" i="0" u="none" strike="noStrike" noProof="0" dirty="0" err="1">
                          <a:solidFill>
                            <a:srgbClr val="002060"/>
                          </a:solidFill>
                          <a:latin typeface="Arial"/>
                        </a:rPr>
                        <a:t>normes</a:t>
                      </a:r>
                      <a:r>
                        <a:rPr lang="en-US" sz="1400" b="0" i="0" u="none" strike="noStrike" noProof="0" dirty="0">
                          <a:solidFill>
                            <a:srgbClr val="002060"/>
                          </a:solidFill>
                          <a:latin typeface="Arial"/>
                        </a:rPr>
                        <a:t> non </a:t>
                      </a:r>
                      <a:r>
                        <a:rPr lang="en-US" sz="1400" b="0" i="0" u="none" strike="noStrike" noProof="0" dirty="0" err="1">
                          <a:solidFill>
                            <a:srgbClr val="002060"/>
                          </a:solidFill>
                          <a:latin typeface="Arial"/>
                        </a:rPr>
                        <a:t>internationales</a:t>
                      </a:r>
                      <a:r>
                        <a:rPr lang="en-US" sz="1400" b="0" i="0" u="none" strike="noStrike" noProof="0" dirty="0">
                          <a:solidFill>
                            <a:srgbClr val="002060"/>
                          </a:solidFill>
                          <a:latin typeface="Arial"/>
                        </a:rPr>
                        <a:t> (ISO et ALA)</a:t>
                      </a:r>
                    </a:p>
                    <a:p>
                      <a:pPr marL="171450" lvl="0" indent="-1714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N'apporte</a:t>
                      </a:r>
                      <a:r>
                        <a:rPr lang="en-US" sz="1400" b="0" i="0" u="none" strike="noStrike" noProof="0" dirty="0">
                          <a:solidFill>
                            <a:srgbClr val="002060"/>
                          </a:solidFill>
                          <a:latin typeface="Arial"/>
                        </a:rPr>
                        <a:t> pas de plus-value pour les </a:t>
                      </a:r>
                      <a:r>
                        <a:rPr lang="en-US" sz="1400" b="0" i="0" u="none" strike="noStrike" noProof="0" dirty="0" err="1">
                          <a:solidFill>
                            <a:srgbClr val="002060"/>
                          </a:solidFill>
                          <a:latin typeface="Arial"/>
                        </a:rPr>
                        <a:t>établissements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dont</a:t>
                      </a:r>
                      <a:r>
                        <a:rPr lang="en-US" sz="1400" b="0" i="0" u="none" strike="noStrike" noProof="0" dirty="0">
                          <a:solidFill>
                            <a:srgbClr val="002060"/>
                          </a:solidFill>
                          <a:latin typeface="Arial"/>
                        </a:rPr>
                        <a:t> les </a:t>
                      </a:r>
                      <a:r>
                        <a:rPr lang="en-US" sz="1400" b="0" i="0" u="none" strike="noStrike" noProof="0" dirty="0" err="1">
                          <a:solidFill>
                            <a:srgbClr val="002060"/>
                          </a:solidFill>
                          <a:latin typeface="Arial"/>
                        </a:rPr>
                        <a:t>usagers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maîtrisent</a:t>
                      </a:r>
                      <a:r>
                        <a:rPr lang="en-US" sz="1400" b="0" i="0" u="none" strike="noStrike" noProof="0" dirty="0">
                          <a:solidFill>
                            <a:srgbClr val="002060"/>
                          </a:solidFill>
                          <a:latin typeface="Arial"/>
                        </a:rPr>
                        <a:t> les </a:t>
                      </a:r>
                      <a:r>
                        <a:rPr lang="en-US" sz="1400" b="0" i="0" u="none" strike="noStrike" noProof="0" dirty="0" err="1">
                          <a:solidFill>
                            <a:srgbClr val="002060"/>
                          </a:solidFill>
                          <a:latin typeface="Arial"/>
                        </a:rPr>
                        <a:t>langues</a:t>
                      </a:r>
                      <a:endParaRPr lang="en-US" sz="1400" b="0" i="0" u="none" strike="noStrike" noProof="0" dirty="0">
                        <a:solidFill>
                          <a:srgbClr val="002060"/>
                        </a:solidFill>
                        <a:latin typeface="Arial"/>
                      </a:endParaRPr>
                    </a:p>
                    <a:p>
                      <a:pPr marL="171450" lvl="0" indent="-171450" algn="l">
                        <a:lnSpc>
                          <a:spcPct val="100000"/>
                        </a:lnSpc>
                        <a:spcBef>
                          <a:spcPts val="0"/>
                        </a:spcBef>
                        <a:spcAft>
                          <a:spcPts val="0"/>
                        </a:spcAft>
                        <a:buFont typeface="Arial"/>
                        <a:buChar char="•"/>
                      </a:pPr>
                      <a:r>
                        <a:rPr lang="en-US" sz="1400" b="0" i="0" u="none" strike="noStrike" noProof="0" dirty="0" err="1">
                          <a:solidFill>
                            <a:srgbClr val="002060"/>
                          </a:solidFill>
                          <a:latin typeface="Arial"/>
                        </a:rPr>
                        <a:t>Perturbe</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l'usager</a:t>
                      </a:r>
                      <a:r>
                        <a:rPr lang="en-US" sz="1400" b="0" i="0" u="none" strike="noStrike" noProof="0" dirty="0">
                          <a:solidFill>
                            <a:srgbClr val="002060"/>
                          </a:solidFill>
                          <a:latin typeface="Arial"/>
                        </a:rPr>
                        <a:t> qui ne </a:t>
                      </a:r>
                      <a:r>
                        <a:rPr lang="en-US" sz="1400" b="0" i="0" u="none" strike="noStrike" noProof="0" dirty="0" err="1">
                          <a:solidFill>
                            <a:srgbClr val="002060"/>
                          </a:solidFill>
                          <a:latin typeface="Arial"/>
                        </a:rPr>
                        <a:t>connaît</a:t>
                      </a:r>
                      <a:r>
                        <a:rPr lang="en-US" sz="1400" b="0" i="0" u="none" strike="noStrike" noProof="0" dirty="0">
                          <a:solidFill>
                            <a:srgbClr val="002060"/>
                          </a:solidFill>
                          <a:latin typeface="Arial"/>
                        </a:rPr>
                        <a:t> pas </a:t>
                      </a:r>
                      <a:r>
                        <a:rPr lang="en-US" sz="1400" b="0" i="0" u="none" strike="noStrike" noProof="0" dirty="0" err="1">
                          <a:solidFill>
                            <a:srgbClr val="002060"/>
                          </a:solidFill>
                          <a:latin typeface="Arial"/>
                        </a:rPr>
                        <a:t>forcement</a:t>
                      </a:r>
                      <a:r>
                        <a:rPr lang="en-US" sz="1400" b="0" i="0" u="none" strike="noStrike" noProof="0" dirty="0">
                          <a:solidFill>
                            <a:srgbClr val="002060"/>
                          </a:solidFill>
                          <a:latin typeface="Arial"/>
                        </a:rPr>
                        <a:t> les </a:t>
                      </a:r>
                      <a:r>
                        <a:rPr lang="en-US" sz="1400" b="0" i="0" u="none" strike="noStrike" noProof="0" dirty="0" err="1">
                          <a:solidFill>
                            <a:srgbClr val="002060"/>
                          </a:solidFill>
                          <a:latin typeface="Arial"/>
                        </a:rPr>
                        <a:t>normes</a:t>
                      </a:r>
                      <a:r>
                        <a:rPr lang="en-US" sz="1400" b="0" i="0" u="none" strike="noStrike" noProof="0" dirty="0">
                          <a:solidFill>
                            <a:srgbClr val="002060"/>
                          </a:solidFill>
                          <a:latin typeface="Arial"/>
                        </a:rPr>
                        <a:t> </a:t>
                      </a:r>
                      <a:r>
                        <a:rPr lang="en-US" sz="1400" b="0" i="0" u="none" strike="noStrike" noProof="0" dirty="0" err="1">
                          <a:solidFill>
                            <a:srgbClr val="002060"/>
                          </a:solidFill>
                          <a:latin typeface="Arial"/>
                        </a:rPr>
                        <a:t>utilisées</a:t>
                      </a:r>
                      <a:endParaRPr lang="en-US" sz="1400" b="0" i="0" u="none" strike="noStrike" noProof="0" dirty="0">
                        <a:solidFill>
                          <a:srgbClr val="002060"/>
                        </a:solidFill>
                        <a:latin typeface="Arial"/>
                      </a:endParaRPr>
                    </a:p>
                    <a:p>
                      <a:pPr marL="171450" lvl="0" indent="-171450" algn="l">
                        <a:lnSpc>
                          <a:spcPct val="100000"/>
                        </a:lnSpc>
                        <a:spcBef>
                          <a:spcPts val="0"/>
                        </a:spcBef>
                        <a:spcAft>
                          <a:spcPts val="0"/>
                        </a:spcAft>
                        <a:buFont typeface="Arial"/>
                        <a:buChar char="•"/>
                      </a:pPr>
                      <a:endParaRPr lang="en-US" sz="1400" b="0" i="0" u="none" strike="noStrike" noProof="0" dirty="0">
                        <a:solidFill>
                          <a:srgbClr val="002060"/>
                        </a:solidFill>
                        <a:latin typeface="Arial"/>
                      </a:endParaRPr>
                    </a:p>
                    <a:p>
                      <a:pPr marL="0" lvl="0" indent="0" algn="l">
                        <a:lnSpc>
                          <a:spcPct val="100000"/>
                        </a:lnSpc>
                        <a:spcBef>
                          <a:spcPts val="0"/>
                        </a:spcBef>
                        <a:spcAft>
                          <a:spcPts val="0"/>
                        </a:spcAft>
                        <a:buNone/>
                      </a:pPr>
                      <a:endParaRPr lang="en-US" sz="1400" b="0" i="0" u="none" strike="noStrike" noProof="0" dirty="0">
                        <a:solidFill>
                          <a:srgbClr val="002060"/>
                        </a:solidFill>
                        <a:latin typeface="Arial"/>
                      </a:endParaRPr>
                    </a:p>
                    <a:p>
                      <a:pPr lvl="0" algn="ctr">
                        <a:lnSpc>
                          <a:spcPct val="150000"/>
                        </a:lnSpc>
                        <a:buNone/>
                      </a:pPr>
                      <a:endParaRPr lang="en-US" sz="1400" b="1" i="0" u="none" strike="noStrike" noProof="0" dirty="0">
                        <a:solidFill>
                          <a:srgbClr val="002060"/>
                        </a:solidFill>
                        <a:latin typeface="Arial"/>
                      </a:endParaRPr>
                    </a:p>
                  </a:txBody>
                  <a:tcPr/>
                </a:tc>
                <a:extLst>
                  <a:ext uri="{0D108BD9-81ED-4DB2-BD59-A6C34878D82A}">
                    <a16:rowId xmlns:a16="http://schemas.microsoft.com/office/drawing/2014/main" val="2042336834"/>
                  </a:ext>
                </a:extLst>
              </a:tr>
            </a:tbl>
          </a:graphicData>
        </a:graphic>
      </p:graphicFrame>
    </p:spTree>
    <p:extLst>
      <p:ext uri="{BB962C8B-B14F-4D97-AF65-F5344CB8AC3E}">
        <p14:creationId xmlns:p14="http://schemas.microsoft.com/office/powerpoint/2010/main" val="752724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AE1D-2FA6-F22A-8ADC-06ED4210C0E8}"/>
              </a:ext>
            </a:extLst>
          </p:cNvPr>
          <p:cNvSpPr>
            <a:spLocks noGrp="1"/>
          </p:cNvSpPr>
          <p:nvPr>
            <p:ph type="title"/>
          </p:nvPr>
        </p:nvSpPr>
        <p:spPr/>
        <p:txBody>
          <a:bodyPr/>
          <a:lstStyle/>
          <a:p>
            <a:r>
              <a:rPr lang="en-US">
                <a:cs typeface="Calibri Light"/>
              </a:rPr>
              <a:t>Vos questions</a:t>
            </a:r>
            <a:endParaRPr lang="en-US"/>
          </a:p>
        </p:txBody>
      </p:sp>
      <p:sp>
        <p:nvSpPr>
          <p:cNvPr id="3" name="Content Placeholder 2">
            <a:extLst>
              <a:ext uri="{FF2B5EF4-FFF2-40B4-BE49-F238E27FC236}">
                <a16:creationId xmlns:a16="http://schemas.microsoft.com/office/drawing/2014/main" id="{3E2FEEEF-F556-0EDD-771E-4309C3E3F801}"/>
              </a:ext>
            </a:extLst>
          </p:cNvPr>
          <p:cNvSpPr>
            <a:spLocks noGrp="1"/>
          </p:cNvSpPr>
          <p:nvPr>
            <p:ph idx="1"/>
          </p:nvPr>
        </p:nvSpPr>
        <p:spPr>
          <a:xfrm>
            <a:off x="1097280" y="1827149"/>
            <a:ext cx="9967726" cy="4395067"/>
          </a:xfrm>
        </p:spPr>
        <p:txBody>
          <a:bodyPr vert="horz" lIns="0" tIns="45720" rIns="0" bIns="45720" rtlCol="0" anchor="t">
            <a:normAutofit/>
          </a:bodyPr>
          <a:lstStyle/>
          <a:p>
            <a:pPr marL="0" indent="0">
              <a:buNone/>
            </a:pPr>
            <a:r>
              <a:rPr lang="en-US">
                <a:solidFill>
                  <a:srgbClr val="002060"/>
                </a:solidFill>
                <a:cs typeface="Calibri"/>
              </a:rPr>
              <a:t>La </a:t>
            </a:r>
            <a:r>
              <a:rPr lang="en-US" err="1">
                <a:solidFill>
                  <a:srgbClr val="002060"/>
                </a:solidFill>
                <a:cs typeface="Calibri"/>
              </a:rPr>
              <a:t>translittération</a:t>
            </a:r>
            <a:r>
              <a:rPr lang="en-US">
                <a:solidFill>
                  <a:srgbClr val="002060"/>
                </a:solidFill>
                <a:cs typeface="Calibri"/>
              </a:rPr>
              <a:t> </a:t>
            </a:r>
            <a:r>
              <a:rPr lang="en-US" err="1">
                <a:solidFill>
                  <a:srgbClr val="002060"/>
                </a:solidFill>
                <a:cs typeface="Calibri"/>
              </a:rPr>
              <a:t>est-elle</a:t>
            </a:r>
            <a:r>
              <a:rPr lang="en-US">
                <a:solidFill>
                  <a:srgbClr val="002060"/>
                </a:solidFill>
                <a:cs typeface="Calibri"/>
              </a:rPr>
              <a:t> </a:t>
            </a:r>
            <a:r>
              <a:rPr lang="en-US" err="1">
                <a:solidFill>
                  <a:srgbClr val="002060"/>
                </a:solidFill>
                <a:cs typeface="Calibri"/>
              </a:rPr>
              <a:t>nécessaire</a:t>
            </a:r>
            <a:r>
              <a:rPr lang="en-US">
                <a:solidFill>
                  <a:srgbClr val="002060"/>
                </a:solidFill>
                <a:cs typeface="Calibri"/>
              </a:rPr>
              <a:t> ?</a:t>
            </a:r>
          </a:p>
          <a:p>
            <a:pPr marL="200660" lvl="1" indent="0">
              <a:buNone/>
            </a:pPr>
            <a:endParaRPr lang="en-US">
              <a:solidFill>
                <a:srgbClr val="404040"/>
              </a:solidFill>
              <a:latin typeface="Calibri"/>
              <a:cs typeface="Calibri"/>
            </a:endParaRPr>
          </a:p>
          <a:p>
            <a:pPr marL="200660" lvl="1" indent="0">
              <a:buNone/>
            </a:pPr>
            <a:endParaRPr lang="en-US">
              <a:latin typeface="Calibri"/>
              <a:cs typeface="Calibri"/>
            </a:endParaRPr>
          </a:p>
          <a:p>
            <a:pPr marL="200660" lvl="1" indent="0">
              <a:buNone/>
            </a:pPr>
            <a:endParaRPr lang="en-US" sz="1400">
              <a:latin typeface="Calibri"/>
              <a:cs typeface="Calibri"/>
            </a:endParaRPr>
          </a:p>
        </p:txBody>
      </p:sp>
      <p:pic>
        <p:nvPicPr>
          <p:cNvPr id="6" name="Graphique 5" descr="Questions avec un remplissage uni">
            <a:extLst>
              <a:ext uri="{FF2B5EF4-FFF2-40B4-BE49-F238E27FC236}">
                <a16:creationId xmlns:a16="http://schemas.microsoft.com/office/drawing/2014/main" id="{35D073B2-1FBB-31EA-5B62-3A0915DFC3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74" y="1717866"/>
            <a:ext cx="914400" cy="914400"/>
          </a:xfrm>
          <a:prstGeom prst="rect">
            <a:avLst/>
          </a:prstGeom>
        </p:spPr>
      </p:pic>
      <p:sp>
        <p:nvSpPr>
          <p:cNvPr id="5" name="Rectangle 4">
            <a:extLst>
              <a:ext uri="{FF2B5EF4-FFF2-40B4-BE49-F238E27FC236}">
                <a16:creationId xmlns:a16="http://schemas.microsoft.com/office/drawing/2014/main" id="{CCE5FCA0-F678-383E-D9A6-954DAF1242DF}"/>
              </a:ext>
            </a:extLst>
          </p:cNvPr>
          <p:cNvSpPr/>
          <p:nvPr/>
        </p:nvSpPr>
        <p:spPr>
          <a:xfrm>
            <a:off x="1102507" y="2631904"/>
            <a:ext cx="9784521" cy="225575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err="1">
                <a:solidFill>
                  <a:srgbClr val="000000"/>
                </a:solidFill>
                <a:latin typeface="Calibri"/>
                <a:cs typeface="Calibri"/>
              </a:rPr>
              <a:t>L’Abes</a:t>
            </a:r>
            <a:r>
              <a:rPr lang="en-US">
                <a:solidFill>
                  <a:srgbClr val="000000"/>
                </a:solidFill>
                <a:latin typeface="Calibri"/>
                <a:cs typeface="Calibri"/>
              </a:rPr>
              <a:t> </a:t>
            </a:r>
            <a:r>
              <a:rPr lang="en-US" err="1">
                <a:solidFill>
                  <a:srgbClr val="000000"/>
                </a:solidFill>
                <a:latin typeface="Calibri"/>
                <a:cs typeface="Calibri"/>
              </a:rPr>
              <a:t>prend</a:t>
            </a:r>
            <a:r>
              <a:rPr lang="en-US">
                <a:solidFill>
                  <a:srgbClr val="000000"/>
                </a:solidFill>
                <a:latin typeface="Calibri"/>
                <a:cs typeface="Calibri"/>
              </a:rPr>
              <a:t> </a:t>
            </a:r>
            <a:r>
              <a:rPr lang="en-US" err="1">
                <a:solidFill>
                  <a:srgbClr val="000000"/>
                </a:solidFill>
                <a:latin typeface="Calibri"/>
                <a:cs typeface="Calibri"/>
              </a:rPr>
              <a:t>acte</a:t>
            </a:r>
            <a:r>
              <a:rPr lang="en-US">
                <a:solidFill>
                  <a:srgbClr val="000000"/>
                </a:solidFill>
                <a:latin typeface="Calibri"/>
                <a:cs typeface="Calibri"/>
              </a:rPr>
              <a:t> du choix </a:t>
            </a:r>
            <a:r>
              <a:rPr lang="en-US" err="1">
                <a:solidFill>
                  <a:srgbClr val="000000"/>
                </a:solidFill>
                <a:latin typeface="Calibri"/>
                <a:cs typeface="Calibri"/>
              </a:rPr>
              <a:t>exprimé</a:t>
            </a:r>
            <a:r>
              <a:rPr lang="en-US">
                <a:solidFill>
                  <a:srgbClr val="000000"/>
                </a:solidFill>
                <a:latin typeface="Calibri"/>
                <a:cs typeface="Calibri"/>
              </a:rPr>
              <a:t> </a:t>
            </a:r>
            <a:r>
              <a:rPr lang="en-US">
                <a:solidFill>
                  <a:schemeClr val="tx1"/>
                </a:solidFill>
                <a:latin typeface="Calibri"/>
                <a:cs typeface="Calibri"/>
              </a:rPr>
              <a:t>par la </a:t>
            </a:r>
            <a:r>
              <a:rPr lang="en-US" err="1">
                <a:solidFill>
                  <a:schemeClr val="tx1"/>
                </a:solidFill>
                <a:latin typeface="Calibri"/>
                <a:cs typeface="Calibri"/>
              </a:rPr>
              <a:t>majorité</a:t>
            </a:r>
            <a:r>
              <a:rPr lang="en-US">
                <a:solidFill>
                  <a:schemeClr val="tx1"/>
                </a:solidFill>
                <a:latin typeface="Calibri"/>
                <a:cs typeface="Calibri"/>
              </a:rPr>
              <a:t> du </a:t>
            </a:r>
            <a:r>
              <a:rPr lang="en-US" err="1">
                <a:solidFill>
                  <a:schemeClr val="tx1"/>
                </a:solidFill>
                <a:latin typeface="Calibri"/>
                <a:cs typeface="Calibri"/>
              </a:rPr>
              <a:t>réseau</a:t>
            </a:r>
            <a:r>
              <a:rPr lang="en-US">
                <a:solidFill>
                  <a:schemeClr val="tx1"/>
                </a:solidFill>
                <a:latin typeface="Calibri"/>
                <a:cs typeface="Calibri"/>
              </a:rPr>
              <a:t> </a:t>
            </a:r>
            <a:r>
              <a:rPr lang="en-US" err="1">
                <a:solidFill>
                  <a:schemeClr val="tx1"/>
                </a:solidFill>
                <a:latin typeface="Calibri"/>
                <a:cs typeface="Calibri"/>
              </a:rPr>
              <a:t>lors</a:t>
            </a:r>
            <a:r>
              <a:rPr lang="en-US">
                <a:solidFill>
                  <a:schemeClr val="tx1"/>
                </a:solidFill>
                <a:latin typeface="Calibri"/>
                <a:cs typeface="Calibri"/>
              </a:rPr>
              <a:t> du sondage et du fait </a:t>
            </a:r>
            <a:r>
              <a:rPr lang="en-US" err="1">
                <a:solidFill>
                  <a:schemeClr val="tx1"/>
                </a:solidFill>
                <a:latin typeface="Calibri"/>
                <a:cs typeface="Calibri"/>
              </a:rPr>
              <a:t>qu'un</a:t>
            </a:r>
            <a:r>
              <a:rPr lang="en-US">
                <a:solidFill>
                  <a:schemeClr val="tx1"/>
                </a:solidFill>
                <a:latin typeface="Calibri"/>
                <a:cs typeface="Calibri"/>
              </a:rPr>
              <a:t> certain </a:t>
            </a:r>
            <a:r>
              <a:rPr lang="en-US" err="1">
                <a:solidFill>
                  <a:schemeClr val="tx1"/>
                </a:solidFill>
                <a:latin typeface="Calibri"/>
                <a:cs typeface="Calibri"/>
              </a:rPr>
              <a:t>nombre</a:t>
            </a:r>
            <a:r>
              <a:rPr lang="en-US">
                <a:solidFill>
                  <a:schemeClr val="tx1"/>
                </a:solidFill>
                <a:latin typeface="Calibri"/>
                <a:cs typeface="Calibri"/>
              </a:rPr>
              <a:t> </a:t>
            </a:r>
            <a:r>
              <a:rPr lang="en-US" err="1">
                <a:solidFill>
                  <a:schemeClr val="tx1"/>
                </a:solidFill>
                <a:latin typeface="Calibri"/>
                <a:cs typeface="Calibri"/>
              </a:rPr>
              <a:t>d'établissements</a:t>
            </a:r>
            <a:r>
              <a:rPr lang="en-US">
                <a:solidFill>
                  <a:schemeClr val="tx1"/>
                </a:solidFill>
                <a:latin typeface="Calibri"/>
                <a:cs typeface="Calibri"/>
              </a:rPr>
              <a:t> </a:t>
            </a:r>
            <a:r>
              <a:rPr lang="en-US" err="1">
                <a:solidFill>
                  <a:schemeClr val="tx1"/>
                </a:solidFill>
                <a:latin typeface="Calibri"/>
                <a:cs typeface="Calibri"/>
              </a:rPr>
              <a:t>ont</a:t>
            </a:r>
            <a:r>
              <a:rPr lang="en-US">
                <a:solidFill>
                  <a:schemeClr val="tx1"/>
                </a:solidFill>
                <a:latin typeface="Calibri"/>
                <a:cs typeface="Calibri"/>
              </a:rPr>
              <a:t> </a:t>
            </a:r>
            <a:r>
              <a:rPr lang="en-US" err="1">
                <a:solidFill>
                  <a:schemeClr val="tx1"/>
                </a:solidFill>
                <a:latin typeface="Calibri"/>
                <a:cs typeface="Calibri"/>
              </a:rPr>
              <a:t>rappelé</a:t>
            </a:r>
            <a:r>
              <a:rPr lang="en-US">
                <a:solidFill>
                  <a:schemeClr val="tx1"/>
                </a:solidFill>
                <a:latin typeface="Calibri"/>
                <a:cs typeface="Calibri"/>
              </a:rPr>
              <a:t> </a:t>
            </a:r>
            <a:r>
              <a:rPr lang="en-US" err="1">
                <a:solidFill>
                  <a:schemeClr val="tx1"/>
                </a:solidFill>
                <a:latin typeface="Calibri"/>
                <a:cs typeface="Calibri"/>
              </a:rPr>
              <a:t>leur</a:t>
            </a:r>
            <a:r>
              <a:rPr lang="en-US">
                <a:solidFill>
                  <a:schemeClr val="tx1"/>
                </a:solidFill>
                <a:latin typeface="Calibri"/>
                <a:cs typeface="Calibri"/>
              </a:rPr>
              <a:t> </a:t>
            </a:r>
            <a:r>
              <a:rPr lang="en-US" err="1">
                <a:solidFill>
                  <a:schemeClr val="tx1"/>
                </a:solidFill>
                <a:latin typeface="Calibri"/>
                <a:cs typeface="Calibri"/>
              </a:rPr>
              <a:t>besoin</a:t>
            </a:r>
            <a:r>
              <a:rPr lang="en-US">
                <a:solidFill>
                  <a:schemeClr val="tx1"/>
                </a:solidFill>
                <a:latin typeface="Calibri"/>
                <a:cs typeface="Calibri"/>
              </a:rPr>
              <a:t> du </a:t>
            </a:r>
            <a:r>
              <a:rPr lang="en-US" err="1">
                <a:solidFill>
                  <a:schemeClr val="tx1"/>
                </a:solidFill>
                <a:latin typeface="Calibri"/>
                <a:cs typeface="Calibri"/>
              </a:rPr>
              <a:t>maintien</a:t>
            </a:r>
            <a:r>
              <a:rPr lang="en-US">
                <a:solidFill>
                  <a:schemeClr val="tx1"/>
                </a:solidFill>
                <a:latin typeface="Calibri"/>
                <a:cs typeface="Calibri"/>
              </a:rPr>
              <a:t> de la </a:t>
            </a:r>
            <a:r>
              <a:rPr lang="en-US" err="1">
                <a:solidFill>
                  <a:schemeClr val="tx1"/>
                </a:solidFill>
                <a:latin typeface="Calibri"/>
                <a:cs typeface="Calibri"/>
              </a:rPr>
              <a:t>translittération</a:t>
            </a:r>
            <a:r>
              <a:rPr lang="en-US">
                <a:solidFill>
                  <a:schemeClr val="tx1"/>
                </a:solidFill>
                <a:latin typeface="Calibri"/>
                <a:cs typeface="Calibri"/>
              </a:rPr>
              <a:t> </a:t>
            </a:r>
            <a:r>
              <a:rPr lang="en-US" err="1">
                <a:solidFill>
                  <a:schemeClr val="tx1"/>
                </a:solidFill>
                <a:latin typeface="Calibri"/>
                <a:cs typeface="Calibri"/>
              </a:rPr>
              <a:t>lors</a:t>
            </a:r>
            <a:r>
              <a:rPr lang="en-US">
                <a:solidFill>
                  <a:schemeClr val="tx1"/>
                </a:solidFill>
                <a:latin typeface="Calibri"/>
                <a:cs typeface="Calibri"/>
              </a:rPr>
              <a:t> de la </a:t>
            </a:r>
            <a:r>
              <a:rPr lang="en-US" err="1">
                <a:solidFill>
                  <a:schemeClr val="tx1"/>
                </a:solidFill>
                <a:latin typeface="Calibri"/>
                <a:cs typeface="Calibri"/>
              </a:rPr>
              <a:t>réunion</a:t>
            </a:r>
            <a:r>
              <a:rPr lang="en-US">
                <a:solidFill>
                  <a:schemeClr val="tx1"/>
                </a:solidFill>
                <a:latin typeface="Calibri"/>
                <a:cs typeface="Calibri"/>
              </a:rPr>
              <a:t>. </a:t>
            </a:r>
            <a:r>
              <a:rPr lang="en-US" b="1">
                <a:solidFill>
                  <a:schemeClr val="tx1"/>
                </a:solidFill>
                <a:latin typeface="Calibri"/>
                <a:cs typeface="Calibri"/>
              </a:rPr>
              <a:t>La </a:t>
            </a:r>
            <a:r>
              <a:rPr lang="en-US" b="1" err="1">
                <a:solidFill>
                  <a:schemeClr val="tx1"/>
                </a:solidFill>
                <a:latin typeface="Calibri"/>
                <a:cs typeface="Calibri"/>
              </a:rPr>
              <a:t>translittération</a:t>
            </a:r>
            <a:r>
              <a:rPr lang="en-US" b="1">
                <a:solidFill>
                  <a:schemeClr val="tx1"/>
                </a:solidFill>
                <a:latin typeface="Calibri"/>
                <a:cs typeface="Calibri"/>
              </a:rPr>
              <a:t> des notices </a:t>
            </a:r>
            <a:r>
              <a:rPr lang="en-US" b="1" err="1">
                <a:solidFill>
                  <a:schemeClr val="tx1"/>
                </a:solidFill>
                <a:latin typeface="Calibri"/>
                <a:cs typeface="Calibri"/>
              </a:rPr>
              <a:t>bibliographiques</a:t>
            </a:r>
            <a:r>
              <a:rPr lang="en-US" b="1">
                <a:solidFill>
                  <a:schemeClr val="tx1"/>
                </a:solidFill>
                <a:latin typeface="Calibri"/>
                <a:cs typeface="Calibri"/>
              </a:rPr>
              <a:t> </a:t>
            </a:r>
            <a:r>
              <a:rPr lang="en-US" b="1" err="1">
                <a:solidFill>
                  <a:schemeClr val="tx1"/>
                </a:solidFill>
                <a:latin typeface="Calibri"/>
                <a:cs typeface="Calibri"/>
              </a:rPr>
              <a:t>reste</a:t>
            </a:r>
            <a:r>
              <a:rPr lang="en-US" b="1">
                <a:solidFill>
                  <a:schemeClr val="tx1"/>
                </a:solidFill>
                <a:latin typeface="Calibri"/>
                <a:cs typeface="Calibri"/>
              </a:rPr>
              <a:t> </a:t>
            </a:r>
            <a:r>
              <a:rPr lang="en-US" b="1" err="1">
                <a:solidFill>
                  <a:schemeClr val="tx1"/>
                </a:solidFill>
                <a:latin typeface="Calibri"/>
                <a:cs typeface="Calibri"/>
              </a:rPr>
              <a:t>donc</a:t>
            </a:r>
            <a:r>
              <a:rPr lang="en-US" b="1">
                <a:solidFill>
                  <a:schemeClr val="tx1"/>
                </a:solidFill>
                <a:latin typeface="Calibri"/>
                <a:cs typeface="Calibri"/>
              </a:rPr>
              <a:t> </a:t>
            </a:r>
            <a:r>
              <a:rPr lang="en-US" b="1" err="1">
                <a:solidFill>
                  <a:schemeClr val="tx1"/>
                </a:solidFill>
                <a:latin typeface="Calibri"/>
                <a:cs typeface="Calibri"/>
              </a:rPr>
              <a:t>obligatoire</a:t>
            </a:r>
            <a:r>
              <a:rPr lang="en-US" b="1">
                <a:solidFill>
                  <a:schemeClr val="tx1"/>
                </a:solidFill>
                <a:latin typeface="Calibri"/>
                <a:cs typeface="Calibri"/>
              </a:rPr>
              <a:t>.</a:t>
            </a:r>
            <a:endParaRPr lang="en-US" b="1">
              <a:solidFill>
                <a:schemeClr val="tx1"/>
              </a:solidFill>
              <a:cs typeface="Calibri"/>
            </a:endParaRPr>
          </a:p>
          <a:p>
            <a:pPr marL="97790" lvl="1">
              <a:lnSpc>
                <a:spcPct val="90000"/>
              </a:lnSpc>
              <a:spcBef>
                <a:spcPts val="200"/>
              </a:spcBef>
              <a:spcAft>
                <a:spcPts val="400"/>
              </a:spcAft>
            </a:pPr>
            <a:r>
              <a:rPr lang="en-US" err="1">
                <a:solidFill>
                  <a:schemeClr val="tx1"/>
                </a:solidFill>
                <a:latin typeface="Calibri"/>
                <a:cs typeface="Calibri"/>
              </a:rPr>
              <a:t>Cependant</a:t>
            </a:r>
            <a:r>
              <a:rPr lang="en-US">
                <a:solidFill>
                  <a:schemeClr val="tx1"/>
                </a:solidFill>
                <a:latin typeface="Calibri"/>
                <a:cs typeface="Calibri"/>
              </a:rPr>
              <a:t> </a:t>
            </a:r>
            <a:r>
              <a:rPr lang="en-US" err="1">
                <a:solidFill>
                  <a:schemeClr val="tx1"/>
                </a:solidFill>
                <a:latin typeface="Calibri"/>
                <a:cs typeface="Calibri"/>
              </a:rPr>
              <a:t>une</a:t>
            </a:r>
            <a:r>
              <a:rPr lang="en-US">
                <a:solidFill>
                  <a:schemeClr val="tx1"/>
                </a:solidFill>
                <a:latin typeface="Calibri"/>
                <a:cs typeface="Calibri"/>
              </a:rPr>
              <a:t> forte </a:t>
            </a:r>
            <a:r>
              <a:rPr lang="en-US" err="1">
                <a:solidFill>
                  <a:schemeClr val="tx1"/>
                </a:solidFill>
                <a:latin typeface="Calibri"/>
                <a:cs typeface="Calibri"/>
              </a:rPr>
              <a:t>demande</a:t>
            </a:r>
            <a:r>
              <a:rPr lang="en-US">
                <a:solidFill>
                  <a:schemeClr val="tx1"/>
                </a:solidFill>
                <a:latin typeface="Calibri"/>
                <a:cs typeface="Calibri"/>
              </a:rPr>
              <a:t> </a:t>
            </a:r>
            <a:r>
              <a:rPr lang="en-US" err="1">
                <a:solidFill>
                  <a:schemeClr val="tx1"/>
                </a:solidFill>
                <a:latin typeface="Calibri"/>
                <a:cs typeface="Calibri"/>
              </a:rPr>
              <a:t>s'exprime</a:t>
            </a:r>
            <a:r>
              <a:rPr lang="en-US">
                <a:solidFill>
                  <a:schemeClr val="tx1"/>
                </a:solidFill>
                <a:latin typeface="Calibri"/>
                <a:cs typeface="Calibri"/>
              </a:rPr>
              <a:t> </a:t>
            </a:r>
            <a:r>
              <a:rPr lang="en-US" err="1">
                <a:solidFill>
                  <a:schemeClr val="tx1"/>
                </a:solidFill>
                <a:latin typeface="Calibri"/>
                <a:cs typeface="Calibri"/>
              </a:rPr>
              <a:t>en</a:t>
            </a:r>
            <a:r>
              <a:rPr lang="en-US">
                <a:solidFill>
                  <a:schemeClr val="tx1"/>
                </a:solidFill>
                <a:latin typeface="Calibri"/>
                <a:cs typeface="Calibri"/>
              </a:rPr>
              <a:t> </a:t>
            </a:r>
            <a:r>
              <a:rPr lang="en-US" err="1">
                <a:solidFill>
                  <a:schemeClr val="tx1"/>
                </a:solidFill>
                <a:latin typeface="Calibri"/>
                <a:cs typeface="Calibri"/>
              </a:rPr>
              <a:t>faveur</a:t>
            </a:r>
            <a:r>
              <a:rPr lang="en-US">
                <a:solidFill>
                  <a:schemeClr val="tx1"/>
                </a:solidFill>
                <a:latin typeface="Calibri"/>
                <a:cs typeface="Calibri"/>
              </a:rPr>
              <a:t> de </a:t>
            </a:r>
            <a:r>
              <a:rPr lang="en-US" b="1" err="1">
                <a:solidFill>
                  <a:schemeClr val="tx1"/>
                </a:solidFill>
                <a:latin typeface="Calibri"/>
                <a:cs typeface="Calibri"/>
              </a:rPr>
              <a:t>l'allègement</a:t>
            </a:r>
            <a:r>
              <a:rPr lang="en-US" b="1">
                <a:solidFill>
                  <a:schemeClr val="tx1"/>
                </a:solidFill>
                <a:latin typeface="Calibri"/>
                <a:cs typeface="Calibri"/>
              </a:rPr>
              <a:t> de la </a:t>
            </a:r>
            <a:r>
              <a:rPr lang="en-US" b="1" err="1">
                <a:solidFill>
                  <a:schemeClr val="tx1"/>
                </a:solidFill>
                <a:latin typeface="Calibri"/>
                <a:cs typeface="Calibri"/>
              </a:rPr>
              <a:t>translittération</a:t>
            </a:r>
            <a:r>
              <a:rPr lang="en-US">
                <a:solidFill>
                  <a:schemeClr val="tx1"/>
                </a:solidFill>
                <a:latin typeface="Calibri"/>
                <a:cs typeface="Calibri"/>
              </a:rPr>
              <a:t> (</a:t>
            </a:r>
            <a:r>
              <a:rPr lang="en-US" err="1">
                <a:solidFill>
                  <a:schemeClr val="tx1"/>
                </a:solidFill>
                <a:latin typeface="Calibri"/>
                <a:cs typeface="Calibri"/>
              </a:rPr>
              <a:t>moins</a:t>
            </a:r>
            <a:r>
              <a:rPr lang="en-US">
                <a:solidFill>
                  <a:schemeClr val="tx1"/>
                </a:solidFill>
                <a:latin typeface="Calibri"/>
                <a:cs typeface="Calibri"/>
              </a:rPr>
              <a:t> de zones </a:t>
            </a:r>
            <a:r>
              <a:rPr lang="en-US" err="1">
                <a:solidFill>
                  <a:schemeClr val="tx1"/>
                </a:solidFill>
                <a:latin typeface="Calibri"/>
                <a:cs typeface="Calibri"/>
              </a:rPr>
              <a:t>obligatoires</a:t>
            </a:r>
            <a:r>
              <a:rPr lang="en-US">
                <a:solidFill>
                  <a:schemeClr val="tx1"/>
                </a:solidFill>
                <a:latin typeface="Calibri"/>
                <a:cs typeface="Calibri"/>
              </a:rPr>
              <a:t>). </a:t>
            </a:r>
          </a:p>
          <a:p>
            <a:pPr marL="383540" lvl="1" indent="-285750">
              <a:lnSpc>
                <a:spcPct val="90000"/>
              </a:lnSpc>
              <a:spcBef>
                <a:spcPts val="200"/>
              </a:spcBef>
              <a:spcAft>
                <a:spcPts val="400"/>
              </a:spcAft>
              <a:buFont typeface="Wingdings"/>
              <a:buChar char="Ø"/>
            </a:pPr>
            <a:r>
              <a:rPr lang="en-US" err="1">
                <a:solidFill>
                  <a:srgbClr val="FF0000"/>
                </a:solidFill>
                <a:latin typeface="Calibri"/>
                <a:cs typeface="Calibri"/>
              </a:rPr>
              <a:t>L'Abes</a:t>
            </a:r>
            <a:r>
              <a:rPr lang="en-US">
                <a:solidFill>
                  <a:srgbClr val="FF0000"/>
                </a:solidFill>
                <a:latin typeface="Calibri"/>
                <a:cs typeface="Calibri"/>
              </a:rPr>
              <a:t> </a:t>
            </a:r>
            <a:r>
              <a:rPr lang="en-US" err="1">
                <a:solidFill>
                  <a:srgbClr val="FF0000"/>
                </a:solidFill>
                <a:latin typeface="Calibri"/>
                <a:cs typeface="Calibri"/>
              </a:rPr>
              <a:t>ouvrira</a:t>
            </a:r>
            <a:r>
              <a:rPr lang="en-US">
                <a:solidFill>
                  <a:srgbClr val="FF0000"/>
                </a:solidFill>
                <a:latin typeface="Calibri"/>
                <a:cs typeface="Calibri"/>
              </a:rPr>
              <a:t> un document </a:t>
            </a:r>
            <a:r>
              <a:rPr lang="en-US" err="1">
                <a:solidFill>
                  <a:srgbClr val="FF0000"/>
                </a:solidFill>
                <a:latin typeface="Calibri"/>
                <a:cs typeface="Calibri"/>
              </a:rPr>
              <a:t>collaboratif</a:t>
            </a:r>
            <a:r>
              <a:rPr lang="en-US">
                <a:solidFill>
                  <a:srgbClr val="FF0000"/>
                </a:solidFill>
                <a:latin typeface="Calibri"/>
                <a:cs typeface="Calibri"/>
              </a:rPr>
              <a:t> </a:t>
            </a:r>
            <a:r>
              <a:rPr lang="en-US" err="1">
                <a:solidFill>
                  <a:srgbClr val="FF0000"/>
                </a:solidFill>
                <a:latin typeface="Calibri"/>
                <a:cs typeface="Calibri"/>
              </a:rPr>
              <a:t>permettant</a:t>
            </a:r>
            <a:r>
              <a:rPr lang="en-US">
                <a:solidFill>
                  <a:srgbClr val="FF0000"/>
                </a:solidFill>
                <a:latin typeface="Calibri"/>
                <a:cs typeface="Calibri"/>
              </a:rPr>
              <a:t> aux </a:t>
            </a:r>
            <a:r>
              <a:rPr lang="en-US" err="1">
                <a:solidFill>
                  <a:srgbClr val="FF0000"/>
                </a:solidFill>
                <a:latin typeface="Calibri"/>
                <a:cs typeface="Calibri"/>
              </a:rPr>
              <a:t>collègues</a:t>
            </a:r>
            <a:r>
              <a:rPr lang="en-US">
                <a:solidFill>
                  <a:srgbClr val="FF0000"/>
                </a:solidFill>
                <a:latin typeface="Calibri"/>
                <a:cs typeface="Calibri"/>
              </a:rPr>
              <a:t> du </a:t>
            </a:r>
            <a:r>
              <a:rPr lang="en-US" err="1">
                <a:solidFill>
                  <a:srgbClr val="FF0000"/>
                </a:solidFill>
                <a:latin typeface="Calibri"/>
                <a:cs typeface="Calibri"/>
              </a:rPr>
              <a:t>réseau</a:t>
            </a:r>
            <a:r>
              <a:rPr lang="en-US">
                <a:solidFill>
                  <a:srgbClr val="FF0000"/>
                </a:solidFill>
                <a:latin typeface="Calibri"/>
                <a:cs typeface="Calibri"/>
              </a:rPr>
              <a:t> de faire des propositions et de les commenter, </a:t>
            </a:r>
            <a:r>
              <a:rPr lang="en-US" err="1">
                <a:solidFill>
                  <a:srgbClr val="FF0000"/>
                </a:solidFill>
                <a:latin typeface="Calibri"/>
                <a:cs typeface="Calibri"/>
              </a:rPr>
              <a:t>ce</a:t>
            </a:r>
            <a:r>
              <a:rPr lang="en-US">
                <a:solidFill>
                  <a:srgbClr val="FF0000"/>
                </a:solidFill>
                <a:latin typeface="Calibri"/>
                <a:cs typeface="Calibri"/>
              </a:rPr>
              <a:t> qui </a:t>
            </a:r>
            <a:r>
              <a:rPr lang="en-US" err="1">
                <a:solidFill>
                  <a:srgbClr val="FF0000"/>
                </a:solidFill>
                <a:latin typeface="Calibri"/>
                <a:cs typeface="Calibri"/>
              </a:rPr>
              <a:t>permettra</a:t>
            </a:r>
            <a:r>
              <a:rPr lang="en-US">
                <a:solidFill>
                  <a:srgbClr val="FF0000"/>
                </a:solidFill>
                <a:latin typeface="Calibri"/>
                <a:cs typeface="Calibri"/>
              </a:rPr>
              <a:t> de </a:t>
            </a:r>
            <a:r>
              <a:rPr lang="en-US" err="1">
                <a:solidFill>
                  <a:srgbClr val="FF0000"/>
                </a:solidFill>
                <a:latin typeface="Calibri"/>
                <a:cs typeface="Calibri"/>
              </a:rPr>
              <a:t>trancher</a:t>
            </a:r>
            <a:r>
              <a:rPr lang="en-US">
                <a:solidFill>
                  <a:srgbClr val="FF0000"/>
                </a:solidFill>
                <a:latin typeface="Calibri"/>
                <a:cs typeface="Calibri"/>
              </a:rPr>
              <a:t> le </a:t>
            </a:r>
            <a:r>
              <a:rPr lang="en-US" err="1">
                <a:solidFill>
                  <a:srgbClr val="FF0000"/>
                </a:solidFill>
                <a:latin typeface="Calibri"/>
                <a:cs typeface="Calibri"/>
              </a:rPr>
              <a:t>débat</a:t>
            </a:r>
            <a:r>
              <a:rPr lang="en-US">
                <a:solidFill>
                  <a:srgbClr val="FF0000"/>
                </a:solidFill>
                <a:latin typeface="Calibri"/>
                <a:cs typeface="Calibri"/>
              </a:rPr>
              <a:t> et de faire </a:t>
            </a:r>
            <a:r>
              <a:rPr lang="en-US" err="1">
                <a:solidFill>
                  <a:srgbClr val="FF0000"/>
                </a:solidFill>
                <a:latin typeface="Calibri"/>
                <a:cs typeface="Calibri"/>
              </a:rPr>
              <a:t>évoluer</a:t>
            </a:r>
            <a:r>
              <a:rPr lang="en-US">
                <a:solidFill>
                  <a:srgbClr val="FF0000"/>
                </a:solidFill>
                <a:latin typeface="Calibri"/>
                <a:cs typeface="Calibri"/>
              </a:rPr>
              <a:t> les </a:t>
            </a:r>
            <a:r>
              <a:rPr lang="en-US" err="1">
                <a:solidFill>
                  <a:srgbClr val="FF0000"/>
                </a:solidFill>
                <a:latin typeface="Calibri"/>
                <a:cs typeface="Calibri"/>
              </a:rPr>
              <a:t>consignes</a:t>
            </a:r>
            <a:r>
              <a:rPr lang="en-US">
                <a:solidFill>
                  <a:srgbClr val="FF0000"/>
                </a:solidFill>
                <a:latin typeface="Calibri"/>
                <a:cs typeface="Calibri"/>
              </a:rPr>
              <a:t>.  </a:t>
            </a:r>
            <a:endParaRPr lang="en-US">
              <a:solidFill>
                <a:srgbClr val="FF0000"/>
              </a:solidFill>
              <a:cs typeface="Calibri"/>
            </a:endParaRPr>
          </a:p>
        </p:txBody>
      </p:sp>
    </p:spTree>
    <p:extLst>
      <p:ext uri="{BB962C8B-B14F-4D97-AF65-F5344CB8AC3E}">
        <p14:creationId xmlns:p14="http://schemas.microsoft.com/office/powerpoint/2010/main" val="2576561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AE1D-2FA6-F22A-8ADC-06ED4210C0E8}"/>
              </a:ext>
            </a:extLst>
          </p:cNvPr>
          <p:cNvSpPr>
            <a:spLocks noGrp="1"/>
          </p:cNvSpPr>
          <p:nvPr>
            <p:ph type="title"/>
          </p:nvPr>
        </p:nvSpPr>
        <p:spPr/>
        <p:txBody>
          <a:bodyPr/>
          <a:lstStyle/>
          <a:p>
            <a:r>
              <a:rPr lang="en-US">
                <a:cs typeface="Calibri Light"/>
              </a:rPr>
              <a:t>Vos questions</a:t>
            </a:r>
            <a:endParaRPr lang="en-US"/>
          </a:p>
        </p:txBody>
      </p:sp>
      <p:sp>
        <p:nvSpPr>
          <p:cNvPr id="3" name="Content Placeholder 2">
            <a:extLst>
              <a:ext uri="{FF2B5EF4-FFF2-40B4-BE49-F238E27FC236}">
                <a16:creationId xmlns:a16="http://schemas.microsoft.com/office/drawing/2014/main" id="{3E2FEEEF-F556-0EDD-771E-4309C3E3F801}"/>
              </a:ext>
            </a:extLst>
          </p:cNvPr>
          <p:cNvSpPr>
            <a:spLocks noGrp="1"/>
          </p:cNvSpPr>
          <p:nvPr>
            <p:ph idx="1"/>
          </p:nvPr>
        </p:nvSpPr>
        <p:spPr/>
        <p:txBody>
          <a:bodyPr vert="horz" lIns="0" tIns="45720" rIns="0" bIns="45720" rtlCol="0" anchor="t">
            <a:normAutofit lnSpcReduction="10000"/>
          </a:bodyPr>
          <a:lstStyle/>
          <a:p>
            <a:pPr>
              <a:buFont typeface="Calibri,Sans-Serif" panose="020F0502020204030204" pitchFamily="34" charset="0"/>
              <a:buChar char="-"/>
            </a:pPr>
            <a:r>
              <a:rPr lang="en-US">
                <a:solidFill>
                  <a:srgbClr val="002060"/>
                </a:solidFill>
                <a:cs typeface="Calibri"/>
              </a:rPr>
              <a:t>Quelle </a:t>
            </a:r>
            <a:r>
              <a:rPr lang="en-US" err="1">
                <a:solidFill>
                  <a:srgbClr val="002060"/>
                </a:solidFill>
                <a:cs typeface="Calibri"/>
              </a:rPr>
              <a:t>est</a:t>
            </a:r>
            <a:r>
              <a:rPr lang="en-US">
                <a:solidFill>
                  <a:srgbClr val="002060"/>
                </a:solidFill>
                <a:cs typeface="Calibri"/>
              </a:rPr>
              <a:t> la </a:t>
            </a:r>
            <a:r>
              <a:rPr lang="en-US" err="1">
                <a:solidFill>
                  <a:srgbClr val="002060"/>
                </a:solidFill>
                <a:cs typeface="Calibri"/>
              </a:rPr>
              <a:t>consigne</a:t>
            </a:r>
            <a:r>
              <a:rPr lang="en-US">
                <a:solidFill>
                  <a:srgbClr val="002060"/>
                </a:solidFill>
                <a:cs typeface="Calibri"/>
              </a:rPr>
              <a:t> </a:t>
            </a:r>
            <a:r>
              <a:rPr lang="en-US" err="1">
                <a:solidFill>
                  <a:srgbClr val="002060"/>
                </a:solidFill>
                <a:cs typeface="Calibri"/>
              </a:rPr>
              <a:t>si</a:t>
            </a:r>
            <a:r>
              <a:rPr lang="en-US">
                <a:solidFill>
                  <a:srgbClr val="002060"/>
                </a:solidFill>
                <a:cs typeface="Calibri"/>
              </a:rPr>
              <a:t> on </a:t>
            </a:r>
            <a:r>
              <a:rPr lang="en-US" err="1">
                <a:solidFill>
                  <a:srgbClr val="002060"/>
                </a:solidFill>
                <a:cs typeface="Calibri"/>
              </a:rPr>
              <a:t>tombe</a:t>
            </a:r>
            <a:r>
              <a:rPr lang="en-US">
                <a:solidFill>
                  <a:srgbClr val="002060"/>
                </a:solidFill>
                <a:cs typeface="Calibri"/>
              </a:rPr>
              <a:t> sur </a:t>
            </a:r>
            <a:r>
              <a:rPr lang="en-US" err="1">
                <a:solidFill>
                  <a:srgbClr val="002060"/>
                </a:solidFill>
                <a:cs typeface="Calibri"/>
              </a:rPr>
              <a:t>une</a:t>
            </a:r>
            <a:r>
              <a:rPr lang="en-US">
                <a:solidFill>
                  <a:srgbClr val="002060"/>
                </a:solidFill>
                <a:cs typeface="Calibri"/>
              </a:rPr>
              <a:t> notice </a:t>
            </a:r>
            <a:r>
              <a:rPr lang="en-US" err="1">
                <a:solidFill>
                  <a:srgbClr val="002060"/>
                </a:solidFill>
                <a:cs typeface="Calibri"/>
              </a:rPr>
              <a:t>Sudoc</a:t>
            </a:r>
            <a:r>
              <a:rPr lang="en-US">
                <a:solidFill>
                  <a:srgbClr val="002060"/>
                </a:solidFill>
                <a:cs typeface="Calibri"/>
              </a:rPr>
              <a:t> non </a:t>
            </a:r>
            <a:r>
              <a:rPr lang="en-US" err="1">
                <a:solidFill>
                  <a:srgbClr val="002060"/>
                </a:solidFill>
                <a:cs typeface="Calibri"/>
              </a:rPr>
              <a:t>translittérée</a:t>
            </a:r>
            <a:r>
              <a:rPr lang="en-US">
                <a:solidFill>
                  <a:srgbClr val="002060"/>
                </a:solidFill>
                <a:cs typeface="Calibri"/>
              </a:rPr>
              <a:t> ?</a:t>
            </a:r>
            <a:endParaRPr lang="fr-FR">
              <a:cs typeface="Calibri"/>
            </a:endParaRPr>
          </a:p>
          <a:p>
            <a:pPr>
              <a:buFont typeface="Calibri,Sans-Serif" panose="020F0502020204030204" pitchFamily="34" charset="0"/>
              <a:buChar char="-"/>
            </a:pPr>
            <a:endParaRPr lang="en-US">
              <a:solidFill>
                <a:srgbClr val="002060"/>
              </a:solidFill>
              <a:cs typeface="Calibri"/>
            </a:endParaRPr>
          </a:p>
          <a:p>
            <a:pPr>
              <a:buFont typeface="Calibri,Sans-Serif" panose="020F0502020204030204" pitchFamily="34" charset="0"/>
              <a:buChar char="-"/>
            </a:pPr>
            <a:endParaRPr lang="en-US">
              <a:solidFill>
                <a:srgbClr val="002060"/>
              </a:solidFill>
              <a:cs typeface="Calibri"/>
            </a:endParaRPr>
          </a:p>
          <a:p>
            <a:pPr>
              <a:buFont typeface="Calibri,Sans-Serif" panose="020F0502020204030204" pitchFamily="34" charset="0"/>
              <a:buChar char="-"/>
            </a:pPr>
            <a:endParaRPr lang="en-US">
              <a:solidFill>
                <a:srgbClr val="002060"/>
              </a:solidFill>
              <a:cs typeface="Calibri"/>
            </a:endParaRPr>
          </a:p>
          <a:p>
            <a:pPr>
              <a:buFont typeface="Calibri,Sans-Serif" panose="020F0502020204030204" pitchFamily="34" charset="0"/>
              <a:buChar char="-"/>
            </a:pPr>
            <a:endParaRPr lang="en-US">
              <a:solidFill>
                <a:srgbClr val="002060"/>
              </a:solidFill>
              <a:cs typeface="Calibri"/>
            </a:endParaRPr>
          </a:p>
          <a:p>
            <a:pPr>
              <a:buFont typeface="Calibri,Sans-Serif" panose="020F0502020204030204" pitchFamily="34" charset="0"/>
              <a:buChar char="-"/>
            </a:pPr>
            <a:r>
              <a:rPr lang="en-US">
                <a:solidFill>
                  <a:srgbClr val="002060"/>
                </a:solidFill>
                <a:cs typeface="Calibri"/>
              </a:rPr>
              <a:t>Choix des points </a:t>
            </a:r>
            <a:r>
              <a:rPr lang="en-US" err="1">
                <a:solidFill>
                  <a:srgbClr val="002060"/>
                </a:solidFill>
                <a:cs typeface="Calibri"/>
              </a:rPr>
              <a:t>d'accès</a:t>
            </a:r>
            <a:r>
              <a:rPr lang="en-US">
                <a:solidFill>
                  <a:srgbClr val="002060"/>
                </a:solidFill>
                <a:cs typeface="Calibri"/>
              </a:rPr>
              <a:t> 200 fa/</a:t>
            </a:r>
            <a:r>
              <a:rPr lang="en-US" err="1">
                <a:solidFill>
                  <a:srgbClr val="002060"/>
                </a:solidFill>
                <a:cs typeface="Calibri"/>
              </a:rPr>
              <a:t>ba</a:t>
            </a:r>
            <a:r>
              <a:rPr lang="en-US">
                <a:solidFill>
                  <a:srgbClr val="002060"/>
                </a:solidFill>
                <a:cs typeface="Calibri"/>
              </a:rPr>
              <a:t> et 700 dans les </a:t>
            </a:r>
            <a:r>
              <a:rPr lang="en-US" err="1">
                <a:solidFill>
                  <a:srgbClr val="002060"/>
                </a:solidFill>
                <a:cs typeface="Calibri"/>
              </a:rPr>
              <a:t>autorités</a:t>
            </a:r>
            <a:r>
              <a:rPr lang="en-US">
                <a:solidFill>
                  <a:srgbClr val="002060"/>
                </a:solidFill>
                <a:cs typeface="Calibri"/>
              </a:rPr>
              <a:t> :</a:t>
            </a:r>
            <a:endParaRPr lang="en-US">
              <a:solidFill>
                <a:srgbClr val="002060"/>
              </a:solidFill>
              <a:ea typeface="Calibri"/>
              <a:cs typeface="Calibri"/>
            </a:endParaRPr>
          </a:p>
          <a:p>
            <a:pPr marL="383540" lvl="1">
              <a:buFont typeface="Calibri,Sans-Serif" panose="020F0502020204030204" pitchFamily="34" charset="0"/>
              <a:buChar char="-"/>
            </a:pPr>
            <a:r>
              <a:rPr lang="en-US" err="1">
                <a:solidFill>
                  <a:srgbClr val="002060"/>
                </a:solidFill>
                <a:cs typeface="Calibri"/>
              </a:rPr>
              <a:t>Voir</a:t>
            </a:r>
            <a:r>
              <a:rPr lang="en-US">
                <a:solidFill>
                  <a:srgbClr val="002060"/>
                </a:solidFill>
                <a:cs typeface="Calibri"/>
              </a:rPr>
              <a:t> les </a:t>
            </a:r>
            <a:r>
              <a:rPr lang="en-US" err="1">
                <a:solidFill>
                  <a:srgbClr val="002060"/>
                </a:solidFill>
                <a:cs typeface="Calibri"/>
              </a:rPr>
              <a:t>consignes</a:t>
            </a:r>
            <a:r>
              <a:rPr lang="en-US">
                <a:solidFill>
                  <a:srgbClr val="002060"/>
                </a:solidFill>
                <a:cs typeface="Calibri"/>
              </a:rPr>
              <a:t> </a:t>
            </a:r>
            <a:r>
              <a:rPr lang="en-US">
                <a:solidFill>
                  <a:srgbClr val="002060"/>
                </a:solidFill>
                <a:cs typeface="Calibri"/>
                <a:hlinkClick r:id="rId2"/>
              </a:rPr>
              <a:t>dans le GM</a:t>
            </a:r>
            <a:endParaRPr lang="en-US">
              <a:solidFill>
                <a:srgbClr val="002060"/>
              </a:solidFill>
              <a:cs typeface="Calibri"/>
            </a:endParaRPr>
          </a:p>
          <a:p>
            <a:pPr marL="383540" lvl="1">
              <a:buFont typeface="Calibri,Sans-Serif" panose="020F0502020204030204" pitchFamily="34" charset="0"/>
              <a:buChar char="-"/>
            </a:pPr>
            <a:r>
              <a:rPr lang="en-US">
                <a:solidFill>
                  <a:srgbClr val="002060"/>
                </a:solidFill>
                <a:cs typeface="Calibri"/>
              </a:rPr>
              <a:t>A </a:t>
            </a:r>
            <a:r>
              <a:rPr lang="en-US" err="1">
                <a:solidFill>
                  <a:srgbClr val="002060"/>
                </a:solidFill>
                <a:cs typeface="Calibri"/>
              </a:rPr>
              <a:t>rediscuter</a:t>
            </a:r>
            <a:r>
              <a:rPr lang="en-US">
                <a:solidFill>
                  <a:srgbClr val="002060"/>
                </a:solidFill>
                <a:cs typeface="Calibri"/>
              </a:rPr>
              <a:t> dans le cadre du travail sur le guide de </a:t>
            </a:r>
            <a:r>
              <a:rPr lang="en-US" err="1">
                <a:solidFill>
                  <a:srgbClr val="002060"/>
                </a:solidFill>
                <a:cs typeface="Calibri"/>
              </a:rPr>
              <a:t>catalogage</a:t>
            </a:r>
            <a:r>
              <a:rPr lang="en-US">
                <a:solidFill>
                  <a:srgbClr val="002060"/>
                </a:solidFill>
                <a:cs typeface="Calibri"/>
              </a:rPr>
              <a:t> des </a:t>
            </a:r>
            <a:r>
              <a:rPr lang="en-US" err="1">
                <a:solidFill>
                  <a:srgbClr val="002060"/>
                </a:solidFill>
                <a:cs typeface="Calibri"/>
              </a:rPr>
              <a:t>autorité</a:t>
            </a:r>
            <a:r>
              <a:rPr lang="en-US">
                <a:solidFill>
                  <a:srgbClr val="002060"/>
                </a:solidFill>
                <a:cs typeface="Calibri"/>
              </a:rPr>
              <a:t> </a:t>
            </a:r>
            <a:r>
              <a:rPr lang="en-US" err="1">
                <a:solidFill>
                  <a:srgbClr val="002060"/>
                </a:solidFill>
                <a:cs typeface="Calibri"/>
              </a:rPr>
              <a:t>arabes</a:t>
            </a:r>
            <a:r>
              <a:rPr lang="en-US">
                <a:solidFill>
                  <a:srgbClr val="002060"/>
                </a:solidFill>
                <a:cs typeface="Calibri"/>
              </a:rPr>
              <a:t> </a:t>
            </a:r>
            <a:r>
              <a:rPr lang="en-US" err="1">
                <a:solidFill>
                  <a:srgbClr val="002060"/>
                </a:solidFill>
                <a:cs typeface="Calibri"/>
              </a:rPr>
              <a:t>mené</a:t>
            </a:r>
            <a:r>
              <a:rPr lang="en-US">
                <a:solidFill>
                  <a:srgbClr val="002060"/>
                </a:solidFill>
                <a:cs typeface="Calibri"/>
              </a:rPr>
              <a:t> par la BULAC.</a:t>
            </a:r>
          </a:p>
          <a:p>
            <a:pPr marL="0" indent="0">
              <a:buNone/>
            </a:pPr>
            <a:br>
              <a:rPr lang="en-US"/>
            </a:br>
            <a:endParaRPr lang="en-US">
              <a:ea typeface="Calibri"/>
              <a:cs typeface="Calibri"/>
            </a:endParaRPr>
          </a:p>
          <a:p>
            <a:pPr marL="383540" lvl="1">
              <a:buChar char="-"/>
            </a:pPr>
            <a:endParaRPr lang="en-US"/>
          </a:p>
        </p:txBody>
      </p:sp>
      <p:pic>
        <p:nvPicPr>
          <p:cNvPr id="5" name="Graphique 4" descr="Questions avec un remplissage uni">
            <a:extLst>
              <a:ext uri="{FF2B5EF4-FFF2-40B4-BE49-F238E27FC236}">
                <a16:creationId xmlns:a16="http://schemas.microsoft.com/office/drawing/2014/main" id="{743BF30B-CCED-4646-3756-A19044AB65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645" y="1961770"/>
            <a:ext cx="914400" cy="914400"/>
          </a:xfrm>
          <a:prstGeom prst="rect">
            <a:avLst/>
          </a:prstGeom>
        </p:spPr>
      </p:pic>
      <p:pic>
        <p:nvPicPr>
          <p:cNvPr id="4" name="Graphique 3" descr="Questions avec un remplissage uni">
            <a:extLst>
              <a:ext uri="{FF2B5EF4-FFF2-40B4-BE49-F238E27FC236}">
                <a16:creationId xmlns:a16="http://schemas.microsoft.com/office/drawing/2014/main" id="{1F019892-15C8-058C-8DFE-123600599D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93" y="3824437"/>
            <a:ext cx="914400" cy="914400"/>
          </a:xfrm>
          <a:prstGeom prst="rect">
            <a:avLst/>
          </a:prstGeom>
        </p:spPr>
      </p:pic>
      <p:sp>
        <p:nvSpPr>
          <p:cNvPr id="7" name="Rectangle 6">
            <a:extLst>
              <a:ext uri="{FF2B5EF4-FFF2-40B4-BE49-F238E27FC236}">
                <a16:creationId xmlns:a16="http://schemas.microsoft.com/office/drawing/2014/main" id="{9120E66D-B470-CB0A-0C13-52CB63350BEF}"/>
              </a:ext>
            </a:extLst>
          </p:cNvPr>
          <p:cNvSpPr/>
          <p:nvPr/>
        </p:nvSpPr>
        <p:spPr>
          <a:xfrm>
            <a:off x="1206416" y="2250905"/>
            <a:ext cx="9784521" cy="143602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a:solidFill>
                  <a:srgbClr val="002060"/>
                </a:solidFill>
                <a:latin typeface="Calibri"/>
                <a:cs typeface="Calibri"/>
              </a:rPr>
              <a:t>Il faut </a:t>
            </a:r>
            <a:r>
              <a:rPr lang="en-US" err="1">
                <a:solidFill>
                  <a:srgbClr val="002060"/>
                </a:solidFill>
                <a:latin typeface="Calibri"/>
                <a:cs typeface="Calibri"/>
              </a:rPr>
              <a:t>translittérer</a:t>
            </a:r>
            <a:r>
              <a:rPr lang="en-US">
                <a:solidFill>
                  <a:srgbClr val="002060"/>
                </a:solidFill>
                <a:latin typeface="Calibri"/>
                <a:cs typeface="Calibri"/>
              </a:rPr>
              <a:t> la notice.</a:t>
            </a:r>
            <a:endParaRPr lang="en-US">
              <a:solidFill>
                <a:srgbClr val="002060"/>
              </a:solidFill>
              <a:cs typeface="Calibri"/>
            </a:endParaRPr>
          </a:p>
          <a:p>
            <a:pPr marL="383540" lvl="1" indent="-285750">
              <a:lnSpc>
                <a:spcPct val="90000"/>
              </a:lnSpc>
              <a:spcBef>
                <a:spcPts val="200"/>
              </a:spcBef>
              <a:spcAft>
                <a:spcPts val="400"/>
              </a:spcAft>
              <a:buFont typeface="Wingdings"/>
              <a:buChar char="Ø"/>
            </a:pPr>
            <a:r>
              <a:rPr lang="en-US" err="1">
                <a:solidFill>
                  <a:srgbClr val="002060"/>
                </a:solidFill>
                <a:latin typeface="Calibri"/>
                <a:cs typeface="Calibri"/>
              </a:rPr>
              <a:t>Opportunité</a:t>
            </a:r>
            <a:r>
              <a:rPr lang="en-US">
                <a:solidFill>
                  <a:srgbClr val="002060"/>
                </a:solidFill>
                <a:latin typeface="Calibri"/>
                <a:cs typeface="Calibri"/>
              </a:rPr>
              <a:t> de chantiers </a:t>
            </a:r>
            <a:r>
              <a:rPr lang="en-US" err="1">
                <a:solidFill>
                  <a:srgbClr val="002060"/>
                </a:solidFill>
                <a:latin typeface="Calibri"/>
                <a:cs typeface="Calibri"/>
              </a:rPr>
              <a:t>collectifs</a:t>
            </a:r>
            <a:r>
              <a:rPr lang="en-US">
                <a:solidFill>
                  <a:srgbClr val="002060"/>
                </a:solidFill>
                <a:latin typeface="Calibri"/>
                <a:cs typeface="Calibri"/>
              </a:rPr>
              <a:t>, </a:t>
            </a:r>
            <a:r>
              <a:rPr lang="en-US" err="1">
                <a:solidFill>
                  <a:srgbClr val="002060"/>
                </a:solidFill>
                <a:latin typeface="Calibri"/>
                <a:cs typeface="Calibri"/>
              </a:rPr>
              <a:t>voire</a:t>
            </a:r>
            <a:r>
              <a:rPr lang="en-US">
                <a:solidFill>
                  <a:srgbClr val="002060"/>
                </a:solidFill>
                <a:latin typeface="Calibri"/>
                <a:cs typeface="Calibri"/>
              </a:rPr>
              <a:t> semi-</a:t>
            </a:r>
            <a:r>
              <a:rPr lang="en-US" err="1">
                <a:solidFill>
                  <a:srgbClr val="002060"/>
                </a:solidFill>
                <a:latin typeface="Calibri"/>
                <a:cs typeface="Calibri"/>
              </a:rPr>
              <a:t>automatisés</a:t>
            </a:r>
            <a:r>
              <a:rPr lang="en-US">
                <a:solidFill>
                  <a:srgbClr val="002060"/>
                </a:solidFill>
                <a:latin typeface="Calibri"/>
                <a:cs typeface="Calibri"/>
              </a:rPr>
              <a:t> avec </a:t>
            </a:r>
            <a:r>
              <a:rPr lang="en-US" err="1">
                <a:solidFill>
                  <a:srgbClr val="002060"/>
                </a:solidFill>
                <a:latin typeface="Calibri"/>
                <a:cs typeface="Calibri"/>
              </a:rPr>
              <a:t>l'aide</a:t>
            </a:r>
            <a:r>
              <a:rPr lang="en-US">
                <a:solidFill>
                  <a:srgbClr val="002060"/>
                </a:solidFill>
                <a:latin typeface="Calibri"/>
                <a:cs typeface="Calibri"/>
              </a:rPr>
              <a:t> de </a:t>
            </a:r>
            <a:r>
              <a:rPr lang="en-US" err="1">
                <a:solidFill>
                  <a:srgbClr val="002060"/>
                </a:solidFill>
                <a:latin typeface="Calibri"/>
                <a:cs typeface="Calibri"/>
              </a:rPr>
              <a:t>l'Abes</a:t>
            </a:r>
            <a:r>
              <a:rPr lang="en-US">
                <a:solidFill>
                  <a:srgbClr val="002060"/>
                </a:solidFill>
                <a:latin typeface="Calibri"/>
                <a:cs typeface="Calibri"/>
              </a:rPr>
              <a:t> ? A </a:t>
            </a:r>
            <a:r>
              <a:rPr lang="en-US" err="1">
                <a:solidFill>
                  <a:srgbClr val="002060"/>
                </a:solidFill>
                <a:latin typeface="Calibri"/>
                <a:cs typeface="Calibri"/>
              </a:rPr>
              <a:t>discuter</a:t>
            </a:r>
            <a:r>
              <a:rPr lang="en-US">
                <a:solidFill>
                  <a:srgbClr val="002060"/>
                </a:solidFill>
                <a:latin typeface="Calibri"/>
                <a:cs typeface="Calibri"/>
              </a:rPr>
              <a:t> </a:t>
            </a:r>
          </a:p>
          <a:p>
            <a:pPr marL="383540" lvl="1" indent="-285750">
              <a:lnSpc>
                <a:spcPct val="90000"/>
              </a:lnSpc>
              <a:spcBef>
                <a:spcPts val="200"/>
              </a:spcBef>
              <a:spcAft>
                <a:spcPts val="400"/>
              </a:spcAft>
              <a:buFont typeface="Wingdings"/>
              <a:buChar char="Ø"/>
            </a:pPr>
            <a:r>
              <a:rPr lang="en-US">
                <a:solidFill>
                  <a:srgbClr val="FF0000"/>
                </a:solidFill>
                <a:latin typeface="Calibri"/>
                <a:cs typeface="Calibri"/>
              </a:rPr>
              <a:t>Non, à </a:t>
            </a:r>
            <a:r>
              <a:rPr lang="en-US" err="1">
                <a:solidFill>
                  <a:srgbClr val="FF0000"/>
                </a:solidFill>
                <a:latin typeface="Calibri"/>
                <a:cs typeface="Calibri"/>
              </a:rPr>
              <a:t>abandonner</a:t>
            </a:r>
            <a:r>
              <a:rPr lang="en-US">
                <a:solidFill>
                  <a:srgbClr val="FF0000"/>
                </a:solidFill>
                <a:latin typeface="Calibri"/>
                <a:cs typeface="Calibri"/>
              </a:rPr>
              <a:t>, car pas de </a:t>
            </a:r>
            <a:r>
              <a:rPr lang="en-US" err="1">
                <a:solidFill>
                  <a:srgbClr val="FF0000"/>
                </a:solidFill>
                <a:latin typeface="Calibri"/>
                <a:cs typeface="Calibri"/>
              </a:rPr>
              <a:t>volontaires</a:t>
            </a:r>
            <a:r>
              <a:rPr lang="en-US">
                <a:solidFill>
                  <a:srgbClr val="FF0000"/>
                </a:solidFill>
                <a:latin typeface="Calibri"/>
                <a:cs typeface="Calibri"/>
              </a:rPr>
              <a:t> et le </a:t>
            </a:r>
            <a:r>
              <a:rPr lang="en-US" err="1">
                <a:solidFill>
                  <a:srgbClr val="FF0000"/>
                </a:solidFill>
                <a:latin typeface="Calibri"/>
                <a:cs typeface="Calibri"/>
              </a:rPr>
              <a:t>projet</a:t>
            </a:r>
            <a:r>
              <a:rPr lang="en-US">
                <a:solidFill>
                  <a:srgbClr val="FF0000"/>
                </a:solidFill>
                <a:latin typeface="Calibri"/>
                <a:cs typeface="Calibri"/>
              </a:rPr>
              <a:t> </a:t>
            </a:r>
            <a:r>
              <a:rPr lang="en-US" err="1">
                <a:solidFill>
                  <a:srgbClr val="FF0000"/>
                </a:solidFill>
                <a:latin typeface="Calibri"/>
                <a:cs typeface="Calibri"/>
              </a:rPr>
              <a:t>TransITAL</a:t>
            </a:r>
            <a:r>
              <a:rPr lang="en-US">
                <a:solidFill>
                  <a:srgbClr val="FF0000"/>
                </a:solidFill>
                <a:latin typeface="Calibri"/>
                <a:cs typeface="Calibri"/>
              </a:rPr>
              <a:t> de la BULAC (</a:t>
            </a:r>
            <a:r>
              <a:rPr lang="en-US" err="1">
                <a:solidFill>
                  <a:srgbClr val="FF0000"/>
                </a:solidFill>
                <a:latin typeface="Calibri"/>
                <a:cs typeface="Calibri"/>
              </a:rPr>
              <a:t>automatisation</a:t>
            </a:r>
            <a:r>
              <a:rPr lang="en-US">
                <a:solidFill>
                  <a:srgbClr val="FF0000"/>
                </a:solidFill>
                <a:latin typeface="Calibri"/>
                <a:cs typeface="Calibri"/>
              </a:rPr>
              <a:t> de la </a:t>
            </a:r>
            <a:r>
              <a:rPr lang="en-US" err="1">
                <a:solidFill>
                  <a:srgbClr val="FF0000"/>
                </a:solidFill>
                <a:latin typeface="Calibri"/>
                <a:cs typeface="Calibri"/>
              </a:rPr>
              <a:t>translittération</a:t>
            </a:r>
            <a:r>
              <a:rPr lang="en-US">
                <a:solidFill>
                  <a:srgbClr val="FF0000"/>
                </a:solidFill>
                <a:latin typeface="Calibri"/>
                <a:cs typeface="Calibri"/>
              </a:rPr>
              <a:t>) </a:t>
            </a:r>
            <a:r>
              <a:rPr lang="en-US" err="1">
                <a:solidFill>
                  <a:srgbClr val="FF0000"/>
                </a:solidFill>
                <a:latin typeface="Calibri"/>
                <a:cs typeface="Calibri"/>
              </a:rPr>
              <a:t>fera</a:t>
            </a:r>
            <a:r>
              <a:rPr lang="en-US">
                <a:solidFill>
                  <a:srgbClr val="FF0000"/>
                </a:solidFill>
                <a:latin typeface="Calibri"/>
                <a:cs typeface="Calibri"/>
              </a:rPr>
              <a:t> le travail</a:t>
            </a:r>
            <a:endParaRPr lang="en-US">
              <a:cs typeface="Calibri" panose="020F0502020204030204"/>
            </a:endParaRPr>
          </a:p>
        </p:txBody>
      </p:sp>
    </p:spTree>
    <p:extLst>
      <p:ext uri="{BB962C8B-B14F-4D97-AF65-F5344CB8AC3E}">
        <p14:creationId xmlns:p14="http://schemas.microsoft.com/office/powerpoint/2010/main" val="270735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lusieurs points d’interrogation sur fond noir">
            <a:extLst>
              <a:ext uri="{FF2B5EF4-FFF2-40B4-BE49-F238E27FC236}">
                <a16:creationId xmlns:a16="http://schemas.microsoft.com/office/drawing/2014/main" id="{21EA1343-7247-CF41-A01E-A922B6526E97}"/>
              </a:ext>
            </a:extLst>
          </p:cNvPr>
          <p:cNvPicPr>
            <a:picLocks noChangeAspect="1"/>
          </p:cNvPicPr>
          <p:nvPr/>
        </p:nvPicPr>
        <p:blipFill rotWithShape="1">
          <a:blip r:embed="rId3">
            <a:duotone>
              <a:schemeClr val="bg2">
                <a:shade val="45000"/>
                <a:satMod val="135000"/>
              </a:schemeClr>
              <a:prstClr val="white"/>
            </a:duotone>
            <a:alphaModFix amt="35000"/>
          </a:blip>
          <a:srcRect t="7787"/>
          <a:stretch/>
        </p:blipFill>
        <p:spPr>
          <a:xfrm>
            <a:off x="20" y="-483209"/>
            <a:ext cx="12191980" cy="6857990"/>
          </a:xfrm>
          <a:prstGeom prst="rect">
            <a:avLst/>
          </a:prstGeom>
        </p:spPr>
      </p:pic>
      <p:sp>
        <p:nvSpPr>
          <p:cNvPr id="2" name="Title 1">
            <a:extLst>
              <a:ext uri="{FF2B5EF4-FFF2-40B4-BE49-F238E27FC236}">
                <a16:creationId xmlns:a16="http://schemas.microsoft.com/office/drawing/2014/main" id="{8EAC7F7B-B98E-3689-F47A-A1392594C18E}"/>
              </a:ext>
            </a:extLst>
          </p:cNvPr>
          <p:cNvSpPr>
            <a:spLocks noGrp="1"/>
          </p:cNvSpPr>
          <p:nvPr>
            <p:ph type="title"/>
          </p:nvPr>
        </p:nvSpPr>
        <p:spPr>
          <a:xfrm>
            <a:off x="1097280" y="286603"/>
            <a:ext cx="10058400" cy="1450757"/>
          </a:xfrm>
        </p:spPr>
        <p:txBody>
          <a:bodyPr>
            <a:normAutofit/>
          </a:bodyPr>
          <a:lstStyle/>
          <a:p>
            <a:r>
              <a:rPr lang="en-US"/>
              <a:t>Les </a:t>
            </a:r>
            <a:r>
              <a:rPr lang="en-US" err="1"/>
              <a:t>établissements</a:t>
            </a:r>
            <a:r>
              <a:rPr lang="en-US"/>
              <a:t> </a:t>
            </a:r>
            <a:r>
              <a:rPr lang="en-US" err="1"/>
              <a:t>présents</a:t>
            </a:r>
            <a:endParaRPr lang="en-US" err="1">
              <a:cs typeface="Calibri Light"/>
            </a:endParaRPr>
          </a:p>
        </p:txBody>
      </p:sp>
      <p:sp>
        <p:nvSpPr>
          <p:cNvPr id="3" name="Content Placeholder 2">
            <a:extLst>
              <a:ext uri="{FF2B5EF4-FFF2-40B4-BE49-F238E27FC236}">
                <a16:creationId xmlns:a16="http://schemas.microsoft.com/office/drawing/2014/main" id="{1A30645C-ACEA-A075-F483-00427C315DC3}"/>
              </a:ext>
            </a:extLst>
          </p:cNvPr>
          <p:cNvSpPr>
            <a:spLocks noGrp="1"/>
          </p:cNvSpPr>
          <p:nvPr>
            <p:ph idx="1"/>
          </p:nvPr>
        </p:nvSpPr>
        <p:spPr>
          <a:xfrm>
            <a:off x="223769" y="1920075"/>
            <a:ext cx="5746595" cy="4311432"/>
          </a:xfrm>
        </p:spPr>
        <p:txBody>
          <a:bodyPr vert="horz" lIns="91440" tIns="45720" rIns="91440" bIns="45720" rtlCol="0" anchor="t">
            <a:normAutofit lnSpcReduction="10000"/>
          </a:bodyPr>
          <a:lstStyle/>
          <a:p>
            <a:pPr marL="0" indent="0">
              <a:buNone/>
            </a:pPr>
            <a:r>
              <a:rPr lang="en-US" sz="1600" err="1">
                <a:cs typeface="Calibri" panose="020F0502020204030204"/>
              </a:rPr>
              <a:t>Bibliothèque</a:t>
            </a:r>
            <a:r>
              <a:rPr lang="en-US" sz="1600">
                <a:cs typeface="Calibri" panose="020F0502020204030204"/>
              </a:rPr>
              <a:t> </a:t>
            </a:r>
            <a:r>
              <a:rPr lang="en-US" sz="1600" err="1">
                <a:cs typeface="Calibri" panose="020F0502020204030204"/>
              </a:rPr>
              <a:t>nationale</a:t>
            </a:r>
            <a:r>
              <a:rPr lang="en-US" sz="1600">
                <a:cs typeface="Calibri" panose="020F0502020204030204"/>
              </a:rPr>
              <a:t> de France</a:t>
            </a:r>
            <a:br>
              <a:rPr lang="en-US" sz="1600">
                <a:cs typeface="Calibri" panose="020F0502020204030204"/>
              </a:rPr>
            </a:br>
            <a:br>
              <a:rPr lang="en-US" sz="1600">
                <a:cs typeface="Calibri" panose="020F0502020204030204"/>
              </a:rPr>
            </a:br>
            <a:r>
              <a:rPr lang="en-US" sz="1600">
                <a:cs typeface="Calibri" panose="020F0502020204030204"/>
              </a:rPr>
              <a:t>CIEPS</a:t>
            </a:r>
          </a:p>
          <a:p>
            <a:pPr marL="0" indent="0">
              <a:buNone/>
            </a:pPr>
            <a:r>
              <a:rPr lang="en-US" sz="1600">
                <a:cs typeface="Calibri" panose="020F0502020204030204"/>
              </a:rPr>
              <a:t>BULAC</a:t>
            </a:r>
          </a:p>
          <a:p>
            <a:pPr marL="0" indent="0">
              <a:buNone/>
            </a:pPr>
            <a:r>
              <a:rPr lang="en-US" sz="1600">
                <a:cs typeface="Calibri" panose="020F0502020204030204"/>
              </a:rPr>
              <a:t>Campus Condorcet</a:t>
            </a:r>
          </a:p>
          <a:p>
            <a:pPr marL="0" indent="0">
              <a:buNone/>
            </a:pPr>
            <a:r>
              <a:rPr lang="en-US" sz="1600" err="1">
                <a:cs typeface="Calibri" panose="020F0502020204030204"/>
              </a:rPr>
              <a:t>Institut</a:t>
            </a:r>
            <a:r>
              <a:rPr lang="en-US" sz="1600">
                <a:cs typeface="Calibri" panose="020F0502020204030204"/>
              </a:rPr>
              <a:t> du Monde Arabe - </a:t>
            </a:r>
            <a:r>
              <a:rPr lang="en-US" sz="1600" err="1">
                <a:cs typeface="Calibri" panose="020F0502020204030204"/>
              </a:rPr>
              <a:t>Bibliothèque</a:t>
            </a:r>
            <a:endParaRPr lang="en-US" sz="1600">
              <a:cs typeface="Calibri" panose="020F0502020204030204"/>
            </a:endParaRPr>
          </a:p>
          <a:p>
            <a:pPr marL="0" indent="0">
              <a:buNone/>
            </a:pPr>
            <a:r>
              <a:rPr lang="en-US" sz="1600" err="1">
                <a:cs typeface="Calibri" panose="020F0502020204030204"/>
              </a:rPr>
              <a:t>Institut</a:t>
            </a:r>
            <a:r>
              <a:rPr lang="en-US" sz="1600">
                <a:cs typeface="Calibri" panose="020F0502020204030204"/>
              </a:rPr>
              <a:t> </a:t>
            </a:r>
            <a:r>
              <a:rPr lang="en-US" sz="1600" err="1">
                <a:cs typeface="Calibri" panose="020F0502020204030204"/>
              </a:rPr>
              <a:t>Français</a:t>
            </a:r>
            <a:r>
              <a:rPr lang="en-US" sz="1600">
                <a:cs typeface="Calibri" panose="020F0502020204030204"/>
              </a:rPr>
              <a:t> du </a:t>
            </a:r>
            <a:r>
              <a:rPr lang="en-US" sz="1600" err="1">
                <a:cs typeface="Calibri" panose="020F0502020204030204"/>
              </a:rPr>
              <a:t>Proche</a:t>
            </a:r>
            <a:r>
              <a:rPr lang="en-US" sz="1600">
                <a:cs typeface="Calibri" panose="020F0502020204030204"/>
              </a:rPr>
              <a:t> Orient - </a:t>
            </a:r>
            <a:r>
              <a:rPr lang="en-US" sz="1600" err="1">
                <a:cs typeface="Calibri" panose="020F0502020204030204"/>
              </a:rPr>
              <a:t>Bibliothèque</a:t>
            </a:r>
            <a:endParaRPr lang="en-US" sz="1600">
              <a:cs typeface="Calibri" panose="020F0502020204030204"/>
            </a:endParaRPr>
          </a:p>
          <a:p>
            <a:pPr marL="0" indent="0">
              <a:buNone/>
            </a:pPr>
            <a:r>
              <a:rPr lang="en-US" sz="1600" err="1">
                <a:cs typeface="Calibri" panose="020F0502020204030204"/>
              </a:rPr>
              <a:t>Institut</a:t>
            </a:r>
            <a:r>
              <a:rPr lang="en-US" sz="1600">
                <a:cs typeface="Calibri" panose="020F0502020204030204"/>
              </a:rPr>
              <a:t> </a:t>
            </a:r>
            <a:r>
              <a:rPr lang="en-US" sz="1600" err="1">
                <a:cs typeface="Calibri" panose="020F0502020204030204"/>
              </a:rPr>
              <a:t>Français</a:t>
            </a:r>
            <a:r>
              <a:rPr lang="en-US" sz="1600">
                <a:cs typeface="Calibri" panose="020F0502020204030204"/>
              </a:rPr>
              <a:t> </a:t>
            </a:r>
            <a:r>
              <a:rPr lang="en-US" sz="1600" err="1">
                <a:cs typeface="Calibri" panose="020F0502020204030204"/>
              </a:rPr>
              <a:t>d'Archéologie</a:t>
            </a:r>
            <a:r>
              <a:rPr lang="en-US" sz="1600">
                <a:cs typeface="Calibri" panose="020F0502020204030204"/>
              </a:rPr>
              <a:t> Orientale - </a:t>
            </a:r>
            <a:r>
              <a:rPr lang="en-US" sz="1600" err="1">
                <a:cs typeface="Calibri" panose="020F0502020204030204"/>
              </a:rPr>
              <a:t>Bibliothèque</a:t>
            </a:r>
            <a:endParaRPr lang="en-US" sz="1600">
              <a:cs typeface="Calibri"/>
            </a:endParaRPr>
          </a:p>
          <a:p>
            <a:pPr marL="0" indent="0">
              <a:buNone/>
            </a:pPr>
            <a:r>
              <a:rPr lang="en-US" sz="1600">
                <a:cs typeface="Calibri"/>
              </a:rPr>
              <a:t>La </a:t>
            </a:r>
            <a:r>
              <a:rPr lang="en-US" sz="1600" err="1">
                <a:cs typeface="Calibri" panose="020F0502020204030204"/>
              </a:rPr>
              <a:t>contemporaine</a:t>
            </a:r>
            <a:endParaRPr lang="en-US" sz="1600">
              <a:cs typeface="Calibri" panose="020F0502020204030204"/>
            </a:endParaRPr>
          </a:p>
          <a:p>
            <a:pPr>
              <a:buNone/>
            </a:pPr>
            <a:r>
              <a:rPr lang="en-US" sz="1600">
                <a:cs typeface="Calibri" panose="020F0502020204030204"/>
              </a:rPr>
              <a:t>MSH Aix </a:t>
            </a:r>
            <a:r>
              <a:rPr lang="en-US" sz="1600" err="1">
                <a:cs typeface="Calibri" panose="020F0502020204030204"/>
              </a:rPr>
              <a:t>en</a:t>
            </a:r>
            <a:r>
              <a:rPr lang="en-US" sz="1600">
                <a:cs typeface="Calibri" panose="020F0502020204030204"/>
              </a:rPr>
              <a:t> Provence</a:t>
            </a:r>
          </a:p>
          <a:p>
            <a:pPr marL="0" indent="0">
              <a:buNone/>
            </a:pPr>
            <a:r>
              <a:rPr lang="en-US" sz="1600">
                <a:cs typeface="Calibri" panose="020F0502020204030204"/>
              </a:rPr>
              <a:t>ENS-Ulm - </a:t>
            </a:r>
            <a:r>
              <a:rPr lang="en-US" sz="1600" err="1">
                <a:cs typeface="Calibri" panose="020F0502020204030204"/>
              </a:rPr>
              <a:t>Bibliothèque</a:t>
            </a:r>
            <a:r>
              <a:rPr lang="en-US" sz="1600">
                <a:cs typeface="Calibri" panose="020F0502020204030204"/>
              </a:rPr>
              <a:t> LSH </a:t>
            </a:r>
          </a:p>
          <a:p>
            <a:pPr marL="0" indent="0">
              <a:buNone/>
            </a:pPr>
            <a:r>
              <a:rPr lang="en-US" sz="1600">
                <a:cs typeface="Calibri" panose="020F0502020204030204"/>
              </a:rPr>
              <a:t>ENS Lyon - </a:t>
            </a:r>
            <a:r>
              <a:rPr lang="en-US" sz="1600" err="1">
                <a:cs typeface="Calibri" panose="020F0502020204030204"/>
              </a:rPr>
              <a:t>Bibliothèque</a:t>
            </a:r>
            <a:r>
              <a:rPr lang="en-US" sz="1600">
                <a:cs typeface="Calibri" panose="020F0502020204030204"/>
              </a:rPr>
              <a:t> </a:t>
            </a:r>
          </a:p>
          <a:p>
            <a:pPr marL="0" indent="0">
              <a:buNone/>
            </a:pPr>
            <a:endParaRPr lang="en-US" sz="1600">
              <a:cs typeface="Calibri" panose="020F0502020204030204"/>
            </a:endParaRPr>
          </a:p>
          <a:p>
            <a:pPr>
              <a:buNone/>
            </a:pPr>
            <a:endParaRPr lang="en-US">
              <a:cs typeface="Calibri" panose="020F0502020204030204"/>
            </a:endParaRPr>
          </a:p>
        </p:txBody>
      </p:sp>
      <p:sp>
        <p:nvSpPr>
          <p:cNvPr id="6" name="Content Placeholder 2">
            <a:extLst>
              <a:ext uri="{FF2B5EF4-FFF2-40B4-BE49-F238E27FC236}">
                <a16:creationId xmlns:a16="http://schemas.microsoft.com/office/drawing/2014/main" id="{19E008B8-9F17-3FBB-85E1-D806C854CBA7}"/>
              </a:ext>
            </a:extLst>
          </p:cNvPr>
          <p:cNvSpPr txBox="1">
            <a:spLocks/>
          </p:cNvSpPr>
          <p:nvPr/>
        </p:nvSpPr>
        <p:spPr>
          <a:xfrm>
            <a:off x="6193387" y="1821574"/>
            <a:ext cx="5189034" cy="4441529"/>
          </a:xfrm>
          <a:prstGeom prst="rect">
            <a:avLst/>
          </a:prstGeom>
        </p:spPr>
        <p:txBody>
          <a:bodyPr vert="horz" lIns="91440" tIns="45720" rIns="9144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n-US" sz="1600">
                <a:cs typeface="Calibri" panose="020F0502020204030204"/>
              </a:rPr>
              <a:t>Université Sorbonne Nouvelle - SCD</a:t>
            </a:r>
            <a:endParaRPr lang="fr-FR" sz="1600">
              <a:cs typeface="Calibri"/>
            </a:endParaRPr>
          </a:p>
          <a:p>
            <a:pPr marL="0" indent="0">
              <a:buNone/>
            </a:pPr>
            <a:r>
              <a:rPr lang="en-US" sz="1600">
                <a:cs typeface="Calibri" panose="020F0502020204030204"/>
              </a:rPr>
              <a:t>Université Lumière Lyon 2 - SCD</a:t>
            </a:r>
          </a:p>
          <a:p>
            <a:pPr marL="0" indent="0">
              <a:buNone/>
            </a:pPr>
            <a:r>
              <a:rPr lang="en-US" sz="1600">
                <a:cs typeface="Calibri" panose="020F0502020204030204"/>
              </a:rPr>
              <a:t>Université Sorbonne Paris Nord - SCD</a:t>
            </a:r>
          </a:p>
          <a:p>
            <a:pPr marL="0" indent="0">
              <a:buNone/>
            </a:pPr>
            <a:r>
              <a:rPr lang="en-US" sz="1600">
                <a:cs typeface="Calibri" panose="020F0502020204030204"/>
              </a:rPr>
              <a:t>Université Toulouse Jean Jaurès Toulouse II – Centre de </a:t>
            </a:r>
            <a:r>
              <a:rPr lang="en-US" sz="1600" err="1">
                <a:cs typeface="Calibri" panose="020F0502020204030204"/>
              </a:rPr>
              <a:t>ressources</a:t>
            </a:r>
            <a:r>
              <a:rPr lang="en-US" sz="1600">
                <a:cs typeface="Calibri" panose="020F0502020204030204"/>
              </a:rPr>
              <a:t> des </a:t>
            </a:r>
            <a:r>
              <a:rPr lang="en-US" sz="1600" err="1">
                <a:cs typeface="Calibri" panose="020F0502020204030204"/>
              </a:rPr>
              <a:t>langues</a:t>
            </a:r>
            <a:endParaRPr lang="en-US" sz="1600">
              <a:cs typeface="Calibri" panose="020F0502020204030204"/>
            </a:endParaRPr>
          </a:p>
          <a:p>
            <a:pPr marL="0" indent="0">
              <a:buFont typeface="Calibri" panose="020F0502020204030204" pitchFamily="34" charset="0"/>
              <a:buNone/>
            </a:pPr>
            <a:r>
              <a:rPr lang="en-US" sz="1600">
                <a:cs typeface="Calibri" panose="020F0502020204030204"/>
              </a:rPr>
              <a:t>Université de Strasbourg – SCD</a:t>
            </a:r>
          </a:p>
          <a:p>
            <a:pPr marL="0" indent="0">
              <a:buFont typeface="Calibri" panose="020F0502020204030204" pitchFamily="34" charset="0"/>
              <a:buNone/>
            </a:pPr>
            <a:r>
              <a:rPr lang="en-US" sz="1600">
                <a:cs typeface="Calibri" panose="020F0502020204030204"/>
              </a:rPr>
              <a:t>Université de Toulouse Capitole – SCD</a:t>
            </a:r>
          </a:p>
          <a:p>
            <a:pPr marL="0" indent="0">
              <a:buFont typeface="Calibri" panose="020F0502020204030204" pitchFamily="34" charset="0"/>
              <a:buNone/>
            </a:pPr>
            <a:r>
              <a:rPr lang="en-US" sz="1600">
                <a:cs typeface="Calibri" panose="020F0502020204030204"/>
              </a:rPr>
              <a:t>Aix Marseille Université - SCD</a:t>
            </a:r>
          </a:p>
          <a:p>
            <a:pPr marL="0" indent="0">
              <a:buFont typeface="Calibri" panose="020F0502020204030204" pitchFamily="34" charset="0"/>
              <a:buNone/>
            </a:pPr>
            <a:r>
              <a:rPr lang="en-US" sz="1600">
                <a:cs typeface="Calibri" panose="020F0502020204030204"/>
              </a:rPr>
              <a:t>Université Bordeaux Montaigne – SCD</a:t>
            </a:r>
          </a:p>
          <a:p>
            <a:pPr marL="0" indent="0">
              <a:buFont typeface="Calibri" panose="020F0502020204030204" pitchFamily="34" charset="0"/>
              <a:buNone/>
            </a:pPr>
            <a:r>
              <a:rPr lang="en-US" sz="1600">
                <a:cs typeface="Calibri" panose="020F0502020204030204"/>
              </a:rPr>
              <a:t>Université de Lille - </a:t>
            </a:r>
            <a:r>
              <a:rPr lang="en-US" sz="1600" err="1">
                <a:cs typeface="Calibri" panose="020F0502020204030204"/>
              </a:rPr>
              <a:t>Bibliothèque</a:t>
            </a:r>
            <a:r>
              <a:rPr lang="en-US" sz="1600">
                <a:cs typeface="Calibri" panose="020F0502020204030204"/>
              </a:rPr>
              <a:t> ERSO</a:t>
            </a:r>
          </a:p>
          <a:p>
            <a:pPr marL="0" indent="0">
              <a:buFont typeface="Calibri" panose="020F0502020204030204" pitchFamily="34" charset="0"/>
              <a:buNone/>
            </a:pPr>
            <a:r>
              <a:rPr lang="en-US" sz="1600">
                <a:cs typeface="Calibri" panose="020F0502020204030204"/>
              </a:rPr>
              <a:t>Sciences Po - </a:t>
            </a:r>
            <a:r>
              <a:rPr lang="en-US" sz="1600" err="1">
                <a:cs typeface="Calibri" panose="020F0502020204030204"/>
              </a:rPr>
              <a:t>Bibliothèque</a:t>
            </a:r>
            <a:endParaRPr lang="en-US" sz="1600">
              <a:cs typeface="Calibri" panose="020F0502020204030204"/>
            </a:endParaRPr>
          </a:p>
          <a:p>
            <a:pPr marL="0" indent="0">
              <a:buFont typeface="Calibri" panose="020F0502020204030204" pitchFamily="34" charset="0"/>
              <a:buNone/>
            </a:pPr>
            <a:r>
              <a:rPr lang="en-US" sz="1600">
                <a:cs typeface="Calibri" panose="020F0502020204030204"/>
              </a:rPr>
              <a:t>Université de Lorraine - </a:t>
            </a:r>
            <a:r>
              <a:rPr lang="en-US" sz="1600" err="1">
                <a:cs typeface="Calibri" panose="020F0502020204030204"/>
              </a:rPr>
              <a:t>Studothèque</a:t>
            </a:r>
            <a:r>
              <a:rPr lang="en-US" sz="1600">
                <a:cs typeface="Calibri" panose="020F0502020204030204"/>
              </a:rPr>
              <a:t> </a:t>
            </a:r>
            <a:r>
              <a:rPr lang="en-US" sz="1600" err="1">
                <a:cs typeface="Calibri" panose="020F0502020204030204"/>
              </a:rPr>
              <a:t>Langues</a:t>
            </a:r>
            <a:r>
              <a:rPr lang="en-US" sz="1600">
                <a:cs typeface="Calibri" panose="020F0502020204030204"/>
              </a:rPr>
              <a:t> du Sud</a:t>
            </a:r>
          </a:p>
        </p:txBody>
      </p:sp>
      <p:pic>
        <p:nvPicPr>
          <p:cNvPr id="4" name="Picture 3" descr="Portal-arabe GIFs - Get the best GIF on GIPHY">
            <a:extLst>
              <a:ext uri="{FF2B5EF4-FFF2-40B4-BE49-F238E27FC236}">
                <a16:creationId xmlns:a16="http://schemas.microsoft.com/office/drawing/2014/main" id="{E087BD4D-3356-A9B7-D5BA-6C75BFFCD63A}"/>
              </a:ext>
            </a:extLst>
          </p:cNvPr>
          <p:cNvPicPr>
            <a:picLocks noChangeAspect="1"/>
          </p:cNvPicPr>
          <p:nvPr/>
        </p:nvPicPr>
        <p:blipFill>
          <a:blip r:embed="rId4"/>
          <a:stretch>
            <a:fillRect/>
          </a:stretch>
        </p:blipFill>
        <p:spPr>
          <a:xfrm rot="660000">
            <a:off x="9610223" y="596541"/>
            <a:ext cx="2141127" cy="1070564"/>
          </a:xfrm>
          <a:prstGeom prst="rect">
            <a:avLst/>
          </a:prstGeom>
        </p:spPr>
      </p:pic>
    </p:spTree>
    <p:extLst>
      <p:ext uri="{BB962C8B-B14F-4D97-AF65-F5344CB8AC3E}">
        <p14:creationId xmlns:p14="http://schemas.microsoft.com/office/powerpoint/2010/main" val="333486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lusieurs points d’interrogation sur fond noir">
            <a:extLst>
              <a:ext uri="{FF2B5EF4-FFF2-40B4-BE49-F238E27FC236}">
                <a16:creationId xmlns:a16="http://schemas.microsoft.com/office/drawing/2014/main" id="{21EA1343-7247-CF41-A01E-A922B6526E97}"/>
              </a:ext>
            </a:extLst>
          </p:cNvPr>
          <p:cNvPicPr>
            <a:picLocks noChangeAspect="1"/>
          </p:cNvPicPr>
          <p:nvPr/>
        </p:nvPicPr>
        <p:blipFill rotWithShape="1">
          <a:blip r:embed="rId2">
            <a:duotone>
              <a:schemeClr val="bg2">
                <a:shade val="45000"/>
                <a:satMod val="135000"/>
              </a:schemeClr>
              <a:prstClr val="white"/>
            </a:duotone>
            <a:alphaModFix amt="35000"/>
          </a:blip>
          <a:srcRect t="7787"/>
          <a:stretch/>
        </p:blipFill>
        <p:spPr>
          <a:xfrm>
            <a:off x="20" y="10"/>
            <a:ext cx="12191980" cy="6857990"/>
          </a:xfrm>
          <a:prstGeom prst="rect">
            <a:avLst/>
          </a:prstGeom>
        </p:spPr>
      </p:pic>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AC7F7B-B98E-3689-F47A-A1392594C18E}"/>
              </a:ext>
            </a:extLst>
          </p:cNvPr>
          <p:cNvSpPr>
            <a:spLocks noGrp="1"/>
          </p:cNvSpPr>
          <p:nvPr>
            <p:ph type="title"/>
          </p:nvPr>
        </p:nvSpPr>
        <p:spPr>
          <a:xfrm>
            <a:off x="1097280" y="286603"/>
            <a:ext cx="10058400" cy="1450757"/>
          </a:xfrm>
        </p:spPr>
        <p:txBody>
          <a:bodyPr>
            <a:normAutofit/>
          </a:bodyPr>
          <a:lstStyle/>
          <a:p>
            <a:r>
              <a:rPr lang="en-US"/>
              <a:t>Au </a:t>
            </a:r>
            <a:r>
              <a:rPr lang="en-US" err="1"/>
              <a:t>programme</a:t>
            </a:r>
            <a:r>
              <a:rPr lang="en-US"/>
              <a:t> de </a:t>
            </a:r>
            <a:r>
              <a:rPr lang="en-US" err="1"/>
              <a:t>cette</a:t>
            </a:r>
            <a:r>
              <a:rPr lang="en-US"/>
              <a:t> </a:t>
            </a:r>
            <a:r>
              <a:rPr lang="en-US" err="1"/>
              <a:t>séquence</a:t>
            </a:r>
            <a:r>
              <a:rPr lang="en-US"/>
              <a:t> #3</a:t>
            </a:r>
            <a:endParaRPr lang="en-US">
              <a:cs typeface="Calibri Light"/>
            </a:endParaRPr>
          </a:p>
        </p:txBody>
      </p:sp>
      <p:sp>
        <p:nvSpPr>
          <p:cNvPr id="3" name="Content Placeholder 2">
            <a:extLst>
              <a:ext uri="{FF2B5EF4-FFF2-40B4-BE49-F238E27FC236}">
                <a16:creationId xmlns:a16="http://schemas.microsoft.com/office/drawing/2014/main" id="{1A30645C-ACEA-A075-F483-00427C315DC3}"/>
              </a:ext>
            </a:extLst>
          </p:cNvPr>
          <p:cNvSpPr>
            <a:spLocks noGrp="1"/>
          </p:cNvSpPr>
          <p:nvPr>
            <p:ph idx="1"/>
          </p:nvPr>
        </p:nvSpPr>
        <p:spPr>
          <a:xfrm>
            <a:off x="1097280" y="1845734"/>
            <a:ext cx="10058400" cy="4023360"/>
          </a:xfrm>
        </p:spPr>
        <p:txBody>
          <a:bodyPr vert="horz" lIns="91440" tIns="45720" rIns="91440" bIns="45720" rtlCol="0" anchor="t">
            <a:normAutofit/>
          </a:bodyPr>
          <a:lstStyle/>
          <a:p>
            <a:pPr marL="342900" indent="-342900">
              <a:buFont typeface="Arial" panose="020F0502020204030204" pitchFamily="34" charset="0"/>
              <a:buChar char="•"/>
            </a:pPr>
            <a:r>
              <a:rPr lang="en-US" sz="3600"/>
              <a:t>Vos questions sur le </a:t>
            </a:r>
            <a:r>
              <a:rPr lang="en-US" sz="3600" err="1"/>
              <a:t>catalogage</a:t>
            </a:r>
            <a:r>
              <a:rPr lang="en-US" sz="3600"/>
              <a:t> </a:t>
            </a:r>
            <a:r>
              <a:rPr lang="en-US" sz="3600" err="1"/>
              <a:t>bibliographique</a:t>
            </a:r>
            <a:endParaRPr lang="en-US" sz="3600">
              <a:cs typeface="Calibri" panose="020F0502020204030204"/>
            </a:endParaRPr>
          </a:p>
          <a:p>
            <a:pPr marL="342900" indent="-342900">
              <a:buFont typeface="Arial" panose="020F0502020204030204" pitchFamily="34" charset="0"/>
              <a:buChar char="•"/>
            </a:pPr>
            <a:r>
              <a:rPr lang="en-US" sz="3600"/>
              <a:t>Le guide de </a:t>
            </a:r>
            <a:r>
              <a:rPr lang="en-US" sz="3600" err="1"/>
              <a:t>catalogage</a:t>
            </a:r>
            <a:r>
              <a:rPr lang="en-US" sz="3600"/>
              <a:t> des notices "</a:t>
            </a:r>
            <a:r>
              <a:rPr lang="en-US" sz="3600" err="1"/>
              <a:t>autorités</a:t>
            </a:r>
            <a:r>
              <a:rPr lang="en-US" sz="3600"/>
              <a:t> </a:t>
            </a:r>
            <a:r>
              <a:rPr lang="en-US" sz="3600" err="1"/>
              <a:t>personne</a:t>
            </a:r>
            <a:r>
              <a:rPr lang="en-US" sz="3600"/>
              <a:t>" </a:t>
            </a:r>
            <a:r>
              <a:rPr lang="en-US" sz="3600" err="1"/>
              <a:t>arabes</a:t>
            </a:r>
            <a:r>
              <a:rPr lang="en-US" sz="3600"/>
              <a:t> de la BULAC</a:t>
            </a:r>
            <a:endParaRPr lang="en-US" sz="3600">
              <a:cs typeface="Calibri" panose="020F0502020204030204"/>
            </a:endParaRPr>
          </a:p>
          <a:p>
            <a:pPr marL="342900" indent="-342900">
              <a:buFont typeface="Arial" panose="020F0502020204030204" pitchFamily="34" charset="0"/>
              <a:buChar char="•"/>
            </a:pPr>
            <a:r>
              <a:rPr lang="en-US" sz="3600"/>
              <a:t>Vos questions sur le </a:t>
            </a:r>
            <a:r>
              <a:rPr lang="en-US" sz="3600" err="1"/>
              <a:t>catalogage</a:t>
            </a:r>
            <a:r>
              <a:rPr lang="en-US" sz="3600"/>
              <a:t> des </a:t>
            </a:r>
            <a:r>
              <a:rPr lang="en-US" sz="3600" err="1"/>
              <a:t>autorités</a:t>
            </a:r>
            <a:endParaRPr lang="en-US" sz="3600">
              <a:cs typeface="Calibri" panose="020F0502020204030204"/>
            </a:endParaRPr>
          </a:p>
          <a:p>
            <a:pPr marL="342900" indent="-342900">
              <a:buFont typeface="Arial" panose="020F0502020204030204" pitchFamily="34" charset="0"/>
              <a:buChar char="•"/>
            </a:pPr>
            <a:r>
              <a:rPr lang="en-US" sz="3600" err="1"/>
              <a:t>Travailler</a:t>
            </a:r>
            <a:r>
              <a:rPr lang="en-US" sz="3600"/>
              <a:t> ensemble</a:t>
            </a:r>
            <a:endParaRPr lang="en-US" sz="3600">
              <a:cs typeface="Calibri" panose="020F0502020204030204"/>
            </a:endParaRP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390584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9F341-231E-B571-460F-0706485D697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200"/>
              <a:t>Vos questions sur le catalogage bibliographique</a:t>
            </a:r>
          </a:p>
        </p:txBody>
      </p:sp>
      <p:sp>
        <p:nvSpPr>
          <p:cNvPr id="3" name="Text Placeholder 2">
            <a:extLst>
              <a:ext uri="{FF2B5EF4-FFF2-40B4-BE49-F238E27FC236}">
                <a16:creationId xmlns:a16="http://schemas.microsoft.com/office/drawing/2014/main" id="{D2AB4443-30A2-C455-5C7F-C7FF7AF379DA}"/>
              </a:ext>
            </a:extLst>
          </p:cNvPr>
          <p:cNvSpPr>
            <a:spLocks noGrp="1"/>
          </p:cNvSpPr>
          <p:nvPr>
            <p:ph type="body" idx="1"/>
          </p:nvPr>
        </p:nvSpPr>
        <p:spPr>
          <a:xfrm>
            <a:off x="633999" y="5727515"/>
            <a:ext cx="10925101" cy="515477"/>
          </a:xfrm>
        </p:spPr>
        <p:txBody>
          <a:bodyPr vert="horz" lIns="91440" tIns="45720" rIns="91440" bIns="45720" rtlCol="0">
            <a:normAutofit/>
          </a:bodyPr>
          <a:lstStyle/>
          <a:p>
            <a:endParaRPr lang="en-US" sz="2000">
              <a:solidFill>
                <a:schemeClr val="tx1">
                  <a:lumMod val="85000"/>
                  <a:lumOff val="15000"/>
                </a:schemeClr>
              </a:solidFill>
            </a:endParaRPr>
          </a:p>
        </p:txBody>
      </p:sp>
      <p:pic>
        <p:nvPicPr>
          <p:cNvPr id="5" name="Picture 4" descr="Points d’interrogation de couleurs différentes">
            <a:extLst>
              <a:ext uri="{FF2B5EF4-FFF2-40B4-BE49-F238E27FC236}">
                <a16:creationId xmlns:a16="http://schemas.microsoft.com/office/drawing/2014/main" id="{B0393DF4-2259-597E-E612-2DE016A11989}"/>
              </a:ext>
            </a:extLst>
          </p:cNvPr>
          <p:cNvPicPr>
            <a:picLocks noChangeAspect="1"/>
          </p:cNvPicPr>
          <p:nvPr/>
        </p:nvPicPr>
        <p:blipFill rotWithShape="1">
          <a:blip r:embed="rId2"/>
          <a:srcRect t="19144" r="-1" b="22184"/>
          <a:stretch/>
        </p:blipFill>
        <p:spPr>
          <a:xfrm>
            <a:off x="635457" y="640080"/>
            <a:ext cx="10916463" cy="3602736"/>
          </a:xfrm>
          <a:prstGeom prst="rect">
            <a:avLst/>
          </a:prstGeom>
        </p:spPr>
      </p:pic>
      <p:cxnSp>
        <p:nvCxnSpPr>
          <p:cNvPr id="18" name="Straight Connector 17">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2" name="Rectangle 21">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10057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331B-3E01-0331-2BBD-69A91136164D}"/>
              </a:ext>
            </a:extLst>
          </p:cNvPr>
          <p:cNvSpPr>
            <a:spLocks noGrp="1"/>
          </p:cNvSpPr>
          <p:nvPr>
            <p:ph type="title"/>
          </p:nvPr>
        </p:nvSpPr>
        <p:spPr/>
        <p:txBody>
          <a:bodyPr/>
          <a:lstStyle/>
          <a:p>
            <a:r>
              <a:rPr lang="en-US" err="1"/>
              <a:t>Quelques</a:t>
            </a:r>
            <a:r>
              <a:rPr lang="en-US"/>
              <a:t> rappels – Documents de </a:t>
            </a:r>
            <a:r>
              <a:rPr lang="en-US" err="1"/>
              <a:t>référence</a:t>
            </a:r>
          </a:p>
        </p:txBody>
      </p:sp>
      <p:sp>
        <p:nvSpPr>
          <p:cNvPr id="3" name="Content Placeholder 2">
            <a:extLst>
              <a:ext uri="{FF2B5EF4-FFF2-40B4-BE49-F238E27FC236}">
                <a16:creationId xmlns:a16="http://schemas.microsoft.com/office/drawing/2014/main" id="{9A0B4525-0242-C925-48CB-D21A6936732B}"/>
              </a:ext>
            </a:extLst>
          </p:cNvPr>
          <p:cNvSpPr>
            <a:spLocks noGrp="1"/>
          </p:cNvSpPr>
          <p:nvPr>
            <p:ph idx="1"/>
          </p:nvPr>
        </p:nvSpPr>
        <p:spPr/>
        <p:txBody>
          <a:bodyPr vert="horz" lIns="91440" tIns="45720" rIns="91440" bIns="45720" rtlCol="0" anchor="t">
            <a:normAutofit/>
          </a:bodyPr>
          <a:lstStyle/>
          <a:p>
            <a:r>
              <a:rPr lang="en-US"/>
              <a:t>Les zones à 'doubler'</a:t>
            </a:r>
            <a:br>
              <a:rPr lang="en-US">
                <a:cs typeface="Calibri"/>
              </a:rPr>
            </a:br>
            <a:r>
              <a:rPr lang="en-US">
                <a:ea typeface="+mn-lt"/>
                <a:cs typeface="+mn-lt"/>
                <a:hlinkClick r:id="rId2"/>
              </a:rPr>
              <a:t>https://documentation.abes.fr/sudoc/regles/Catalogage/Regles_Multiecritures.htm#ZonesDoublees</a:t>
            </a:r>
            <a:r>
              <a:rPr lang="en-US">
                <a:ea typeface="+mn-lt"/>
                <a:cs typeface="+mn-lt"/>
              </a:rPr>
              <a:t>  </a:t>
            </a:r>
            <a:br>
              <a:rPr lang="en-US">
                <a:cs typeface="Calibri"/>
              </a:rPr>
            </a:br>
            <a:br>
              <a:rPr lang="en-US"/>
            </a:br>
            <a:r>
              <a:rPr lang="en-US"/>
              <a:t>Les </a:t>
            </a:r>
            <a:r>
              <a:rPr lang="en-US" err="1"/>
              <a:t>titres</a:t>
            </a:r>
            <a:r>
              <a:rPr lang="en-US"/>
              <a:t> </a:t>
            </a:r>
            <a:r>
              <a:rPr lang="en-US" err="1"/>
              <a:t>parallèles</a:t>
            </a:r>
            <a:br>
              <a:rPr lang="en-US">
                <a:cs typeface="Calibri"/>
              </a:rPr>
            </a:br>
            <a:r>
              <a:rPr lang="en-US">
                <a:ea typeface="+mn-lt"/>
                <a:cs typeface="+mn-lt"/>
                <a:hlinkClick r:id="rId3"/>
              </a:rPr>
              <a:t>https://documentation.abes.fr/sudoc/regles/Catalogage/Parallelisme.htm#NonLatin</a:t>
            </a:r>
            <a:r>
              <a:rPr lang="en-US">
                <a:ea typeface="+mn-lt"/>
                <a:cs typeface="+mn-lt"/>
              </a:rPr>
              <a:t> </a:t>
            </a:r>
            <a:br>
              <a:rPr lang="en-US">
                <a:ea typeface="+mn-lt"/>
                <a:cs typeface="+mn-lt"/>
              </a:rPr>
            </a:br>
            <a:br>
              <a:rPr lang="en-US">
                <a:ea typeface="+mn-lt"/>
                <a:cs typeface="+mn-lt"/>
              </a:rPr>
            </a:br>
            <a:r>
              <a:rPr lang="en-US"/>
              <a:t>Le placement de l'@</a:t>
            </a:r>
            <a:br>
              <a:rPr lang="en-US"/>
            </a:br>
            <a:r>
              <a:rPr lang="en-US">
                <a:ea typeface="+mn-lt"/>
                <a:cs typeface="+mn-lt"/>
                <a:hlinkClick r:id="rId4"/>
              </a:rPr>
              <a:t>https://documentation.abes.fr/sudoc/regles/Catalogage/Classement.htm</a:t>
            </a:r>
            <a:r>
              <a:rPr lang="en-US">
                <a:ea typeface="+mn-lt"/>
                <a:cs typeface="+mn-lt"/>
              </a:rPr>
              <a:t> (principes </a:t>
            </a:r>
            <a:r>
              <a:rPr lang="en-US" err="1">
                <a:ea typeface="+mn-lt"/>
                <a:cs typeface="+mn-lt"/>
              </a:rPr>
              <a:t>valant</a:t>
            </a:r>
            <a:r>
              <a:rPr lang="en-US">
                <a:ea typeface="+mn-lt"/>
                <a:cs typeface="+mn-lt"/>
              </a:rPr>
              <a:t> pour les </a:t>
            </a:r>
            <a:r>
              <a:rPr lang="en-US" err="1">
                <a:ea typeface="+mn-lt"/>
                <a:cs typeface="+mn-lt"/>
              </a:rPr>
              <a:t>écritures</a:t>
            </a:r>
            <a:r>
              <a:rPr lang="en-US">
                <a:ea typeface="+mn-lt"/>
                <a:cs typeface="+mn-lt"/>
              </a:rPr>
              <a:t> non </a:t>
            </a:r>
            <a:r>
              <a:rPr lang="en-US" err="1">
                <a:ea typeface="+mn-lt"/>
                <a:cs typeface="+mn-lt"/>
              </a:rPr>
              <a:t>latines</a:t>
            </a:r>
            <a:r>
              <a:rPr lang="en-US">
                <a:ea typeface="+mn-lt"/>
                <a:cs typeface="+mn-lt"/>
              </a:rPr>
              <a:t> </a:t>
            </a:r>
            <a:r>
              <a:rPr lang="en-US" err="1">
                <a:ea typeface="+mn-lt"/>
                <a:cs typeface="+mn-lt"/>
              </a:rPr>
              <a:t>également</a:t>
            </a:r>
            <a:r>
              <a:rPr lang="en-US">
                <a:ea typeface="+mn-lt"/>
                <a:cs typeface="+mn-lt"/>
              </a:rPr>
              <a:t> </a:t>
            </a:r>
            <a:r>
              <a:rPr lang="en-US" err="1">
                <a:ea typeface="+mn-lt"/>
                <a:cs typeface="+mn-lt"/>
              </a:rPr>
              <a:t>mais</a:t>
            </a:r>
            <a:r>
              <a:rPr lang="en-US">
                <a:ea typeface="+mn-lt"/>
                <a:cs typeface="+mn-lt"/>
              </a:rPr>
              <a:t> à adapter) </a:t>
            </a:r>
            <a:br>
              <a:rPr lang="en-US"/>
            </a:br>
            <a:br>
              <a:rPr lang="en-US"/>
            </a:br>
            <a:r>
              <a:rPr lang="en-US" err="1"/>
              <a:t>L'enregistrement</a:t>
            </a:r>
            <a:r>
              <a:rPr lang="en-US"/>
              <a:t> des collections : </a:t>
            </a:r>
            <a:r>
              <a:rPr lang="en-US" err="1"/>
              <a:t>éviter</a:t>
            </a:r>
            <a:r>
              <a:rPr lang="en-US"/>
              <a:t> </a:t>
            </a:r>
            <a:r>
              <a:rPr lang="en-US" err="1"/>
              <a:t>d'avoir</a:t>
            </a:r>
            <a:r>
              <a:rPr lang="en-US"/>
              <a:t> </a:t>
            </a:r>
            <a:r>
              <a:rPr lang="en-US" err="1"/>
              <a:t>une</a:t>
            </a:r>
            <a:r>
              <a:rPr lang="en-US"/>
              <a:t> zone 410 sans </a:t>
            </a:r>
            <a:r>
              <a:rPr lang="en-US" err="1"/>
              <a:t>titre</a:t>
            </a:r>
            <a:r>
              <a:rPr lang="en-US"/>
              <a:t> </a:t>
            </a:r>
            <a:r>
              <a:rPr lang="en-US" err="1"/>
              <a:t>significatif</a:t>
            </a:r>
            <a:r>
              <a:rPr lang="en-US"/>
              <a:t> - </a:t>
            </a:r>
            <a:r>
              <a:rPr lang="en-US" err="1"/>
              <a:t>préciser</a:t>
            </a:r>
            <a:r>
              <a:rPr lang="en-US"/>
              <a:t> par un </a:t>
            </a:r>
            <a:r>
              <a:rPr lang="en-US" err="1"/>
              <a:t>complément</a:t>
            </a:r>
            <a:r>
              <a:rPr lang="en-US"/>
              <a:t> de </a:t>
            </a:r>
            <a:r>
              <a:rPr lang="en-US" err="1"/>
              <a:t>titre</a:t>
            </a:r>
            <a:r>
              <a:rPr lang="en-US"/>
              <a:t> </a:t>
            </a:r>
            <a:r>
              <a:rPr lang="en-US" err="1"/>
              <a:t>ou</a:t>
            </a:r>
            <a:r>
              <a:rPr lang="en-US"/>
              <a:t> </a:t>
            </a:r>
            <a:r>
              <a:rPr lang="en-US" err="1"/>
              <a:t>une</a:t>
            </a:r>
            <a:r>
              <a:rPr lang="en-US"/>
              <a:t> </a:t>
            </a:r>
            <a:r>
              <a:rPr lang="en-US" err="1"/>
              <a:t>responsabilité</a:t>
            </a:r>
            <a:r>
              <a:rPr lang="en-US"/>
              <a:t> (dans les sous-zones </a:t>
            </a:r>
            <a:r>
              <a:rPr lang="en-US" err="1"/>
              <a:t>dédiées</a:t>
            </a:r>
            <a:r>
              <a:rPr lang="en-US"/>
              <a:t>) </a:t>
            </a:r>
            <a:r>
              <a:rPr lang="en-US" err="1"/>
              <a:t>selon</a:t>
            </a:r>
            <a:r>
              <a:rPr lang="en-US"/>
              <a:t> les </a:t>
            </a:r>
            <a:r>
              <a:rPr lang="en-US" err="1"/>
              <a:t>cas</a:t>
            </a:r>
            <a:endParaRPr lang="en-US" err="1">
              <a:cs typeface="Calibri"/>
            </a:endParaRPr>
          </a:p>
          <a:p>
            <a:endParaRPr lang="en-US"/>
          </a:p>
        </p:txBody>
      </p:sp>
    </p:spTree>
    <p:extLst>
      <p:ext uri="{BB962C8B-B14F-4D97-AF65-F5344CB8AC3E}">
        <p14:creationId xmlns:p14="http://schemas.microsoft.com/office/powerpoint/2010/main" val="60359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92FF-8DC4-31D5-F4A0-F6291255A2A1}"/>
              </a:ext>
            </a:extLst>
          </p:cNvPr>
          <p:cNvSpPr>
            <a:spLocks noGrp="1"/>
          </p:cNvSpPr>
          <p:nvPr>
            <p:ph type="title"/>
          </p:nvPr>
        </p:nvSpPr>
        <p:spPr/>
        <p:txBody>
          <a:bodyPr/>
          <a:lstStyle/>
          <a:p>
            <a:r>
              <a:rPr lang="en-US"/>
              <a:t>Vos questions</a:t>
            </a:r>
            <a:endParaRPr lang="fr-FR"/>
          </a:p>
        </p:txBody>
      </p:sp>
      <p:sp>
        <p:nvSpPr>
          <p:cNvPr id="3" name="Content Placeholder 2">
            <a:extLst>
              <a:ext uri="{FF2B5EF4-FFF2-40B4-BE49-F238E27FC236}">
                <a16:creationId xmlns:a16="http://schemas.microsoft.com/office/drawing/2014/main" id="{33346955-0895-5CE6-BD55-D84F85E5E5EA}"/>
              </a:ext>
            </a:extLst>
          </p:cNvPr>
          <p:cNvSpPr>
            <a:spLocks noGrp="1"/>
          </p:cNvSpPr>
          <p:nvPr>
            <p:ph idx="1"/>
          </p:nvPr>
        </p:nvSpPr>
        <p:spPr/>
        <p:txBody>
          <a:bodyPr vert="horz" lIns="91440" tIns="45720" rIns="91440" bIns="45720" rtlCol="0" anchor="t">
            <a:normAutofit/>
          </a:bodyPr>
          <a:lstStyle/>
          <a:p>
            <a:pPr>
              <a:buFont typeface="Calibri" panose="020F0502020204030204" pitchFamily="34" charset="0"/>
              <a:buChar char="-"/>
            </a:pPr>
            <a:r>
              <a:rPr lang="en-US"/>
              <a:t>Absence </a:t>
            </a:r>
            <a:r>
              <a:rPr lang="en-US" err="1"/>
              <a:t>d’espace</a:t>
            </a:r>
            <a:r>
              <a:rPr lang="en-US"/>
              <a:t> après le waw </a:t>
            </a:r>
            <a:r>
              <a:rPr lang="en-US" err="1"/>
              <a:t>el</a:t>
            </a:r>
            <a:r>
              <a:rPr lang="en-US"/>
              <a:t> 3atf ("et") </a:t>
            </a:r>
            <a:r>
              <a:rPr lang="en-US" err="1"/>
              <a:t>واو</a:t>
            </a:r>
            <a:r>
              <a:rPr lang="en-US"/>
              <a:t> </a:t>
            </a:r>
            <a:r>
              <a:rPr lang="en-US" err="1"/>
              <a:t>العطف</a:t>
            </a:r>
            <a:endParaRPr lang="en-US"/>
          </a:p>
          <a:p>
            <a:pPr marL="274320" lvl="2" indent="-91440">
              <a:spcBef>
                <a:spcPts val="1200"/>
              </a:spcBef>
              <a:spcAft>
                <a:spcPts val="200"/>
              </a:spcAft>
              <a:buSzPct val="100000"/>
              <a:buFont typeface="Wingdings" panose="020F0502020204030204" pitchFamily="34" charset="0"/>
              <a:buChar char="§"/>
            </a:pPr>
            <a:r>
              <a:rPr lang="en-US" sz="1600"/>
              <a:t>En </a:t>
            </a:r>
            <a:r>
              <a:rPr lang="en-US" sz="1600" err="1"/>
              <a:t>arabe</a:t>
            </a:r>
            <a:r>
              <a:rPr lang="en-US" sz="1600"/>
              <a:t> : le waw </a:t>
            </a:r>
            <a:r>
              <a:rPr lang="en-US" sz="1600" err="1"/>
              <a:t>est</a:t>
            </a:r>
            <a:r>
              <a:rPr lang="en-US" sz="1600"/>
              <a:t> </a:t>
            </a:r>
            <a:r>
              <a:rPr lang="en-US" sz="1600" err="1"/>
              <a:t>collé</a:t>
            </a:r>
            <a:r>
              <a:rPr lang="en-US" sz="1600"/>
              <a:t> au mot qui suit </a:t>
            </a:r>
            <a:r>
              <a:rPr lang="en-US" sz="1600" err="1"/>
              <a:t>mais</a:t>
            </a:r>
            <a:r>
              <a:rPr lang="en-US" sz="1600"/>
              <a:t> </a:t>
            </a:r>
            <a:r>
              <a:rPr lang="en-US" sz="1600" err="1"/>
              <a:t>cela</a:t>
            </a:r>
            <a:r>
              <a:rPr lang="en-US" sz="1600"/>
              <a:t> pose </a:t>
            </a:r>
            <a:r>
              <a:rPr lang="en-US" sz="1600" err="1"/>
              <a:t>problème</a:t>
            </a:r>
            <a:r>
              <a:rPr lang="en-US" sz="1600"/>
              <a:t> dans la recherche. Les pratiques </a:t>
            </a:r>
            <a:r>
              <a:rPr lang="en-US" sz="1600" err="1"/>
              <a:t>sont</a:t>
            </a:r>
            <a:r>
              <a:rPr lang="en-US" sz="1600"/>
              <a:t> </a:t>
            </a:r>
            <a:r>
              <a:rPr lang="en-US" sz="1600" err="1"/>
              <a:t>hétérogènes</a:t>
            </a:r>
            <a:r>
              <a:rPr lang="en-US" sz="1600"/>
              <a:t>. </a:t>
            </a:r>
            <a:endParaRPr lang="en-US" sz="1600">
              <a:cs typeface="Calibri"/>
            </a:endParaRPr>
          </a:p>
          <a:p>
            <a:pPr marL="274320" lvl="2" indent="-91440">
              <a:spcBef>
                <a:spcPts val="1200"/>
              </a:spcBef>
              <a:spcAft>
                <a:spcPts val="200"/>
              </a:spcAft>
              <a:buSzPct val="100000"/>
              <a:buFont typeface="Wingdings" panose="020F0502020204030204" pitchFamily="34" charset="0"/>
              <a:buChar char="§"/>
            </a:pPr>
            <a:r>
              <a:rPr lang="en-US" sz="1600"/>
              <a:t>NB : </a:t>
            </a:r>
            <a:r>
              <a:rPr lang="en-US" sz="1600" err="1"/>
              <a:t>en</a:t>
            </a:r>
            <a:r>
              <a:rPr lang="en-US" sz="1600"/>
              <a:t> </a:t>
            </a:r>
            <a:r>
              <a:rPr lang="en-US" sz="1600" err="1"/>
              <a:t>translittération</a:t>
            </a:r>
            <a:r>
              <a:rPr lang="en-US" sz="1600"/>
              <a:t> : on </a:t>
            </a:r>
            <a:r>
              <a:rPr lang="en-US" sz="1600" err="1"/>
              <a:t>écrit</a:t>
            </a:r>
            <a:r>
              <a:rPr lang="en-US" sz="1600"/>
              <a:t> "</a:t>
            </a:r>
            <a:r>
              <a:rPr lang="en-US" sz="1600" err="1"/>
              <a:t>wa</a:t>
            </a:r>
            <a:r>
              <a:rPr lang="en-US" sz="1600"/>
              <a:t>-" et </a:t>
            </a:r>
            <a:r>
              <a:rPr lang="en-US" sz="1600" err="1"/>
              <a:t>cela</a:t>
            </a:r>
            <a:r>
              <a:rPr lang="en-US" sz="1600"/>
              <a:t> ne pose pas de </a:t>
            </a:r>
            <a:r>
              <a:rPr lang="en-US" sz="1600" err="1"/>
              <a:t>problème</a:t>
            </a:r>
            <a:r>
              <a:rPr lang="en-US" sz="1600"/>
              <a:t>.</a:t>
            </a:r>
            <a:endParaRPr lang="en-US" sz="1600">
              <a:cs typeface="Calibri"/>
            </a:endParaRPr>
          </a:p>
          <a:p>
            <a:pPr>
              <a:buFont typeface="Calibri" panose="020F0502020204030204" pitchFamily="34" charset="0"/>
              <a:buChar char="-"/>
            </a:pPr>
            <a:endParaRPr lang="en-US"/>
          </a:p>
          <a:p>
            <a:pPr>
              <a:buChar char="-"/>
            </a:pPr>
            <a:endParaRPr lang="en-US">
              <a:cs typeface="Calibri"/>
            </a:endParaRPr>
          </a:p>
        </p:txBody>
      </p:sp>
      <p:pic>
        <p:nvPicPr>
          <p:cNvPr id="5" name="Graphique 4" descr="Questions avec un remplissage uni">
            <a:extLst>
              <a:ext uri="{FF2B5EF4-FFF2-40B4-BE49-F238E27FC236}">
                <a16:creationId xmlns:a16="http://schemas.microsoft.com/office/drawing/2014/main" id="{51BF0249-4557-A6D2-5BA3-025E12A10C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52" y="1661422"/>
            <a:ext cx="914400" cy="914400"/>
          </a:xfrm>
          <a:prstGeom prst="rect">
            <a:avLst/>
          </a:prstGeom>
        </p:spPr>
      </p:pic>
      <p:sp>
        <p:nvSpPr>
          <p:cNvPr id="8" name="Rectangle 7">
            <a:extLst>
              <a:ext uri="{FF2B5EF4-FFF2-40B4-BE49-F238E27FC236}">
                <a16:creationId xmlns:a16="http://schemas.microsoft.com/office/drawing/2014/main" id="{33950D54-D3EF-4ED5-1119-59A95DA58AE5}"/>
              </a:ext>
            </a:extLst>
          </p:cNvPr>
          <p:cNvSpPr/>
          <p:nvPr/>
        </p:nvSpPr>
        <p:spPr>
          <a:xfrm>
            <a:off x="1102507" y="3428540"/>
            <a:ext cx="9784521" cy="158611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a:solidFill>
                  <a:srgbClr val="FF0000"/>
                </a:solidFill>
                <a:latin typeface="Calibri"/>
                <a:cs typeface="Calibri"/>
              </a:rPr>
              <a:t>Il faut </a:t>
            </a:r>
            <a:r>
              <a:rPr lang="en-US" err="1">
                <a:solidFill>
                  <a:srgbClr val="FF0000"/>
                </a:solidFill>
                <a:latin typeface="Calibri"/>
                <a:cs typeface="Calibri"/>
              </a:rPr>
              <a:t>retranscrire</a:t>
            </a:r>
            <a:r>
              <a:rPr lang="en-US">
                <a:solidFill>
                  <a:srgbClr val="FF0000"/>
                </a:solidFill>
                <a:latin typeface="Calibri"/>
                <a:cs typeface="Calibri"/>
              </a:rPr>
              <a:t> le </a:t>
            </a:r>
            <a:r>
              <a:rPr lang="en-US" err="1">
                <a:solidFill>
                  <a:srgbClr val="FF0000"/>
                </a:solidFill>
                <a:latin typeface="Calibri"/>
                <a:cs typeface="Calibri"/>
              </a:rPr>
              <a:t>titre</a:t>
            </a:r>
            <a:r>
              <a:rPr lang="en-US">
                <a:solidFill>
                  <a:srgbClr val="FF0000"/>
                </a:solidFill>
                <a:latin typeface="Calibri"/>
                <a:cs typeface="Calibri"/>
              </a:rPr>
              <a:t> </a:t>
            </a:r>
            <a:r>
              <a:rPr lang="en-US" err="1">
                <a:solidFill>
                  <a:srgbClr val="FF0000"/>
                </a:solidFill>
                <a:latin typeface="Calibri"/>
                <a:cs typeface="Calibri"/>
              </a:rPr>
              <a:t>comme</a:t>
            </a:r>
            <a:r>
              <a:rPr lang="en-US">
                <a:solidFill>
                  <a:srgbClr val="FF0000"/>
                </a:solidFill>
                <a:latin typeface="Calibri"/>
                <a:cs typeface="Calibri"/>
              </a:rPr>
              <a:t> il </a:t>
            </a:r>
            <a:r>
              <a:rPr lang="en-US" err="1">
                <a:solidFill>
                  <a:srgbClr val="FF0000"/>
                </a:solidFill>
                <a:latin typeface="Calibri"/>
                <a:cs typeface="Calibri"/>
              </a:rPr>
              <a:t>est</a:t>
            </a:r>
            <a:r>
              <a:rPr lang="en-US">
                <a:solidFill>
                  <a:srgbClr val="FF0000"/>
                </a:solidFill>
                <a:latin typeface="Calibri"/>
                <a:cs typeface="Calibri"/>
              </a:rPr>
              <a:t> et respecter la </a:t>
            </a:r>
            <a:r>
              <a:rPr lang="en-US" err="1">
                <a:solidFill>
                  <a:srgbClr val="FF0000"/>
                </a:solidFill>
                <a:latin typeface="Calibri"/>
                <a:cs typeface="Calibri"/>
              </a:rPr>
              <a:t>règle</a:t>
            </a:r>
            <a:r>
              <a:rPr lang="en-US">
                <a:solidFill>
                  <a:srgbClr val="FF0000"/>
                </a:solidFill>
                <a:latin typeface="Calibri"/>
                <a:cs typeface="Calibri"/>
              </a:rPr>
              <a:t> </a:t>
            </a:r>
            <a:r>
              <a:rPr lang="en-US" err="1">
                <a:solidFill>
                  <a:srgbClr val="FF0000"/>
                </a:solidFill>
                <a:latin typeface="Calibri"/>
                <a:cs typeface="Calibri"/>
              </a:rPr>
              <a:t>gramaticale</a:t>
            </a:r>
            <a:r>
              <a:rPr lang="en-US">
                <a:solidFill>
                  <a:srgbClr val="FF0000"/>
                </a:solidFill>
                <a:latin typeface="Calibri"/>
                <a:cs typeface="Calibri"/>
              </a:rPr>
              <a:t> (waw </a:t>
            </a:r>
            <a:r>
              <a:rPr lang="en-US" err="1">
                <a:solidFill>
                  <a:srgbClr val="FF0000"/>
                </a:solidFill>
                <a:latin typeface="Calibri"/>
                <a:cs typeface="Calibri"/>
              </a:rPr>
              <a:t>collé</a:t>
            </a:r>
            <a:r>
              <a:rPr lang="en-US">
                <a:solidFill>
                  <a:srgbClr val="FF0000"/>
                </a:solidFill>
                <a:latin typeface="Calibri"/>
                <a:cs typeface="Calibri"/>
              </a:rPr>
              <a:t>).</a:t>
            </a:r>
            <a:r>
              <a:rPr lang="en-US">
                <a:solidFill>
                  <a:schemeClr val="tx1"/>
                </a:solidFill>
                <a:latin typeface="Calibri"/>
                <a:cs typeface="Calibri"/>
              </a:rPr>
              <a:t> </a:t>
            </a:r>
          </a:p>
          <a:p>
            <a:pPr marL="97790" lvl="1">
              <a:lnSpc>
                <a:spcPct val="90000"/>
              </a:lnSpc>
              <a:spcBef>
                <a:spcPts val="200"/>
              </a:spcBef>
              <a:spcAft>
                <a:spcPts val="400"/>
              </a:spcAft>
            </a:pPr>
            <a:r>
              <a:rPr lang="en-US">
                <a:solidFill>
                  <a:schemeClr val="tx1"/>
                </a:solidFill>
                <a:latin typeface="Calibri"/>
                <a:cs typeface="Calibri"/>
              </a:rPr>
              <a:t>La recherche </a:t>
            </a:r>
            <a:r>
              <a:rPr lang="en-US" err="1">
                <a:solidFill>
                  <a:schemeClr val="tx1"/>
                </a:solidFill>
                <a:latin typeface="Calibri"/>
                <a:cs typeface="Calibri"/>
              </a:rPr>
              <a:t>peut</a:t>
            </a:r>
            <a:r>
              <a:rPr lang="en-US">
                <a:solidFill>
                  <a:schemeClr val="tx1"/>
                </a:solidFill>
                <a:latin typeface="Calibri"/>
                <a:cs typeface="Calibri"/>
              </a:rPr>
              <a:t> </a:t>
            </a:r>
            <a:r>
              <a:rPr lang="en-US" err="1">
                <a:solidFill>
                  <a:schemeClr val="tx1"/>
                </a:solidFill>
                <a:latin typeface="Calibri"/>
                <a:cs typeface="Calibri"/>
              </a:rPr>
              <a:t>être</a:t>
            </a:r>
            <a:r>
              <a:rPr lang="en-US">
                <a:solidFill>
                  <a:schemeClr val="tx1"/>
                </a:solidFill>
                <a:latin typeface="Calibri"/>
                <a:cs typeface="Calibri"/>
              </a:rPr>
              <a:t> </a:t>
            </a:r>
            <a:r>
              <a:rPr lang="en-US" err="1">
                <a:solidFill>
                  <a:schemeClr val="tx1"/>
                </a:solidFill>
                <a:latin typeface="Calibri"/>
                <a:cs typeface="Calibri"/>
              </a:rPr>
              <a:t>optimisée</a:t>
            </a:r>
            <a:r>
              <a:rPr lang="en-US">
                <a:solidFill>
                  <a:schemeClr val="tx1"/>
                </a:solidFill>
                <a:latin typeface="Calibri"/>
                <a:cs typeface="Calibri"/>
              </a:rPr>
              <a:t> par la </a:t>
            </a:r>
            <a:r>
              <a:rPr lang="en-US" err="1">
                <a:solidFill>
                  <a:schemeClr val="tx1"/>
                </a:solidFill>
                <a:latin typeface="Calibri"/>
                <a:cs typeface="Calibri"/>
              </a:rPr>
              <a:t>translittération</a:t>
            </a:r>
            <a:r>
              <a:rPr lang="en-US">
                <a:solidFill>
                  <a:schemeClr val="tx1"/>
                </a:solidFill>
                <a:latin typeface="Calibri"/>
                <a:cs typeface="Calibri"/>
              </a:rPr>
              <a:t>, la </a:t>
            </a:r>
            <a:r>
              <a:rPr lang="en-US" err="1">
                <a:solidFill>
                  <a:schemeClr val="tx1"/>
                </a:solidFill>
                <a:latin typeface="Calibri"/>
                <a:cs typeface="Calibri"/>
              </a:rPr>
              <a:t>saisie</a:t>
            </a:r>
            <a:r>
              <a:rPr lang="en-US">
                <a:solidFill>
                  <a:schemeClr val="tx1"/>
                </a:solidFill>
                <a:latin typeface="Calibri"/>
                <a:cs typeface="Calibri"/>
              </a:rPr>
              <a:t> de </a:t>
            </a:r>
            <a:r>
              <a:rPr lang="en-US" err="1">
                <a:solidFill>
                  <a:schemeClr val="tx1"/>
                </a:solidFill>
                <a:latin typeface="Calibri"/>
                <a:cs typeface="Calibri"/>
              </a:rPr>
              <a:t>titres</a:t>
            </a:r>
            <a:r>
              <a:rPr lang="en-US">
                <a:solidFill>
                  <a:schemeClr val="tx1"/>
                </a:solidFill>
                <a:latin typeface="Calibri"/>
                <a:cs typeface="Calibri"/>
              </a:rPr>
              <a:t> </a:t>
            </a:r>
            <a:r>
              <a:rPr lang="en-US" err="1">
                <a:solidFill>
                  <a:schemeClr val="tx1"/>
                </a:solidFill>
                <a:latin typeface="Calibri"/>
                <a:cs typeface="Calibri"/>
              </a:rPr>
              <a:t>supplémentaires</a:t>
            </a:r>
            <a:r>
              <a:rPr lang="en-US">
                <a:solidFill>
                  <a:schemeClr val="tx1"/>
                </a:solidFill>
                <a:latin typeface="Calibri"/>
                <a:cs typeface="Calibri"/>
              </a:rPr>
              <a:t>, </a:t>
            </a:r>
            <a:r>
              <a:rPr lang="en-US" err="1">
                <a:solidFill>
                  <a:schemeClr val="tx1"/>
                </a:solidFill>
                <a:latin typeface="Calibri"/>
                <a:cs typeface="Calibri"/>
              </a:rPr>
              <a:t>ou</a:t>
            </a:r>
            <a:r>
              <a:rPr lang="en-US">
                <a:solidFill>
                  <a:schemeClr val="tx1"/>
                </a:solidFill>
                <a:latin typeface="Calibri"/>
                <a:cs typeface="Calibri"/>
              </a:rPr>
              <a:t> encore la "</a:t>
            </a:r>
            <a:r>
              <a:rPr lang="en-US" err="1">
                <a:solidFill>
                  <a:schemeClr val="tx1"/>
                </a:solidFill>
                <a:latin typeface="Calibri"/>
                <a:cs typeface="Calibri"/>
              </a:rPr>
              <a:t>racinisation</a:t>
            </a:r>
            <a:r>
              <a:rPr lang="en-US">
                <a:solidFill>
                  <a:schemeClr val="tx1"/>
                </a:solidFill>
                <a:latin typeface="Calibri"/>
                <a:cs typeface="Calibri"/>
              </a:rPr>
              <a:t>" dans les SGB (cf. SGB IMA)</a:t>
            </a:r>
          </a:p>
          <a:p>
            <a:pPr marL="566420" lvl="2" indent="-285750">
              <a:lnSpc>
                <a:spcPct val="90000"/>
              </a:lnSpc>
              <a:spcBef>
                <a:spcPts val="200"/>
              </a:spcBef>
              <a:spcAft>
                <a:spcPts val="400"/>
              </a:spcAft>
              <a:buFont typeface="Wingdings"/>
              <a:buChar char="Ø"/>
            </a:pPr>
            <a:r>
              <a:rPr lang="en-US" sz="1400" err="1">
                <a:solidFill>
                  <a:schemeClr val="tx1"/>
                </a:solidFill>
                <a:latin typeface="Calibri"/>
                <a:cs typeface="Calibri"/>
              </a:rPr>
              <a:t>Corriger</a:t>
            </a:r>
            <a:r>
              <a:rPr lang="en-US" sz="1400">
                <a:solidFill>
                  <a:schemeClr val="tx1"/>
                </a:solidFill>
                <a:latin typeface="Calibri"/>
                <a:cs typeface="Calibri"/>
              </a:rPr>
              <a:t> </a:t>
            </a:r>
            <a:r>
              <a:rPr lang="en-US" sz="1400" err="1">
                <a:solidFill>
                  <a:schemeClr val="tx1"/>
                </a:solidFill>
                <a:latin typeface="Calibri"/>
                <a:cs typeface="Calibri"/>
              </a:rPr>
              <a:t>automatiquement</a:t>
            </a:r>
            <a:r>
              <a:rPr lang="en-US" sz="1400">
                <a:solidFill>
                  <a:schemeClr val="tx1"/>
                </a:solidFill>
                <a:latin typeface="Calibri"/>
                <a:cs typeface="Calibri"/>
              </a:rPr>
              <a:t> pour les notices </a:t>
            </a:r>
            <a:r>
              <a:rPr lang="en-US" sz="1400" err="1">
                <a:solidFill>
                  <a:schemeClr val="tx1"/>
                </a:solidFill>
                <a:latin typeface="Calibri"/>
                <a:cs typeface="Calibri"/>
              </a:rPr>
              <a:t>en</a:t>
            </a:r>
            <a:r>
              <a:rPr lang="en-US" sz="1400">
                <a:solidFill>
                  <a:schemeClr val="tx1"/>
                </a:solidFill>
                <a:latin typeface="Calibri"/>
                <a:cs typeface="Calibri"/>
              </a:rPr>
              <a:t> langue </a:t>
            </a:r>
            <a:r>
              <a:rPr lang="en-US" sz="1400" err="1">
                <a:solidFill>
                  <a:schemeClr val="tx1"/>
                </a:solidFill>
                <a:latin typeface="Calibri"/>
                <a:cs typeface="Calibri"/>
              </a:rPr>
              <a:t>arabe</a:t>
            </a:r>
            <a:r>
              <a:rPr lang="en-US" sz="1400">
                <a:solidFill>
                  <a:schemeClr val="tx1"/>
                </a:solidFill>
                <a:latin typeface="Calibri"/>
                <a:cs typeface="Calibri"/>
              </a:rPr>
              <a:t> qui ne </a:t>
            </a:r>
            <a:r>
              <a:rPr lang="en-US" sz="1400" err="1">
                <a:solidFill>
                  <a:schemeClr val="tx1"/>
                </a:solidFill>
                <a:latin typeface="Calibri"/>
                <a:cs typeface="Calibri"/>
              </a:rPr>
              <a:t>respectent</a:t>
            </a:r>
            <a:r>
              <a:rPr lang="en-US" sz="1400">
                <a:solidFill>
                  <a:schemeClr val="tx1"/>
                </a:solidFill>
                <a:latin typeface="Calibri"/>
                <a:cs typeface="Calibri"/>
              </a:rPr>
              <a:t> pas </a:t>
            </a:r>
            <a:r>
              <a:rPr lang="en-US" sz="1400" err="1">
                <a:solidFill>
                  <a:schemeClr val="tx1"/>
                </a:solidFill>
                <a:latin typeface="Calibri"/>
                <a:cs typeface="Calibri"/>
              </a:rPr>
              <a:t>cette</a:t>
            </a:r>
            <a:r>
              <a:rPr lang="en-US" sz="1400">
                <a:solidFill>
                  <a:schemeClr val="tx1"/>
                </a:solidFill>
                <a:latin typeface="Calibri"/>
                <a:cs typeface="Calibri"/>
              </a:rPr>
              <a:t> </a:t>
            </a:r>
            <a:r>
              <a:rPr lang="en-US" sz="1400" err="1">
                <a:solidFill>
                  <a:schemeClr val="tx1"/>
                </a:solidFill>
                <a:latin typeface="Calibri"/>
                <a:cs typeface="Calibri"/>
              </a:rPr>
              <a:t>règle</a:t>
            </a:r>
            <a:r>
              <a:rPr lang="en-US" sz="1400">
                <a:solidFill>
                  <a:schemeClr val="tx1"/>
                </a:solidFill>
                <a:latin typeface="Calibri"/>
                <a:cs typeface="Calibri"/>
              </a:rPr>
              <a:t> (sur lots de notices </a:t>
            </a:r>
            <a:r>
              <a:rPr lang="en-US" sz="1400" err="1">
                <a:solidFill>
                  <a:schemeClr val="tx1"/>
                </a:solidFill>
                <a:latin typeface="Calibri"/>
                <a:cs typeface="Calibri"/>
              </a:rPr>
              <a:t>repérés</a:t>
            </a:r>
            <a:r>
              <a:rPr lang="en-US" sz="1400">
                <a:solidFill>
                  <a:schemeClr val="tx1"/>
                </a:solidFill>
                <a:latin typeface="Calibri"/>
                <a:cs typeface="Calibri"/>
              </a:rPr>
              <a:t> par </a:t>
            </a:r>
            <a:r>
              <a:rPr lang="en-US" sz="1400" err="1">
                <a:solidFill>
                  <a:schemeClr val="tx1"/>
                </a:solidFill>
                <a:latin typeface="Calibri"/>
                <a:cs typeface="Calibri"/>
              </a:rPr>
              <a:t>établissements</a:t>
            </a:r>
            <a:r>
              <a:rPr lang="en-US" sz="1400">
                <a:solidFill>
                  <a:schemeClr val="tx1"/>
                </a:solidFill>
                <a:latin typeface="Calibri"/>
                <a:cs typeface="Calibri"/>
              </a:rPr>
              <a:t> du </a:t>
            </a:r>
            <a:r>
              <a:rPr lang="en-US" sz="1400" err="1">
                <a:solidFill>
                  <a:schemeClr val="tx1"/>
                </a:solidFill>
                <a:latin typeface="Calibri"/>
                <a:cs typeface="Calibri"/>
              </a:rPr>
              <a:t>réseau</a:t>
            </a:r>
            <a:r>
              <a:rPr lang="en-US" sz="1400">
                <a:solidFill>
                  <a:schemeClr val="tx1"/>
                </a:solidFill>
                <a:latin typeface="Calibri"/>
                <a:cs typeface="Calibri"/>
              </a:rPr>
              <a:t>) : </a:t>
            </a:r>
            <a:r>
              <a:rPr lang="en-US" sz="1400" err="1">
                <a:solidFill>
                  <a:schemeClr val="tx1"/>
                </a:solidFill>
                <a:latin typeface="Calibri"/>
                <a:cs typeface="Calibri"/>
              </a:rPr>
              <a:t>ce</a:t>
            </a:r>
            <a:r>
              <a:rPr lang="en-US" sz="1400">
                <a:solidFill>
                  <a:schemeClr val="tx1"/>
                </a:solidFill>
                <a:latin typeface="Calibri"/>
                <a:cs typeface="Calibri"/>
              </a:rPr>
              <a:t> </a:t>
            </a:r>
            <a:r>
              <a:rPr lang="en-US" sz="1400" err="1">
                <a:solidFill>
                  <a:schemeClr val="tx1"/>
                </a:solidFill>
                <a:latin typeface="Calibri"/>
                <a:cs typeface="Calibri"/>
              </a:rPr>
              <a:t>chantier</a:t>
            </a:r>
            <a:r>
              <a:rPr lang="en-US" sz="1400">
                <a:solidFill>
                  <a:schemeClr val="tx1"/>
                </a:solidFill>
                <a:latin typeface="Calibri"/>
                <a:cs typeface="Calibri"/>
              </a:rPr>
              <a:t> sera </a:t>
            </a:r>
            <a:r>
              <a:rPr lang="en-US" sz="1400" err="1">
                <a:solidFill>
                  <a:schemeClr val="tx1"/>
                </a:solidFill>
                <a:latin typeface="Calibri"/>
                <a:cs typeface="Calibri"/>
              </a:rPr>
              <a:t>mené</a:t>
            </a:r>
            <a:r>
              <a:rPr lang="en-US" sz="1400">
                <a:solidFill>
                  <a:schemeClr val="tx1"/>
                </a:solidFill>
                <a:latin typeface="Calibri"/>
                <a:cs typeface="Calibri"/>
              </a:rPr>
              <a:t> par </a:t>
            </a:r>
            <a:r>
              <a:rPr lang="en-US" sz="1400" err="1">
                <a:solidFill>
                  <a:schemeClr val="tx1"/>
                </a:solidFill>
                <a:latin typeface="Calibri"/>
                <a:cs typeface="Calibri"/>
              </a:rPr>
              <a:t>l'Abes</a:t>
            </a:r>
            <a:r>
              <a:rPr lang="en-US" sz="1400">
                <a:solidFill>
                  <a:schemeClr val="tx1"/>
                </a:solidFill>
                <a:latin typeface="Calibri"/>
                <a:cs typeface="Calibri"/>
              </a:rPr>
              <a:t>.</a:t>
            </a:r>
            <a:endParaRPr lang="en-US" sz="1400">
              <a:solidFill>
                <a:schemeClr val="tx1"/>
              </a:solidFill>
              <a:latin typeface="Calibri"/>
            </a:endParaRPr>
          </a:p>
        </p:txBody>
      </p:sp>
    </p:spTree>
    <p:extLst>
      <p:ext uri="{BB962C8B-B14F-4D97-AF65-F5344CB8AC3E}">
        <p14:creationId xmlns:p14="http://schemas.microsoft.com/office/powerpoint/2010/main" val="3695254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92FF-8DC4-31D5-F4A0-F6291255A2A1}"/>
              </a:ext>
            </a:extLst>
          </p:cNvPr>
          <p:cNvSpPr>
            <a:spLocks noGrp="1"/>
          </p:cNvSpPr>
          <p:nvPr>
            <p:ph type="title"/>
          </p:nvPr>
        </p:nvSpPr>
        <p:spPr/>
        <p:txBody>
          <a:bodyPr/>
          <a:lstStyle/>
          <a:p>
            <a:r>
              <a:rPr lang="en-US"/>
              <a:t>Vos questions</a:t>
            </a:r>
            <a:endParaRPr lang="fr-FR"/>
          </a:p>
        </p:txBody>
      </p:sp>
      <p:sp>
        <p:nvSpPr>
          <p:cNvPr id="3" name="Content Placeholder 2">
            <a:extLst>
              <a:ext uri="{FF2B5EF4-FFF2-40B4-BE49-F238E27FC236}">
                <a16:creationId xmlns:a16="http://schemas.microsoft.com/office/drawing/2014/main" id="{33346955-0895-5CE6-BD55-D84F85E5E5EA}"/>
              </a:ext>
            </a:extLst>
          </p:cNvPr>
          <p:cNvSpPr>
            <a:spLocks noGrp="1"/>
          </p:cNvSpPr>
          <p:nvPr>
            <p:ph idx="1"/>
          </p:nvPr>
        </p:nvSpPr>
        <p:spPr/>
        <p:txBody>
          <a:bodyPr vert="horz" lIns="91440" tIns="45720" rIns="91440" bIns="45720" rtlCol="0" anchor="t">
            <a:normAutofit/>
          </a:bodyPr>
          <a:lstStyle/>
          <a:p>
            <a:pPr>
              <a:buFont typeface="Calibri" panose="020F0502020204030204" pitchFamily="34" charset="0"/>
              <a:buChar char="-"/>
            </a:pPr>
            <a:r>
              <a:rPr lang="en-US"/>
              <a:t>Usage des </a:t>
            </a:r>
            <a:r>
              <a:rPr lang="en-US" err="1"/>
              <a:t>diacritiques</a:t>
            </a:r>
            <a:r>
              <a:rPr lang="en-US"/>
              <a:t> dans les </a:t>
            </a:r>
            <a:r>
              <a:rPr lang="en-US" err="1"/>
              <a:t>titres</a:t>
            </a:r>
            <a:r>
              <a:rPr lang="en-US"/>
              <a:t> : hamza sur le aleph, </a:t>
            </a:r>
            <a:r>
              <a:rPr lang="en-US" err="1"/>
              <a:t>tachkil</a:t>
            </a:r>
            <a:r>
              <a:rPr lang="en-US"/>
              <a:t> &gt; </a:t>
            </a:r>
            <a:r>
              <a:rPr lang="en-US" err="1"/>
              <a:t>quelles</a:t>
            </a:r>
            <a:r>
              <a:rPr lang="en-US"/>
              <a:t> pratiques dans la </a:t>
            </a:r>
            <a:r>
              <a:rPr lang="en-US" err="1"/>
              <a:t>saisie</a:t>
            </a:r>
            <a:r>
              <a:rPr lang="en-US"/>
              <a:t> des </a:t>
            </a:r>
            <a:r>
              <a:rPr lang="en-US" err="1"/>
              <a:t>titres</a:t>
            </a:r>
            <a:r>
              <a:rPr lang="en-US"/>
              <a:t> ?</a:t>
            </a:r>
            <a:endParaRPr lang="en-US">
              <a:cs typeface="Calibri"/>
            </a:endParaRPr>
          </a:p>
        </p:txBody>
      </p:sp>
      <p:pic>
        <p:nvPicPr>
          <p:cNvPr id="5" name="Graphique 4" descr="Questions avec un remplissage uni">
            <a:extLst>
              <a:ext uri="{FF2B5EF4-FFF2-40B4-BE49-F238E27FC236}">
                <a16:creationId xmlns:a16="http://schemas.microsoft.com/office/drawing/2014/main" id="{51BF0249-4557-A6D2-5BA3-025E12A10C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52" y="1661422"/>
            <a:ext cx="914400" cy="914400"/>
          </a:xfrm>
          <a:prstGeom prst="rect">
            <a:avLst/>
          </a:prstGeom>
        </p:spPr>
      </p:pic>
      <p:sp>
        <p:nvSpPr>
          <p:cNvPr id="6" name="Rectangle 5">
            <a:extLst>
              <a:ext uri="{FF2B5EF4-FFF2-40B4-BE49-F238E27FC236}">
                <a16:creationId xmlns:a16="http://schemas.microsoft.com/office/drawing/2014/main" id="{27B8A6CC-6CFF-2E87-E31D-2E647A8BB9C8}"/>
              </a:ext>
            </a:extLst>
          </p:cNvPr>
          <p:cNvSpPr/>
          <p:nvPr/>
        </p:nvSpPr>
        <p:spPr>
          <a:xfrm>
            <a:off x="1197757" y="2751207"/>
            <a:ext cx="9784521" cy="270025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b="1">
                <a:solidFill>
                  <a:srgbClr val="404040"/>
                </a:solidFill>
                <a:latin typeface="Calibri"/>
                <a:cs typeface="Calibri"/>
              </a:rPr>
              <a:t>200 </a:t>
            </a:r>
            <a:r>
              <a:rPr lang="en-US">
                <a:solidFill>
                  <a:srgbClr val="404040"/>
                </a:solidFill>
                <a:latin typeface="Calibri"/>
                <a:cs typeface="Calibri"/>
              </a:rPr>
              <a:t>: </a:t>
            </a:r>
            <a:r>
              <a:rPr lang="en-US" err="1">
                <a:solidFill>
                  <a:srgbClr val="404040"/>
                </a:solidFill>
                <a:latin typeface="Calibri"/>
                <a:cs typeface="Calibri"/>
              </a:rPr>
              <a:t>retranscrire</a:t>
            </a:r>
            <a:r>
              <a:rPr lang="en-US">
                <a:solidFill>
                  <a:srgbClr val="404040"/>
                </a:solidFill>
                <a:latin typeface="Calibri"/>
                <a:cs typeface="Calibri"/>
              </a:rPr>
              <a:t> le </a:t>
            </a:r>
            <a:r>
              <a:rPr lang="en-US" err="1">
                <a:solidFill>
                  <a:srgbClr val="404040"/>
                </a:solidFill>
                <a:latin typeface="Calibri"/>
                <a:cs typeface="Calibri"/>
              </a:rPr>
              <a:t>titre</a:t>
            </a:r>
            <a:r>
              <a:rPr lang="en-US">
                <a:solidFill>
                  <a:srgbClr val="404040"/>
                </a:solidFill>
                <a:latin typeface="Calibri"/>
                <a:cs typeface="Calibri"/>
              </a:rPr>
              <a:t> </a:t>
            </a:r>
            <a:r>
              <a:rPr lang="en-US" err="1">
                <a:solidFill>
                  <a:srgbClr val="404040"/>
                </a:solidFill>
                <a:latin typeface="Calibri"/>
                <a:cs typeface="Calibri"/>
              </a:rPr>
              <a:t>tel</a:t>
            </a:r>
            <a:r>
              <a:rPr lang="en-US">
                <a:solidFill>
                  <a:srgbClr val="404040"/>
                </a:solidFill>
                <a:latin typeface="Calibri"/>
                <a:cs typeface="Calibri"/>
              </a:rPr>
              <a:t> </a:t>
            </a:r>
            <a:r>
              <a:rPr lang="en-US" err="1">
                <a:solidFill>
                  <a:srgbClr val="404040"/>
                </a:solidFill>
                <a:latin typeface="Calibri"/>
                <a:cs typeface="Calibri"/>
              </a:rPr>
              <a:t>qu'il</a:t>
            </a:r>
            <a:r>
              <a:rPr lang="en-US">
                <a:solidFill>
                  <a:srgbClr val="404040"/>
                </a:solidFill>
                <a:latin typeface="Calibri"/>
                <a:cs typeface="Calibri"/>
              </a:rPr>
              <a:t> figure sur la notice </a:t>
            </a:r>
            <a:endParaRPr lang="en-US"/>
          </a:p>
          <a:p>
            <a:pPr marL="97790" lvl="1">
              <a:lnSpc>
                <a:spcPct val="90000"/>
              </a:lnSpc>
              <a:spcBef>
                <a:spcPts val="200"/>
              </a:spcBef>
              <a:spcAft>
                <a:spcPts val="400"/>
              </a:spcAft>
            </a:pPr>
            <a:r>
              <a:rPr lang="en-US">
                <a:solidFill>
                  <a:srgbClr val="404040"/>
                </a:solidFill>
                <a:latin typeface="Calibri"/>
                <a:cs typeface="Calibri"/>
              </a:rPr>
              <a:t>Attention à </a:t>
            </a:r>
            <a:r>
              <a:rPr lang="en-US" err="1">
                <a:solidFill>
                  <a:srgbClr val="404040"/>
                </a:solidFill>
                <a:latin typeface="Calibri"/>
                <a:cs typeface="Calibri"/>
              </a:rPr>
              <a:t>corriger</a:t>
            </a:r>
            <a:r>
              <a:rPr lang="en-US">
                <a:solidFill>
                  <a:srgbClr val="404040"/>
                </a:solidFill>
                <a:latin typeface="Calibri"/>
                <a:cs typeface="Calibri"/>
              </a:rPr>
              <a:t> le </a:t>
            </a:r>
            <a:r>
              <a:rPr lang="en-US" err="1">
                <a:solidFill>
                  <a:srgbClr val="404040"/>
                </a:solidFill>
                <a:latin typeface="Calibri"/>
                <a:cs typeface="Calibri"/>
              </a:rPr>
              <a:t>titre</a:t>
            </a:r>
            <a:r>
              <a:rPr lang="en-US">
                <a:solidFill>
                  <a:srgbClr val="404040"/>
                </a:solidFill>
                <a:latin typeface="Calibri"/>
                <a:cs typeface="Calibri"/>
              </a:rPr>
              <a:t> </a:t>
            </a:r>
            <a:r>
              <a:rPr lang="en-US" err="1">
                <a:solidFill>
                  <a:srgbClr val="404040"/>
                </a:solidFill>
                <a:latin typeface="Calibri"/>
                <a:cs typeface="Calibri"/>
              </a:rPr>
              <a:t>si</a:t>
            </a:r>
            <a:r>
              <a:rPr lang="en-US">
                <a:solidFill>
                  <a:srgbClr val="404040"/>
                </a:solidFill>
                <a:latin typeface="Calibri"/>
                <a:cs typeface="Calibri"/>
              </a:rPr>
              <a:t> </a:t>
            </a:r>
            <a:r>
              <a:rPr lang="en-US" err="1">
                <a:solidFill>
                  <a:srgbClr val="404040"/>
                </a:solidFill>
                <a:latin typeface="Calibri"/>
                <a:cs typeface="Calibri"/>
              </a:rPr>
              <a:t>dérivation</a:t>
            </a:r>
            <a:r>
              <a:rPr lang="en-US">
                <a:solidFill>
                  <a:srgbClr val="404040"/>
                </a:solidFill>
                <a:latin typeface="Calibri"/>
                <a:cs typeface="Calibri"/>
              </a:rPr>
              <a:t> </a:t>
            </a:r>
            <a:r>
              <a:rPr lang="en-US" err="1">
                <a:solidFill>
                  <a:srgbClr val="404040"/>
                </a:solidFill>
                <a:latin typeface="Calibri"/>
                <a:cs typeface="Calibri"/>
              </a:rPr>
              <a:t>n'est</a:t>
            </a:r>
            <a:r>
              <a:rPr lang="en-US">
                <a:solidFill>
                  <a:srgbClr val="404040"/>
                </a:solidFill>
                <a:latin typeface="Calibri"/>
                <a:cs typeface="Calibri"/>
              </a:rPr>
              <a:t> pas </a:t>
            </a:r>
            <a:r>
              <a:rPr lang="en-US" err="1">
                <a:solidFill>
                  <a:srgbClr val="404040"/>
                </a:solidFill>
                <a:latin typeface="Calibri"/>
                <a:cs typeface="Calibri"/>
              </a:rPr>
              <a:t>fidèle</a:t>
            </a:r>
            <a:r>
              <a:rPr lang="en-US">
                <a:solidFill>
                  <a:srgbClr val="404040"/>
                </a:solidFill>
                <a:latin typeface="Calibri"/>
                <a:cs typeface="Calibri"/>
              </a:rPr>
              <a:t> au </a:t>
            </a:r>
            <a:r>
              <a:rPr lang="en-US" err="1">
                <a:solidFill>
                  <a:srgbClr val="404040"/>
                </a:solidFill>
                <a:latin typeface="Calibri"/>
                <a:cs typeface="Calibri"/>
              </a:rPr>
              <a:t>titre</a:t>
            </a:r>
            <a:r>
              <a:rPr lang="en-US">
                <a:solidFill>
                  <a:srgbClr val="404040"/>
                </a:solidFill>
                <a:latin typeface="Calibri"/>
                <a:cs typeface="Calibri"/>
              </a:rPr>
              <a:t> </a:t>
            </a:r>
          </a:p>
          <a:p>
            <a:pPr marL="97790" lvl="1">
              <a:lnSpc>
                <a:spcPct val="90000"/>
              </a:lnSpc>
              <a:spcBef>
                <a:spcPts val="200"/>
              </a:spcBef>
              <a:spcAft>
                <a:spcPts val="400"/>
              </a:spcAft>
            </a:pPr>
            <a:r>
              <a:rPr lang="en-US" err="1">
                <a:solidFill>
                  <a:srgbClr val="404040"/>
                </a:solidFill>
                <a:latin typeface="Calibri"/>
                <a:cs typeface="Calibri"/>
              </a:rPr>
              <a:t>Saisir</a:t>
            </a:r>
            <a:r>
              <a:rPr lang="en-US">
                <a:solidFill>
                  <a:srgbClr val="404040"/>
                </a:solidFill>
                <a:latin typeface="Calibri"/>
                <a:cs typeface="Calibri"/>
              </a:rPr>
              <a:t> un champ </a:t>
            </a:r>
            <a:r>
              <a:rPr lang="en-US" b="1">
                <a:solidFill>
                  <a:srgbClr val="404040"/>
                </a:solidFill>
                <a:latin typeface="Calibri"/>
                <a:cs typeface="Calibri"/>
              </a:rPr>
              <a:t>540 </a:t>
            </a:r>
            <a:r>
              <a:rPr lang="en-US">
                <a:solidFill>
                  <a:srgbClr val="404040"/>
                </a:solidFill>
                <a:latin typeface="Calibri"/>
                <a:cs typeface="Calibri"/>
              </a:rPr>
              <a:t>"</a:t>
            </a:r>
            <a:r>
              <a:rPr lang="en-US" err="1">
                <a:solidFill>
                  <a:srgbClr val="404040"/>
                </a:solidFill>
                <a:latin typeface="Calibri"/>
                <a:cs typeface="Calibri"/>
              </a:rPr>
              <a:t>titre</a:t>
            </a:r>
            <a:r>
              <a:rPr lang="en-US">
                <a:solidFill>
                  <a:srgbClr val="404040"/>
                </a:solidFill>
                <a:latin typeface="Calibri"/>
                <a:cs typeface="Calibri"/>
              </a:rPr>
              <a:t> </a:t>
            </a:r>
            <a:r>
              <a:rPr lang="en-US" err="1">
                <a:solidFill>
                  <a:srgbClr val="404040"/>
                </a:solidFill>
                <a:latin typeface="Calibri"/>
                <a:cs typeface="Calibri"/>
              </a:rPr>
              <a:t>ajouté</a:t>
            </a:r>
            <a:r>
              <a:rPr lang="en-US">
                <a:solidFill>
                  <a:srgbClr val="404040"/>
                </a:solidFill>
                <a:latin typeface="Calibri"/>
                <a:cs typeface="Calibri"/>
              </a:rPr>
              <a:t> par le </a:t>
            </a:r>
            <a:r>
              <a:rPr lang="en-US" err="1">
                <a:solidFill>
                  <a:srgbClr val="404040"/>
                </a:solidFill>
                <a:latin typeface="Calibri"/>
                <a:cs typeface="Calibri"/>
              </a:rPr>
              <a:t>catalogueur</a:t>
            </a:r>
            <a:r>
              <a:rPr lang="en-US">
                <a:solidFill>
                  <a:srgbClr val="404040"/>
                </a:solidFill>
                <a:latin typeface="Calibri"/>
                <a:cs typeface="Calibri"/>
              </a:rPr>
              <a:t>" </a:t>
            </a:r>
            <a:r>
              <a:rPr lang="en-US" err="1">
                <a:solidFill>
                  <a:srgbClr val="404040"/>
                </a:solidFill>
                <a:latin typeface="Calibri"/>
                <a:cs typeface="Calibri"/>
              </a:rPr>
              <a:t>si</a:t>
            </a:r>
            <a:r>
              <a:rPr lang="en-US">
                <a:solidFill>
                  <a:srgbClr val="404040"/>
                </a:solidFill>
                <a:latin typeface="Calibri"/>
                <a:cs typeface="Calibri"/>
              </a:rPr>
              <a:t> </a:t>
            </a:r>
            <a:r>
              <a:rPr lang="en-US" err="1">
                <a:solidFill>
                  <a:srgbClr val="404040"/>
                </a:solidFill>
                <a:latin typeface="Calibri"/>
                <a:cs typeface="Calibri"/>
              </a:rPr>
              <a:t>besoin</a:t>
            </a:r>
            <a:r>
              <a:rPr lang="en-US">
                <a:solidFill>
                  <a:srgbClr val="404040"/>
                </a:solidFill>
                <a:latin typeface="Calibri"/>
                <a:cs typeface="Calibri"/>
              </a:rPr>
              <a:t> (</a:t>
            </a:r>
            <a:r>
              <a:rPr lang="en-US" err="1">
                <a:solidFill>
                  <a:srgbClr val="404040"/>
                </a:solidFill>
                <a:latin typeface="Calibri"/>
                <a:cs typeface="Calibri"/>
              </a:rPr>
              <a:t>ou</a:t>
            </a:r>
            <a:r>
              <a:rPr lang="en-US">
                <a:solidFill>
                  <a:srgbClr val="404040"/>
                </a:solidFill>
                <a:latin typeface="Calibri"/>
                <a:cs typeface="Calibri"/>
              </a:rPr>
              <a:t> 517 </a:t>
            </a:r>
            <a:r>
              <a:rPr lang="en-US" err="1">
                <a:solidFill>
                  <a:srgbClr val="404040"/>
                </a:solidFill>
                <a:latin typeface="Calibri"/>
                <a:cs typeface="Calibri"/>
              </a:rPr>
              <a:t>si</a:t>
            </a:r>
            <a:r>
              <a:rPr lang="en-US">
                <a:solidFill>
                  <a:srgbClr val="404040"/>
                </a:solidFill>
                <a:latin typeface="Calibri"/>
                <a:cs typeface="Calibri"/>
              </a:rPr>
              <a:t> la </a:t>
            </a:r>
            <a:r>
              <a:rPr lang="en-US" err="1">
                <a:solidFill>
                  <a:srgbClr val="404040"/>
                </a:solidFill>
                <a:latin typeface="Calibri"/>
                <a:cs typeface="Calibri"/>
              </a:rPr>
              <a:t>variante</a:t>
            </a:r>
            <a:r>
              <a:rPr lang="en-US">
                <a:solidFill>
                  <a:srgbClr val="404040"/>
                </a:solidFill>
                <a:latin typeface="Calibri"/>
                <a:cs typeface="Calibri"/>
              </a:rPr>
              <a:t> </a:t>
            </a:r>
            <a:r>
              <a:rPr lang="en-US" err="1">
                <a:solidFill>
                  <a:srgbClr val="404040"/>
                </a:solidFill>
                <a:latin typeface="Calibri"/>
                <a:cs typeface="Calibri"/>
              </a:rPr>
              <a:t>est</a:t>
            </a:r>
            <a:r>
              <a:rPr lang="en-US">
                <a:solidFill>
                  <a:srgbClr val="404040"/>
                </a:solidFill>
                <a:latin typeface="Calibri"/>
                <a:cs typeface="Calibri"/>
              </a:rPr>
              <a:t> </a:t>
            </a:r>
            <a:r>
              <a:rPr lang="en-US" err="1">
                <a:solidFill>
                  <a:srgbClr val="404040"/>
                </a:solidFill>
                <a:latin typeface="Calibri"/>
                <a:cs typeface="Calibri"/>
              </a:rPr>
              <a:t>présente</a:t>
            </a:r>
            <a:r>
              <a:rPr lang="en-US">
                <a:solidFill>
                  <a:srgbClr val="404040"/>
                </a:solidFill>
                <a:latin typeface="Calibri"/>
                <a:cs typeface="Calibri"/>
              </a:rPr>
              <a:t> sur la ressource)</a:t>
            </a:r>
          </a:p>
          <a:p>
            <a:pPr marL="97790" lvl="1">
              <a:lnSpc>
                <a:spcPct val="90000"/>
              </a:lnSpc>
              <a:spcBef>
                <a:spcPts val="200"/>
              </a:spcBef>
              <a:spcAft>
                <a:spcPts val="400"/>
              </a:spcAft>
            </a:pPr>
            <a:r>
              <a:rPr lang="en-US">
                <a:solidFill>
                  <a:srgbClr val="404040"/>
                </a:solidFill>
                <a:latin typeface="Calibri"/>
                <a:cs typeface="Calibri"/>
              </a:rPr>
              <a:t>/!\ </a:t>
            </a:r>
            <a:r>
              <a:rPr lang="en-US" err="1">
                <a:solidFill>
                  <a:srgbClr val="404040"/>
                </a:solidFill>
                <a:latin typeface="Calibri"/>
                <a:cs typeface="Calibri"/>
              </a:rPr>
              <a:t>Ecriture</a:t>
            </a:r>
            <a:r>
              <a:rPr lang="en-US">
                <a:solidFill>
                  <a:srgbClr val="404040"/>
                </a:solidFill>
                <a:latin typeface="Calibri"/>
                <a:cs typeface="Calibri"/>
              </a:rPr>
              <a:t> </a:t>
            </a:r>
            <a:r>
              <a:rPr lang="en-US" err="1">
                <a:solidFill>
                  <a:srgbClr val="404040"/>
                </a:solidFill>
                <a:latin typeface="Calibri"/>
                <a:cs typeface="Calibri"/>
              </a:rPr>
              <a:t>marocaine</a:t>
            </a:r>
            <a:r>
              <a:rPr lang="en-US">
                <a:solidFill>
                  <a:srgbClr val="404040"/>
                </a:solidFill>
                <a:latin typeface="Calibri"/>
                <a:cs typeface="Calibri"/>
              </a:rPr>
              <a:t> (</a:t>
            </a:r>
            <a:r>
              <a:rPr lang="en-US" err="1">
                <a:solidFill>
                  <a:srgbClr val="404040"/>
                </a:solidFill>
                <a:latin typeface="Calibri"/>
                <a:cs typeface="Calibri"/>
              </a:rPr>
              <a:t>calligraphie</a:t>
            </a:r>
            <a:r>
              <a:rPr lang="en-US">
                <a:solidFill>
                  <a:srgbClr val="404040"/>
                </a:solidFill>
                <a:latin typeface="Calibri"/>
                <a:cs typeface="Calibri"/>
              </a:rPr>
              <a:t> religieuse, </a:t>
            </a:r>
            <a:r>
              <a:rPr lang="en-US" err="1">
                <a:solidFill>
                  <a:srgbClr val="404040"/>
                </a:solidFill>
                <a:latin typeface="Calibri"/>
                <a:cs typeface="Calibri"/>
              </a:rPr>
              <a:t>lettres</a:t>
            </a:r>
            <a:r>
              <a:rPr lang="en-US">
                <a:solidFill>
                  <a:srgbClr val="404040"/>
                </a:solidFill>
                <a:latin typeface="Calibri"/>
                <a:cs typeface="Calibri"/>
              </a:rPr>
              <a:t> </a:t>
            </a:r>
            <a:r>
              <a:rPr lang="en-US" err="1">
                <a:solidFill>
                  <a:srgbClr val="404040"/>
                </a:solidFill>
                <a:latin typeface="Calibri"/>
                <a:cs typeface="Calibri"/>
              </a:rPr>
              <a:t>spécifiques</a:t>
            </a:r>
            <a:r>
              <a:rPr lang="en-US">
                <a:solidFill>
                  <a:srgbClr val="404040"/>
                </a:solidFill>
                <a:latin typeface="Calibri"/>
                <a:cs typeface="Calibri"/>
              </a:rPr>
              <a:t>) doit </a:t>
            </a:r>
            <a:r>
              <a:rPr lang="en-US" err="1">
                <a:solidFill>
                  <a:srgbClr val="404040"/>
                </a:solidFill>
                <a:latin typeface="Calibri"/>
                <a:cs typeface="Calibri"/>
              </a:rPr>
              <a:t>être</a:t>
            </a:r>
            <a:r>
              <a:rPr lang="en-US">
                <a:solidFill>
                  <a:srgbClr val="404040"/>
                </a:solidFill>
                <a:latin typeface="Calibri"/>
                <a:cs typeface="Calibri"/>
              </a:rPr>
              <a:t> </a:t>
            </a:r>
            <a:r>
              <a:rPr lang="en-US" err="1">
                <a:solidFill>
                  <a:srgbClr val="404040"/>
                </a:solidFill>
                <a:latin typeface="Calibri"/>
                <a:cs typeface="Calibri"/>
              </a:rPr>
              <a:t>normalisée</a:t>
            </a:r>
            <a:r>
              <a:rPr lang="en-US">
                <a:solidFill>
                  <a:srgbClr val="404040"/>
                </a:solidFill>
                <a:latin typeface="Calibri"/>
                <a:cs typeface="Calibri"/>
              </a:rPr>
              <a:t> : </a:t>
            </a:r>
            <a:r>
              <a:rPr lang="en-US" err="1">
                <a:solidFill>
                  <a:srgbClr val="404040"/>
                </a:solidFill>
                <a:latin typeface="Calibri"/>
                <a:cs typeface="Calibri"/>
              </a:rPr>
              <a:t>ajout</a:t>
            </a:r>
            <a:r>
              <a:rPr lang="en-US">
                <a:solidFill>
                  <a:srgbClr val="404040"/>
                </a:solidFill>
                <a:latin typeface="Calibri"/>
                <a:cs typeface="Calibri"/>
              </a:rPr>
              <a:t> de note (304) </a:t>
            </a:r>
            <a:r>
              <a:rPr lang="en-US" err="1">
                <a:solidFill>
                  <a:srgbClr val="404040"/>
                </a:solidFill>
                <a:latin typeface="Calibri"/>
                <a:cs typeface="Calibri"/>
              </a:rPr>
              <a:t>si</a:t>
            </a:r>
            <a:r>
              <a:rPr lang="en-US">
                <a:solidFill>
                  <a:srgbClr val="404040"/>
                </a:solidFill>
                <a:latin typeface="Calibri"/>
                <a:cs typeface="Calibri"/>
              </a:rPr>
              <a:t> </a:t>
            </a:r>
            <a:r>
              <a:rPr lang="en-US" err="1">
                <a:solidFill>
                  <a:srgbClr val="404040"/>
                </a:solidFill>
                <a:latin typeface="Calibri"/>
                <a:cs typeface="Calibri"/>
              </a:rPr>
              <a:t>besoin</a:t>
            </a:r>
            <a:r>
              <a:rPr lang="en-US">
                <a:solidFill>
                  <a:srgbClr val="404040"/>
                </a:solidFill>
                <a:latin typeface="Calibri"/>
                <a:cs typeface="Calibri"/>
              </a:rPr>
              <a:t> de </a:t>
            </a:r>
            <a:r>
              <a:rPr lang="en-US" err="1">
                <a:solidFill>
                  <a:srgbClr val="404040"/>
                </a:solidFill>
                <a:latin typeface="Calibri"/>
                <a:cs typeface="Calibri"/>
              </a:rPr>
              <a:t>préciser</a:t>
            </a:r>
            <a:r>
              <a:rPr lang="en-US">
                <a:solidFill>
                  <a:srgbClr val="404040"/>
                </a:solidFill>
                <a:latin typeface="Calibri"/>
                <a:cs typeface="Calibri"/>
              </a:rPr>
              <a:t> que la </a:t>
            </a:r>
            <a:r>
              <a:rPr lang="en-US" err="1">
                <a:solidFill>
                  <a:srgbClr val="404040"/>
                </a:solidFill>
                <a:latin typeface="Calibri"/>
                <a:cs typeface="Calibri"/>
              </a:rPr>
              <a:t>graphie</a:t>
            </a:r>
            <a:r>
              <a:rPr lang="en-US">
                <a:solidFill>
                  <a:srgbClr val="404040"/>
                </a:solidFill>
                <a:latin typeface="Calibri"/>
                <a:cs typeface="Calibri"/>
              </a:rPr>
              <a:t> </a:t>
            </a:r>
            <a:r>
              <a:rPr lang="en-US" err="1">
                <a:solidFill>
                  <a:srgbClr val="404040"/>
                </a:solidFill>
                <a:latin typeface="Calibri"/>
                <a:cs typeface="Calibri"/>
              </a:rPr>
              <a:t>originale</a:t>
            </a:r>
            <a:r>
              <a:rPr lang="en-US">
                <a:solidFill>
                  <a:srgbClr val="404040"/>
                </a:solidFill>
                <a:latin typeface="Calibri"/>
                <a:cs typeface="Calibri"/>
              </a:rPr>
              <a:t> </a:t>
            </a:r>
            <a:r>
              <a:rPr lang="en-US" err="1">
                <a:solidFill>
                  <a:srgbClr val="404040"/>
                </a:solidFill>
                <a:latin typeface="Calibri"/>
                <a:cs typeface="Calibri"/>
              </a:rPr>
              <a:t>est</a:t>
            </a:r>
            <a:r>
              <a:rPr lang="en-US">
                <a:solidFill>
                  <a:srgbClr val="404040"/>
                </a:solidFill>
                <a:latin typeface="Calibri"/>
                <a:cs typeface="Calibri"/>
              </a:rPr>
              <a:t> </a:t>
            </a:r>
            <a:r>
              <a:rPr lang="en-US" err="1">
                <a:solidFill>
                  <a:srgbClr val="404040"/>
                </a:solidFill>
                <a:latin typeface="Calibri"/>
                <a:cs typeface="Calibri"/>
              </a:rPr>
              <a:t>légèrement</a:t>
            </a:r>
            <a:r>
              <a:rPr lang="en-US">
                <a:solidFill>
                  <a:srgbClr val="404040"/>
                </a:solidFill>
                <a:latin typeface="Calibri"/>
                <a:cs typeface="Calibri"/>
              </a:rPr>
              <a:t> </a:t>
            </a:r>
            <a:r>
              <a:rPr lang="en-US" err="1">
                <a:solidFill>
                  <a:srgbClr val="404040"/>
                </a:solidFill>
                <a:latin typeface="Calibri"/>
                <a:cs typeface="Calibri"/>
              </a:rPr>
              <a:t>différente</a:t>
            </a:r>
            <a:endParaRPr lang="en-US">
              <a:solidFill>
                <a:srgbClr val="404040"/>
              </a:solidFill>
              <a:latin typeface="Calibri"/>
              <a:cs typeface="Calibri"/>
            </a:endParaRPr>
          </a:p>
          <a:p>
            <a:pPr marL="566420" lvl="2" indent="-285750">
              <a:lnSpc>
                <a:spcPct val="90000"/>
              </a:lnSpc>
              <a:spcBef>
                <a:spcPts val="200"/>
              </a:spcBef>
              <a:spcAft>
                <a:spcPts val="400"/>
              </a:spcAft>
              <a:buFont typeface="Wingdings,Sans-Serif"/>
              <a:buChar char="§"/>
            </a:pPr>
            <a:r>
              <a:rPr lang="en-US">
                <a:solidFill>
                  <a:srgbClr val="404040"/>
                </a:solidFill>
                <a:latin typeface="Calibri"/>
                <a:cs typeface="Calibri"/>
              </a:rPr>
              <a:t>NB : dans le </a:t>
            </a:r>
            <a:r>
              <a:rPr lang="en-US" err="1">
                <a:solidFill>
                  <a:srgbClr val="404040"/>
                </a:solidFill>
                <a:latin typeface="Calibri"/>
                <a:cs typeface="Calibri"/>
              </a:rPr>
              <a:t>cas</a:t>
            </a:r>
            <a:r>
              <a:rPr lang="en-US">
                <a:solidFill>
                  <a:srgbClr val="404040"/>
                </a:solidFill>
                <a:latin typeface="Calibri"/>
                <a:cs typeface="Calibri"/>
              </a:rPr>
              <a:t> du livre </a:t>
            </a:r>
            <a:r>
              <a:rPr lang="en-US" err="1">
                <a:solidFill>
                  <a:srgbClr val="404040"/>
                </a:solidFill>
                <a:latin typeface="Calibri"/>
                <a:cs typeface="Calibri"/>
              </a:rPr>
              <a:t>ancien</a:t>
            </a:r>
            <a:r>
              <a:rPr lang="en-US">
                <a:solidFill>
                  <a:srgbClr val="404040"/>
                </a:solidFill>
                <a:latin typeface="Calibri"/>
                <a:cs typeface="Calibri"/>
              </a:rPr>
              <a:t>, la </a:t>
            </a:r>
            <a:r>
              <a:rPr lang="en-US" err="1">
                <a:solidFill>
                  <a:srgbClr val="404040"/>
                </a:solidFill>
                <a:latin typeface="Calibri"/>
                <a:cs typeface="Calibri"/>
              </a:rPr>
              <a:t>retranscription</a:t>
            </a:r>
            <a:r>
              <a:rPr lang="en-US">
                <a:solidFill>
                  <a:srgbClr val="404040"/>
                </a:solidFill>
                <a:latin typeface="Calibri"/>
                <a:cs typeface="Calibri"/>
              </a:rPr>
              <a:t> des </a:t>
            </a:r>
            <a:r>
              <a:rPr lang="en-US" err="1">
                <a:solidFill>
                  <a:srgbClr val="404040"/>
                </a:solidFill>
                <a:latin typeface="Calibri"/>
                <a:cs typeface="Calibri"/>
              </a:rPr>
              <a:t>lettres</a:t>
            </a:r>
            <a:r>
              <a:rPr lang="en-US">
                <a:solidFill>
                  <a:srgbClr val="404040"/>
                </a:solidFill>
                <a:latin typeface="Calibri"/>
                <a:cs typeface="Calibri"/>
              </a:rPr>
              <a:t> </a:t>
            </a:r>
            <a:r>
              <a:rPr lang="en-US" err="1">
                <a:solidFill>
                  <a:srgbClr val="404040"/>
                </a:solidFill>
                <a:latin typeface="Calibri"/>
                <a:cs typeface="Calibri"/>
              </a:rPr>
              <a:t>spécifiques</a:t>
            </a:r>
            <a:r>
              <a:rPr lang="en-US">
                <a:solidFill>
                  <a:srgbClr val="404040"/>
                </a:solidFill>
                <a:latin typeface="Calibri"/>
                <a:cs typeface="Calibri"/>
              </a:rPr>
              <a:t> </a:t>
            </a:r>
            <a:r>
              <a:rPr lang="en-US" err="1">
                <a:solidFill>
                  <a:srgbClr val="404040"/>
                </a:solidFill>
                <a:latin typeface="Calibri"/>
                <a:cs typeface="Calibri"/>
              </a:rPr>
              <a:t>en</a:t>
            </a:r>
            <a:r>
              <a:rPr lang="en-US">
                <a:solidFill>
                  <a:srgbClr val="404040"/>
                </a:solidFill>
                <a:latin typeface="Calibri"/>
                <a:cs typeface="Calibri"/>
              </a:rPr>
              <a:t> 200 </a:t>
            </a:r>
            <a:r>
              <a:rPr lang="en-US" err="1">
                <a:solidFill>
                  <a:srgbClr val="404040"/>
                </a:solidFill>
                <a:latin typeface="Calibri"/>
                <a:cs typeface="Calibri"/>
              </a:rPr>
              <a:t>est</a:t>
            </a:r>
            <a:r>
              <a:rPr lang="en-US">
                <a:solidFill>
                  <a:srgbClr val="404040"/>
                </a:solidFill>
                <a:latin typeface="Calibri"/>
                <a:cs typeface="Calibri"/>
              </a:rPr>
              <a:t> </a:t>
            </a:r>
            <a:r>
              <a:rPr lang="en-US" err="1">
                <a:solidFill>
                  <a:srgbClr val="404040"/>
                </a:solidFill>
                <a:latin typeface="Calibri"/>
                <a:cs typeface="Calibri"/>
              </a:rPr>
              <a:t>nécessaire</a:t>
            </a:r>
            <a:r>
              <a:rPr lang="en-US">
                <a:solidFill>
                  <a:srgbClr val="404040"/>
                </a:solidFill>
                <a:latin typeface="Calibri"/>
                <a:cs typeface="Calibri"/>
              </a:rPr>
              <a:t>, avec </a:t>
            </a:r>
            <a:r>
              <a:rPr lang="en-US" err="1">
                <a:solidFill>
                  <a:srgbClr val="404040"/>
                </a:solidFill>
                <a:latin typeface="Calibri"/>
                <a:cs typeface="Calibri"/>
              </a:rPr>
              <a:t>ajout</a:t>
            </a:r>
            <a:r>
              <a:rPr lang="en-US">
                <a:solidFill>
                  <a:srgbClr val="404040"/>
                </a:solidFill>
                <a:latin typeface="Calibri"/>
                <a:cs typeface="Calibri"/>
              </a:rPr>
              <a:t> du </a:t>
            </a:r>
            <a:r>
              <a:rPr lang="en-US" err="1">
                <a:solidFill>
                  <a:srgbClr val="404040"/>
                </a:solidFill>
                <a:latin typeface="Calibri"/>
                <a:cs typeface="Calibri"/>
              </a:rPr>
              <a:t>titre</a:t>
            </a:r>
            <a:r>
              <a:rPr lang="en-US">
                <a:solidFill>
                  <a:srgbClr val="404040"/>
                </a:solidFill>
                <a:latin typeface="Calibri"/>
                <a:cs typeface="Calibri"/>
              </a:rPr>
              <a:t> </a:t>
            </a:r>
            <a:r>
              <a:rPr lang="en-US" err="1">
                <a:solidFill>
                  <a:srgbClr val="404040"/>
                </a:solidFill>
                <a:latin typeface="Calibri"/>
                <a:cs typeface="Calibri"/>
              </a:rPr>
              <a:t>normalisé</a:t>
            </a:r>
            <a:r>
              <a:rPr lang="en-US">
                <a:solidFill>
                  <a:srgbClr val="404040"/>
                </a:solidFill>
                <a:latin typeface="Calibri"/>
                <a:cs typeface="Calibri"/>
              </a:rPr>
              <a:t> </a:t>
            </a:r>
            <a:r>
              <a:rPr lang="en-US" err="1">
                <a:solidFill>
                  <a:srgbClr val="404040"/>
                </a:solidFill>
                <a:latin typeface="Calibri"/>
                <a:cs typeface="Calibri"/>
              </a:rPr>
              <a:t>en</a:t>
            </a:r>
            <a:r>
              <a:rPr lang="en-US">
                <a:solidFill>
                  <a:srgbClr val="404040"/>
                </a:solidFill>
                <a:latin typeface="Calibri"/>
                <a:cs typeface="Calibri"/>
              </a:rPr>
              <a:t> 540 (</a:t>
            </a:r>
            <a:r>
              <a:rPr lang="en-US" err="1">
                <a:solidFill>
                  <a:srgbClr val="404040"/>
                </a:solidFill>
                <a:latin typeface="Calibri"/>
                <a:cs typeface="Calibri"/>
              </a:rPr>
              <a:t>consigne</a:t>
            </a:r>
            <a:r>
              <a:rPr lang="en-US">
                <a:solidFill>
                  <a:srgbClr val="404040"/>
                </a:solidFill>
                <a:latin typeface="Calibri"/>
                <a:cs typeface="Calibri"/>
              </a:rPr>
              <a:t> inverse de </a:t>
            </a:r>
            <a:r>
              <a:rPr lang="en-US" err="1">
                <a:solidFill>
                  <a:srgbClr val="404040"/>
                </a:solidFill>
                <a:latin typeface="Calibri"/>
                <a:cs typeface="Calibri"/>
              </a:rPr>
              <a:t>celle</a:t>
            </a:r>
            <a:r>
              <a:rPr lang="en-US">
                <a:solidFill>
                  <a:srgbClr val="404040"/>
                </a:solidFill>
                <a:latin typeface="Calibri"/>
                <a:cs typeface="Calibri"/>
              </a:rPr>
              <a:t> pour les documents </a:t>
            </a:r>
            <a:r>
              <a:rPr lang="en-US" err="1">
                <a:solidFill>
                  <a:srgbClr val="404040"/>
                </a:solidFill>
                <a:latin typeface="Calibri"/>
                <a:cs typeface="Calibri"/>
              </a:rPr>
              <a:t>contemporains</a:t>
            </a:r>
            <a:r>
              <a:rPr lang="en-US">
                <a:solidFill>
                  <a:srgbClr val="404040"/>
                </a:solidFill>
                <a:latin typeface="Calibri"/>
                <a:cs typeface="Calibri"/>
              </a:rPr>
              <a:t>)</a:t>
            </a:r>
          </a:p>
        </p:txBody>
      </p:sp>
    </p:spTree>
    <p:extLst>
      <p:ext uri="{BB962C8B-B14F-4D97-AF65-F5344CB8AC3E}">
        <p14:creationId xmlns:p14="http://schemas.microsoft.com/office/powerpoint/2010/main" val="2436416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92FF-8DC4-31D5-F4A0-F6291255A2A1}"/>
              </a:ext>
            </a:extLst>
          </p:cNvPr>
          <p:cNvSpPr>
            <a:spLocks noGrp="1"/>
          </p:cNvSpPr>
          <p:nvPr>
            <p:ph type="title"/>
          </p:nvPr>
        </p:nvSpPr>
        <p:spPr/>
        <p:txBody>
          <a:bodyPr/>
          <a:lstStyle/>
          <a:p>
            <a:r>
              <a:rPr lang="en-US"/>
              <a:t>Vos questions</a:t>
            </a:r>
            <a:endParaRPr lang="fr-FR"/>
          </a:p>
        </p:txBody>
      </p:sp>
      <p:sp>
        <p:nvSpPr>
          <p:cNvPr id="3" name="Content Placeholder 2">
            <a:extLst>
              <a:ext uri="{FF2B5EF4-FFF2-40B4-BE49-F238E27FC236}">
                <a16:creationId xmlns:a16="http://schemas.microsoft.com/office/drawing/2014/main" id="{33346955-0895-5CE6-BD55-D84F85E5E5EA}"/>
              </a:ext>
            </a:extLst>
          </p:cNvPr>
          <p:cNvSpPr>
            <a:spLocks noGrp="1"/>
          </p:cNvSpPr>
          <p:nvPr>
            <p:ph idx="1"/>
          </p:nvPr>
        </p:nvSpPr>
        <p:spPr/>
        <p:txBody>
          <a:bodyPr vert="horz" lIns="91440" tIns="45720" rIns="91440" bIns="45720" rtlCol="0" anchor="t">
            <a:normAutofit/>
          </a:bodyPr>
          <a:lstStyle/>
          <a:p>
            <a:pPr>
              <a:buChar char="-"/>
            </a:pPr>
            <a:r>
              <a:rPr lang="en-US">
                <a:solidFill>
                  <a:srgbClr val="1F1F1F"/>
                </a:solidFill>
              </a:rPr>
              <a:t>"</a:t>
            </a:r>
            <a:r>
              <a:rPr lang="en-US" err="1">
                <a:solidFill>
                  <a:srgbClr val="1F1F1F"/>
                </a:solidFill>
              </a:rPr>
              <a:t>L'écriture</a:t>
            </a:r>
            <a:r>
              <a:rPr lang="en-US">
                <a:solidFill>
                  <a:srgbClr val="1F1F1F"/>
                </a:solidFill>
                <a:ea typeface="+mn-lt"/>
                <a:cs typeface="+mn-lt"/>
              </a:rPr>
              <a:t> de </a:t>
            </a:r>
            <a:r>
              <a:rPr lang="en-US" err="1">
                <a:solidFill>
                  <a:srgbClr val="1F1F1F"/>
                </a:solidFill>
                <a:ea typeface="+mn-lt"/>
                <a:cs typeface="+mn-lt"/>
              </a:rPr>
              <a:t>l'arabe</a:t>
            </a:r>
            <a:r>
              <a:rPr lang="en-US">
                <a:solidFill>
                  <a:srgbClr val="1F1F1F"/>
                </a:solidFill>
                <a:ea typeface="+mn-lt"/>
                <a:cs typeface="+mn-lt"/>
              </a:rPr>
              <a:t> dans le </a:t>
            </a:r>
            <a:r>
              <a:rPr lang="en-US" err="1">
                <a:solidFill>
                  <a:srgbClr val="1F1F1F"/>
                </a:solidFill>
                <a:ea typeface="+mn-lt"/>
                <a:cs typeface="+mn-lt"/>
              </a:rPr>
              <a:t>contexte</a:t>
            </a:r>
            <a:r>
              <a:rPr lang="en-US">
                <a:solidFill>
                  <a:srgbClr val="1F1F1F"/>
                </a:solidFill>
                <a:ea typeface="+mn-lt"/>
                <a:cs typeface="+mn-lt"/>
              </a:rPr>
              <a:t> du </a:t>
            </a:r>
            <a:r>
              <a:rPr lang="en-US" err="1">
                <a:solidFill>
                  <a:srgbClr val="1F1F1F"/>
                </a:solidFill>
                <a:ea typeface="+mn-lt"/>
                <a:cs typeface="+mn-lt"/>
              </a:rPr>
              <a:t>signalement</a:t>
            </a:r>
            <a:r>
              <a:rPr lang="en-US">
                <a:solidFill>
                  <a:srgbClr val="1F1F1F"/>
                </a:solidFill>
                <a:ea typeface="+mn-lt"/>
                <a:cs typeface="+mn-lt"/>
              </a:rPr>
              <a:t> des </a:t>
            </a:r>
            <a:r>
              <a:rPr lang="en-US" err="1">
                <a:solidFill>
                  <a:srgbClr val="1F1F1F"/>
                </a:solidFill>
                <a:ea typeface="+mn-lt"/>
                <a:cs typeface="+mn-lt"/>
              </a:rPr>
              <a:t>imprimés</a:t>
            </a:r>
            <a:r>
              <a:rPr lang="en-US">
                <a:solidFill>
                  <a:srgbClr val="1F1F1F"/>
                </a:solidFill>
                <a:ea typeface="+mn-lt"/>
                <a:cs typeface="+mn-lt"/>
              </a:rPr>
              <a:t> et </a:t>
            </a:r>
            <a:r>
              <a:rPr lang="en-US" err="1">
                <a:solidFill>
                  <a:srgbClr val="1F1F1F"/>
                </a:solidFill>
                <a:ea typeface="+mn-lt"/>
                <a:cs typeface="+mn-lt"/>
              </a:rPr>
              <a:t>en</a:t>
            </a:r>
            <a:r>
              <a:rPr lang="en-US">
                <a:solidFill>
                  <a:srgbClr val="1F1F1F"/>
                </a:solidFill>
                <a:ea typeface="+mn-lt"/>
                <a:cs typeface="+mn-lt"/>
              </a:rPr>
              <a:t> particulier dans le </a:t>
            </a:r>
            <a:r>
              <a:rPr lang="en-US" err="1">
                <a:solidFill>
                  <a:srgbClr val="1F1F1F"/>
                </a:solidFill>
                <a:ea typeface="+mn-lt"/>
                <a:cs typeface="+mn-lt"/>
              </a:rPr>
              <a:t>contexte</a:t>
            </a:r>
            <a:r>
              <a:rPr lang="en-US">
                <a:solidFill>
                  <a:srgbClr val="1F1F1F"/>
                </a:solidFill>
                <a:ea typeface="+mn-lt"/>
                <a:cs typeface="+mn-lt"/>
              </a:rPr>
              <a:t> du </a:t>
            </a:r>
            <a:r>
              <a:rPr lang="en-US" err="1">
                <a:solidFill>
                  <a:srgbClr val="1F1F1F"/>
                </a:solidFill>
                <a:ea typeface="+mn-lt"/>
                <a:cs typeface="+mn-lt"/>
              </a:rPr>
              <a:t>registre</a:t>
            </a:r>
            <a:r>
              <a:rPr lang="en-US">
                <a:solidFill>
                  <a:srgbClr val="1F1F1F"/>
                </a:solidFill>
                <a:ea typeface="+mn-lt"/>
                <a:cs typeface="+mn-lt"/>
              </a:rPr>
              <a:t> ISSN" cf. </a:t>
            </a:r>
            <a:r>
              <a:rPr lang="en-US" sz="1600" err="1"/>
              <a:t>Liste</a:t>
            </a:r>
            <a:r>
              <a:rPr lang="en-US" sz="1600"/>
              <a:t> des zones sous </a:t>
            </a:r>
            <a:r>
              <a:rPr lang="en-US" sz="1600" err="1"/>
              <a:t>autorités</a:t>
            </a:r>
            <a:r>
              <a:rPr lang="en-US" sz="1600"/>
              <a:t> ISSN / </a:t>
            </a:r>
            <a:r>
              <a:rPr lang="en-US" sz="1600">
                <a:ea typeface="+mn-lt"/>
                <a:cs typeface="+mn-lt"/>
                <a:hlinkClick r:id="rId2"/>
              </a:rPr>
              <a:t>https://documentation.abes.fr/sudoc/manuels/controle_bibliographique/circuit_signalement_rc/index.html#CorrectionZoneAutoriteISSN</a:t>
            </a:r>
            <a:endParaRPr lang="en-US" sz="1600">
              <a:cs typeface="Calibri"/>
            </a:endParaRPr>
          </a:p>
          <a:p>
            <a:pPr>
              <a:buChar char="-"/>
            </a:pPr>
            <a:endParaRPr lang="en-US">
              <a:solidFill>
                <a:srgbClr val="404040"/>
              </a:solidFill>
              <a:cs typeface="Calibri" panose="020F0502020204030204"/>
            </a:endParaRPr>
          </a:p>
          <a:p>
            <a:pPr>
              <a:buChar char="-"/>
            </a:pPr>
            <a:endParaRPr lang="en-US">
              <a:cs typeface="Calibri" panose="020F0502020204030204"/>
            </a:endParaRPr>
          </a:p>
        </p:txBody>
      </p:sp>
      <p:pic>
        <p:nvPicPr>
          <p:cNvPr id="5" name="Graphique 4" descr="Questions avec un remplissage uni">
            <a:extLst>
              <a:ext uri="{FF2B5EF4-FFF2-40B4-BE49-F238E27FC236}">
                <a16:creationId xmlns:a16="http://schemas.microsoft.com/office/drawing/2014/main" id="{51BF0249-4557-A6D2-5BA3-025E12A10C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52" y="1661422"/>
            <a:ext cx="914400" cy="914400"/>
          </a:xfrm>
          <a:prstGeom prst="rect">
            <a:avLst/>
          </a:prstGeom>
        </p:spPr>
      </p:pic>
      <p:sp>
        <p:nvSpPr>
          <p:cNvPr id="6" name="Rectangle 5">
            <a:extLst>
              <a:ext uri="{FF2B5EF4-FFF2-40B4-BE49-F238E27FC236}">
                <a16:creationId xmlns:a16="http://schemas.microsoft.com/office/drawing/2014/main" id="{0B436420-09B5-3865-EC88-A9B7482EFDD6}"/>
              </a:ext>
            </a:extLst>
          </p:cNvPr>
          <p:cNvSpPr/>
          <p:nvPr/>
        </p:nvSpPr>
        <p:spPr>
          <a:xfrm>
            <a:off x="1102507" y="2973456"/>
            <a:ext cx="9784521" cy="1861285"/>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a:solidFill>
                  <a:srgbClr val="404040"/>
                </a:solidFill>
                <a:latin typeface="Calibri"/>
                <a:cs typeface="Calibri"/>
              </a:rPr>
              <a:t>Question à </a:t>
            </a:r>
            <a:r>
              <a:rPr lang="en-US" err="1">
                <a:solidFill>
                  <a:srgbClr val="404040"/>
                </a:solidFill>
                <a:latin typeface="Calibri"/>
                <a:cs typeface="Calibri"/>
              </a:rPr>
              <a:t>lier</a:t>
            </a:r>
            <a:r>
              <a:rPr lang="en-US">
                <a:solidFill>
                  <a:srgbClr val="404040"/>
                </a:solidFill>
                <a:latin typeface="Calibri"/>
                <a:cs typeface="Calibri"/>
              </a:rPr>
              <a:t> aux </a:t>
            </a:r>
            <a:r>
              <a:rPr lang="en-US" err="1">
                <a:solidFill>
                  <a:srgbClr val="404040"/>
                </a:solidFill>
                <a:latin typeface="Calibri"/>
                <a:cs typeface="Calibri"/>
              </a:rPr>
              <a:t>débats</a:t>
            </a:r>
            <a:r>
              <a:rPr lang="en-US">
                <a:solidFill>
                  <a:srgbClr val="404040"/>
                </a:solidFill>
                <a:latin typeface="Calibri"/>
                <a:cs typeface="Calibri"/>
              </a:rPr>
              <a:t> sur la </a:t>
            </a:r>
            <a:r>
              <a:rPr lang="en-US" b="1" err="1">
                <a:solidFill>
                  <a:srgbClr val="404040"/>
                </a:solidFill>
                <a:latin typeface="Calibri"/>
                <a:cs typeface="Calibri"/>
              </a:rPr>
              <a:t>saisie</a:t>
            </a:r>
            <a:r>
              <a:rPr lang="en-US" b="1">
                <a:solidFill>
                  <a:srgbClr val="404040"/>
                </a:solidFill>
                <a:latin typeface="Calibri"/>
                <a:cs typeface="Calibri"/>
              </a:rPr>
              <a:t> du </a:t>
            </a:r>
            <a:r>
              <a:rPr lang="en-US" b="1" err="1">
                <a:solidFill>
                  <a:srgbClr val="404040"/>
                </a:solidFill>
                <a:latin typeface="Calibri"/>
                <a:cs typeface="Calibri"/>
              </a:rPr>
              <a:t>titre</a:t>
            </a:r>
            <a:r>
              <a:rPr lang="en-US" b="1">
                <a:solidFill>
                  <a:srgbClr val="404040"/>
                </a:solidFill>
                <a:latin typeface="Calibri"/>
                <a:cs typeface="Calibri"/>
              </a:rPr>
              <a:t> </a:t>
            </a:r>
            <a:r>
              <a:rPr lang="en-US" b="1" err="1">
                <a:solidFill>
                  <a:srgbClr val="404040"/>
                </a:solidFill>
                <a:latin typeface="Calibri"/>
                <a:cs typeface="Calibri"/>
              </a:rPr>
              <a:t>parallèle</a:t>
            </a:r>
            <a:r>
              <a:rPr lang="en-US">
                <a:solidFill>
                  <a:srgbClr val="404040"/>
                </a:solidFill>
                <a:latin typeface="Calibri"/>
                <a:cs typeface="Calibri"/>
              </a:rPr>
              <a:t> : le GM </a:t>
            </a:r>
            <a:r>
              <a:rPr lang="en-US" err="1">
                <a:solidFill>
                  <a:srgbClr val="404040"/>
                </a:solidFill>
                <a:latin typeface="Calibri"/>
                <a:cs typeface="Calibri"/>
              </a:rPr>
              <a:t>Sudoc</a:t>
            </a:r>
            <a:r>
              <a:rPr lang="en-US">
                <a:solidFill>
                  <a:srgbClr val="404040"/>
                </a:solidFill>
                <a:latin typeface="Calibri"/>
                <a:cs typeface="Calibri"/>
              </a:rPr>
              <a:t> </a:t>
            </a:r>
            <a:r>
              <a:rPr lang="en-US" err="1">
                <a:solidFill>
                  <a:srgbClr val="404040"/>
                </a:solidFill>
                <a:latin typeface="Calibri"/>
                <a:cs typeface="Calibri"/>
              </a:rPr>
              <a:t>préconise</a:t>
            </a:r>
            <a:r>
              <a:rPr lang="en-US">
                <a:solidFill>
                  <a:srgbClr val="404040"/>
                </a:solidFill>
                <a:latin typeface="Calibri"/>
                <a:cs typeface="Calibri"/>
              </a:rPr>
              <a:t> la </a:t>
            </a:r>
            <a:r>
              <a:rPr lang="en-US" err="1">
                <a:solidFill>
                  <a:srgbClr val="404040"/>
                </a:solidFill>
                <a:latin typeface="Calibri"/>
                <a:cs typeface="Calibri"/>
              </a:rPr>
              <a:t>saisie</a:t>
            </a:r>
            <a:r>
              <a:rPr lang="en-US">
                <a:solidFill>
                  <a:srgbClr val="404040"/>
                </a:solidFill>
                <a:latin typeface="Calibri"/>
                <a:cs typeface="Calibri"/>
              </a:rPr>
              <a:t> </a:t>
            </a:r>
            <a:r>
              <a:rPr lang="en-US" err="1">
                <a:solidFill>
                  <a:srgbClr val="404040"/>
                </a:solidFill>
                <a:latin typeface="Calibri"/>
                <a:cs typeface="Calibri"/>
              </a:rPr>
              <a:t>en</a:t>
            </a:r>
            <a:r>
              <a:rPr lang="en-US">
                <a:solidFill>
                  <a:srgbClr val="404040"/>
                </a:solidFill>
                <a:latin typeface="Calibri"/>
                <a:cs typeface="Calibri"/>
              </a:rPr>
              <a:t> </a:t>
            </a:r>
            <a:r>
              <a:rPr lang="en-US" err="1">
                <a:solidFill>
                  <a:srgbClr val="404040"/>
                </a:solidFill>
                <a:latin typeface="Calibri"/>
                <a:cs typeface="Calibri"/>
              </a:rPr>
              <a:t>translittération</a:t>
            </a:r>
            <a:r>
              <a:rPr lang="en-US">
                <a:solidFill>
                  <a:srgbClr val="404040"/>
                </a:solidFill>
                <a:latin typeface="Calibri"/>
                <a:cs typeface="Calibri"/>
              </a:rPr>
              <a:t> </a:t>
            </a:r>
            <a:r>
              <a:rPr lang="en-US" err="1">
                <a:solidFill>
                  <a:srgbClr val="404040"/>
                </a:solidFill>
                <a:latin typeface="Calibri"/>
                <a:cs typeface="Calibri"/>
              </a:rPr>
              <a:t>lorsque</a:t>
            </a:r>
            <a:r>
              <a:rPr lang="en-US">
                <a:solidFill>
                  <a:srgbClr val="404040"/>
                </a:solidFill>
                <a:latin typeface="Calibri"/>
                <a:cs typeface="Calibri"/>
              </a:rPr>
              <a:t> le </a:t>
            </a:r>
            <a:r>
              <a:rPr lang="en-US" err="1">
                <a:solidFill>
                  <a:srgbClr val="404040"/>
                </a:solidFill>
                <a:latin typeface="Calibri"/>
                <a:cs typeface="Calibri"/>
              </a:rPr>
              <a:t>titre</a:t>
            </a:r>
            <a:r>
              <a:rPr lang="en-US">
                <a:solidFill>
                  <a:srgbClr val="404040"/>
                </a:solidFill>
                <a:latin typeface="Calibri"/>
                <a:cs typeface="Calibri"/>
              </a:rPr>
              <a:t> </a:t>
            </a:r>
            <a:r>
              <a:rPr lang="en-US" err="1">
                <a:solidFill>
                  <a:srgbClr val="404040"/>
                </a:solidFill>
                <a:latin typeface="Calibri"/>
                <a:cs typeface="Calibri"/>
              </a:rPr>
              <a:t>parallèle</a:t>
            </a:r>
            <a:r>
              <a:rPr lang="en-US">
                <a:solidFill>
                  <a:srgbClr val="404040"/>
                </a:solidFill>
                <a:latin typeface="Calibri"/>
                <a:cs typeface="Calibri"/>
              </a:rPr>
              <a:t> </a:t>
            </a:r>
            <a:r>
              <a:rPr lang="en-US" err="1">
                <a:solidFill>
                  <a:srgbClr val="404040"/>
                </a:solidFill>
                <a:latin typeface="Calibri"/>
                <a:cs typeface="Calibri"/>
              </a:rPr>
              <a:t>est</a:t>
            </a:r>
            <a:r>
              <a:rPr lang="en-US">
                <a:solidFill>
                  <a:srgbClr val="404040"/>
                </a:solidFill>
                <a:latin typeface="Calibri"/>
                <a:cs typeface="Calibri"/>
              </a:rPr>
              <a:t> </a:t>
            </a:r>
            <a:r>
              <a:rPr lang="en-US" err="1">
                <a:solidFill>
                  <a:srgbClr val="404040"/>
                </a:solidFill>
                <a:latin typeface="Calibri"/>
                <a:cs typeface="Calibri"/>
              </a:rPr>
              <a:t>en</a:t>
            </a:r>
            <a:r>
              <a:rPr lang="en-US">
                <a:solidFill>
                  <a:srgbClr val="404040"/>
                </a:solidFill>
                <a:latin typeface="Calibri"/>
                <a:cs typeface="Calibri"/>
              </a:rPr>
              <a:t> </a:t>
            </a:r>
            <a:r>
              <a:rPr lang="en-US" err="1">
                <a:solidFill>
                  <a:srgbClr val="404040"/>
                </a:solidFill>
                <a:latin typeface="Calibri"/>
                <a:cs typeface="Calibri"/>
              </a:rPr>
              <a:t>caractères</a:t>
            </a:r>
            <a:r>
              <a:rPr lang="en-US">
                <a:solidFill>
                  <a:srgbClr val="404040"/>
                </a:solidFill>
                <a:latin typeface="Calibri"/>
                <a:cs typeface="Calibri"/>
              </a:rPr>
              <a:t> </a:t>
            </a:r>
            <a:r>
              <a:rPr lang="en-US" err="1">
                <a:solidFill>
                  <a:srgbClr val="404040"/>
                </a:solidFill>
                <a:latin typeface="Calibri"/>
                <a:cs typeface="Calibri"/>
              </a:rPr>
              <a:t>originaux</a:t>
            </a:r>
            <a:r>
              <a:rPr lang="en-US">
                <a:solidFill>
                  <a:srgbClr val="404040"/>
                </a:solidFill>
                <a:latin typeface="Calibri"/>
                <a:cs typeface="Calibri"/>
              </a:rPr>
              <a:t> sur le document. Dans la pratique, la BULAC fait </a:t>
            </a:r>
            <a:r>
              <a:rPr lang="en-US" err="1">
                <a:solidFill>
                  <a:srgbClr val="404040"/>
                </a:solidFill>
                <a:latin typeface="Calibri"/>
                <a:cs typeface="Calibri"/>
              </a:rPr>
              <a:t>l'inverse</a:t>
            </a:r>
            <a:r>
              <a:rPr lang="en-US">
                <a:solidFill>
                  <a:srgbClr val="404040"/>
                </a:solidFill>
                <a:latin typeface="Calibri"/>
                <a:cs typeface="Calibri"/>
              </a:rPr>
              <a:t> </a:t>
            </a:r>
            <a:r>
              <a:rPr lang="en-US" err="1">
                <a:solidFill>
                  <a:srgbClr val="404040"/>
                </a:solidFill>
                <a:latin typeface="Calibri"/>
                <a:cs typeface="Calibri"/>
              </a:rPr>
              <a:t>ainsi</a:t>
            </a:r>
            <a:r>
              <a:rPr lang="en-US">
                <a:solidFill>
                  <a:srgbClr val="404040"/>
                </a:solidFill>
                <a:latin typeface="Calibri"/>
                <a:cs typeface="Calibri"/>
              </a:rPr>
              <a:t> que le </a:t>
            </a:r>
            <a:r>
              <a:rPr lang="en-US" err="1">
                <a:solidFill>
                  <a:srgbClr val="404040"/>
                </a:solidFill>
                <a:latin typeface="Calibri"/>
                <a:cs typeface="Calibri"/>
              </a:rPr>
              <a:t>registre</a:t>
            </a:r>
            <a:r>
              <a:rPr lang="en-US">
                <a:solidFill>
                  <a:srgbClr val="404040"/>
                </a:solidFill>
                <a:latin typeface="Calibri"/>
                <a:cs typeface="Calibri"/>
              </a:rPr>
              <a:t> ISSN : </a:t>
            </a:r>
            <a:r>
              <a:rPr lang="en-US" err="1">
                <a:solidFill>
                  <a:srgbClr val="404040"/>
                </a:solidFill>
                <a:latin typeface="Calibri"/>
                <a:cs typeface="Calibri"/>
              </a:rPr>
              <a:t>saisie</a:t>
            </a:r>
            <a:r>
              <a:rPr lang="en-US">
                <a:solidFill>
                  <a:srgbClr val="404040"/>
                </a:solidFill>
                <a:latin typeface="Calibri"/>
                <a:cs typeface="Calibri"/>
              </a:rPr>
              <a:t> du </a:t>
            </a:r>
            <a:r>
              <a:rPr lang="en-US" err="1">
                <a:solidFill>
                  <a:srgbClr val="404040"/>
                </a:solidFill>
                <a:latin typeface="Calibri"/>
                <a:cs typeface="Calibri"/>
              </a:rPr>
              <a:t>titre</a:t>
            </a:r>
            <a:r>
              <a:rPr lang="en-US">
                <a:solidFill>
                  <a:srgbClr val="404040"/>
                </a:solidFill>
                <a:latin typeface="Calibri"/>
                <a:cs typeface="Calibri"/>
              </a:rPr>
              <a:t> </a:t>
            </a:r>
            <a:r>
              <a:rPr lang="en-US" err="1">
                <a:solidFill>
                  <a:srgbClr val="404040"/>
                </a:solidFill>
                <a:latin typeface="Calibri"/>
                <a:cs typeface="Calibri"/>
              </a:rPr>
              <a:t>parallèle</a:t>
            </a:r>
            <a:r>
              <a:rPr lang="en-US">
                <a:solidFill>
                  <a:srgbClr val="404040"/>
                </a:solidFill>
                <a:latin typeface="Calibri"/>
                <a:cs typeface="Calibri"/>
              </a:rPr>
              <a:t> </a:t>
            </a:r>
            <a:r>
              <a:rPr lang="en-US" err="1">
                <a:solidFill>
                  <a:srgbClr val="404040"/>
                </a:solidFill>
                <a:latin typeface="Calibri"/>
                <a:cs typeface="Calibri"/>
              </a:rPr>
              <a:t>en</a:t>
            </a:r>
            <a:r>
              <a:rPr lang="en-US">
                <a:solidFill>
                  <a:srgbClr val="404040"/>
                </a:solidFill>
                <a:latin typeface="Calibri"/>
                <a:cs typeface="Calibri"/>
              </a:rPr>
              <a:t> </a:t>
            </a:r>
            <a:r>
              <a:rPr lang="en-US" err="1">
                <a:solidFill>
                  <a:srgbClr val="404040"/>
                </a:solidFill>
                <a:latin typeface="Calibri"/>
                <a:cs typeface="Calibri"/>
              </a:rPr>
              <a:t>caractères</a:t>
            </a:r>
            <a:r>
              <a:rPr lang="en-US">
                <a:solidFill>
                  <a:srgbClr val="404040"/>
                </a:solidFill>
                <a:latin typeface="Calibri"/>
                <a:cs typeface="Calibri"/>
              </a:rPr>
              <a:t> </a:t>
            </a:r>
            <a:r>
              <a:rPr lang="en-US" err="1">
                <a:solidFill>
                  <a:srgbClr val="404040"/>
                </a:solidFill>
                <a:latin typeface="Calibri"/>
                <a:cs typeface="Calibri"/>
              </a:rPr>
              <a:t>originaux</a:t>
            </a:r>
            <a:r>
              <a:rPr lang="en-US">
                <a:solidFill>
                  <a:srgbClr val="404040"/>
                </a:solidFill>
                <a:latin typeface="Calibri"/>
                <a:cs typeface="Calibri"/>
              </a:rPr>
              <a:t>. </a:t>
            </a:r>
            <a:endParaRPr lang="en-US">
              <a:solidFill>
                <a:srgbClr val="FFFFFF"/>
              </a:solidFill>
              <a:latin typeface="Calibri"/>
              <a:cs typeface="Calibri"/>
            </a:endParaRPr>
          </a:p>
          <a:p>
            <a:pPr marL="383540" lvl="1" indent="-285750">
              <a:lnSpc>
                <a:spcPct val="90000"/>
              </a:lnSpc>
              <a:spcBef>
                <a:spcPts val="200"/>
              </a:spcBef>
              <a:spcAft>
                <a:spcPts val="400"/>
              </a:spcAft>
              <a:buFont typeface="Wingdings"/>
              <a:buChar char="Ø"/>
            </a:pPr>
            <a:r>
              <a:rPr lang="en-US" err="1">
                <a:solidFill>
                  <a:srgbClr val="FF0000"/>
                </a:solidFill>
                <a:latin typeface="Calibri"/>
                <a:cs typeface="Calibri"/>
              </a:rPr>
              <a:t>Règle</a:t>
            </a:r>
            <a:r>
              <a:rPr lang="en-US">
                <a:solidFill>
                  <a:srgbClr val="FF0000"/>
                </a:solidFill>
                <a:latin typeface="Calibri"/>
                <a:cs typeface="Calibri"/>
              </a:rPr>
              <a:t> à faire </a:t>
            </a:r>
            <a:r>
              <a:rPr lang="en-US" err="1">
                <a:solidFill>
                  <a:srgbClr val="FF0000"/>
                </a:solidFill>
                <a:latin typeface="Calibri"/>
                <a:cs typeface="Calibri"/>
              </a:rPr>
              <a:t>évoluer</a:t>
            </a:r>
            <a:r>
              <a:rPr lang="en-US">
                <a:solidFill>
                  <a:srgbClr val="FF0000"/>
                </a:solidFill>
                <a:latin typeface="Calibri"/>
                <a:cs typeface="Calibri"/>
              </a:rPr>
              <a:t> : </a:t>
            </a:r>
            <a:r>
              <a:rPr lang="en-US" err="1">
                <a:solidFill>
                  <a:srgbClr val="FF0000"/>
                </a:solidFill>
                <a:latin typeface="Calibri"/>
                <a:cs typeface="Calibri"/>
              </a:rPr>
              <a:t>saisie</a:t>
            </a:r>
            <a:r>
              <a:rPr lang="en-US">
                <a:solidFill>
                  <a:srgbClr val="FF0000"/>
                </a:solidFill>
                <a:latin typeface="Calibri"/>
                <a:cs typeface="Calibri"/>
              </a:rPr>
              <a:t> </a:t>
            </a:r>
            <a:r>
              <a:rPr lang="en-US" err="1">
                <a:solidFill>
                  <a:srgbClr val="FF0000"/>
                </a:solidFill>
                <a:latin typeface="Calibri"/>
                <a:cs typeface="Calibri"/>
              </a:rPr>
              <a:t>tel</a:t>
            </a:r>
            <a:r>
              <a:rPr lang="en-US">
                <a:solidFill>
                  <a:srgbClr val="FF0000"/>
                </a:solidFill>
                <a:latin typeface="Calibri"/>
                <a:cs typeface="Calibri"/>
              </a:rPr>
              <a:t> que </a:t>
            </a:r>
            <a:r>
              <a:rPr lang="en-US" err="1">
                <a:solidFill>
                  <a:srgbClr val="FF0000"/>
                </a:solidFill>
                <a:latin typeface="Calibri"/>
                <a:cs typeface="Calibri"/>
              </a:rPr>
              <a:t>ça</a:t>
            </a:r>
            <a:r>
              <a:rPr lang="en-US">
                <a:solidFill>
                  <a:srgbClr val="FF0000"/>
                </a:solidFill>
                <a:latin typeface="Calibri"/>
                <a:cs typeface="Calibri"/>
              </a:rPr>
              <a:t> figure sur </a:t>
            </a:r>
            <a:r>
              <a:rPr lang="en-US" err="1">
                <a:solidFill>
                  <a:srgbClr val="FF0000"/>
                </a:solidFill>
                <a:latin typeface="Calibri"/>
                <a:cs typeface="Calibri"/>
              </a:rPr>
              <a:t>l'ouvrage</a:t>
            </a:r>
            <a:r>
              <a:rPr lang="en-US">
                <a:solidFill>
                  <a:srgbClr val="FF0000"/>
                </a:solidFill>
                <a:latin typeface="Calibri"/>
                <a:cs typeface="Calibri"/>
              </a:rPr>
              <a:t> (</a:t>
            </a:r>
            <a:r>
              <a:rPr lang="en-US" err="1">
                <a:solidFill>
                  <a:srgbClr val="FF0000"/>
                </a:solidFill>
                <a:latin typeface="Calibri"/>
                <a:cs typeface="Calibri"/>
              </a:rPr>
              <a:t>donc</a:t>
            </a:r>
            <a:r>
              <a:rPr lang="en-US">
                <a:solidFill>
                  <a:srgbClr val="FF0000"/>
                </a:solidFill>
                <a:latin typeface="Calibri"/>
                <a:cs typeface="Calibri"/>
              </a:rPr>
              <a:t> </a:t>
            </a:r>
            <a:r>
              <a:rPr lang="en-US" err="1">
                <a:solidFill>
                  <a:srgbClr val="FF0000"/>
                </a:solidFill>
                <a:latin typeface="Calibri"/>
                <a:cs typeface="Calibri"/>
              </a:rPr>
              <a:t>en</a:t>
            </a:r>
            <a:r>
              <a:rPr lang="en-US">
                <a:solidFill>
                  <a:srgbClr val="FF0000"/>
                </a:solidFill>
                <a:latin typeface="Calibri"/>
                <a:cs typeface="Calibri"/>
              </a:rPr>
              <a:t> </a:t>
            </a:r>
            <a:r>
              <a:rPr lang="en-US" err="1">
                <a:solidFill>
                  <a:srgbClr val="FF0000"/>
                </a:solidFill>
                <a:latin typeface="Calibri"/>
                <a:cs typeface="Calibri"/>
              </a:rPr>
              <a:t>caractères</a:t>
            </a:r>
            <a:r>
              <a:rPr lang="en-US">
                <a:solidFill>
                  <a:srgbClr val="FF0000"/>
                </a:solidFill>
                <a:latin typeface="Calibri"/>
                <a:cs typeface="Calibri"/>
              </a:rPr>
              <a:t> </a:t>
            </a:r>
            <a:r>
              <a:rPr lang="en-US" err="1">
                <a:solidFill>
                  <a:srgbClr val="FF0000"/>
                </a:solidFill>
                <a:latin typeface="Calibri"/>
                <a:cs typeface="Calibri"/>
              </a:rPr>
              <a:t>originaux</a:t>
            </a:r>
            <a:r>
              <a:rPr lang="en-US">
                <a:solidFill>
                  <a:srgbClr val="FF0000"/>
                </a:solidFill>
                <a:latin typeface="Calibri"/>
                <a:cs typeface="Calibri"/>
              </a:rPr>
              <a:t>) </a:t>
            </a:r>
            <a:r>
              <a:rPr lang="en-US" err="1">
                <a:solidFill>
                  <a:srgbClr val="FF0000"/>
                </a:solidFill>
                <a:latin typeface="Calibri"/>
                <a:cs typeface="Calibri"/>
              </a:rPr>
              <a:t>si</a:t>
            </a:r>
            <a:r>
              <a:rPr lang="en-US">
                <a:solidFill>
                  <a:srgbClr val="FF0000"/>
                </a:solidFill>
                <a:latin typeface="Calibri"/>
                <a:cs typeface="Calibri"/>
              </a:rPr>
              <a:t> </a:t>
            </a:r>
            <a:r>
              <a:rPr lang="en-US" err="1">
                <a:solidFill>
                  <a:srgbClr val="FF0000"/>
                </a:solidFill>
                <a:latin typeface="Calibri"/>
                <a:cs typeface="Calibri"/>
              </a:rPr>
              <a:t>cela</a:t>
            </a:r>
            <a:r>
              <a:rPr lang="en-US">
                <a:solidFill>
                  <a:srgbClr val="FF0000"/>
                </a:solidFill>
                <a:latin typeface="Calibri"/>
                <a:cs typeface="Calibri"/>
              </a:rPr>
              <a:t> </a:t>
            </a:r>
            <a:r>
              <a:rPr lang="en-US" err="1">
                <a:solidFill>
                  <a:srgbClr val="FF0000"/>
                </a:solidFill>
                <a:latin typeface="Calibri"/>
                <a:cs typeface="Calibri"/>
              </a:rPr>
              <a:t>est</a:t>
            </a:r>
            <a:r>
              <a:rPr lang="en-US">
                <a:solidFill>
                  <a:srgbClr val="FF0000"/>
                </a:solidFill>
                <a:latin typeface="Calibri"/>
                <a:cs typeface="Calibri"/>
              </a:rPr>
              <a:t> possible pour </a:t>
            </a:r>
            <a:r>
              <a:rPr lang="en-US" err="1">
                <a:solidFill>
                  <a:srgbClr val="FF0000"/>
                </a:solidFill>
                <a:latin typeface="Calibri"/>
                <a:cs typeface="Calibri"/>
              </a:rPr>
              <a:t>l'établissement</a:t>
            </a:r>
            <a:r>
              <a:rPr lang="en-US">
                <a:solidFill>
                  <a:srgbClr val="FF0000"/>
                </a:solidFill>
                <a:latin typeface="Calibri"/>
                <a:cs typeface="Calibri"/>
              </a:rPr>
              <a:t>, </a:t>
            </a:r>
            <a:r>
              <a:rPr lang="en-US" err="1">
                <a:solidFill>
                  <a:srgbClr val="FF0000"/>
                </a:solidFill>
                <a:latin typeface="Calibri"/>
                <a:cs typeface="Calibri"/>
              </a:rPr>
              <a:t>sinon</a:t>
            </a:r>
            <a:r>
              <a:rPr lang="en-US">
                <a:solidFill>
                  <a:srgbClr val="FF0000"/>
                </a:solidFill>
                <a:latin typeface="Calibri"/>
                <a:cs typeface="Calibri"/>
              </a:rPr>
              <a:t> </a:t>
            </a:r>
            <a:r>
              <a:rPr lang="en-US" err="1">
                <a:solidFill>
                  <a:srgbClr val="FF0000"/>
                </a:solidFill>
                <a:latin typeface="Calibri"/>
                <a:cs typeface="Calibri"/>
              </a:rPr>
              <a:t>appel</a:t>
            </a:r>
            <a:r>
              <a:rPr lang="en-US">
                <a:solidFill>
                  <a:srgbClr val="FF0000"/>
                </a:solidFill>
                <a:latin typeface="Calibri"/>
                <a:cs typeface="Calibri"/>
              </a:rPr>
              <a:t> au </a:t>
            </a:r>
            <a:r>
              <a:rPr lang="en-US" err="1">
                <a:solidFill>
                  <a:srgbClr val="FF0000"/>
                </a:solidFill>
                <a:latin typeface="Calibri"/>
                <a:cs typeface="Calibri"/>
              </a:rPr>
              <a:t>réseau</a:t>
            </a:r>
            <a:r>
              <a:rPr lang="en-US">
                <a:solidFill>
                  <a:srgbClr val="FF0000"/>
                </a:solidFill>
                <a:latin typeface="Calibri"/>
                <a:cs typeface="Calibri"/>
              </a:rPr>
              <a:t> pour </a:t>
            </a:r>
            <a:r>
              <a:rPr lang="en-US" err="1">
                <a:solidFill>
                  <a:srgbClr val="FF0000"/>
                </a:solidFill>
                <a:latin typeface="Calibri"/>
                <a:cs typeface="Calibri"/>
              </a:rPr>
              <a:t>enrichissement</a:t>
            </a:r>
            <a:r>
              <a:rPr lang="en-US">
                <a:solidFill>
                  <a:srgbClr val="FF0000"/>
                </a:solidFill>
                <a:latin typeface="Calibri"/>
                <a:cs typeface="Calibri"/>
              </a:rPr>
              <a:t> de la notice avec </a:t>
            </a:r>
            <a:r>
              <a:rPr lang="en-US" err="1">
                <a:solidFill>
                  <a:srgbClr val="FF0000"/>
                </a:solidFill>
                <a:latin typeface="Calibri"/>
                <a:cs typeface="Calibri"/>
              </a:rPr>
              <a:t>ajout</a:t>
            </a:r>
            <a:r>
              <a:rPr lang="en-US">
                <a:solidFill>
                  <a:srgbClr val="FF0000"/>
                </a:solidFill>
                <a:latin typeface="Calibri"/>
                <a:cs typeface="Calibri"/>
              </a:rPr>
              <a:t> du </a:t>
            </a:r>
            <a:r>
              <a:rPr lang="en-US" err="1">
                <a:solidFill>
                  <a:srgbClr val="FF0000"/>
                </a:solidFill>
                <a:latin typeface="Calibri"/>
                <a:cs typeface="Calibri"/>
              </a:rPr>
              <a:t>titre</a:t>
            </a:r>
            <a:r>
              <a:rPr lang="en-US">
                <a:solidFill>
                  <a:srgbClr val="FF0000"/>
                </a:solidFill>
                <a:latin typeface="Calibri"/>
                <a:cs typeface="Calibri"/>
              </a:rPr>
              <a:t> </a:t>
            </a:r>
            <a:r>
              <a:rPr lang="en-US" err="1">
                <a:solidFill>
                  <a:srgbClr val="FF0000"/>
                </a:solidFill>
                <a:latin typeface="Calibri"/>
                <a:cs typeface="Calibri"/>
              </a:rPr>
              <a:t>parallèle</a:t>
            </a:r>
            <a:r>
              <a:rPr lang="en-US">
                <a:solidFill>
                  <a:srgbClr val="FF0000"/>
                </a:solidFill>
                <a:latin typeface="Calibri"/>
                <a:cs typeface="Calibri"/>
              </a:rPr>
              <a:t> (</a:t>
            </a:r>
            <a:r>
              <a:rPr lang="en-US" err="1">
                <a:solidFill>
                  <a:srgbClr val="FF0000"/>
                </a:solidFill>
                <a:latin typeface="Calibri"/>
                <a:cs typeface="Calibri"/>
              </a:rPr>
              <a:t>établissements</a:t>
            </a:r>
            <a:r>
              <a:rPr lang="en-US">
                <a:solidFill>
                  <a:srgbClr val="FF0000"/>
                </a:solidFill>
                <a:latin typeface="Calibri"/>
                <a:cs typeface="Calibri"/>
              </a:rPr>
              <a:t> non UTF8) &gt;&gt; GM à faire </a:t>
            </a:r>
            <a:r>
              <a:rPr lang="en-US" err="1">
                <a:solidFill>
                  <a:srgbClr val="FF0000"/>
                </a:solidFill>
                <a:latin typeface="Calibri"/>
                <a:cs typeface="Calibri"/>
              </a:rPr>
              <a:t>évoluer</a:t>
            </a:r>
            <a:r>
              <a:rPr lang="en-US">
                <a:solidFill>
                  <a:srgbClr val="FF0000"/>
                </a:solidFill>
                <a:latin typeface="Calibri"/>
                <a:cs typeface="Calibri"/>
              </a:rPr>
              <a:t> (Abes)</a:t>
            </a:r>
            <a:endParaRPr lang="en-US">
              <a:cs typeface="Calibri" panose="020F0502020204030204"/>
            </a:endParaRPr>
          </a:p>
        </p:txBody>
      </p:sp>
    </p:spTree>
    <p:extLst>
      <p:ext uri="{BB962C8B-B14F-4D97-AF65-F5344CB8AC3E}">
        <p14:creationId xmlns:p14="http://schemas.microsoft.com/office/powerpoint/2010/main" val="2989728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92FF-8DC4-31D5-F4A0-F6291255A2A1}"/>
              </a:ext>
            </a:extLst>
          </p:cNvPr>
          <p:cNvSpPr>
            <a:spLocks noGrp="1"/>
          </p:cNvSpPr>
          <p:nvPr>
            <p:ph type="title"/>
          </p:nvPr>
        </p:nvSpPr>
        <p:spPr/>
        <p:txBody>
          <a:bodyPr/>
          <a:lstStyle/>
          <a:p>
            <a:r>
              <a:rPr lang="en-US"/>
              <a:t>Vos questions</a:t>
            </a:r>
            <a:endParaRPr lang="fr-FR"/>
          </a:p>
        </p:txBody>
      </p:sp>
      <p:sp>
        <p:nvSpPr>
          <p:cNvPr id="3" name="Content Placeholder 2">
            <a:extLst>
              <a:ext uri="{FF2B5EF4-FFF2-40B4-BE49-F238E27FC236}">
                <a16:creationId xmlns:a16="http://schemas.microsoft.com/office/drawing/2014/main" id="{33346955-0895-5CE6-BD55-D84F85E5E5EA}"/>
              </a:ext>
            </a:extLst>
          </p:cNvPr>
          <p:cNvSpPr>
            <a:spLocks noGrp="1"/>
          </p:cNvSpPr>
          <p:nvPr>
            <p:ph idx="1"/>
          </p:nvPr>
        </p:nvSpPr>
        <p:spPr/>
        <p:txBody>
          <a:bodyPr vert="horz" lIns="91440" tIns="45720" rIns="91440" bIns="45720" rtlCol="0" anchor="t">
            <a:normAutofit/>
          </a:bodyPr>
          <a:lstStyle/>
          <a:p>
            <a:pPr>
              <a:buFont typeface="Calibri" panose="020F0502020204030204" pitchFamily="34" charset="0"/>
              <a:buChar char="-"/>
            </a:pPr>
            <a:r>
              <a:rPr lang="en-US" err="1"/>
              <a:t>Difficultés</a:t>
            </a:r>
            <a:r>
              <a:rPr lang="en-US"/>
              <a:t> </a:t>
            </a:r>
            <a:r>
              <a:rPr lang="en-US" err="1"/>
              <a:t>liées</a:t>
            </a:r>
            <a:r>
              <a:rPr lang="en-US"/>
              <a:t> aux </a:t>
            </a:r>
            <a:r>
              <a:rPr lang="en-US" err="1"/>
              <a:t>signes</a:t>
            </a:r>
            <a:r>
              <a:rPr lang="en-US"/>
              <a:t> de </a:t>
            </a:r>
            <a:r>
              <a:rPr lang="en-US" err="1"/>
              <a:t>ponctuation</a:t>
            </a:r>
            <a:r>
              <a:rPr lang="en-US"/>
              <a:t> avec </a:t>
            </a:r>
            <a:r>
              <a:rPr lang="en-US" err="1"/>
              <a:t>forme</a:t>
            </a:r>
            <a:r>
              <a:rPr lang="en-US"/>
              <a:t> </a:t>
            </a:r>
            <a:r>
              <a:rPr lang="en-US" err="1"/>
              <a:t>ouvrante</a:t>
            </a:r>
            <a:r>
              <a:rPr lang="en-US"/>
              <a:t> et </a:t>
            </a:r>
            <a:r>
              <a:rPr lang="en-US" err="1"/>
              <a:t>fermante</a:t>
            </a:r>
            <a:r>
              <a:rPr lang="en-US"/>
              <a:t> </a:t>
            </a:r>
            <a:r>
              <a:rPr lang="en-US" err="1"/>
              <a:t>en</a:t>
            </a:r>
            <a:r>
              <a:rPr lang="en-US"/>
              <a:t> </a:t>
            </a:r>
            <a:r>
              <a:rPr lang="en-US" err="1"/>
              <a:t>écriture</a:t>
            </a:r>
            <a:r>
              <a:rPr lang="en-US"/>
              <a:t> </a:t>
            </a:r>
            <a:r>
              <a:rPr lang="en-US" err="1"/>
              <a:t>sinistroverse</a:t>
            </a:r>
            <a:r>
              <a:rPr lang="en-US"/>
              <a:t> : </a:t>
            </a:r>
            <a:r>
              <a:rPr lang="en-US" err="1"/>
              <a:t>quelles</a:t>
            </a:r>
            <a:r>
              <a:rPr lang="en-US"/>
              <a:t> pratiques ? Cf. </a:t>
            </a:r>
            <a:r>
              <a:rPr lang="en-US">
                <a:cs typeface="Calibri"/>
              </a:rPr>
              <a:t>la </a:t>
            </a:r>
            <a:r>
              <a:rPr lang="en-US" err="1">
                <a:cs typeface="Calibri"/>
              </a:rPr>
              <a:t>ponctuation</a:t>
            </a:r>
            <a:r>
              <a:rPr lang="en-US">
                <a:cs typeface="Calibri"/>
              </a:rPr>
              <a:t> a tendance à </a:t>
            </a:r>
            <a:r>
              <a:rPr lang="en-US" err="1">
                <a:cs typeface="Calibri"/>
              </a:rPr>
              <a:t>s'inverser</a:t>
            </a:r>
            <a:r>
              <a:rPr lang="en-US">
                <a:cs typeface="Calibri"/>
              </a:rPr>
              <a:t> dans </a:t>
            </a:r>
            <a:r>
              <a:rPr lang="en-US" err="1">
                <a:cs typeface="Calibri"/>
              </a:rPr>
              <a:t>WinIBW</a:t>
            </a:r>
            <a:r>
              <a:rPr lang="en-US">
                <a:cs typeface="Calibri"/>
              </a:rPr>
              <a:t> </a:t>
            </a:r>
            <a:r>
              <a:rPr lang="en-US" err="1">
                <a:cs typeface="Calibri"/>
              </a:rPr>
              <a:t>mais</a:t>
            </a:r>
            <a:r>
              <a:rPr lang="en-US">
                <a:cs typeface="Calibri"/>
              </a:rPr>
              <a:t> à </a:t>
            </a:r>
            <a:r>
              <a:rPr lang="en-US" err="1">
                <a:cs typeface="Calibri"/>
              </a:rPr>
              <a:t>s'afficher</a:t>
            </a:r>
            <a:r>
              <a:rPr lang="en-US">
                <a:cs typeface="Calibri"/>
              </a:rPr>
              <a:t> </a:t>
            </a:r>
            <a:r>
              <a:rPr lang="en-US" err="1">
                <a:cs typeface="Calibri"/>
              </a:rPr>
              <a:t>correctement</a:t>
            </a:r>
            <a:r>
              <a:rPr lang="en-US">
                <a:cs typeface="Calibri"/>
              </a:rPr>
              <a:t> dans PSI.</a:t>
            </a:r>
          </a:p>
          <a:p>
            <a:pPr marL="383540" lvl="1">
              <a:buChar char="-"/>
            </a:pPr>
            <a:endParaRPr lang="en-US">
              <a:cs typeface="Calibri"/>
            </a:endParaRPr>
          </a:p>
          <a:p>
            <a:pPr>
              <a:buFont typeface="Calibri" panose="020F0502020204030204" pitchFamily="34" charset="0"/>
              <a:buChar char="-"/>
            </a:pPr>
            <a:endParaRPr lang="en-US">
              <a:cs typeface="Calibri"/>
            </a:endParaRPr>
          </a:p>
        </p:txBody>
      </p:sp>
      <p:pic>
        <p:nvPicPr>
          <p:cNvPr id="5" name="Graphique 4" descr="Questions avec un remplissage uni">
            <a:extLst>
              <a:ext uri="{FF2B5EF4-FFF2-40B4-BE49-F238E27FC236}">
                <a16:creationId xmlns:a16="http://schemas.microsoft.com/office/drawing/2014/main" id="{51BF0249-4557-A6D2-5BA3-025E12A10C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52" y="1661422"/>
            <a:ext cx="914400" cy="914400"/>
          </a:xfrm>
          <a:prstGeom prst="rect">
            <a:avLst/>
          </a:prstGeom>
        </p:spPr>
      </p:pic>
      <p:sp>
        <p:nvSpPr>
          <p:cNvPr id="6" name="Rectangle 5">
            <a:extLst>
              <a:ext uri="{FF2B5EF4-FFF2-40B4-BE49-F238E27FC236}">
                <a16:creationId xmlns:a16="http://schemas.microsoft.com/office/drawing/2014/main" id="{9B7A8A88-E943-48A1-387A-0AD4F9D1E072}"/>
              </a:ext>
            </a:extLst>
          </p:cNvPr>
          <p:cNvSpPr/>
          <p:nvPr/>
        </p:nvSpPr>
        <p:spPr>
          <a:xfrm>
            <a:off x="1197757" y="3121623"/>
            <a:ext cx="9784521" cy="1332119"/>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err="1">
                <a:solidFill>
                  <a:srgbClr val="404040"/>
                </a:solidFill>
                <a:latin typeface="Calibri"/>
                <a:cs typeface="Calibri"/>
              </a:rPr>
              <a:t>Utiliser</a:t>
            </a:r>
            <a:r>
              <a:rPr lang="en-US">
                <a:solidFill>
                  <a:srgbClr val="404040"/>
                </a:solidFill>
                <a:latin typeface="Calibri"/>
                <a:cs typeface="Calibri"/>
              </a:rPr>
              <a:t> le </a:t>
            </a:r>
            <a:r>
              <a:rPr lang="en-US" b="1">
                <a:solidFill>
                  <a:srgbClr val="404040"/>
                </a:solidFill>
                <a:latin typeface="Calibri"/>
                <a:cs typeface="Calibri"/>
              </a:rPr>
              <a:t>clavier </a:t>
            </a:r>
            <a:r>
              <a:rPr lang="en-US" b="1" err="1">
                <a:solidFill>
                  <a:srgbClr val="404040"/>
                </a:solidFill>
                <a:latin typeface="Calibri"/>
                <a:cs typeface="Calibri"/>
              </a:rPr>
              <a:t>arabe</a:t>
            </a:r>
            <a:r>
              <a:rPr lang="en-US">
                <a:solidFill>
                  <a:srgbClr val="404040"/>
                </a:solidFill>
                <a:latin typeface="Calibri"/>
                <a:cs typeface="Calibri"/>
              </a:rPr>
              <a:t> pour la </a:t>
            </a:r>
            <a:r>
              <a:rPr lang="en-US" err="1">
                <a:solidFill>
                  <a:srgbClr val="404040"/>
                </a:solidFill>
                <a:latin typeface="Calibri"/>
                <a:cs typeface="Calibri"/>
              </a:rPr>
              <a:t>ponctuation</a:t>
            </a:r>
            <a:r>
              <a:rPr lang="en-US">
                <a:solidFill>
                  <a:srgbClr val="404040"/>
                </a:solidFill>
                <a:latin typeface="Calibri"/>
                <a:cs typeface="Calibri"/>
              </a:rPr>
              <a:t> et non le clavier </a:t>
            </a:r>
            <a:r>
              <a:rPr lang="en-US" err="1">
                <a:solidFill>
                  <a:srgbClr val="404040"/>
                </a:solidFill>
                <a:latin typeface="Calibri"/>
                <a:cs typeface="Calibri"/>
              </a:rPr>
              <a:t>français</a:t>
            </a:r>
            <a:r>
              <a:rPr lang="en-US">
                <a:solidFill>
                  <a:srgbClr val="404040"/>
                </a:solidFill>
                <a:latin typeface="Calibri"/>
                <a:cs typeface="Calibri"/>
              </a:rPr>
              <a:t>.</a:t>
            </a:r>
          </a:p>
          <a:p>
            <a:pPr marL="97790" lvl="1">
              <a:lnSpc>
                <a:spcPct val="90000"/>
              </a:lnSpc>
              <a:spcBef>
                <a:spcPts val="200"/>
              </a:spcBef>
              <a:spcAft>
                <a:spcPts val="400"/>
              </a:spcAft>
            </a:pPr>
            <a:r>
              <a:rPr lang="en-US">
                <a:solidFill>
                  <a:srgbClr val="404040"/>
                </a:solidFill>
                <a:latin typeface="Calibri"/>
                <a:cs typeface="Calibri"/>
              </a:rPr>
              <a:t>De la </a:t>
            </a:r>
            <a:r>
              <a:rPr lang="en-US" err="1">
                <a:solidFill>
                  <a:srgbClr val="404040"/>
                </a:solidFill>
                <a:latin typeface="Calibri"/>
                <a:cs typeface="Calibri"/>
              </a:rPr>
              <a:t>même</a:t>
            </a:r>
            <a:r>
              <a:rPr lang="en-US">
                <a:solidFill>
                  <a:srgbClr val="404040"/>
                </a:solidFill>
                <a:latin typeface="Calibri"/>
                <a:cs typeface="Calibri"/>
              </a:rPr>
              <a:t> façon, </a:t>
            </a:r>
            <a:r>
              <a:rPr lang="en-US" err="1">
                <a:solidFill>
                  <a:srgbClr val="404040"/>
                </a:solidFill>
                <a:latin typeface="Calibri"/>
                <a:cs typeface="Calibri"/>
              </a:rPr>
              <a:t>saisir</a:t>
            </a:r>
            <a:r>
              <a:rPr lang="en-US">
                <a:solidFill>
                  <a:srgbClr val="404040"/>
                </a:solidFill>
                <a:latin typeface="Calibri"/>
                <a:cs typeface="Calibri"/>
              </a:rPr>
              <a:t> les chiffres avec le clavier </a:t>
            </a:r>
            <a:r>
              <a:rPr lang="en-US" err="1">
                <a:solidFill>
                  <a:srgbClr val="404040"/>
                </a:solidFill>
                <a:latin typeface="Calibri"/>
                <a:cs typeface="Calibri"/>
              </a:rPr>
              <a:t>arabe</a:t>
            </a:r>
            <a:r>
              <a:rPr lang="en-US">
                <a:solidFill>
                  <a:srgbClr val="404040"/>
                </a:solidFill>
                <a:latin typeface="Calibri"/>
                <a:cs typeface="Calibri"/>
              </a:rPr>
              <a:t> (pas de copier-</a:t>
            </a:r>
            <a:r>
              <a:rPr lang="en-US" err="1">
                <a:solidFill>
                  <a:srgbClr val="404040"/>
                </a:solidFill>
                <a:latin typeface="Calibri"/>
                <a:cs typeface="Calibri"/>
              </a:rPr>
              <a:t>coller</a:t>
            </a:r>
            <a:r>
              <a:rPr lang="en-US">
                <a:solidFill>
                  <a:srgbClr val="404040"/>
                </a:solidFill>
                <a:latin typeface="Calibri"/>
                <a:cs typeface="Calibri"/>
              </a:rPr>
              <a:t> du champ </a:t>
            </a:r>
            <a:r>
              <a:rPr lang="en-US" err="1">
                <a:solidFill>
                  <a:srgbClr val="404040"/>
                </a:solidFill>
                <a:latin typeface="Calibri"/>
                <a:cs typeface="Calibri"/>
              </a:rPr>
              <a:t>en</a:t>
            </a:r>
            <a:r>
              <a:rPr lang="en-US">
                <a:solidFill>
                  <a:srgbClr val="404040"/>
                </a:solidFill>
                <a:latin typeface="Calibri"/>
                <a:cs typeface="Calibri"/>
              </a:rPr>
              <a:t> </a:t>
            </a:r>
            <a:r>
              <a:rPr lang="en-US" err="1">
                <a:solidFill>
                  <a:srgbClr val="404040"/>
                </a:solidFill>
                <a:latin typeface="Calibri"/>
                <a:cs typeface="Calibri"/>
              </a:rPr>
              <a:t>écriture</a:t>
            </a:r>
            <a:r>
              <a:rPr lang="en-US">
                <a:solidFill>
                  <a:srgbClr val="404040"/>
                </a:solidFill>
                <a:latin typeface="Calibri"/>
                <a:cs typeface="Calibri"/>
              </a:rPr>
              <a:t> </a:t>
            </a:r>
            <a:r>
              <a:rPr lang="en-US" err="1">
                <a:solidFill>
                  <a:srgbClr val="404040"/>
                </a:solidFill>
                <a:latin typeface="Calibri"/>
                <a:cs typeface="Calibri"/>
              </a:rPr>
              <a:t>latine</a:t>
            </a:r>
            <a:r>
              <a:rPr lang="en-US">
                <a:solidFill>
                  <a:srgbClr val="404040"/>
                </a:solidFill>
                <a:latin typeface="Calibri"/>
                <a:cs typeface="Calibri"/>
              </a:rPr>
              <a:t>), par </a:t>
            </a:r>
            <a:r>
              <a:rPr lang="en-US" err="1">
                <a:solidFill>
                  <a:srgbClr val="404040"/>
                </a:solidFill>
                <a:latin typeface="Calibri"/>
                <a:cs typeface="Calibri"/>
              </a:rPr>
              <a:t>exemple</a:t>
            </a:r>
            <a:r>
              <a:rPr lang="en-US">
                <a:solidFill>
                  <a:srgbClr val="404040"/>
                </a:solidFill>
                <a:latin typeface="Calibri"/>
                <a:cs typeface="Calibri"/>
              </a:rPr>
              <a:t> 200$f</a:t>
            </a:r>
          </a:p>
          <a:p>
            <a:pPr marL="97790" lvl="1">
              <a:lnSpc>
                <a:spcPct val="90000"/>
              </a:lnSpc>
              <a:spcBef>
                <a:spcPts val="200"/>
              </a:spcBef>
              <a:spcAft>
                <a:spcPts val="400"/>
              </a:spcAft>
            </a:pPr>
            <a:r>
              <a:rPr lang="en-US">
                <a:solidFill>
                  <a:srgbClr val="404040"/>
                </a:solidFill>
                <a:latin typeface="Calibri"/>
                <a:cs typeface="Calibri"/>
              </a:rPr>
              <a:t>NB : Dans les SGB, </a:t>
            </a:r>
            <a:r>
              <a:rPr lang="en-US" err="1">
                <a:solidFill>
                  <a:srgbClr val="404040"/>
                </a:solidFill>
                <a:latin typeface="Calibri"/>
                <a:cs typeface="Calibri"/>
              </a:rPr>
              <a:t>ce</a:t>
            </a:r>
            <a:r>
              <a:rPr lang="en-US">
                <a:solidFill>
                  <a:srgbClr val="404040"/>
                </a:solidFill>
                <a:latin typeface="Calibri"/>
                <a:cs typeface="Calibri"/>
              </a:rPr>
              <a:t> </a:t>
            </a:r>
            <a:r>
              <a:rPr lang="en-US" err="1">
                <a:solidFill>
                  <a:srgbClr val="404040"/>
                </a:solidFill>
                <a:latin typeface="Calibri"/>
                <a:cs typeface="Calibri"/>
              </a:rPr>
              <a:t>problème</a:t>
            </a:r>
            <a:r>
              <a:rPr lang="en-US">
                <a:solidFill>
                  <a:srgbClr val="404040"/>
                </a:solidFill>
                <a:latin typeface="Calibri"/>
                <a:cs typeface="Calibri"/>
              </a:rPr>
              <a:t> </a:t>
            </a:r>
            <a:r>
              <a:rPr lang="en-US" err="1">
                <a:solidFill>
                  <a:srgbClr val="404040"/>
                </a:solidFill>
                <a:latin typeface="Calibri"/>
                <a:cs typeface="Calibri"/>
              </a:rPr>
              <a:t>d'affichage</a:t>
            </a:r>
            <a:r>
              <a:rPr lang="en-US">
                <a:solidFill>
                  <a:srgbClr val="404040"/>
                </a:solidFill>
                <a:latin typeface="Calibri"/>
                <a:cs typeface="Calibri"/>
              </a:rPr>
              <a:t> </a:t>
            </a:r>
            <a:r>
              <a:rPr lang="en-US" err="1">
                <a:solidFill>
                  <a:srgbClr val="404040"/>
                </a:solidFill>
                <a:latin typeface="Calibri"/>
                <a:cs typeface="Calibri"/>
              </a:rPr>
              <a:t>n'existe</a:t>
            </a:r>
            <a:r>
              <a:rPr lang="en-US">
                <a:solidFill>
                  <a:srgbClr val="404040"/>
                </a:solidFill>
                <a:latin typeface="Calibri"/>
                <a:cs typeface="Calibri"/>
              </a:rPr>
              <a:t> pas.</a:t>
            </a:r>
            <a:endParaRPr lang="en-US"/>
          </a:p>
        </p:txBody>
      </p:sp>
    </p:spTree>
    <p:extLst>
      <p:ext uri="{BB962C8B-B14F-4D97-AF65-F5344CB8AC3E}">
        <p14:creationId xmlns:p14="http://schemas.microsoft.com/office/powerpoint/2010/main" val="354587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3CCD3-AFB4-B3F5-D56B-0E7D3A533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D1098-AAB3-202B-CB8F-C303173FA348}"/>
              </a:ext>
            </a:extLst>
          </p:cNvPr>
          <p:cNvSpPr>
            <a:spLocks noGrp="1"/>
          </p:cNvSpPr>
          <p:nvPr>
            <p:ph type="title"/>
          </p:nvPr>
        </p:nvSpPr>
        <p:spPr/>
        <p:txBody>
          <a:bodyPr/>
          <a:lstStyle/>
          <a:p>
            <a:r>
              <a:rPr lang="en-US"/>
              <a:t>Vos questions</a:t>
            </a:r>
            <a:endParaRPr lang="fr-FR"/>
          </a:p>
        </p:txBody>
      </p:sp>
      <p:sp>
        <p:nvSpPr>
          <p:cNvPr id="3" name="Content Placeholder 2">
            <a:extLst>
              <a:ext uri="{FF2B5EF4-FFF2-40B4-BE49-F238E27FC236}">
                <a16:creationId xmlns:a16="http://schemas.microsoft.com/office/drawing/2014/main" id="{B8F93DCA-CD0D-FBC1-4B89-F69BC06CDAA0}"/>
              </a:ext>
            </a:extLst>
          </p:cNvPr>
          <p:cNvSpPr>
            <a:spLocks noGrp="1"/>
          </p:cNvSpPr>
          <p:nvPr>
            <p:ph idx="1"/>
          </p:nvPr>
        </p:nvSpPr>
        <p:spPr/>
        <p:txBody>
          <a:bodyPr vert="horz" lIns="91440" tIns="45720" rIns="91440" bIns="45720" rtlCol="0" anchor="t">
            <a:normAutofit/>
          </a:bodyPr>
          <a:lstStyle/>
          <a:p>
            <a:pPr>
              <a:buFont typeface="Calibri" panose="020F0502020204030204" pitchFamily="34" charset="0"/>
              <a:buChar char="-"/>
            </a:pPr>
            <a:r>
              <a:rPr lang="en-US">
                <a:cs typeface="Calibri"/>
              </a:rPr>
              <a:t>Zone 214 : le pays </a:t>
            </a:r>
            <a:r>
              <a:rPr lang="en-US" err="1">
                <a:cs typeface="Calibri"/>
              </a:rPr>
              <a:t>est</a:t>
            </a:r>
            <a:r>
              <a:rPr lang="en-US">
                <a:cs typeface="Calibri"/>
              </a:rPr>
              <a:t> </a:t>
            </a:r>
            <a:r>
              <a:rPr lang="en-US" err="1">
                <a:cs typeface="Calibri"/>
              </a:rPr>
              <a:t>souvent</a:t>
            </a:r>
            <a:r>
              <a:rPr lang="en-US">
                <a:cs typeface="Calibri"/>
              </a:rPr>
              <a:t> </a:t>
            </a:r>
            <a:r>
              <a:rPr lang="en-US" err="1">
                <a:cs typeface="Calibri"/>
              </a:rPr>
              <a:t>mentionné</a:t>
            </a:r>
            <a:r>
              <a:rPr lang="en-US">
                <a:cs typeface="Calibri"/>
              </a:rPr>
              <a:t> (ex : </a:t>
            </a:r>
            <a:r>
              <a:rPr lang="en-US" err="1">
                <a:cs typeface="Calibri"/>
              </a:rPr>
              <a:t>Beyrouth</a:t>
            </a:r>
            <a:r>
              <a:rPr lang="en-US">
                <a:cs typeface="Calibri"/>
              </a:rPr>
              <a:t>, Liban) dans les notices </a:t>
            </a:r>
            <a:r>
              <a:rPr lang="en-US" err="1">
                <a:cs typeface="Calibri"/>
              </a:rPr>
              <a:t>américaines</a:t>
            </a:r>
            <a:r>
              <a:rPr lang="en-US">
                <a:cs typeface="Calibri"/>
              </a:rPr>
              <a:t> </a:t>
            </a:r>
            <a:r>
              <a:rPr lang="en-US" err="1">
                <a:cs typeface="Calibri"/>
              </a:rPr>
              <a:t>dérivées</a:t>
            </a:r>
            <a:r>
              <a:rPr lang="en-US">
                <a:cs typeface="Calibri"/>
              </a:rPr>
              <a:t>. Que faire ? </a:t>
            </a:r>
            <a:endParaRPr lang="en-US"/>
          </a:p>
          <a:p>
            <a:pPr>
              <a:buFont typeface="Calibri" panose="020F0502020204030204" pitchFamily="34" charset="0"/>
              <a:buChar char="-"/>
            </a:pPr>
            <a:endParaRPr lang="en-US">
              <a:cs typeface="Calibri"/>
            </a:endParaRPr>
          </a:p>
          <a:p>
            <a:pPr>
              <a:buFont typeface="Calibri" panose="020F0502020204030204" pitchFamily="34" charset="0"/>
              <a:buChar char="-"/>
            </a:pPr>
            <a:endParaRPr lang="en-US">
              <a:cs typeface="Calibri"/>
            </a:endParaRPr>
          </a:p>
          <a:p>
            <a:pPr>
              <a:buFont typeface="Calibri" panose="020F0502020204030204" pitchFamily="34" charset="0"/>
              <a:buChar char="-"/>
            </a:pPr>
            <a:endParaRPr lang="en-US">
              <a:cs typeface="Calibri"/>
            </a:endParaRPr>
          </a:p>
          <a:p>
            <a:pPr>
              <a:buFont typeface="Calibri" panose="020F0502020204030204" pitchFamily="34" charset="0"/>
              <a:buChar char="-"/>
            </a:pPr>
            <a:r>
              <a:rPr lang="en-US">
                <a:cs typeface="Calibri"/>
              </a:rPr>
              <a:t>Zone 214 : dates sur le document </a:t>
            </a:r>
            <a:r>
              <a:rPr lang="en-US" err="1">
                <a:cs typeface="Calibri"/>
              </a:rPr>
              <a:t>selon</a:t>
            </a:r>
            <a:r>
              <a:rPr lang="en-US">
                <a:cs typeface="Calibri"/>
              </a:rPr>
              <a:t> le </a:t>
            </a:r>
            <a:r>
              <a:rPr lang="en-US" err="1">
                <a:cs typeface="Calibri"/>
              </a:rPr>
              <a:t>calendrier</a:t>
            </a:r>
            <a:r>
              <a:rPr lang="en-US">
                <a:cs typeface="Calibri"/>
              </a:rPr>
              <a:t> de </a:t>
            </a:r>
            <a:r>
              <a:rPr lang="en-US" err="1">
                <a:cs typeface="Calibri"/>
              </a:rPr>
              <a:t>l'Hégire</a:t>
            </a:r>
            <a:r>
              <a:rPr lang="en-US">
                <a:cs typeface="Calibri"/>
              </a:rPr>
              <a:t>. Que faire ?</a:t>
            </a:r>
          </a:p>
          <a:p>
            <a:pPr marL="383540" lvl="1">
              <a:buFont typeface="Calibri" panose="020F0502020204030204" pitchFamily="34" charset="0"/>
              <a:buChar char="-"/>
            </a:pPr>
            <a:endParaRPr lang="en-US">
              <a:cs typeface="Calibri"/>
            </a:endParaRPr>
          </a:p>
          <a:p>
            <a:pPr>
              <a:buFont typeface="Calibri" panose="020F0502020204030204" pitchFamily="34" charset="0"/>
              <a:buChar char="-"/>
            </a:pPr>
            <a:endParaRPr lang="en-US">
              <a:cs typeface="Calibri"/>
            </a:endParaRPr>
          </a:p>
        </p:txBody>
      </p:sp>
      <p:pic>
        <p:nvPicPr>
          <p:cNvPr id="5" name="Graphique 4" descr="Questions avec un remplissage uni">
            <a:extLst>
              <a:ext uri="{FF2B5EF4-FFF2-40B4-BE49-F238E27FC236}">
                <a16:creationId xmlns:a16="http://schemas.microsoft.com/office/drawing/2014/main" id="{C298AF59-E6B6-3771-E5E4-94E9B30F8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52" y="1661422"/>
            <a:ext cx="914400" cy="914400"/>
          </a:xfrm>
          <a:prstGeom prst="rect">
            <a:avLst/>
          </a:prstGeom>
        </p:spPr>
      </p:pic>
      <p:sp>
        <p:nvSpPr>
          <p:cNvPr id="6" name="Rectangle 5">
            <a:extLst>
              <a:ext uri="{FF2B5EF4-FFF2-40B4-BE49-F238E27FC236}">
                <a16:creationId xmlns:a16="http://schemas.microsoft.com/office/drawing/2014/main" id="{7D920B68-7C72-F027-7C91-066E8371590D}"/>
              </a:ext>
            </a:extLst>
          </p:cNvPr>
          <p:cNvSpPr/>
          <p:nvPr/>
        </p:nvSpPr>
        <p:spPr>
          <a:xfrm>
            <a:off x="1102507" y="2539541"/>
            <a:ext cx="9784521" cy="127920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nSpc>
                <a:spcPct val="90000"/>
              </a:lnSpc>
              <a:spcBef>
                <a:spcPts val="1200"/>
              </a:spcBef>
              <a:spcAft>
                <a:spcPts val="200"/>
              </a:spcAft>
            </a:pPr>
            <a:r>
              <a:rPr lang="en-US" sz="2000">
                <a:solidFill>
                  <a:srgbClr val="404040"/>
                </a:solidFill>
                <a:latin typeface="Calibri"/>
                <a:cs typeface="Calibri"/>
              </a:rPr>
              <a:t>Le pays </a:t>
            </a:r>
            <a:r>
              <a:rPr lang="en-US" sz="2000" err="1">
                <a:solidFill>
                  <a:srgbClr val="404040"/>
                </a:solidFill>
                <a:latin typeface="Calibri"/>
                <a:cs typeface="Calibri"/>
              </a:rPr>
              <a:t>est</a:t>
            </a:r>
            <a:r>
              <a:rPr lang="en-US" sz="2000">
                <a:solidFill>
                  <a:srgbClr val="404040"/>
                </a:solidFill>
                <a:latin typeface="Calibri"/>
                <a:cs typeface="Calibri"/>
              </a:rPr>
              <a:t> à </a:t>
            </a:r>
            <a:r>
              <a:rPr lang="en-US" sz="2000" err="1">
                <a:solidFill>
                  <a:srgbClr val="404040"/>
                </a:solidFill>
                <a:latin typeface="Calibri"/>
                <a:cs typeface="Calibri"/>
              </a:rPr>
              <a:t>supprimer</a:t>
            </a:r>
            <a:r>
              <a:rPr lang="en-US" sz="2000">
                <a:solidFill>
                  <a:srgbClr val="404040"/>
                </a:solidFill>
                <a:latin typeface="Calibri"/>
                <a:cs typeface="Calibri"/>
              </a:rPr>
              <a:t> (non </a:t>
            </a:r>
            <a:r>
              <a:rPr lang="en-US" sz="2000" err="1">
                <a:solidFill>
                  <a:srgbClr val="404040"/>
                </a:solidFill>
                <a:latin typeface="Calibri"/>
                <a:cs typeface="Calibri"/>
              </a:rPr>
              <a:t>conforme</a:t>
            </a:r>
            <a:r>
              <a:rPr lang="en-US" sz="2000">
                <a:solidFill>
                  <a:srgbClr val="404040"/>
                </a:solidFill>
                <a:latin typeface="Calibri"/>
                <a:cs typeface="Calibri"/>
              </a:rPr>
              <a:t> aux </a:t>
            </a:r>
            <a:r>
              <a:rPr lang="en-US" sz="2000" err="1">
                <a:solidFill>
                  <a:srgbClr val="404040"/>
                </a:solidFill>
                <a:latin typeface="Calibri"/>
                <a:cs typeface="Calibri"/>
              </a:rPr>
              <a:t>consignes</a:t>
            </a:r>
            <a:r>
              <a:rPr lang="en-US" sz="2000">
                <a:solidFill>
                  <a:srgbClr val="404040"/>
                </a:solidFill>
                <a:latin typeface="Calibri"/>
                <a:cs typeface="Calibri"/>
              </a:rPr>
              <a:t> de </a:t>
            </a:r>
            <a:r>
              <a:rPr lang="en-US" sz="2000" err="1">
                <a:solidFill>
                  <a:srgbClr val="404040"/>
                </a:solidFill>
                <a:latin typeface="Calibri"/>
                <a:cs typeface="Calibri"/>
              </a:rPr>
              <a:t>catalogage</a:t>
            </a:r>
            <a:r>
              <a:rPr lang="en-US" sz="2000">
                <a:solidFill>
                  <a:srgbClr val="404040"/>
                </a:solidFill>
                <a:latin typeface="Calibri"/>
                <a:cs typeface="Calibri"/>
              </a:rPr>
              <a:t> du </a:t>
            </a:r>
            <a:r>
              <a:rPr lang="en-US" sz="2000" err="1">
                <a:solidFill>
                  <a:srgbClr val="404040"/>
                </a:solidFill>
                <a:latin typeface="Calibri"/>
                <a:cs typeface="Calibri"/>
              </a:rPr>
              <a:t>Sudoc</a:t>
            </a:r>
            <a:r>
              <a:rPr lang="en-US" sz="2000">
                <a:solidFill>
                  <a:srgbClr val="404040"/>
                </a:solidFill>
                <a:latin typeface="Calibri"/>
                <a:cs typeface="Calibri"/>
              </a:rPr>
              <a:t>).</a:t>
            </a:r>
            <a:endParaRPr lang="en-US" sz="2000">
              <a:solidFill>
                <a:srgbClr val="404040"/>
              </a:solidFill>
              <a:cs typeface="Calibri"/>
            </a:endParaRPr>
          </a:p>
          <a:p>
            <a:pPr marL="342900" indent="-342900">
              <a:lnSpc>
                <a:spcPct val="90000"/>
              </a:lnSpc>
              <a:spcBef>
                <a:spcPts val="1200"/>
              </a:spcBef>
              <a:spcAft>
                <a:spcPts val="200"/>
              </a:spcAft>
              <a:buFont typeface="Wingdings"/>
              <a:buChar char="Ø"/>
            </a:pPr>
            <a:r>
              <a:rPr lang="en-US" sz="2000">
                <a:solidFill>
                  <a:srgbClr val="404040"/>
                </a:solidFill>
                <a:cs typeface="Calibri"/>
              </a:rPr>
              <a:t>Un rappel de </a:t>
            </a:r>
            <a:r>
              <a:rPr lang="en-US" sz="2000" err="1">
                <a:solidFill>
                  <a:srgbClr val="404040"/>
                </a:solidFill>
                <a:cs typeface="Calibri"/>
              </a:rPr>
              <a:t>toutes</a:t>
            </a:r>
            <a:r>
              <a:rPr lang="en-US" sz="2000">
                <a:solidFill>
                  <a:srgbClr val="404040"/>
                </a:solidFill>
                <a:cs typeface="Calibri"/>
              </a:rPr>
              <a:t> les </a:t>
            </a:r>
            <a:r>
              <a:rPr lang="en-US" sz="2000" err="1">
                <a:solidFill>
                  <a:srgbClr val="404040"/>
                </a:solidFill>
                <a:cs typeface="Calibri"/>
              </a:rPr>
              <a:t>informations</a:t>
            </a:r>
            <a:r>
              <a:rPr lang="en-US" sz="2000">
                <a:solidFill>
                  <a:srgbClr val="404040"/>
                </a:solidFill>
                <a:cs typeface="Calibri"/>
              </a:rPr>
              <a:t> à </a:t>
            </a:r>
            <a:r>
              <a:rPr lang="en-US" sz="2000" err="1">
                <a:solidFill>
                  <a:srgbClr val="404040"/>
                </a:solidFill>
                <a:cs typeface="Calibri"/>
              </a:rPr>
              <a:t>vérifier</a:t>
            </a:r>
            <a:r>
              <a:rPr lang="en-US" sz="2000">
                <a:solidFill>
                  <a:srgbClr val="404040"/>
                </a:solidFill>
                <a:cs typeface="Calibri"/>
              </a:rPr>
              <a:t> </a:t>
            </a:r>
            <a:r>
              <a:rPr lang="en-US" sz="2000" err="1">
                <a:solidFill>
                  <a:srgbClr val="404040"/>
                </a:solidFill>
                <a:cs typeface="Calibri"/>
              </a:rPr>
              <a:t>lorsque</a:t>
            </a:r>
            <a:r>
              <a:rPr lang="en-US" sz="2000">
                <a:solidFill>
                  <a:srgbClr val="404040"/>
                </a:solidFill>
                <a:cs typeface="Calibri"/>
              </a:rPr>
              <a:t> </a:t>
            </a:r>
            <a:r>
              <a:rPr lang="en-US" sz="2000" err="1">
                <a:solidFill>
                  <a:srgbClr val="404040"/>
                </a:solidFill>
                <a:cs typeface="Calibri"/>
              </a:rPr>
              <a:t>l'on</a:t>
            </a:r>
            <a:r>
              <a:rPr lang="en-US" sz="2000">
                <a:solidFill>
                  <a:srgbClr val="404040"/>
                </a:solidFill>
                <a:cs typeface="Calibri"/>
              </a:rPr>
              <a:t> </a:t>
            </a:r>
            <a:r>
              <a:rPr lang="en-US" sz="2000" err="1">
                <a:solidFill>
                  <a:srgbClr val="404040"/>
                </a:solidFill>
                <a:cs typeface="Calibri"/>
              </a:rPr>
              <a:t>dérive</a:t>
            </a:r>
            <a:r>
              <a:rPr lang="en-US" sz="2000">
                <a:solidFill>
                  <a:srgbClr val="404040"/>
                </a:solidFill>
                <a:cs typeface="Calibri"/>
              </a:rPr>
              <a:t> </a:t>
            </a:r>
            <a:r>
              <a:rPr lang="en-US" sz="2000" err="1">
                <a:solidFill>
                  <a:srgbClr val="404040"/>
                </a:solidFill>
                <a:cs typeface="Calibri"/>
              </a:rPr>
              <a:t>une</a:t>
            </a:r>
            <a:r>
              <a:rPr lang="en-US" sz="2000">
                <a:solidFill>
                  <a:srgbClr val="404040"/>
                </a:solidFill>
                <a:cs typeface="Calibri"/>
              </a:rPr>
              <a:t> notice </a:t>
            </a:r>
            <a:r>
              <a:rPr lang="en-US" sz="2000" err="1">
                <a:solidFill>
                  <a:srgbClr val="404040"/>
                </a:solidFill>
                <a:cs typeface="Calibri"/>
              </a:rPr>
              <a:t>en</a:t>
            </a:r>
            <a:r>
              <a:rPr lang="en-US" sz="2000">
                <a:solidFill>
                  <a:srgbClr val="404040"/>
                </a:solidFill>
                <a:cs typeface="Calibri"/>
              </a:rPr>
              <a:t> </a:t>
            </a:r>
            <a:r>
              <a:rPr lang="en-US" sz="2000" err="1">
                <a:solidFill>
                  <a:srgbClr val="404040"/>
                </a:solidFill>
                <a:cs typeface="Calibri"/>
              </a:rPr>
              <a:t>arabe</a:t>
            </a:r>
            <a:r>
              <a:rPr lang="en-US" sz="2000">
                <a:solidFill>
                  <a:srgbClr val="404040"/>
                </a:solidFill>
                <a:cs typeface="Calibri"/>
              </a:rPr>
              <a:t> </a:t>
            </a:r>
            <a:r>
              <a:rPr lang="en-US" sz="2000" err="1">
                <a:solidFill>
                  <a:srgbClr val="404040"/>
                </a:solidFill>
                <a:cs typeface="Calibri"/>
              </a:rPr>
              <a:t>serait</a:t>
            </a:r>
            <a:r>
              <a:rPr lang="en-US" sz="2000">
                <a:solidFill>
                  <a:srgbClr val="404040"/>
                </a:solidFill>
                <a:cs typeface="Calibri"/>
              </a:rPr>
              <a:t> utile.</a:t>
            </a:r>
          </a:p>
        </p:txBody>
      </p:sp>
      <p:sp>
        <p:nvSpPr>
          <p:cNvPr id="4" name="Rectangle 3">
            <a:extLst>
              <a:ext uri="{FF2B5EF4-FFF2-40B4-BE49-F238E27FC236}">
                <a16:creationId xmlns:a16="http://schemas.microsoft.com/office/drawing/2014/main" id="{8BB7C806-D75A-407A-3724-AD9DC5240C5F}"/>
              </a:ext>
            </a:extLst>
          </p:cNvPr>
          <p:cNvSpPr/>
          <p:nvPr/>
        </p:nvSpPr>
        <p:spPr>
          <a:xfrm>
            <a:off x="1102506" y="4433957"/>
            <a:ext cx="9784521" cy="109928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nSpc>
                <a:spcPct val="90000"/>
              </a:lnSpc>
              <a:spcBef>
                <a:spcPts val="1200"/>
              </a:spcBef>
              <a:spcAft>
                <a:spcPts val="200"/>
              </a:spcAft>
            </a:pPr>
            <a:r>
              <a:rPr lang="en-US" sz="2000" err="1">
                <a:solidFill>
                  <a:srgbClr val="404040"/>
                </a:solidFill>
                <a:cs typeface="Calibri"/>
              </a:rPr>
              <a:t>Ces</a:t>
            </a:r>
            <a:r>
              <a:rPr lang="en-US" sz="2000">
                <a:solidFill>
                  <a:srgbClr val="404040"/>
                </a:solidFill>
                <a:cs typeface="Calibri"/>
              </a:rPr>
              <a:t> dates </a:t>
            </a:r>
            <a:r>
              <a:rPr lang="en-US" sz="2000" err="1">
                <a:solidFill>
                  <a:srgbClr val="404040"/>
                </a:solidFill>
                <a:cs typeface="Calibri"/>
              </a:rPr>
              <a:t>sont</a:t>
            </a:r>
            <a:r>
              <a:rPr lang="en-US" sz="2000">
                <a:solidFill>
                  <a:srgbClr val="404040"/>
                </a:solidFill>
                <a:cs typeface="Calibri"/>
              </a:rPr>
              <a:t> à </a:t>
            </a:r>
            <a:r>
              <a:rPr lang="en-US" sz="2000" err="1">
                <a:solidFill>
                  <a:srgbClr val="404040"/>
                </a:solidFill>
                <a:cs typeface="Calibri"/>
              </a:rPr>
              <a:t>retranscrire</a:t>
            </a:r>
            <a:r>
              <a:rPr lang="en-US" sz="2000">
                <a:solidFill>
                  <a:srgbClr val="404040"/>
                </a:solidFill>
                <a:cs typeface="Calibri"/>
              </a:rPr>
              <a:t> </a:t>
            </a:r>
            <a:r>
              <a:rPr lang="en-US" sz="2000" err="1">
                <a:solidFill>
                  <a:srgbClr val="404040"/>
                </a:solidFill>
                <a:cs typeface="Calibri"/>
              </a:rPr>
              <a:t>telles</a:t>
            </a:r>
            <a:r>
              <a:rPr lang="en-US" sz="2000">
                <a:solidFill>
                  <a:srgbClr val="404040"/>
                </a:solidFill>
                <a:cs typeface="Calibri"/>
              </a:rPr>
              <a:t> que sur le document </a:t>
            </a:r>
            <a:r>
              <a:rPr lang="en-US" sz="2000" err="1">
                <a:solidFill>
                  <a:srgbClr val="404040"/>
                </a:solidFill>
                <a:cs typeface="Calibri"/>
              </a:rPr>
              <a:t>en</a:t>
            </a:r>
            <a:r>
              <a:rPr lang="en-US" sz="2000">
                <a:solidFill>
                  <a:srgbClr val="404040"/>
                </a:solidFill>
                <a:cs typeface="Calibri"/>
              </a:rPr>
              <a:t> zone 214.</a:t>
            </a:r>
            <a:endParaRPr lang="en-US">
              <a:solidFill>
                <a:srgbClr val="FFFFFF"/>
              </a:solidFill>
              <a:cs typeface="Calibri"/>
            </a:endParaRPr>
          </a:p>
          <a:p>
            <a:pPr>
              <a:lnSpc>
                <a:spcPct val="90000"/>
              </a:lnSpc>
              <a:spcBef>
                <a:spcPts val="1200"/>
              </a:spcBef>
              <a:spcAft>
                <a:spcPts val="200"/>
              </a:spcAft>
            </a:pPr>
            <a:r>
              <a:rPr lang="en-US" sz="2000">
                <a:solidFill>
                  <a:srgbClr val="404040"/>
                </a:solidFill>
                <a:cs typeface="Calibri"/>
              </a:rPr>
              <a:t>Les dates </a:t>
            </a:r>
            <a:r>
              <a:rPr lang="en-US" sz="2000" err="1">
                <a:solidFill>
                  <a:srgbClr val="404040"/>
                </a:solidFill>
                <a:cs typeface="Calibri"/>
              </a:rPr>
              <a:t>grégoriennes</a:t>
            </a:r>
            <a:r>
              <a:rPr lang="en-US" sz="2000">
                <a:solidFill>
                  <a:srgbClr val="404040"/>
                </a:solidFill>
                <a:cs typeface="Calibri"/>
              </a:rPr>
              <a:t> </a:t>
            </a:r>
            <a:r>
              <a:rPr lang="en-US" sz="2000" err="1">
                <a:solidFill>
                  <a:srgbClr val="404040"/>
                </a:solidFill>
                <a:cs typeface="Calibri"/>
              </a:rPr>
              <a:t>sont</a:t>
            </a:r>
            <a:r>
              <a:rPr lang="en-US" sz="2000">
                <a:solidFill>
                  <a:srgbClr val="404040"/>
                </a:solidFill>
                <a:cs typeface="Calibri"/>
              </a:rPr>
              <a:t> à </a:t>
            </a:r>
            <a:r>
              <a:rPr lang="en-US" sz="2000" err="1">
                <a:solidFill>
                  <a:srgbClr val="404040"/>
                </a:solidFill>
                <a:cs typeface="Calibri"/>
              </a:rPr>
              <a:t>ajouter</a:t>
            </a:r>
            <a:r>
              <a:rPr lang="en-US" sz="2000">
                <a:solidFill>
                  <a:srgbClr val="404040"/>
                </a:solidFill>
                <a:cs typeface="Calibri"/>
              </a:rPr>
              <a:t> entre crochets </a:t>
            </a:r>
            <a:r>
              <a:rPr lang="en-US" sz="2000" err="1">
                <a:solidFill>
                  <a:srgbClr val="404040"/>
                </a:solidFill>
                <a:cs typeface="Calibri"/>
              </a:rPr>
              <a:t>en</a:t>
            </a:r>
            <a:r>
              <a:rPr lang="en-US" sz="2000">
                <a:solidFill>
                  <a:srgbClr val="404040"/>
                </a:solidFill>
                <a:cs typeface="Calibri"/>
              </a:rPr>
              <a:t> zone 214 et à </a:t>
            </a:r>
            <a:r>
              <a:rPr lang="en-US" sz="2000" err="1">
                <a:solidFill>
                  <a:srgbClr val="404040"/>
                </a:solidFill>
                <a:cs typeface="Calibri"/>
              </a:rPr>
              <a:t>saisir</a:t>
            </a:r>
            <a:r>
              <a:rPr lang="en-US" sz="2000">
                <a:solidFill>
                  <a:srgbClr val="404040"/>
                </a:solidFill>
                <a:cs typeface="Calibri"/>
              </a:rPr>
              <a:t> </a:t>
            </a:r>
            <a:r>
              <a:rPr lang="en-US" sz="2000" err="1">
                <a:solidFill>
                  <a:srgbClr val="404040"/>
                </a:solidFill>
                <a:cs typeface="Calibri"/>
              </a:rPr>
              <a:t>en</a:t>
            </a:r>
            <a:r>
              <a:rPr lang="en-US" sz="2000">
                <a:solidFill>
                  <a:srgbClr val="404040"/>
                </a:solidFill>
                <a:cs typeface="Calibri"/>
              </a:rPr>
              <a:t> zone 100.</a:t>
            </a:r>
            <a:endParaRPr lang="en-US">
              <a:cs typeface="Calibri"/>
            </a:endParaRPr>
          </a:p>
        </p:txBody>
      </p:sp>
    </p:spTree>
    <p:extLst>
      <p:ext uri="{BB962C8B-B14F-4D97-AF65-F5344CB8AC3E}">
        <p14:creationId xmlns:p14="http://schemas.microsoft.com/office/powerpoint/2010/main" val="340456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1" name="Rectangle 2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23" name="Straight Connector 2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42D9C-E192-3313-45DD-6CE746A050FA}"/>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t>Le catalogage des autorités : le guide de la BULAC et vos questions</a:t>
            </a:r>
          </a:p>
        </p:txBody>
      </p:sp>
      <p:sp>
        <p:nvSpPr>
          <p:cNvPr id="3" name="Content Placeholder 2">
            <a:extLst>
              <a:ext uri="{FF2B5EF4-FFF2-40B4-BE49-F238E27FC236}">
                <a16:creationId xmlns:a16="http://schemas.microsoft.com/office/drawing/2014/main" id="{AFCBA2A1-F441-1AC6-760A-38BFCF120D59}"/>
              </a:ext>
            </a:extLst>
          </p:cNvPr>
          <p:cNvSpPr>
            <a:spLocks noGrp="1"/>
          </p:cNvSpPr>
          <p:nvPr>
            <p:ph type="body" idx="1"/>
          </p:nvPr>
        </p:nvSpPr>
        <p:spPr>
          <a:xfrm>
            <a:off x="633999" y="5727515"/>
            <a:ext cx="10925101" cy="515477"/>
          </a:xfrm>
        </p:spPr>
        <p:txBody>
          <a:bodyPr vert="horz" lIns="91440" tIns="45720" rIns="91440" bIns="45720" rtlCol="0">
            <a:normAutofit/>
          </a:bodyPr>
          <a:lstStyle/>
          <a:p>
            <a:endParaRPr lang="en-US" sz="2000">
              <a:solidFill>
                <a:schemeClr val="tx1">
                  <a:lumMod val="85000"/>
                  <a:lumOff val="15000"/>
                </a:schemeClr>
              </a:solidFill>
            </a:endParaRPr>
          </a:p>
        </p:txBody>
      </p:sp>
      <p:pic>
        <p:nvPicPr>
          <p:cNvPr id="14" name="Picture 13" descr="Livres empilés sur une table">
            <a:extLst>
              <a:ext uri="{FF2B5EF4-FFF2-40B4-BE49-F238E27FC236}">
                <a16:creationId xmlns:a16="http://schemas.microsoft.com/office/drawing/2014/main" id="{1C63C4FB-9614-2500-CFB5-76419981BA3D}"/>
              </a:ext>
            </a:extLst>
          </p:cNvPr>
          <p:cNvPicPr>
            <a:picLocks noChangeAspect="1"/>
          </p:cNvPicPr>
          <p:nvPr/>
        </p:nvPicPr>
        <p:blipFill rotWithShape="1">
          <a:blip r:embed="rId2"/>
          <a:srcRect t="50558" r="-1" b="-1"/>
          <a:stretch/>
        </p:blipFill>
        <p:spPr>
          <a:xfrm>
            <a:off x="635457" y="640080"/>
            <a:ext cx="10916463" cy="3602736"/>
          </a:xfrm>
          <a:prstGeom prst="rect">
            <a:avLst/>
          </a:prstGeom>
        </p:spPr>
      </p:pic>
      <p:cxnSp>
        <p:nvCxnSpPr>
          <p:cNvPr id="27" name="Straight Connector 26">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1" name="Rectangle 30">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606892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t="-55000" b="-5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5DEE1-F482-6974-17D8-192DD0948EF1}"/>
              </a:ext>
            </a:extLst>
          </p:cNvPr>
          <p:cNvSpPr>
            <a:spLocks noGrp="1"/>
          </p:cNvSpPr>
          <p:nvPr>
            <p:ph type="ctrTitle"/>
          </p:nvPr>
        </p:nvSpPr>
        <p:spPr/>
        <p:txBody>
          <a:bodyPr>
            <a:normAutofit fontScale="90000"/>
          </a:bodyPr>
          <a:lstStyle/>
          <a:p>
            <a:r>
              <a:rPr lang="fr-FR">
                <a:cs typeface="Calibri Light"/>
              </a:rPr>
              <a:t>Guide complémentaire </a:t>
            </a:r>
            <a:br>
              <a:rPr lang="fr-FR">
                <a:cs typeface="Calibri Light"/>
              </a:rPr>
            </a:br>
            <a:r>
              <a:rPr lang="fr-FR">
                <a:cs typeface="Calibri Light"/>
              </a:rPr>
              <a:t>pour le catalogage des notices 'autorité personne' arabes</a:t>
            </a:r>
            <a:endParaRPr lang="fr-FR"/>
          </a:p>
        </p:txBody>
      </p:sp>
      <p:sp>
        <p:nvSpPr>
          <p:cNvPr id="3" name="Espace réservé du contenu 2">
            <a:extLst>
              <a:ext uri="{FF2B5EF4-FFF2-40B4-BE49-F238E27FC236}">
                <a16:creationId xmlns:a16="http://schemas.microsoft.com/office/drawing/2014/main" id="{F96CB30B-7F54-AA3D-508D-AE66F40CB053}"/>
              </a:ext>
            </a:extLst>
          </p:cNvPr>
          <p:cNvSpPr>
            <a:spLocks noGrp="1"/>
          </p:cNvSpPr>
          <p:nvPr>
            <p:ph type="subTitle" idx="1"/>
          </p:nvPr>
        </p:nvSpPr>
        <p:spPr/>
        <p:txBody>
          <a:bodyPr vert="horz" lIns="91440" tIns="45720" rIns="91440" bIns="45720" rtlCol="0" anchor="t">
            <a:normAutofit/>
          </a:bodyPr>
          <a:lstStyle/>
          <a:p>
            <a:r>
              <a:rPr lang="fr-FR">
                <a:cs typeface="Calibri"/>
              </a:rPr>
              <a:t>Présentation et discussions</a:t>
            </a:r>
          </a:p>
          <a:p>
            <a:r>
              <a:rPr lang="fr-FR">
                <a:cs typeface="Calibri"/>
              </a:rPr>
              <a:t>Mardi 28 novembre après-midi</a:t>
            </a:r>
          </a:p>
        </p:txBody>
      </p:sp>
      <p:pic>
        <p:nvPicPr>
          <p:cNvPr id="5" name="Image 4">
            <a:extLst>
              <a:ext uri="{FF2B5EF4-FFF2-40B4-BE49-F238E27FC236}">
                <a16:creationId xmlns:a16="http://schemas.microsoft.com/office/drawing/2014/main" id="{D21EE375-4B45-859D-B9DA-F5C7F4E87BF8}"/>
              </a:ext>
            </a:extLst>
          </p:cNvPr>
          <p:cNvPicPr>
            <a:picLocks noChangeAspect="1"/>
          </p:cNvPicPr>
          <p:nvPr/>
        </p:nvPicPr>
        <p:blipFill>
          <a:blip r:embed="rId4"/>
          <a:stretch>
            <a:fillRect/>
          </a:stretch>
        </p:blipFill>
        <p:spPr>
          <a:xfrm>
            <a:off x="9095117" y="6169491"/>
            <a:ext cx="2743200" cy="126187"/>
          </a:xfrm>
          <a:prstGeom prst="rect">
            <a:avLst/>
          </a:prstGeom>
        </p:spPr>
      </p:pic>
    </p:spTree>
    <p:extLst>
      <p:ext uri="{BB962C8B-B14F-4D97-AF65-F5344CB8AC3E}">
        <p14:creationId xmlns:p14="http://schemas.microsoft.com/office/powerpoint/2010/main" val="71384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lusieurs points d’interrogation sur fond noir">
            <a:extLst>
              <a:ext uri="{FF2B5EF4-FFF2-40B4-BE49-F238E27FC236}">
                <a16:creationId xmlns:a16="http://schemas.microsoft.com/office/drawing/2014/main" id="{21EA1343-7247-CF41-A01E-A922B6526E97}"/>
              </a:ext>
            </a:extLst>
          </p:cNvPr>
          <p:cNvPicPr>
            <a:picLocks noChangeAspect="1"/>
          </p:cNvPicPr>
          <p:nvPr/>
        </p:nvPicPr>
        <p:blipFill rotWithShape="1">
          <a:blip r:embed="rId3">
            <a:duotone>
              <a:schemeClr val="bg2">
                <a:shade val="45000"/>
                <a:satMod val="135000"/>
              </a:schemeClr>
              <a:prstClr val="white"/>
            </a:duotone>
            <a:alphaModFix amt="35000"/>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8EAC7F7B-B98E-3689-F47A-A1392594C18E}"/>
              </a:ext>
            </a:extLst>
          </p:cNvPr>
          <p:cNvSpPr>
            <a:spLocks noGrp="1"/>
          </p:cNvSpPr>
          <p:nvPr>
            <p:ph type="title"/>
          </p:nvPr>
        </p:nvSpPr>
        <p:spPr>
          <a:xfrm>
            <a:off x="1097280" y="286603"/>
            <a:ext cx="10058400" cy="1450757"/>
          </a:xfrm>
        </p:spPr>
        <p:txBody>
          <a:bodyPr>
            <a:normAutofit/>
          </a:bodyPr>
          <a:lstStyle/>
          <a:p>
            <a:r>
              <a:rPr lang="en-US"/>
              <a:t>3 </a:t>
            </a:r>
            <a:r>
              <a:rPr lang="en-US" err="1"/>
              <a:t>séquences</a:t>
            </a:r>
          </a:p>
        </p:txBody>
      </p:sp>
      <p:sp>
        <p:nvSpPr>
          <p:cNvPr id="3" name="Content Placeholder 2">
            <a:extLst>
              <a:ext uri="{FF2B5EF4-FFF2-40B4-BE49-F238E27FC236}">
                <a16:creationId xmlns:a16="http://schemas.microsoft.com/office/drawing/2014/main" id="{1A30645C-ACEA-A075-F483-00427C315DC3}"/>
              </a:ext>
            </a:extLst>
          </p:cNvPr>
          <p:cNvSpPr>
            <a:spLocks noGrp="1"/>
          </p:cNvSpPr>
          <p:nvPr>
            <p:ph idx="1"/>
          </p:nvPr>
        </p:nvSpPr>
        <p:spPr>
          <a:xfrm>
            <a:off x="1097280" y="1845734"/>
            <a:ext cx="10058400" cy="4023360"/>
          </a:xfrm>
        </p:spPr>
        <p:txBody>
          <a:bodyPr vert="horz" lIns="91440" tIns="45720" rIns="91440" bIns="45720" rtlCol="0" anchor="t">
            <a:normAutofit/>
          </a:bodyPr>
          <a:lstStyle/>
          <a:p>
            <a:pPr marL="342900" indent="-342900">
              <a:buFont typeface="Arial" panose="020F0502020204030204" pitchFamily="34" charset="0"/>
              <a:buChar char="•"/>
            </a:pPr>
            <a:r>
              <a:rPr lang="en-US" sz="3600"/>
              <a:t>Les </a:t>
            </a:r>
            <a:r>
              <a:rPr lang="en-US" sz="3600" err="1"/>
              <a:t>limites</a:t>
            </a:r>
            <a:r>
              <a:rPr lang="en-US" sz="3600"/>
              <a:t> des interfaces </a:t>
            </a:r>
            <a:r>
              <a:rPr lang="en-US" sz="3600" err="1"/>
              <a:t>proposées</a:t>
            </a:r>
            <a:r>
              <a:rPr lang="en-US" sz="3600"/>
              <a:t> par </a:t>
            </a:r>
            <a:r>
              <a:rPr lang="en-US" sz="3600" err="1"/>
              <a:t>l'Abes</a:t>
            </a:r>
            <a:endParaRPr lang="en-US" sz="3600" err="1">
              <a:cs typeface="Calibri" panose="020F0502020204030204"/>
            </a:endParaRPr>
          </a:p>
          <a:p>
            <a:pPr marL="342900" indent="-342900">
              <a:buFont typeface="Arial" panose="020F0502020204030204" pitchFamily="34" charset="0"/>
              <a:buChar char="•"/>
            </a:pPr>
            <a:r>
              <a:rPr lang="en-US" sz="3600">
                <a:cs typeface="Calibri" panose="020F0502020204030204"/>
              </a:rPr>
              <a:t>Rappels et discussions </a:t>
            </a:r>
            <a:r>
              <a:rPr lang="en-US" sz="3600" err="1">
                <a:cs typeface="Calibri" panose="020F0502020204030204"/>
              </a:rPr>
              <a:t>autour</a:t>
            </a:r>
            <a:r>
              <a:rPr lang="en-US" sz="3600">
                <a:cs typeface="Calibri" panose="020F0502020204030204"/>
              </a:rPr>
              <a:t> de la </a:t>
            </a:r>
            <a:r>
              <a:rPr lang="en-US" sz="3600" err="1">
                <a:cs typeface="Calibri" panose="020F0502020204030204"/>
              </a:rPr>
              <a:t>translittération</a:t>
            </a:r>
          </a:p>
          <a:p>
            <a:pPr marL="342900" indent="-342900">
              <a:buFont typeface="Arial" panose="020F0502020204030204" pitchFamily="34" charset="0"/>
              <a:buChar char="•"/>
            </a:pPr>
            <a:r>
              <a:rPr lang="en-US" sz="3600">
                <a:cs typeface="Calibri" panose="020F0502020204030204"/>
              </a:rPr>
              <a:t>Rappels et discussions </a:t>
            </a:r>
            <a:r>
              <a:rPr lang="en-US" sz="3600" err="1">
                <a:cs typeface="Calibri" panose="020F0502020204030204"/>
              </a:rPr>
              <a:t>autour</a:t>
            </a:r>
            <a:r>
              <a:rPr lang="en-US" sz="3600">
                <a:cs typeface="Calibri" panose="020F0502020204030204"/>
              </a:rPr>
              <a:t> du </a:t>
            </a:r>
            <a:r>
              <a:rPr lang="en-US" sz="3600" err="1">
                <a:cs typeface="Calibri" panose="020F0502020204030204"/>
              </a:rPr>
              <a:t>catalogage</a:t>
            </a:r>
            <a:r>
              <a:rPr lang="en-US" sz="3600">
                <a:cs typeface="Calibri" panose="020F0502020204030204"/>
              </a:rPr>
              <a:t> </a:t>
            </a:r>
            <a:r>
              <a:rPr lang="en-US" sz="3600" err="1">
                <a:cs typeface="Calibri" panose="020F0502020204030204"/>
              </a:rPr>
              <a:t>bibliographique</a:t>
            </a:r>
            <a:r>
              <a:rPr lang="en-US" sz="3600">
                <a:cs typeface="Calibri" panose="020F0502020204030204"/>
              </a:rPr>
              <a:t> et </a:t>
            </a:r>
            <a:r>
              <a:rPr lang="en-US" sz="3600" err="1">
                <a:cs typeface="Calibri" panose="020F0502020204030204"/>
              </a:rPr>
              <a:t>autorités</a:t>
            </a:r>
          </a:p>
          <a:p>
            <a:pPr marL="635000" lvl="1" indent="-342900">
              <a:buFont typeface="Arial" panose="020F0502020204030204" pitchFamily="34" charset="0"/>
              <a:buChar char="•"/>
            </a:pPr>
            <a:r>
              <a:rPr lang="en-US" sz="3400">
                <a:cs typeface="Calibri" panose="020F0502020204030204"/>
              </a:rPr>
              <a:t>Comment </a:t>
            </a:r>
            <a:r>
              <a:rPr lang="en-US" sz="3400" err="1">
                <a:cs typeface="Calibri" panose="020F0502020204030204"/>
              </a:rPr>
              <a:t>travailler</a:t>
            </a:r>
            <a:r>
              <a:rPr lang="en-US" sz="3400">
                <a:cs typeface="Calibri" panose="020F0502020204030204"/>
              </a:rPr>
              <a:t> ensemble ?</a:t>
            </a:r>
          </a:p>
        </p:txBody>
      </p:sp>
    </p:spTree>
    <p:extLst>
      <p:ext uri="{BB962C8B-B14F-4D97-AF65-F5344CB8AC3E}">
        <p14:creationId xmlns:p14="http://schemas.microsoft.com/office/powerpoint/2010/main" val="1427398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cs typeface="Calibri Light"/>
              </a:rPr>
              <a:t>Prérequis</a:t>
            </a:r>
            <a:endParaRPr lang="fr-FR"/>
          </a:p>
        </p:txBody>
      </p:sp>
      <p:sp>
        <p:nvSpPr>
          <p:cNvPr id="3" name="Sous-titre 2"/>
          <p:cNvSpPr>
            <a:spLocks noGrp="1"/>
          </p:cNvSpPr>
          <p:nvPr>
            <p:ph idx="1"/>
          </p:nvPr>
        </p:nvSpPr>
        <p:spPr/>
        <p:txBody>
          <a:bodyPr vert="horz" lIns="91440" tIns="45720" rIns="91440" bIns="45720" rtlCol="0" anchor="t">
            <a:normAutofit/>
          </a:bodyPr>
          <a:lstStyle/>
          <a:p>
            <a:pPr marL="0" indent="0">
              <a:buNone/>
            </a:pPr>
            <a:r>
              <a:rPr lang="fr-FR" sz="3200">
                <a:ea typeface="+mn-lt"/>
                <a:cs typeface="+mn-lt"/>
              </a:rPr>
              <a:t>Ce guide renvoie vers différentes documentations. </a:t>
            </a:r>
          </a:p>
          <a:p>
            <a:pPr marL="0" indent="0">
              <a:buNone/>
            </a:pPr>
            <a:r>
              <a:rPr lang="fr-FR" sz="3200">
                <a:ea typeface="+mn-lt"/>
                <a:cs typeface="+mn-lt"/>
              </a:rPr>
              <a:t>Il ne revient pas sur : </a:t>
            </a:r>
            <a:endParaRPr lang="fr-FR" sz="3200">
              <a:cs typeface="Calibri"/>
            </a:endParaRPr>
          </a:p>
          <a:p>
            <a:pPr algn="just">
              <a:buFont typeface="Arial" panose="020F0502020204030204" pitchFamily="34" charset="0"/>
              <a:buChar char="•"/>
            </a:pPr>
            <a:r>
              <a:rPr lang="fr-FR" sz="3200">
                <a:ea typeface="+mn-lt"/>
                <a:cs typeface="+mn-lt"/>
              </a:rPr>
              <a:t> la terminologie technique qui y est employée </a:t>
            </a:r>
          </a:p>
          <a:p>
            <a:pPr>
              <a:buFont typeface="Arial" panose="020F0502020204030204" pitchFamily="34" charset="0"/>
              <a:buChar char="•"/>
            </a:pPr>
            <a:r>
              <a:rPr lang="fr-FR" sz="3200">
                <a:ea typeface="+mn-lt"/>
                <a:cs typeface="+mn-lt"/>
              </a:rPr>
              <a:t> les règles de base du catalogage des notices d’autorité avec le logiciel </a:t>
            </a:r>
            <a:r>
              <a:rPr lang="fr-FR" sz="3200" err="1">
                <a:ea typeface="+mn-lt"/>
                <a:cs typeface="+mn-lt"/>
              </a:rPr>
              <a:t>WinIBW</a:t>
            </a:r>
            <a:r>
              <a:rPr lang="fr-FR" sz="3200">
                <a:ea typeface="+mn-lt"/>
                <a:cs typeface="+mn-lt"/>
              </a:rPr>
              <a:t> ou dans </a:t>
            </a:r>
            <a:r>
              <a:rPr lang="fr-FR" sz="3200" err="1">
                <a:ea typeface="+mn-lt"/>
                <a:cs typeface="+mn-lt"/>
              </a:rPr>
              <a:t>IdRef</a:t>
            </a:r>
            <a:r>
              <a:rPr lang="fr-FR" sz="3200">
                <a:ea typeface="+mn-lt"/>
                <a:cs typeface="+mn-lt"/>
              </a:rPr>
              <a:t>, considérées comme acquises.</a:t>
            </a:r>
            <a:endParaRPr lang="fr-FR" sz="3200">
              <a:cs typeface="Calibri"/>
            </a:endParaRPr>
          </a:p>
          <a:p>
            <a:endParaRPr lang="fr-FR">
              <a:cs typeface="Calibri"/>
            </a:endParaRPr>
          </a:p>
        </p:txBody>
      </p:sp>
      <p:sp>
        <p:nvSpPr>
          <p:cNvPr id="5" name="Rectangle 4">
            <a:extLst>
              <a:ext uri="{FF2B5EF4-FFF2-40B4-BE49-F238E27FC236}">
                <a16:creationId xmlns:a16="http://schemas.microsoft.com/office/drawing/2014/main" id="{B141D775-6674-047B-E6F9-3641BE5285B1}"/>
              </a:ext>
            </a:extLst>
          </p:cNvPr>
          <p:cNvSpPr/>
          <p:nvPr/>
        </p:nvSpPr>
        <p:spPr>
          <a:xfrm>
            <a:off x="4984804" y="48763"/>
            <a:ext cx="7212771" cy="161431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b="1" dirty="0">
                <a:solidFill>
                  <a:srgbClr val="0C0C0C"/>
                </a:solidFill>
                <a:cs typeface="Calibri"/>
              </a:rPr>
              <a:t>RAPPEL</a:t>
            </a:r>
            <a:r>
              <a:rPr lang="en-US" sz="2400" dirty="0">
                <a:solidFill>
                  <a:srgbClr val="0C0C0C"/>
                </a:solidFill>
                <a:cs typeface="Calibri"/>
              </a:rPr>
              <a:t> </a:t>
            </a:r>
            <a:endParaRPr lang="en-US">
              <a:solidFill>
                <a:srgbClr val="0C0C0C"/>
              </a:solidFill>
              <a:cs typeface="Calibri"/>
            </a:endParaRPr>
          </a:p>
          <a:p>
            <a:pPr algn="just"/>
            <a:r>
              <a:rPr lang="en-US" b="1" dirty="0">
                <a:solidFill>
                  <a:srgbClr val="0C0C0C"/>
                </a:solidFill>
                <a:cs typeface="Calibri"/>
              </a:rPr>
              <a:t>le document </a:t>
            </a:r>
            <a:r>
              <a:rPr lang="en-US" b="1" dirty="0" err="1">
                <a:solidFill>
                  <a:srgbClr val="0C0C0C"/>
                </a:solidFill>
                <a:cs typeface="Calibri"/>
              </a:rPr>
              <a:t>fourni</a:t>
            </a:r>
            <a:r>
              <a:rPr lang="en-US" b="1" dirty="0">
                <a:solidFill>
                  <a:srgbClr val="0C0C0C"/>
                </a:solidFill>
                <a:cs typeface="Calibri"/>
              </a:rPr>
              <a:t> </a:t>
            </a:r>
            <a:r>
              <a:rPr lang="en-US" b="1" dirty="0" err="1">
                <a:solidFill>
                  <a:srgbClr val="0C0C0C"/>
                </a:solidFill>
                <a:cs typeface="Calibri"/>
              </a:rPr>
              <a:t>en</a:t>
            </a:r>
            <a:r>
              <a:rPr lang="en-US" b="1" dirty="0">
                <a:solidFill>
                  <a:srgbClr val="0C0C0C"/>
                </a:solidFill>
                <a:cs typeface="Calibri"/>
              </a:rPr>
              <a:t> </a:t>
            </a:r>
            <a:r>
              <a:rPr lang="en-US" b="1" dirty="0" err="1">
                <a:solidFill>
                  <a:srgbClr val="0C0C0C"/>
                </a:solidFill>
                <a:cs typeface="Calibri"/>
              </a:rPr>
              <a:t>amont</a:t>
            </a:r>
            <a:r>
              <a:rPr lang="en-US" b="1" dirty="0">
                <a:solidFill>
                  <a:srgbClr val="0C0C0C"/>
                </a:solidFill>
                <a:cs typeface="Calibri"/>
              </a:rPr>
              <a:t> de la </a:t>
            </a:r>
            <a:r>
              <a:rPr lang="en-US" b="1" dirty="0" err="1">
                <a:solidFill>
                  <a:srgbClr val="0C0C0C"/>
                </a:solidFill>
                <a:cs typeface="Calibri"/>
              </a:rPr>
              <a:t>réunion</a:t>
            </a:r>
            <a:r>
              <a:rPr lang="en-US" b="1" dirty="0">
                <a:solidFill>
                  <a:srgbClr val="0C0C0C"/>
                </a:solidFill>
                <a:cs typeface="Calibri"/>
              </a:rPr>
              <a:t> par mail </a:t>
            </a:r>
            <a:r>
              <a:rPr lang="en-US" b="1" dirty="0" err="1">
                <a:solidFill>
                  <a:srgbClr val="0C0C0C"/>
                </a:solidFill>
                <a:cs typeface="Calibri"/>
              </a:rPr>
              <a:t>n'est</a:t>
            </a:r>
            <a:r>
              <a:rPr lang="en-US" b="1" dirty="0">
                <a:solidFill>
                  <a:srgbClr val="0C0C0C"/>
                </a:solidFill>
                <a:cs typeface="Calibri"/>
              </a:rPr>
              <a:t> </a:t>
            </a:r>
            <a:r>
              <a:rPr lang="en-US" b="1" dirty="0" err="1">
                <a:solidFill>
                  <a:srgbClr val="0C0C0C"/>
                </a:solidFill>
                <a:cs typeface="Calibri"/>
              </a:rPr>
              <a:t>qu'une</a:t>
            </a:r>
            <a:r>
              <a:rPr lang="en-US" b="1" dirty="0">
                <a:solidFill>
                  <a:srgbClr val="0C0C0C"/>
                </a:solidFill>
                <a:cs typeface="Calibri"/>
              </a:rPr>
              <a:t> base de travail qui doit </a:t>
            </a:r>
            <a:r>
              <a:rPr lang="en-US" b="1" dirty="0" err="1">
                <a:solidFill>
                  <a:srgbClr val="0C0C0C"/>
                </a:solidFill>
                <a:cs typeface="Calibri"/>
              </a:rPr>
              <a:t>être</a:t>
            </a:r>
            <a:r>
              <a:rPr lang="en-US" b="1" dirty="0">
                <a:solidFill>
                  <a:srgbClr val="0C0C0C"/>
                </a:solidFill>
                <a:cs typeface="Calibri"/>
              </a:rPr>
              <a:t> </a:t>
            </a:r>
            <a:r>
              <a:rPr lang="en-US" b="1" dirty="0" err="1">
                <a:solidFill>
                  <a:srgbClr val="0C0C0C"/>
                </a:solidFill>
                <a:cs typeface="Calibri"/>
              </a:rPr>
              <a:t>retravaillée</a:t>
            </a:r>
            <a:r>
              <a:rPr lang="en-US" b="1" dirty="0">
                <a:solidFill>
                  <a:srgbClr val="0C0C0C"/>
                </a:solidFill>
                <a:cs typeface="Calibri"/>
              </a:rPr>
              <a:t>, </a:t>
            </a:r>
            <a:r>
              <a:rPr lang="en-US" b="1" dirty="0" err="1">
                <a:solidFill>
                  <a:srgbClr val="0C0C0C"/>
                </a:solidFill>
                <a:cs typeface="Calibri"/>
              </a:rPr>
              <a:t>enrichie</a:t>
            </a:r>
            <a:r>
              <a:rPr lang="en-US" b="1" dirty="0">
                <a:solidFill>
                  <a:srgbClr val="0C0C0C"/>
                </a:solidFill>
                <a:cs typeface="Calibri"/>
              </a:rPr>
              <a:t>, </a:t>
            </a:r>
            <a:r>
              <a:rPr lang="en-US" b="1" dirty="0" err="1">
                <a:solidFill>
                  <a:srgbClr val="0C0C0C"/>
                </a:solidFill>
                <a:cs typeface="Calibri"/>
              </a:rPr>
              <a:t>corrigée</a:t>
            </a:r>
            <a:r>
              <a:rPr lang="en-US" b="1" dirty="0">
                <a:solidFill>
                  <a:srgbClr val="0C0C0C"/>
                </a:solidFill>
                <a:cs typeface="Calibri"/>
              </a:rPr>
              <a:t> et </a:t>
            </a:r>
            <a:r>
              <a:rPr lang="en-US" b="1" dirty="0" err="1">
                <a:solidFill>
                  <a:srgbClr val="0C0C0C"/>
                </a:solidFill>
                <a:cs typeface="Calibri"/>
              </a:rPr>
              <a:t>adaptée</a:t>
            </a:r>
            <a:r>
              <a:rPr lang="en-US" b="1" dirty="0">
                <a:solidFill>
                  <a:srgbClr val="0C0C0C"/>
                </a:solidFill>
                <a:cs typeface="Calibri"/>
              </a:rPr>
              <a:t> aux </a:t>
            </a:r>
            <a:r>
              <a:rPr lang="en-US" b="1" dirty="0" err="1">
                <a:solidFill>
                  <a:srgbClr val="0C0C0C"/>
                </a:solidFill>
                <a:cs typeface="Calibri"/>
              </a:rPr>
              <a:t>besoins</a:t>
            </a:r>
            <a:r>
              <a:rPr lang="en-US" b="1" dirty="0">
                <a:solidFill>
                  <a:srgbClr val="0C0C0C"/>
                </a:solidFill>
                <a:cs typeface="Calibri"/>
              </a:rPr>
              <a:t> du </a:t>
            </a:r>
            <a:r>
              <a:rPr lang="en-US" b="1" dirty="0" err="1">
                <a:solidFill>
                  <a:srgbClr val="0C0C0C"/>
                </a:solidFill>
                <a:cs typeface="Calibri"/>
              </a:rPr>
              <a:t>catalogage</a:t>
            </a:r>
            <a:r>
              <a:rPr lang="en-US" b="1" dirty="0">
                <a:solidFill>
                  <a:srgbClr val="0C0C0C"/>
                </a:solidFill>
                <a:cs typeface="Calibri"/>
              </a:rPr>
              <a:t> </a:t>
            </a:r>
            <a:r>
              <a:rPr lang="en-US" b="1" dirty="0" err="1">
                <a:solidFill>
                  <a:srgbClr val="0C0C0C"/>
                </a:solidFill>
                <a:cs typeface="Calibri"/>
              </a:rPr>
              <a:t>en</a:t>
            </a:r>
            <a:r>
              <a:rPr lang="en-US" b="1" dirty="0">
                <a:solidFill>
                  <a:srgbClr val="0C0C0C"/>
                </a:solidFill>
                <a:cs typeface="Calibri"/>
              </a:rPr>
              <a:t> langue </a:t>
            </a:r>
            <a:r>
              <a:rPr lang="en-US" b="1" dirty="0" err="1">
                <a:solidFill>
                  <a:srgbClr val="0C0C0C"/>
                </a:solidFill>
                <a:cs typeface="Calibri"/>
              </a:rPr>
              <a:t>arabe</a:t>
            </a:r>
            <a:r>
              <a:rPr lang="en-US" b="1" dirty="0">
                <a:solidFill>
                  <a:srgbClr val="0C0C0C"/>
                </a:solidFill>
                <a:cs typeface="Calibri"/>
              </a:rPr>
              <a:t> par le </a:t>
            </a:r>
            <a:r>
              <a:rPr lang="en-US" b="1" dirty="0" err="1">
                <a:solidFill>
                  <a:srgbClr val="0C0C0C"/>
                </a:solidFill>
                <a:cs typeface="Calibri"/>
              </a:rPr>
              <a:t>groupe</a:t>
            </a:r>
            <a:r>
              <a:rPr lang="en-US" b="1" dirty="0">
                <a:solidFill>
                  <a:srgbClr val="0C0C0C"/>
                </a:solidFill>
                <a:cs typeface="Calibri"/>
              </a:rPr>
              <a:t> de travail </a:t>
            </a:r>
            <a:r>
              <a:rPr lang="en-US" b="1" dirty="0" err="1">
                <a:solidFill>
                  <a:srgbClr val="0C0C0C"/>
                </a:solidFill>
                <a:cs typeface="Calibri"/>
              </a:rPr>
              <a:t>dédié</a:t>
            </a:r>
            <a:r>
              <a:rPr lang="en-US" b="1" dirty="0">
                <a:solidFill>
                  <a:srgbClr val="0C0C0C"/>
                </a:solidFill>
                <a:cs typeface="Calibri"/>
              </a:rPr>
              <a:t>.</a:t>
            </a:r>
          </a:p>
          <a:p>
            <a:pPr algn="just"/>
            <a:endParaRPr lang="en-US" b="1" dirty="0">
              <a:solidFill>
                <a:srgbClr val="0C0C0C"/>
              </a:solidFill>
              <a:cs typeface="Calibri"/>
            </a:endParaRPr>
          </a:p>
        </p:txBody>
      </p:sp>
    </p:spTree>
    <p:extLst>
      <p:ext uri="{BB962C8B-B14F-4D97-AF65-F5344CB8AC3E}">
        <p14:creationId xmlns:p14="http://schemas.microsoft.com/office/powerpoint/2010/main" val="3932340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76958"/>
            <a:ext cx="10058400" cy="756276"/>
          </a:xfrm>
        </p:spPr>
        <p:txBody>
          <a:bodyPr>
            <a:normAutofit/>
          </a:bodyPr>
          <a:lstStyle/>
          <a:p>
            <a:r>
              <a:rPr lang="fr-FR">
                <a:cs typeface="Calibri Light"/>
              </a:rPr>
              <a:t>Documents de référence   </a:t>
            </a:r>
            <a:endParaRPr lang="fr-FR"/>
          </a:p>
        </p:txBody>
      </p:sp>
      <p:graphicFrame>
        <p:nvGraphicFramePr>
          <p:cNvPr id="4" name="Espace réservé du contenu 3">
            <a:extLst>
              <a:ext uri="{FF2B5EF4-FFF2-40B4-BE49-F238E27FC236}">
                <a16:creationId xmlns:a16="http://schemas.microsoft.com/office/drawing/2014/main" id="{EA211A4F-FA3A-D8D1-F5DD-A110B939478D}"/>
              </a:ext>
            </a:extLst>
          </p:cNvPr>
          <p:cNvGraphicFramePr>
            <a:graphicFrameLocks noGrp="1"/>
          </p:cNvGraphicFramePr>
          <p:nvPr>
            <p:ph idx="1"/>
            <p:extLst>
              <p:ext uri="{D42A27DB-BD31-4B8C-83A1-F6EECF244321}">
                <p14:modId xmlns:p14="http://schemas.microsoft.com/office/powerpoint/2010/main" val="287506305"/>
              </p:ext>
            </p:extLst>
          </p:nvPr>
        </p:nvGraphicFramePr>
        <p:xfrm>
          <a:off x="174171" y="1828800"/>
          <a:ext cx="11824821" cy="4114800"/>
        </p:xfrm>
        <a:graphic>
          <a:graphicData uri="http://schemas.openxmlformats.org/drawingml/2006/table">
            <a:tbl>
              <a:tblPr firstRow="1" bandRow="1">
                <a:tableStyleId>{073A0DAA-6AF3-43AB-8588-CEC1D06C72B9}</a:tableStyleId>
              </a:tblPr>
              <a:tblGrid>
                <a:gridCol w="4060371">
                  <a:extLst>
                    <a:ext uri="{9D8B030D-6E8A-4147-A177-3AD203B41FA5}">
                      <a16:colId xmlns:a16="http://schemas.microsoft.com/office/drawing/2014/main" val="3413766684"/>
                    </a:ext>
                  </a:extLst>
                </a:gridCol>
                <a:gridCol w="3071715">
                  <a:extLst>
                    <a:ext uri="{9D8B030D-6E8A-4147-A177-3AD203B41FA5}">
                      <a16:colId xmlns:a16="http://schemas.microsoft.com/office/drawing/2014/main" val="3729993261"/>
                    </a:ext>
                  </a:extLst>
                </a:gridCol>
                <a:gridCol w="4692735">
                  <a:extLst>
                    <a:ext uri="{9D8B030D-6E8A-4147-A177-3AD203B41FA5}">
                      <a16:colId xmlns:a16="http://schemas.microsoft.com/office/drawing/2014/main" val="1483722345"/>
                    </a:ext>
                  </a:extLst>
                </a:gridCol>
              </a:tblGrid>
              <a:tr h="321733">
                <a:tc>
                  <a:txBody>
                    <a:bodyPr/>
                    <a:lstStyle/>
                    <a:p>
                      <a:r>
                        <a:rPr lang="fr-FR"/>
                        <a:t>Document</a:t>
                      </a:r>
                    </a:p>
                  </a:txBody>
                  <a:tcPr/>
                </a:tc>
                <a:tc>
                  <a:txBody>
                    <a:bodyPr/>
                    <a:lstStyle/>
                    <a:p>
                      <a:r>
                        <a:rPr lang="fr-FR"/>
                        <a:t>Type</a:t>
                      </a:r>
                    </a:p>
                  </a:txBody>
                  <a:tcPr/>
                </a:tc>
                <a:tc>
                  <a:txBody>
                    <a:bodyPr/>
                    <a:lstStyle/>
                    <a:p>
                      <a:r>
                        <a:rPr lang="fr-FR"/>
                        <a:t>Commentaire</a:t>
                      </a:r>
                    </a:p>
                  </a:txBody>
                  <a:tcPr/>
                </a:tc>
                <a:extLst>
                  <a:ext uri="{0D108BD9-81ED-4DB2-BD59-A6C34878D82A}">
                    <a16:rowId xmlns:a16="http://schemas.microsoft.com/office/drawing/2014/main" val="3404006484"/>
                  </a:ext>
                </a:extLst>
              </a:tr>
              <a:tr h="1442923">
                <a:tc>
                  <a:txBody>
                    <a:bodyPr/>
                    <a:lstStyle/>
                    <a:p>
                      <a:pPr lvl="0" algn="l">
                        <a:lnSpc>
                          <a:spcPct val="100000"/>
                        </a:lnSpc>
                        <a:spcBef>
                          <a:spcPts val="0"/>
                        </a:spcBef>
                        <a:spcAft>
                          <a:spcPts val="0"/>
                        </a:spcAft>
                        <a:buNone/>
                      </a:pPr>
                      <a:r>
                        <a:rPr lang="fr-FR" sz="1400" u="none" strike="noStrike" noProof="0"/>
                        <a:t>IFLA </a:t>
                      </a:r>
                      <a:r>
                        <a:rPr lang="fr-FR" sz="1400" u="none" strike="noStrike" noProof="0" err="1"/>
                        <a:t>Names</a:t>
                      </a:r>
                      <a:r>
                        <a:rPr lang="fr-FR" sz="1400" u="none" strike="noStrike" noProof="0"/>
                        <a:t> of </a:t>
                      </a:r>
                      <a:r>
                        <a:rPr lang="fr-FR" sz="1400" u="none" strike="noStrike" noProof="0" err="1"/>
                        <a:t>Persons</a:t>
                      </a:r>
                      <a:r>
                        <a:rPr lang="fr-FR" sz="1400" u="none" strike="noStrike" noProof="0"/>
                        <a:t> - </a:t>
                      </a:r>
                      <a:r>
                        <a:rPr lang="fr-FR" sz="1400" u="none" strike="noStrike" noProof="0" err="1"/>
                        <a:t>Arabic</a:t>
                      </a:r>
                      <a:r>
                        <a:rPr lang="fr-FR" sz="1400" u="none" strike="noStrike" noProof="0"/>
                        <a:t> </a:t>
                      </a:r>
                      <a:r>
                        <a:rPr lang="fr-FR" sz="1400" u="none" strike="noStrike" noProof="0" err="1"/>
                        <a:t>names</a:t>
                      </a:r>
                      <a:r>
                        <a:rPr lang="fr-FR" sz="1400" u="none" strike="noStrike" noProof="0"/>
                        <a:t> </a:t>
                      </a:r>
                      <a:endParaRPr lang="fr-FR" sz="1400" u="sng" strike="noStrike" noProof="0"/>
                    </a:p>
                    <a:p>
                      <a:pPr lvl="0" algn="l">
                        <a:lnSpc>
                          <a:spcPct val="100000"/>
                        </a:lnSpc>
                        <a:spcBef>
                          <a:spcPts val="0"/>
                        </a:spcBef>
                        <a:spcAft>
                          <a:spcPts val="0"/>
                        </a:spcAft>
                        <a:buNone/>
                      </a:pPr>
                      <a:endParaRPr lang="fr-FR" sz="1200" u="none" strike="noStrike" noProof="0"/>
                    </a:p>
                    <a:p>
                      <a:pPr lvl="0" algn="l">
                        <a:lnSpc>
                          <a:spcPct val="100000"/>
                        </a:lnSpc>
                        <a:spcBef>
                          <a:spcPts val="0"/>
                        </a:spcBef>
                        <a:spcAft>
                          <a:spcPts val="0"/>
                        </a:spcAft>
                        <a:buNone/>
                      </a:pPr>
                      <a:endParaRPr lang="fr-FR" sz="1200" u="none" strike="noStrike" noProof="0"/>
                    </a:p>
                    <a:p>
                      <a:pPr lvl="0" algn="l">
                        <a:lnSpc>
                          <a:spcPct val="100000"/>
                        </a:lnSpc>
                        <a:spcBef>
                          <a:spcPts val="0"/>
                        </a:spcBef>
                        <a:spcAft>
                          <a:spcPts val="0"/>
                        </a:spcAft>
                        <a:buNone/>
                      </a:pPr>
                      <a:r>
                        <a:rPr lang="fr-FR" sz="1200" u="none" strike="noStrike" noProof="0"/>
                        <a:t>Document Word </a:t>
                      </a:r>
                      <a:r>
                        <a:rPr lang="fr-FR" sz="1200" u="none" strike="noStrike" noProof="0">
                          <a:hlinkClick r:id="rId3"/>
                        </a:rPr>
                        <a:t>Names of Persons – Arabic names (2018)</a:t>
                      </a:r>
                      <a:r>
                        <a:rPr lang="fr-FR" sz="1200" u="none" strike="noStrike" noProof="0"/>
                        <a:t> </a:t>
                      </a:r>
                      <a:endParaRPr lang="fr-FR" sz="1200" u="sng" strike="noStrike" noProof="0"/>
                    </a:p>
                    <a:p>
                      <a:pPr lvl="0" algn="l">
                        <a:lnSpc>
                          <a:spcPct val="100000"/>
                        </a:lnSpc>
                        <a:spcBef>
                          <a:spcPts val="0"/>
                        </a:spcBef>
                        <a:spcAft>
                          <a:spcPts val="0"/>
                        </a:spcAft>
                        <a:buNone/>
                      </a:pPr>
                      <a:r>
                        <a:rPr lang="fr-FR" sz="1200" u="none" strike="noStrike" noProof="0"/>
                        <a:t>disponible en lien à partir de cette page : </a:t>
                      </a:r>
                      <a:r>
                        <a:rPr lang="fr-FR" sz="1200" u="none" strike="noStrike" noProof="0">
                          <a:hlinkClick r:id="rId4"/>
                        </a:rPr>
                        <a:t>https://www.ifla.org/node/4953</a:t>
                      </a:r>
                      <a:r>
                        <a:rPr lang="fr-FR" sz="1200" u="none" strike="noStrike" noProof="0"/>
                        <a:t> </a:t>
                      </a:r>
                      <a:endParaRPr lang="fr-FR" sz="1200" u="sng" strike="noStrike" noProof="0"/>
                    </a:p>
                  </a:txBody>
                  <a:tcPr/>
                </a:tc>
                <a:tc>
                  <a:txBody>
                    <a:bodyPr/>
                    <a:lstStyle/>
                    <a:p>
                      <a:pPr lvl="0" algn="l">
                        <a:lnSpc>
                          <a:spcPct val="100000"/>
                        </a:lnSpc>
                        <a:spcBef>
                          <a:spcPts val="0"/>
                        </a:spcBef>
                        <a:spcAft>
                          <a:spcPts val="0"/>
                        </a:spcAft>
                        <a:buNone/>
                      </a:pPr>
                      <a:r>
                        <a:rPr lang="fr-FR" sz="1400" u="none" strike="noStrike" noProof="0"/>
                        <a:t>Synthèse générale des conventions de chaque pays concernant les normes de catalogage des noms propres arabes</a:t>
                      </a:r>
                      <a:endParaRPr lang="fr-FR" sz="1400"/>
                    </a:p>
                    <a:p>
                      <a:pPr lvl="0">
                        <a:buNone/>
                      </a:pPr>
                      <a:endParaRPr lang="fr-FR" sz="1400"/>
                    </a:p>
                  </a:txBody>
                  <a:tcPr/>
                </a:tc>
                <a:tc>
                  <a:txBody>
                    <a:bodyPr/>
                    <a:lstStyle/>
                    <a:p>
                      <a:pPr marL="285750" lvl="0" indent="-285750" algn="l">
                        <a:lnSpc>
                          <a:spcPct val="100000"/>
                        </a:lnSpc>
                        <a:spcBef>
                          <a:spcPts val="0"/>
                        </a:spcBef>
                        <a:spcAft>
                          <a:spcPts val="0"/>
                        </a:spcAft>
                        <a:buFont typeface="Arial"/>
                        <a:buChar char="•"/>
                      </a:pPr>
                      <a:r>
                        <a:rPr lang="fr-FR" sz="1400" u="none" strike="noStrike" noProof="0"/>
                        <a:t>Insuffisant pour aider à déterminer la </a:t>
                      </a:r>
                      <a:r>
                        <a:rPr lang="fr-FR" sz="1400" u="none" strike="noStrike" noProof="0" err="1"/>
                        <a:t>šuhra</a:t>
                      </a:r>
                      <a:r>
                        <a:rPr lang="fr-FR" sz="1400" u="none" strike="noStrike" noProof="0"/>
                        <a:t> (« élément d’entrée », cf. 2.1 du guide) ou définir les différentes formes du nom </a:t>
                      </a:r>
                      <a:endParaRPr lang="fr-FR" sz="1400"/>
                    </a:p>
                    <a:p>
                      <a:pPr marL="285750" lvl="0" indent="-285750" algn="l">
                        <a:lnSpc>
                          <a:spcPct val="100000"/>
                        </a:lnSpc>
                        <a:spcBef>
                          <a:spcPts val="0"/>
                        </a:spcBef>
                        <a:spcAft>
                          <a:spcPts val="0"/>
                        </a:spcAft>
                        <a:buFont typeface="Arial"/>
                        <a:buChar char="•"/>
                      </a:pPr>
                      <a:r>
                        <a:rPr lang="fr-FR" sz="1400" u="none" strike="noStrike" noProof="0"/>
                        <a:t>Type de translittération utilisée non conforme aux normes ISO dans les exemples</a:t>
                      </a:r>
                      <a:endParaRPr lang="fr-FR" sz="1400"/>
                    </a:p>
                    <a:p>
                      <a:pPr marL="285750" lvl="0" indent="-285750" algn="l">
                        <a:lnSpc>
                          <a:spcPct val="100000"/>
                        </a:lnSpc>
                        <a:spcBef>
                          <a:spcPts val="0"/>
                        </a:spcBef>
                        <a:spcAft>
                          <a:spcPts val="0"/>
                        </a:spcAft>
                        <a:buFont typeface="Arial"/>
                        <a:buChar char="•"/>
                      </a:pPr>
                      <a:r>
                        <a:rPr lang="fr-FR" sz="1400" u="none" strike="noStrike" noProof="0"/>
                        <a:t>Choix de division du nom propre arabe non pertinente pour les catalogues occidentaux</a:t>
                      </a:r>
                    </a:p>
                  </a:txBody>
                  <a:tcPr/>
                </a:tc>
                <a:extLst>
                  <a:ext uri="{0D108BD9-81ED-4DB2-BD59-A6C34878D82A}">
                    <a16:rowId xmlns:a16="http://schemas.microsoft.com/office/drawing/2014/main" val="693274221"/>
                  </a:ext>
                </a:extLst>
              </a:tr>
              <a:tr h="857957">
                <a:tc>
                  <a:txBody>
                    <a:bodyPr/>
                    <a:lstStyle/>
                    <a:p>
                      <a:pPr lvl="0" algn="l">
                        <a:lnSpc>
                          <a:spcPct val="100000"/>
                        </a:lnSpc>
                        <a:spcBef>
                          <a:spcPts val="0"/>
                        </a:spcBef>
                        <a:spcAft>
                          <a:spcPts val="0"/>
                        </a:spcAft>
                        <a:buNone/>
                      </a:pPr>
                      <a:r>
                        <a:rPr lang="fr-FR" sz="1400" u="none" strike="noStrike" noProof="0"/>
                        <a:t>Section 3 RDA-FR sur l’enregistrement des attributs des agents</a:t>
                      </a:r>
                      <a:endParaRPr lang="fr-FR" sz="1400"/>
                    </a:p>
                    <a:p>
                      <a:pPr lvl="0">
                        <a:buNone/>
                      </a:pPr>
                      <a:endParaRPr lang="fr-FR" sz="1400"/>
                    </a:p>
                    <a:p>
                      <a:pPr lvl="0">
                        <a:buNone/>
                      </a:pPr>
                      <a:r>
                        <a:rPr lang="fr-FR" sz="1200" u="none" strike="noStrike" noProof="0">
                          <a:hlinkClick r:id="rId5"/>
                        </a:rPr>
                        <a:t>https://code.rdafr.fr/entite/agent</a:t>
                      </a:r>
                    </a:p>
                  </a:txBody>
                  <a:tcPr/>
                </a:tc>
                <a:tc>
                  <a:txBody>
                    <a:bodyPr/>
                    <a:lstStyle/>
                    <a:p>
                      <a:pPr lvl="0" algn="l">
                        <a:lnSpc>
                          <a:spcPct val="100000"/>
                        </a:lnSpc>
                        <a:spcBef>
                          <a:spcPts val="0"/>
                        </a:spcBef>
                        <a:spcAft>
                          <a:spcPts val="0"/>
                        </a:spcAft>
                        <a:buNone/>
                      </a:pPr>
                      <a:r>
                        <a:rPr lang="fr-FR" sz="1400" u="none" strike="noStrike" noProof="0"/>
                        <a:t>Code à visée générale qui ne prend pas en compte les particularités de chaque aire culturelle traitée dans les catalogues</a:t>
                      </a:r>
                      <a:endParaRPr lang="fr-FR" sz="1400"/>
                    </a:p>
                  </a:txBody>
                  <a:tcPr/>
                </a:tc>
                <a:tc>
                  <a:txBody>
                    <a:bodyPr/>
                    <a:lstStyle/>
                    <a:p>
                      <a:pPr marL="285750" lvl="0" indent="-285750" algn="l">
                        <a:lnSpc>
                          <a:spcPct val="100000"/>
                        </a:lnSpc>
                        <a:spcBef>
                          <a:spcPts val="0"/>
                        </a:spcBef>
                        <a:spcAft>
                          <a:spcPts val="0"/>
                        </a:spcAft>
                        <a:buFont typeface="Arial"/>
                        <a:buChar char="•"/>
                      </a:pPr>
                      <a:r>
                        <a:rPr lang="fr-FR" sz="1400" u="none" strike="noStrike" noProof="0"/>
                        <a:t>Certains points spécifiques à l’arabe nécessitent une adaptation des règles notamment pour la complétude de la forme des noms de personne</a:t>
                      </a:r>
                      <a:endParaRPr lang="fr-FR" sz="1400"/>
                    </a:p>
                  </a:txBody>
                  <a:tcPr/>
                </a:tc>
                <a:extLst>
                  <a:ext uri="{0D108BD9-81ED-4DB2-BD59-A6C34878D82A}">
                    <a16:rowId xmlns:a16="http://schemas.microsoft.com/office/drawing/2014/main" val="3956922526"/>
                  </a:ext>
                </a:extLst>
              </a:tr>
              <a:tr h="1199192">
                <a:tc>
                  <a:txBody>
                    <a:bodyPr/>
                    <a:lstStyle/>
                    <a:p>
                      <a:pPr lvl="0" algn="l">
                        <a:lnSpc>
                          <a:spcPct val="100000"/>
                        </a:lnSpc>
                        <a:spcBef>
                          <a:spcPts val="0"/>
                        </a:spcBef>
                        <a:spcAft>
                          <a:spcPts val="0"/>
                        </a:spcAft>
                        <a:buNone/>
                      </a:pPr>
                      <a:r>
                        <a:rPr lang="fr-FR" sz="1400" u="none" strike="noStrike" noProof="0"/>
                        <a:t>La méthodologie de la </a:t>
                      </a:r>
                      <a:r>
                        <a:rPr lang="fr-FR" sz="1400" u="none" strike="noStrike" noProof="0" err="1"/>
                        <a:t>Bibliotheca</a:t>
                      </a:r>
                      <a:r>
                        <a:rPr lang="fr-FR" sz="1400" u="none" strike="noStrike" noProof="0"/>
                        <a:t> Alexandrina</a:t>
                      </a:r>
                    </a:p>
                    <a:p>
                      <a:pPr lvl="0" algn="l">
                        <a:lnSpc>
                          <a:spcPct val="100000"/>
                        </a:lnSpc>
                        <a:spcBef>
                          <a:spcPts val="0"/>
                        </a:spcBef>
                        <a:spcAft>
                          <a:spcPts val="0"/>
                        </a:spcAft>
                        <a:buNone/>
                      </a:pPr>
                      <a:endParaRPr lang="fr-FR" sz="1200" u="none" strike="noStrike" noProof="0"/>
                    </a:p>
                    <a:p>
                      <a:pPr lvl="0" algn="l">
                        <a:lnSpc>
                          <a:spcPct val="100000"/>
                        </a:lnSpc>
                        <a:spcBef>
                          <a:spcPts val="0"/>
                        </a:spcBef>
                        <a:spcAft>
                          <a:spcPts val="0"/>
                        </a:spcAft>
                        <a:buNone/>
                      </a:pPr>
                      <a:r>
                        <a:rPr lang="fr-FR" sz="1200" u="none" strike="noStrike" noProof="0">
                          <a:solidFill>
                            <a:srgbClr val="333333"/>
                          </a:solidFill>
                          <a:highlight>
                            <a:srgbClr val="FFFF00"/>
                          </a:highlight>
                        </a:rPr>
                        <a:t>Version de 2006, lien provisoire :</a:t>
                      </a:r>
                      <a:endParaRPr lang="fr-FR" sz="1200">
                        <a:highlight>
                          <a:srgbClr val="FFFF00"/>
                        </a:highlight>
                      </a:endParaRPr>
                    </a:p>
                    <a:p>
                      <a:pPr lvl="0" algn="l">
                        <a:lnSpc>
                          <a:spcPct val="100000"/>
                        </a:lnSpc>
                        <a:spcBef>
                          <a:spcPts val="0"/>
                        </a:spcBef>
                        <a:spcAft>
                          <a:spcPts val="0"/>
                        </a:spcAft>
                        <a:buNone/>
                      </a:pPr>
                      <a:r>
                        <a:rPr lang="fr-FR" sz="1200" u="none" strike="noStrike" noProof="0">
                          <a:solidFill>
                            <a:srgbClr val="0000EE"/>
                          </a:solidFill>
                          <a:highlight>
                            <a:srgbClr val="FFFF00"/>
                          </a:highlight>
                          <a:hlinkClick r:id="rId6"/>
                        </a:rPr>
                        <a:t>https://www.yumpu.com/en/document/read/28479266/authority-control-of-arabic-personal-names-from-the-classical-period-</a:t>
                      </a:r>
                      <a:endParaRPr lang="fr-FR" sz="1200">
                        <a:highlight>
                          <a:srgbClr val="FFFF00"/>
                        </a:highlight>
                      </a:endParaRPr>
                    </a:p>
                  </a:txBody>
                  <a:tcPr/>
                </a:tc>
                <a:tc>
                  <a:txBody>
                    <a:bodyPr/>
                    <a:lstStyle/>
                    <a:p>
                      <a:r>
                        <a:rPr lang="fr-FR" sz="1400"/>
                        <a:t>général</a:t>
                      </a:r>
                    </a:p>
                  </a:txBody>
                  <a:tcPr/>
                </a:tc>
                <a:tc>
                  <a:txBody>
                    <a:bodyPr/>
                    <a:lstStyle/>
                    <a:p>
                      <a:pPr marL="171450" lvl="0" indent="-171450" algn="l">
                        <a:lnSpc>
                          <a:spcPct val="100000"/>
                        </a:lnSpc>
                        <a:spcBef>
                          <a:spcPts val="0"/>
                        </a:spcBef>
                        <a:spcAft>
                          <a:spcPts val="0"/>
                        </a:spcAft>
                        <a:buFont typeface="Arial"/>
                        <a:buChar char="•"/>
                      </a:pPr>
                      <a:r>
                        <a:rPr lang="fr-FR" sz="1400" u="none" strike="noStrike" noProof="0" dirty="0"/>
                        <a:t>mêmes manques et points de divergence que l’IFLA </a:t>
                      </a:r>
                      <a:r>
                        <a:rPr lang="fr-FR" sz="1400" u="none" strike="noStrike" noProof="0" dirty="0" err="1"/>
                        <a:t>Names</a:t>
                      </a:r>
                      <a:r>
                        <a:rPr lang="fr-FR" sz="1400" u="none" strike="noStrike" noProof="0" dirty="0"/>
                        <a:t> of </a:t>
                      </a:r>
                      <a:r>
                        <a:rPr lang="fr-FR" sz="1400" u="none" strike="noStrike" noProof="0" dirty="0" err="1"/>
                        <a:t>Persons</a:t>
                      </a:r>
                      <a:r>
                        <a:rPr lang="fr-FR" sz="1400" u="none" strike="noStrike" noProof="0" dirty="0"/>
                        <a:t> – </a:t>
                      </a:r>
                      <a:r>
                        <a:rPr lang="fr-FR" sz="1400" u="none" strike="noStrike" noProof="0" dirty="0" err="1"/>
                        <a:t>Arabic</a:t>
                      </a:r>
                      <a:r>
                        <a:rPr lang="fr-FR" sz="1400" u="none" strike="noStrike" noProof="0" dirty="0"/>
                        <a:t> </a:t>
                      </a:r>
                      <a:r>
                        <a:rPr lang="fr-FR" sz="1400" u="none" strike="noStrike" noProof="0" dirty="0" err="1"/>
                        <a:t>Names</a:t>
                      </a:r>
                      <a:endParaRPr lang="fr-FR" dirty="0"/>
                    </a:p>
                    <a:p>
                      <a:pPr lvl="0">
                        <a:buNone/>
                      </a:pPr>
                      <a:endParaRPr lang="fr-FR" sz="1400" dirty="0"/>
                    </a:p>
                  </a:txBody>
                  <a:tcPr/>
                </a:tc>
                <a:extLst>
                  <a:ext uri="{0D108BD9-81ED-4DB2-BD59-A6C34878D82A}">
                    <a16:rowId xmlns:a16="http://schemas.microsoft.com/office/drawing/2014/main" val="657143382"/>
                  </a:ext>
                </a:extLst>
              </a:tr>
            </a:tbl>
          </a:graphicData>
        </a:graphic>
      </p:graphicFrame>
      <p:sp>
        <p:nvSpPr>
          <p:cNvPr id="5" name="ZoneTexte 4">
            <a:extLst>
              <a:ext uri="{FF2B5EF4-FFF2-40B4-BE49-F238E27FC236}">
                <a16:creationId xmlns:a16="http://schemas.microsoft.com/office/drawing/2014/main" id="{7BAA4CD0-91C7-F1E6-EDC2-B68FFFECEC4A}"/>
              </a:ext>
            </a:extLst>
          </p:cNvPr>
          <p:cNvSpPr txBox="1"/>
          <p:nvPr/>
        </p:nvSpPr>
        <p:spPr>
          <a:xfrm>
            <a:off x="11020925" y="280473"/>
            <a:ext cx="1578545" cy="369332"/>
          </a:xfrm>
          <a:prstGeom prst="rect">
            <a:avLst/>
          </a:prstGeom>
          <a:solidFill>
            <a:schemeClr val="tx1"/>
          </a:solidFill>
        </p:spPr>
        <p:txBody>
          <a:bodyPr wrap="square">
            <a:spAutoFit/>
          </a:bodyPr>
          <a:lstStyle/>
          <a:p>
            <a:r>
              <a:rPr lang="fr-FR">
                <a:solidFill>
                  <a:schemeClr val="bg1"/>
                </a:solidFill>
                <a:cs typeface="Calibri Light"/>
              </a:rPr>
              <a:t>1/2</a:t>
            </a:r>
            <a:endParaRPr lang="fr-FR">
              <a:solidFill>
                <a:schemeClr val="bg1"/>
              </a:solidFill>
            </a:endParaRPr>
          </a:p>
        </p:txBody>
      </p:sp>
    </p:spTree>
    <p:extLst>
      <p:ext uri="{BB962C8B-B14F-4D97-AF65-F5344CB8AC3E}">
        <p14:creationId xmlns:p14="http://schemas.microsoft.com/office/powerpoint/2010/main" val="529329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77196"/>
            <a:ext cx="10058400" cy="773424"/>
          </a:xfrm>
        </p:spPr>
        <p:txBody>
          <a:bodyPr/>
          <a:lstStyle/>
          <a:p>
            <a:r>
              <a:rPr lang="fr-FR" dirty="0">
                <a:cs typeface="Calibri Light"/>
              </a:rPr>
              <a:t>Documents de référence</a:t>
            </a:r>
            <a:endParaRPr lang="fr-FR" dirty="0"/>
          </a:p>
        </p:txBody>
      </p:sp>
      <p:graphicFrame>
        <p:nvGraphicFramePr>
          <p:cNvPr id="4" name="Espace réservé du contenu 3">
            <a:extLst>
              <a:ext uri="{FF2B5EF4-FFF2-40B4-BE49-F238E27FC236}">
                <a16:creationId xmlns:a16="http://schemas.microsoft.com/office/drawing/2014/main" id="{EA211A4F-FA3A-D8D1-F5DD-A110B939478D}"/>
              </a:ext>
            </a:extLst>
          </p:cNvPr>
          <p:cNvGraphicFramePr>
            <a:graphicFrameLocks noGrp="1"/>
          </p:cNvGraphicFramePr>
          <p:nvPr>
            <p:ph idx="1"/>
            <p:extLst>
              <p:ext uri="{D42A27DB-BD31-4B8C-83A1-F6EECF244321}">
                <p14:modId xmlns:p14="http://schemas.microsoft.com/office/powerpoint/2010/main" val="2388739558"/>
              </p:ext>
            </p:extLst>
          </p:nvPr>
        </p:nvGraphicFramePr>
        <p:xfrm>
          <a:off x="173789" y="1769258"/>
          <a:ext cx="11783995" cy="4514166"/>
        </p:xfrm>
        <a:graphic>
          <a:graphicData uri="http://schemas.openxmlformats.org/drawingml/2006/table">
            <a:tbl>
              <a:tblPr firstRow="1" bandRow="1">
                <a:tableStyleId>{073A0DAA-6AF3-43AB-8588-CEC1D06C72B9}</a:tableStyleId>
              </a:tblPr>
              <a:tblGrid>
                <a:gridCol w="4026347">
                  <a:extLst>
                    <a:ext uri="{9D8B030D-6E8A-4147-A177-3AD203B41FA5}">
                      <a16:colId xmlns:a16="http://schemas.microsoft.com/office/drawing/2014/main" val="3413766684"/>
                    </a:ext>
                  </a:extLst>
                </a:gridCol>
                <a:gridCol w="3069024">
                  <a:extLst>
                    <a:ext uri="{9D8B030D-6E8A-4147-A177-3AD203B41FA5}">
                      <a16:colId xmlns:a16="http://schemas.microsoft.com/office/drawing/2014/main" val="3729993261"/>
                    </a:ext>
                  </a:extLst>
                </a:gridCol>
                <a:gridCol w="4688624">
                  <a:extLst>
                    <a:ext uri="{9D8B030D-6E8A-4147-A177-3AD203B41FA5}">
                      <a16:colId xmlns:a16="http://schemas.microsoft.com/office/drawing/2014/main" val="1483722345"/>
                    </a:ext>
                  </a:extLst>
                </a:gridCol>
              </a:tblGrid>
              <a:tr h="429846">
                <a:tc>
                  <a:txBody>
                    <a:bodyPr/>
                    <a:lstStyle/>
                    <a:p>
                      <a:r>
                        <a:rPr lang="fr-FR" dirty="0"/>
                        <a:t>Document</a:t>
                      </a:r>
                    </a:p>
                  </a:txBody>
                  <a:tcPr/>
                </a:tc>
                <a:tc>
                  <a:txBody>
                    <a:bodyPr/>
                    <a:lstStyle/>
                    <a:p>
                      <a:r>
                        <a:rPr lang="fr-FR" dirty="0"/>
                        <a:t>Type</a:t>
                      </a:r>
                    </a:p>
                  </a:txBody>
                  <a:tcPr/>
                </a:tc>
                <a:tc>
                  <a:txBody>
                    <a:bodyPr/>
                    <a:lstStyle/>
                    <a:p>
                      <a:r>
                        <a:rPr lang="fr-FR" dirty="0"/>
                        <a:t>Commentaire</a:t>
                      </a:r>
                    </a:p>
                  </a:txBody>
                  <a:tcPr/>
                </a:tc>
                <a:extLst>
                  <a:ext uri="{0D108BD9-81ED-4DB2-BD59-A6C34878D82A}">
                    <a16:rowId xmlns:a16="http://schemas.microsoft.com/office/drawing/2014/main" val="3404006484"/>
                  </a:ext>
                </a:extLst>
              </a:tr>
              <a:tr h="1383631">
                <a:tc>
                  <a:txBody>
                    <a:bodyPr/>
                    <a:lstStyle/>
                    <a:p>
                      <a:pPr lvl="0" algn="l">
                        <a:lnSpc>
                          <a:spcPct val="100000"/>
                        </a:lnSpc>
                        <a:spcBef>
                          <a:spcPts val="0"/>
                        </a:spcBef>
                        <a:spcAft>
                          <a:spcPts val="0"/>
                        </a:spcAft>
                        <a:buNone/>
                      </a:pPr>
                      <a:r>
                        <a:rPr lang="fr-FR" sz="1400" u="none" strike="noStrike" noProof="0" dirty="0"/>
                        <a:t>Guide méthodologique</a:t>
                      </a:r>
                    </a:p>
                    <a:p>
                      <a:pPr lvl="0" algn="l">
                        <a:lnSpc>
                          <a:spcPct val="100000"/>
                        </a:lnSpc>
                        <a:spcBef>
                          <a:spcPts val="0"/>
                        </a:spcBef>
                        <a:spcAft>
                          <a:spcPts val="0"/>
                        </a:spcAft>
                        <a:buNone/>
                      </a:pPr>
                      <a:endParaRPr lang="fr-FR" sz="1200" u="none" strike="noStrike" noProof="0"/>
                    </a:p>
                    <a:p>
                      <a:pPr lvl="0" algn="l">
                        <a:lnSpc>
                          <a:spcPct val="100000"/>
                        </a:lnSpc>
                        <a:spcBef>
                          <a:spcPts val="0"/>
                        </a:spcBef>
                        <a:spcAft>
                          <a:spcPts val="0"/>
                        </a:spcAft>
                        <a:buNone/>
                      </a:pPr>
                      <a:r>
                        <a:rPr lang="fr-FR" sz="1200" u="none" strike="noStrike" noProof="0">
                          <a:hlinkClick r:id="rId2"/>
                        </a:rPr>
                        <a:t>Catalogage des notices d'autorité</a:t>
                      </a:r>
                    </a:p>
                    <a:p>
                      <a:pPr lvl="0" algn="l">
                        <a:lnSpc>
                          <a:spcPct val="100000"/>
                        </a:lnSpc>
                        <a:spcBef>
                          <a:spcPts val="0"/>
                        </a:spcBef>
                        <a:spcAft>
                          <a:spcPts val="0"/>
                        </a:spcAft>
                        <a:buNone/>
                      </a:pPr>
                      <a:endParaRPr lang="fr-FR" sz="1200" u="none" strike="noStrike" noProof="0"/>
                    </a:p>
                    <a:p>
                      <a:pPr lvl="0" algn="l">
                        <a:lnSpc>
                          <a:spcPct val="100000"/>
                        </a:lnSpc>
                        <a:spcBef>
                          <a:spcPts val="0"/>
                        </a:spcBef>
                        <a:spcAft>
                          <a:spcPts val="0"/>
                        </a:spcAft>
                        <a:buNone/>
                      </a:pPr>
                      <a:r>
                        <a:rPr lang="fr-FR" sz="1200" u="none" strike="noStrike" noProof="0">
                          <a:hlinkClick r:id="rId3"/>
                        </a:rPr>
                        <a:t>Guide et bonnes pratiques pour le catalogage de ressources en écritures non latines</a:t>
                      </a:r>
                      <a:r>
                        <a:rPr lang="fr-FR" sz="1200" u="none" strike="noStrike" noProof="0"/>
                        <a:t> </a:t>
                      </a:r>
                    </a:p>
                    <a:p>
                      <a:pPr lvl="0" algn="l">
                        <a:lnSpc>
                          <a:spcPct val="100000"/>
                        </a:lnSpc>
                        <a:spcBef>
                          <a:spcPts val="0"/>
                        </a:spcBef>
                        <a:spcAft>
                          <a:spcPts val="0"/>
                        </a:spcAft>
                        <a:buNone/>
                      </a:pPr>
                      <a:endParaRPr lang="fr-FR" sz="1200" u="none" strike="noStrike" noProof="0"/>
                    </a:p>
                  </a:txBody>
                  <a:tcPr/>
                </a:tc>
                <a:tc>
                  <a:txBody>
                    <a:bodyPr/>
                    <a:lstStyle/>
                    <a:p>
                      <a:pPr lvl="0" algn="l">
                        <a:lnSpc>
                          <a:spcPct val="100000"/>
                        </a:lnSpc>
                        <a:spcBef>
                          <a:spcPts val="0"/>
                        </a:spcBef>
                        <a:spcAft>
                          <a:spcPts val="0"/>
                        </a:spcAft>
                        <a:buNone/>
                      </a:pPr>
                      <a:r>
                        <a:rPr lang="fr-FR" sz="1400" u="none" strike="noStrike" noProof="0" dirty="0"/>
                        <a:t>Règles de catalogage UNIMARC pour les réseaux </a:t>
                      </a:r>
                      <a:r>
                        <a:rPr lang="fr-FR" sz="1400" u="none" strike="noStrike" noProof="0" dirty="0" err="1"/>
                        <a:t>Sudoc</a:t>
                      </a:r>
                    </a:p>
                  </a:txBody>
                  <a:tcPr/>
                </a:tc>
                <a:tc>
                  <a:txBody>
                    <a:bodyPr/>
                    <a:lstStyle/>
                    <a:p>
                      <a:pPr marL="285750" lvl="0" indent="-285750" algn="l">
                        <a:lnSpc>
                          <a:spcPct val="100000"/>
                        </a:lnSpc>
                        <a:spcBef>
                          <a:spcPts val="0"/>
                        </a:spcBef>
                        <a:spcAft>
                          <a:spcPts val="0"/>
                        </a:spcAft>
                        <a:buFont typeface="Arial"/>
                        <a:buChar char="•"/>
                      </a:pPr>
                      <a:r>
                        <a:rPr lang="fr-FR" sz="1400" u="none" strike="noStrike" noProof="0" dirty="0"/>
                        <a:t>Pas de parties détaillées pour le traitement de l’onomastique et de la translittération de l’écriture arabe en particulier</a:t>
                      </a:r>
                    </a:p>
                    <a:p>
                      <a:pPr marL="285750" lvl="0" indent="-285750" algn="l">
                        <a:lnSpc>
                          <a:spcPct val="100000"/>
                        </a:lnSpc>
                        <a:spcBef>
                          <a:spcPts val="0"/>
                        </a:spcBef>
                        <a:spcAft>
                          <a:spcPts val="0"/>
                        </a:spcAft>
                        <a:buFont typeface="Arial"/>
                        <a:buChar char="•"/>
                      </a:pPr>
                      <a:endParaRPr lang="fr-FR" sz="1400" u="none" strike="noStrike" noProof="0"/>
                    </a:p>
                  </a:txBody>
                  <a:tcPr/>
                </a:tc>
                <a:extLst>
                  <a:ext uri="{0D108BD9-81ED-4DB2-BD59-A6C34878D82A}">
                    <a16:rowId xmlns:a16="http://schemas.microsoft.com/office/drawing/2014/main" val="693274221"/>
                  </a:ext>
                </a:extLst>
              </a:tr>
              <a:tr h="1002631">
                <a:tc>
                  <a:txBody>
                    <a:bodyPr/>
                    <a:lstStyle/>
                    <a:p>
                      <a:pPr lvl="0" algn="l">
                        <a:lnSpc>
                          <a:spcPct val="100000"/>
                        </a:lnSpc>
                        <a:spcBef>
                          <a:spcPts val="0"/>
                        </a:spcBef>
                        <a:spcAft>
                          <a:spcPts val="0"/>
                        </a:spcAft>
                        <a:buNone/>
                      </a:pPr>
                      <a:r>
                        <a:rPr lang="fr-FR" sz="1400" u="none" strike="noStrike" noProof="0" dirty="0"/>
                        <a:t>Différentes normes de la translittération des écritures non latines dont l’écriture arabe </a:t>
                      </a:r>
                      <a:endParaRPr lang="fr-FR" sz="1400" dirty="0"/>
                    </a:p>
                    <a:p>
                      <a:pPr lvl="0" algn="l">
                        <a:lnSpc>
                          <a:spcPct val="100000"/>
                        </a:lnSpc>
                        <a:spcBef>
                          <a:spcPts val="0"/>
                        </a:spcBef>
                        <a:spcAft>
                          <a:spcPts val="0"/>
                        </a:spcAft>
                        <a:buNone/>
                      </a:pPr>
                      <a:r>
                        <a:rPr lang="fr-FR" sz="1400" u="none" strike="noStrike" noProof="0" dirty="0"/>
                        <a:t>Site</a:t>
                      </a:r>
                    </a:p>
                    <a:p>
                      <a:pPr lvl="0" algn="l">
                        <a:lnSpc>
                          <a:spcPct val="100000"/>
                        </a:lnSpc>
                        <a:spcBef>
                          <a:spcPts val="0"/>
                        </a:spcBef>
                        <a:spcAft>
                          <a:spcPts val="0"/>
                        </a:spcAft>
                        <a:buNone/>
                      </a:pPr>
                      <a:r>
                        <a:rPr lang="fr-FR" sz="1200" u="none" strike="noStrike" noProof="0">
                          <a:hlinkClick r:id="rId4"/>
                        </a:rPr>
                        <a:t>http://transliteration.eki.ee/</a:t>
                      </a:r>
                      <a:r>
                        <a:rPr lang="fr-FR" sz="1200" u="none" strike="noStrike" noProof="0"/>
                        <a:t> </a:t>
                      </a:r>
                    </a:p>
                    <a:p>
                      <a:pPr lvl="0" algn="l">
                        <a:lnSpc>
                          <a:spcPct val="100000"/>
                        </a:lnSpc>
                        <a:spcBef>
                          <a:spcPts val="0"/>
                        </a:spcBef>
                        <a:spcAft>
                          <a:spcPts val="0"/>
                        </a:spcAft>
                        <a:buNone/>
                      </a:pPr>
                      <a:r>
                        <a:rPr lang="fr-FR" sz="1400" u="none" strike="noStrike" noProof="0" dirty="0"/>
                        <a:t>PDF pour l'arabe V2.2 (25/02/2008)</a:t>
                      </a:r>
                      <a:endParaRPr lang="fr-FR" sz="1200" u="none" strike="noStrike" noProof="0" dirty="0"/>
                    </a:p>
                    <a:p>
                      <a:pPr lvl="0" algn="l">
                        <a:lnSpc>
                          <a:spcPct val="100000"/>
                        </a:lnSpc>
                        <a:spcBef>
                          <a:spcPts val="0"/>
                        </a:spcBef>
                        <a:spcAft>
                          <a:spcPts val="0"/>
                        </a:spcAft>
                        <a:buNone/>
                      </a:pPr>
                      <a:r>
                        <a:rPr lang="fr-FR" sz="1200" u="none" strike="noStrike" noProof="0">
                          <a:hlinkClick r:id="rId5"/>
                        </a:rPr>
                        <a:t>http://transliteration.eki.ee/pdf/Arabic_2.2.pdf</a:t>
                      </a:r>
                      <a:r>
                        <a:rPr lang="fr-FR" sz="1200" u="none" strike="noStrike" noProof="0"/>
                        <a:t> </a:t>
                      </a:r>
                    </a:p>
                  </a:txBody>
                  <a:tcPr/>
                </a:tc>
                <a:tc>
                  <a:txBody>
                    <a:bodyPr/>
                    <a:lstStyle/>
                    <a:p>
                      <a:pPr lvl="0" algn="l">
                        <a:lnSpc>
                          <a:spcPct val="100000"/>
                        </a:lnSpc>
                        <a:spcBef>
                          <a:spcPts val="0"/>
                        </a:spcBef>
                        <a:spcAft>
                          <a:spcPts val="0"/>
                        </a:spcAft>
                        <a:buNone/>
                      </a:pPr>
                      <a:r>
                        <a:rPr lang="fr-FR" sz="1400" u="none" strike="noStrike" noProof="0" dirty="0"/>
                        <a:t>Tableaux de translittération et de transcription pour divers systèmes d'écriture</a:t>
                      </a:r>
                      <a:endParaRPr lang="fr-FR" dirty="0"/>
                    </a:p>
                  </a:txBody>
                  <a:tcPr/>
                </a:tc>
                <a:tc>
                  <a:txBody>
                    <a:bodyPr/>
                    <a:lstStyle/>
                    <a:p>
                      <a:pPr marL="285750" lvl="0" indent="-285750" algn="l">
                        <a:lnSpc>
                          <a:spcPct val="100000"/>
                        </a:lnSpc>
                        <a:spcBef>
                          <a:spcPts val="0"/>
                        </a:spcBef>
                        <a:spcAft>
                          <a:spcPts val="0"/>
                        </a:spcAft>
                        <a:buFont typeface="Arial"/>
                        <a:buChar char="•"/>
                      </a:pPr>
                      <a:r>
                        <a:rPr lang="fr-FR" sz="1400" u="none" strike="noStrike" noProof="0" dirty="0"/>
                        <a:t>Approche comparative très utile pour travailler à la qualité des données : corriger et prévenir les créations de doublons dues à la mauvaise connaissance des différentes normes appliquées</a:t>
                      </a:r>
                    </a:p>
                  </a:txBody>
                  <a:tcPr/>
                </a:tc>
                <a:extLst>
                  <a:ext uri="{0D108BD9-81ED-4DB2-BD59-A6C34878D82A}">
                    <a16:rowId xmlns:a16="http://schemas.microsoft.com/office/drawing/2014/main" val="3956922526"/>
                  </a:ext>
                </a:extLst>
              </a:tr>
              <a:tr h="1179878">
                <a:tc>
                  <a:txBody>
                    <a:bodyPr/>
                    <a:lstStyle/>
                    <a:p>
                      <a:pPr lvl="0" algn="l">
                        <a:lnSpc>
                          <a:spcPct val="100000"/>
                        </a:lnSpc>
                        <a:spcBef>
                          <a:spcPts val="0"/>
                        </a:spcBef>
                        <a:spcAft>
                          <a:spcPts val="0"/>
                        </a:spcAft>
                        <a:buNone/>
                      </a:pPr>
                      <a:r>
                        <a:rPr lang="fr-FR" sz="1400" u="none" strike="noStrike" noProof="0" dirty="0"/>
                        <a:t>Ressources techniques de l'INALCO</a:t>
                      </a:r>
                    </a:p>
                    <a:p>
                      <a:pPr lvl="0" algn="l">
                        <a:lnSpc>
                          <a:spcPct val="100000"/>
                        </a:lnSpc>
                        <a:spcBef>
                          <a:spcPts val="0"/>
                        </a:spcBef>
                        <a:spcAft>
                          <a:spcPts val="0"/>
                        </a:spcAft>
                        <a:buNone/>
                      </a:pPr>
                      <a:r>
                        <a:rPr lang="fr-FR" sz="1400" u="none" strike="noStrike" noProof="0" dirty="0"/>
                        <a:t>Avril 2020</a:t>
                      </a:r>
                    </a:p>
                    <a:p>
                      <a:pPr lvl="0" algn="l">
                        <a:lnSpc>
                          <a:spcPct val="100000"/>
                        </a:lnSpc>
                        <a:spcBef>
                          <a:spcPts val="0"/>
                        </a:spcBef>
                        <a:spcAft>
                          <a:spcPts val="0"/>
                        </a:spcAft>
                        <a:buNone/>
                      </a:pPr>
                      <a:r>
                        <a:rPr lang="fr-FR" sz="1200" u="none" strike="noStrike" noProof="0">
                          <a:hlinkClick r:id="rId6"/>
                        </a:rPr>
                        <a:t>http://www.inalco.fr/formations/departements-filieres-sections/etudes-arabes/informations-departement/ressources</a:t>
                      </a:r>
                      <a:r>
                        <a:rPr lang="fr-FR" sz="1200" u="none" strike="noStrike" noProof="0"/>
                        <a:t> </a:t>
                      </a:r>
                      <a:endParaRPr lang="fr-FR" sz="1200"/>
                    </a:p>
                  </a:txBody>
                  <a:tcPr/>
                </a:tc>
                <a:tc>
                  <a:txBody>
                    <a:bodyPr/>
                    <a:lstStyle/>
                    <a:p>
                      <a:pPr lvl="0" algn="l">
                        <a:lnSpc>
                          <a:spcPct val="100000"/>
                        </a:lnSpc>
                        <a:spcBef>
                          <a:spcPts val="0"/>
                        </a:spcBef>
                        <a:spcAft>
                          <a:spcPts val="0"/>
                        </a:spcAft>
                        <a:buNone/>
                      </a:pPr>
                      <a:r>
                        <a:rPr lang="fr-FR" sz="1400" u="none" strike="noStrike" noProof="0" dirty="0"/>
                        <a:t>Liste de ressources en ligne : arabisation des claviers d’ordinateur, ajout des claviers virtuels nécessaires à la translittération et le codage des caractères</a:t>
                      </a:r>
                      <a:endParaRPr lang="fr-FR" sz="1400" dirty="0"/>
                    </a:p>
                    <a:p>
                      <a:pPr lvl="0">
                        <a:buNone/>
                      </a:pPr>
                      <a:endParaRPr lang="fr-FR" sz="1400"/>
                    </a:p>
                  </a:txBody>
                  <a:tcPr/>
                </a:tc>
                <a:tc>
                  <a:txBody>
                    <a:bodyPr/>
                    <a:lstStyle/>
                    <a:p>
                      <a:pPr marL="285750" lvl="0" indent="-285750" algn="l">
                        <a:lnSpc>
                          <a:spcPct val="100000"/>
                        </a:lnSpc>
                        <a:spcBef>
                          <a:spcPts val="0"/>
                        </a:spcBef>
                        <a:spcAft>
                          <a:spcPts val="0"/>
                        </a:spcAft>
                        <a:buFont typeface="Arial"/>
                        <a:buChar char="•"/>
                      </a:pPr>
                      <a:r>
                        <a:rPr lang="fr-FR" sz="1400" u="none" strike="noStrike" noProof="0" dirty="0"/>
                        <a:t>Créée pour les étudiants mais qui peut également servir de référence aux catalogueurs.</a:t>
                      </a:r>
                    </a:p>
                    <a:p>
                      <a:pPr marL="171450" lvl="0" indent="-171450" algn="l">
                        <a:lnSpc>
                          <a:spcPct val="100000"/>
                        </a:lnSpc>
                        <a:spcBef>
                          <a:spcPts val="0"/>
                        </a:spcBef>
                        <a:spcAft>
                          <a:spcPts val="0"/>
                        </a:spcAft>
                        <a:buFont typeface="Arial"/>
                        <a:buChar char="•"/>
                      </a:pPr>
                      <a:endParaRPr lang="fr-FR" sz="1400" u="none" strike="noStrike" noProof="0" dirty="0"/>
                    </a:p>
                  </a:txBody>
                  <a:tcPr/>
                </a:tc>
                <a:extLst>
                  <a:ext uri="{0D108BD9-81ED-4DB2-BD59-A6C34878D82A}">
                    <a16:rowId xmlns:a16="http://schemas.microsoft.com/office/drawing/2014/main" val="657143382"/>
                  </a:ext>
                </a:extLst>
              </a:tr>
            </a:tbl>
          </a:graphicData>
        </a:graphic>
      </p:graphicFrame>
      <p:sp>
        <p:nvSpPr>
          <p:cNvPr id="3" name="ZoneTexte 2">
            <a:extLst>
              <a:ext uri="{FF2B5EF4-FFF2-40B4-BE49-F238E27FC236}">
                <a16:creationId xmlns:a16="http://schemas.microsoft.com/office/drawing/2014/main" id="{11DB3879-069D-D5C9-B201-50EF1A132117}"/>
              </a:ext>
            </a:extLst>
          </p:cNvPr>
          <p:cNvSpPr txBox="1"/>
          <p:nvPr/>
        </p:nvSpPr>
        <p:spPr>
          <a:xfrm>
            <a:off x="11020925" y="280473"/>
            <a:ext cx="1578545" cy="369332"/>
          </a:xfrm>
          <a:prstGeom prst="rect">
            <a:avLst/>
          </a:prstGeom>
          <a:solidFill>
            <a:schemeClr val="tx1"/>
          </a:solidFill>
        </p:spPr>
        <p:txBody>
          <a:bodyPr wrap="square">
            <a:spAutoFit/>
          </a:bodyPr>
          <a:lstStyle/>
          <a:p>
            <a:r>
              <a:rPr lang="fr-FR" dirty="0">
                <a:solidFill>
                  <a:schemeClr val="bg1"/>
                </a:solidFill>
                <a:cs typeface="Calibri Light"/>
              </a:rPr>
              <a:t>2/2</a:t>
            </a:r>
            <a:endParaRPr lang="fr-FR" dirty="0">
              <a:solidFill>
                <a:schemeClr val="bg1"/>
              </a:solidFill>
            </a:endParaRPr>
          </a:p>
        </p:txBody>
      </p:sp>
    </p:spTree>
    <p:extLst>
      <p:ext uri="{BB962C8B-B14F-4D97-AF65-F5344CB8AC3E}">
        <p14:creationId xmlns:p14="http://schemas.microsoft.com/office/powerpoint/2010/main" val="1491852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p:txBody>
          <a:bodyPr vert="horz" lIns="91440" tIns="45720" rIns="91440" bIns="45720" rtlCol="0" anchor="t">
            <a:normAutofit/>
          </a:bodyPr>
          <a:lstStyle/>
          <a:p>
            <a:pPr marL="0" indent="0">
              <a:buNone/>
            </a:pPr>
            <a:endParaRPr lang="fr-FR" sz="4400">
              <a:latin typeface="Calibri Light"/>
              <a:ea typeface="+mn-lt"/>
              <a:cs typeface="Calibri Light"/>
            </a:endParaRPr>
          </a:p>
          <a:p>
            <a:pPr marL="0" indent="0">
              <a:buNone/>
            </a:pPr>
            <a:endParaRPr lang="fr-FR" sz="4400">
              <a:latin typeface="Calibri Light"/>
              <a:cs typeface="Calibri Light"/>
            </a:endParaRPr>
          </a:p>
        </p:txBody>
      </p:sp>
      <p:sp>
        <p:nvSpPr>
          <p:cNvPr id="6" name="Titre 1">
            <a:extLst>
              <a:ext uri="{FF2B5EF4-FFF2-40B4-BE49-F238E27FC236}">
                <a16:creationId xmlns:a16="http://schemas.microsoft.com/office/drawing/2014/main" id="{7DBD5D04-1C3D-6A98-CAE6-C4801B6B352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cs typeface="Calibri Light"/>
              </a:rPr>
              <a:t>Nom arabe classique </a:t>
            </a:r>
          </a:p>
          <a:p>
            <a:r>
              <a:rPr lang="fr-FR">
                <a:cs typeface="Calibri Light"/>
              </a:rPr>
              <a:t>5 éléments, oui mais…  </a:t>
            </a:r>
            <a:endParaRPr lang="fr-FR"/>
          </a:p>
        </p:txBody>
      </p:sp>
      <p:sp>
        <p:nvSpPr>
          <p:cNvPr id="5" name="ZoneTexte 4">
            <a:extLst>
              <a:ext uri="{FF2B5EF4-FFF2-40B4-BE49-F238E27FC236}">
                <a16:creationId xmlns:a16="http://schemas.microsoft.com/office/drawing/2014/main" id="{A382F7C2-1BB6-4335-AD67-F849D299CF26}"/>
              </a:ext>
            </a:extLst>
          </p:cNvPr>
          <p:cNvSpPr txBox="1"/>
          <p:nvPr/>
        </p:nvSpPr>
        <p:spPr>
          <a:xfrm>
            <a:off x="11020925" y="280473"/>
            <a:ext cx="1578545" cy="369332"/>
          </a:xfrm>
          <a:prstGeom prst="rect">
            <a:avLst/>
          </a:prstGeom>
          <a:solidFill>
            <a:schemeClr val="tx1"/>
          </a:solidFill>
        </p:spPr>
        <p:txBody>
          <a:bodyPr wrap="square">
            <a:spAutoFit/>
          </a:bodyPr>
          <a:lstStyle/>
          <a:p>
            <a:r>
              <a:rPr lang="fr-FR">
                <a:solidFill>
                  <a:schemeClr val="bg1"/>
                </a:solidFill>
                <a:cs typeface="Calibri Light"/>
              </a:rPr>
              <a:t>1/2</a:t>
            </a:r>
            <a:endParaRPr lang="fr-FR">
              <a:solidFill>
                <a:schemeClr val="bg1"/>
              </a:solidFill>
            </a:endParaRPr>
          </a:p>
        </p:txBody>
      </p:sp>
      <p:graphicFrame>
        <p:nvGraphicFramePr>
          <p:cNvPr id="7" name="Tableau 6">
            <a:extLst>
              <a:ext uri="{FF2B5EF4-FFF2-40B4-BE49-F238E27FC236}">
                <a16:creationId xmlns:a16="http://schemas.microsoft.com/office/drawing/2014/main" id="{6AFF14FA-D40F-D2C3-8D02-669B20AE8AC8}"/>
              </a:ext>
            </a:extLst>
          </p:cNvPr>
          <p:cNvGraphicFramePr>
            <a:graphicFrameLocks noGrp="1"/>
          </p:cNvGraphicFramePr>
          <p:nvPr>
            <p:extLst>
              <p:ext uri="{D42A27DB-BD31-4B8C-83A1-F6EECF244321}">
                <p14:modId xmlns:p14="http://schemas.microsoft.com/office/powerpoint/2010/main" val="1947645325"/>
              </p:ext>
            </p:extLst>
          </p:nvPr>
        </p:nvGraphicFramePr>
        <p:xfrm>
          <a:off x="191251" y="1886073"/>
          <a:ext cx="11810157" cy="4367712"/>
        </p:xfrm>
        <a:graphic>
          <a:graphicData uri="http://schemas.openxmlformats.org/drawingml/2006/table">
            <a:tbl>
              <a:tblPr firstRow="1" bandRow="1">
                <a:tableStyleId>{5202B0CA-FC54-4496-8BCA-5EF66A818D29}</a:tableStyleId>
              </a:tblPr>
              <a:tblGrid>
                <a:gridCol w="1110074">
                  <a:extLst>
                    <a:ext uri="{9D8B030D-6E8A-4147-A177-3AD203B41FA5}">
                      <a16:colId xmlns:a16="http://schemas.microsoft.com/office/drawing/2014/main" val="1347495839"/>
                    </a:ext>
                  </a:extLst>
                </a:gridCol>
                <a:gridCol w="3893399">
                  <a:extLst>
                    <a:ext uri="{9D8B030D-6E8A-4147-A177-3AD203B41FA5}">
                      <a16:colId xmlns:a16="http://schemas.microsoft.com/office/drawing/2014/main" val="2599564592"/>
                    </a:ext>
                  </a:extLst>
                </a:gridCol>
                <a:gridCol w="6806684">
                  <a:extLst>
                    <a:ext uri="{9D8B030D-6E8A-4147-A177-3AD203B41FA5}">
                      <a16:colId xmlns:a16="http://schemas.microsoft.com/office/drawing/2014/main" val="59971630"/>
                    </a:ext>
                  </a:extLst>
                </a:gridCol>
              </a:tblGrid>
              <a:tr h="449353">
                <a:tc>
                  <a:txBody>
                    <a:bodyPr/>
                    <a:lstStyle/>
                    <a:p>
                      <a:pPr lvl="0" algn="l">
                        <a:lnSpc>
                          <a:spcPct val="100000"/>
                        </a:lnSpc>
                        <a:spcBef>
                          <a:spcPts val="0"/>
                        </a:spcBef>
                        <a:spcAft>
                          <a:spcPts val="0"/>
                        </a:spcAft>
                        <a:buNone/>
                      </a:pPr>
                      <a:r>
                        <a:rPr lang="fr-FR" sz="1800" u="none" strike="noStrike" noProof="0"/>
                        <a:t>Elément</a:t>
                      </a:r>
                    </a:p>
                  </a:txBody>
                  <a:tcPr/>
                </a:tc>
                <a:tc>
                  <a:txBody>
                    <a:bodyPr/>
                    <a:lstStyle/>
                    <a:p>
                      <a:r>
                        <a:rPr lang="fr-FR" sz="1800"/>
                        <a:t>Définition</a:t>
                      </a:r>
                    </a:p>
                  </a:txBody>
                  <a:tcPr/>
                </a:tc>
                <a:tc>
                  <a:txBody>
                    <a:bodyPr/>
                    <a:lstStyle/>
                    <a:p>
                      <a:pPr lvl="0">
                        <a:buNone/>
                      </a:pPr>
                      <a:r>
                        <a:rPr lang="fr-FR" sz="1800"/>
                        <a:t>Commentaire</a:t>
                      </a:r>
                    </a:p>
                  </a:txBody>
                  <a:tcPr/>
                </a:tc>
                <a:extLst>
                  <a:ext uri="{0D108BD9-81ED-4DB2-BD59-A6C34878D82A}">
                    <a16:rowId xmlns:a16="http://schemas.microsoft.com/office/drawing/2014/main" val="2387148113"/>
                  </a:ext>
                </a:extLst>
              </a:tr>
              <a:tr h="557197">
                <a:tc>
                  <a:txBody>
                    <a:bodyPr/>
                    <a:lstStyle/>
                    <a:p>
                      <a:pPr lvl="0" algn="l">
                        <a:lnSpc>
                          <a:spcPct val="100000"/>
                        </a:lnSpc>
                        <a:spcBef>
                          <a:spcPts val="0"/>
                        </a:spcBef>
                        <a:spcAft>
                          <a:spcPts val="0"/>
                        </a:spcAft>
                        <a:buNone/>
                      </a:pPr>
                      <a:r>
                        <a:rPr lang="fr-FR" sz="1600" b="1" u="none" strike="noStrike" kern="1200" noProof="0" err="1">
                          <a:solidFill>
                            <a:srgbClr val="000000"/>
                          </a:solidFill>
                        </a:rPr>
                        <a:t>Ism</a:t>
                      </a:r>
                      <a:endParaRPr lang="fr-FR" sz="1600" b="1" u="none" strike="noStrike" kern="1200" noProof="0">
                        <a:solidFill>
                          <a:srgbClr val="000000"/>
                        </a:solidFill>
                      </a:endParaRPr>
                    </a:p>
                  </a:txBody>
                  <a:tcPr/>
                </a:tc>
                <a:tc>
                  <a:txBody>
                    <a:bodyPr/>
                    <a:lstStyle/>
                    <a:p>
                      <a:pPr lvl="0">
                        <a:buNone/>
                      </a:pPr>
                      <a:r>
                        <a:rPr lang="fr-FR" sz="1200" b="0" i="0" u="none" strike="noStrike" noProof="0">
                          <a:solidFill>
                            <a:srgbClr val="000000"/>
                          </a:solidFill>
                          <a:highlight>
                            <a:srgbClr val="FFFF00"/>
                          </a:highlight>
                          <a:latin typeface="Calibri"/>
                        </a:rPr>
                        <a:t>Appellation</a:t>
                      </a:r>
                      <a:r>
                        <a:rPr lang="fr-FR" sz="1200" b="0" i="0" u="none" strike="noStrike" noProof="0">
                          <a:solidFill>
                            <a:srgbClr val="000000"/>
                          </a:solidFill>
                          <a:latin typeface="Calibri"/>
                        </a:rPr>
                        <a:t> </a:t>
                      </a:r>
                      <a:r>
                        <a:rPr lang="fr-FR" sz="1200" b="0" i="0" u="none" strike="noStrike" kern="1200" baseline="0" noProof="0">
                          <a:solidFill>
                            <a:srgbClr val="000000"/>
                          </a:solidFill>
                          <a:latin typeface="Calibri"/>
                          <a:ea typeface="+mn-ea"/>
                          <a:cs typeface="+mn-cs"/>
                        </a:rPr>
                        <a:t>traditionnellement</a:t>
                      </a:r>
                      <a:r>
                        <a:rPr lang="fr-FR" sz="1200" b="0" i="0" u="none" strike="noStrike" noProof="0">
                          <a:solidFill>
                            <a:srgbClr val="000000"/>
                          </a:solidFill>
                          <a:latin typeface="Calibri"/>
                        </a:rPr>
                        <a:t> considérée comme l’équivalent du </a:t>
                      </a:r>
                      <a:r>
                        <a:rPr lang="fr-FR" sz="1200" b="1" i="0" u="none" strike="noStrike" noProof="0">
                          <a:solidFill>
                            <a:srgbClr val="000000"/>
                          </a:solidFill>
                          <a:latin typeface="Calibri"/>
                        </a:rPr>
                        <a:t>prénom</a:t>
                      </a:r>
                      <a:endParaRPr lang="fr-FR" sz="1200" b="1">
                        <a:latin typeface="Calibri"/>
                      </a:endParaRPr>
                    </a:p>
                  </a:txBody>
                  <a:tcPr>
                    <a:solidFill>
                      <a:schemeClr val="bg2">
                        <a:lumMod val="90000"/>
                      </a:schemeClr>
                    </a:solidFill>
                  </a:tcPr>
                </a:tc>
                <a:tc>
                  <a:txBody>
                    <a:bodyPr/>
                    <a:lstStyle/>
                    <a:p>
                      <a:pPr marL="0" lvl="0" indent="0" algn="l">
                        <a:lnSpc>
                          <a:spcPct val="100000"/>
                        </a:lnSpc>
                        <a:buNone/>
                      </a:pPr>
                      <a:r>
                        <a:rPr lang="fr-FR" sz="1200" b="0" i="0" u="none" strike="noStrike" baseline="0" noProof="0">
                          <a:solidFill>
                            <a:srgbClr val="000000"/>
                          </a:solidFill>
                          <a:latin typeface="Calibri"/>
                        </a:rPr>
                        <a:t>Il ne s'agit pas réellement d'un prénom au sens propre car il n'est pas forcément suivi par un nom de famille comme l'entend la définition du prénom en occident.</a:t>
                      </a:r>
                      <a:endParaRPr lang="fr-FR" sz="1200"/>
                    </a:p>
                  </a:txBody>
                  <a:tcPr>
                    <a:solidFill>
                      <a:schemeClr val="bg2">
                        <a:lumMod val="90000"/>
                      </a:schemeClr>
                    </a:solidFill>
                  </a:tcPr>
                </a:tc>
                <a:extLst>
                  <a:ext uri="{0D108BD9-81ED-4DB2-BD59-A6C34878D82A}">
                    <a16:rowId xmlns:a16="http://schemas.microsoft.com/office/drawing/2014/main" val="1733676061"/>
                  </a:ext>
                </a:extLst>
              </a:tr>
              <a:tr h="1455908">
                <a:tc>
                  <a:txBody>
                    <a:bodyPr/>
                    <a:lstStyle/>
                    <a:p>
                      <a:pPr lvl="0" algn="l">
                        <a:lnSpc>
                          <a:spcPct val="100000"/>
                        </a:lnSpc>
                        <a:spcBef>
                          <a:spcPts val="0"/>
                        </a:spcBef>
                        <a:spcAft>
                          <a:spcPts val="0"/>
                        </a:spcAft>
                        <a:buNone/>
                      </a:pPr>
                      <a:r>
                        <a:rPr lang="fr-FR" sz="1600" b="1" u="none" strike="noStrike" kern="1200" noProof="0" err="1">
                          <a:solidFill>
                            <a:srgbClr val="000000"/>
                          </a:solidFill>
                        </a:rPr>
                        <a:t>Nasab</a:t>
                      </a:r>
                      <a:endParaRPr lang="fr-FR" sz="1600" b="1" u="none" strike="noStrike" kern="1200">
                        <a:solidFill>
                          <a:srgbClr val="000000"/>
                        </a:solidFill>
                      </a:endParaRPr>
                    </a:p>
                  </a:txBody>
                  <a:tcPr/>
                </a:tc>
                <a:tc>
                  <a:txBody>
                    <a:bodyPr/>
                    <a:lstStyle/>
                    <a:p>
                      <a:pPr marL="0" lvl="0" indent="0" algn="l">
                        <a:lnSpc>
                          <a:spcPct val="100000"/>
                        </a:lnSpc>
                        <a:buNone/>
                      </a:pPr>
                      <a:r>
                        <a:rPr lang="fr-FR" sz="1200" b="0" i="0" u="none" strike="noStrike" baseline="0" noProof="0">
                          <a:solidFill>
                            <a:srgbClr val="000000"/>
                          </a:solidFill>
                          <a:latin typeface="Calibri"/>
                        </a:rPr>
                        <a:t>Information de </a:t>
                      </a:r>
                      <a:r>
                        <a:rPr lang="fr-FR" sz="1200" b="1" i="0" u="none" strike="noStrike" baseline="0" noProof="0">
                          <a:solidFill>
                            <a:srgbClr val="000000"/>
                          </a:solidFill>
                          <a:latin typeface="Calibri"/>
                        </a:rPr>
                        <a:t>filiation</a:t>
                      </a:r>
                      <a:r>
                        <a:rPr lang="fr-FR" sz="1200" b="0" i="0" u="none" strike="noStrike" baseline="0" noProof="0">
                          <a:solidFill>
                            <a:srgbClr val="000000"/>
                          </a:solidFill>
                          <a:latin typeface="Calibri"/>
                        </a:rPr>
                        <a:t> sur le père ou la mère introduite par le préfixe :</a:t>
                      </a:r>
                      <a:endParaRPr lang="fr-FR" sz="1200"/>
                    </a:p>
                    <a:p>
                      <a:pPr marL="285750" lvl="0" indent="-285750" algn="l">
                        <a:lnSpc>
                          <a:spcPct val="100000"/>
                        </a:lnSpc>
                        <a:buFont typeface="Arial"/>
                        <a:buChar char="•"/>
                      </a:pPr>
                      <a:r>
                        <a:rPr lang="fr-FR" sz="1200" b="0" i="0" u="none" strike="noStrike" baseline="0" noProof="0">
                          <a:solidFill>
                            <a:srgbClr val="000000"/>
                          </a:solidFill>
                          <a:latin typeface="Calibri"/>
                        </a:rPr>
                        <a:t>Ibn =&gt; fils de</a:t>
                      </a:r>
                      <a:endParaRPr lang="fr-FR" sz="1200"/>
                    </a:p>
                    <a:p>
                      <a:pPr marL="285750" lvl="0" indent="-285750" algn="l">
                        <a:lnSpc>
                          <a:spcPct val="100000"/>
                        </a:lnSpc>
                        <a:buFont typeface="Arial"/>
                        <a:buChar char="•"/>
                      </a:pPr>
                      <a:r>
                        <a:rPr lang="fr-FR" sz="1200" b="0" i="0" u="none" strike="noStrike" baseline="0" noProof="0" err="1">
                          <a:solidFill>
                            <a:srgbClr val="000000"/>
                          </a:solidFill>
                          <a:latin typeface="Calibri"/>
                        </a:rPr>
                        <a:t>Bint</a:t>
                      </a:r>
                      <a:r>
                        <a:rPr lang="fr-FR" sz="1200" b="0" i="0" u="none" strike="noStrike" baseline="0" noProof="0">
                          <a:solidFill>
                            <a:srgbClr val="000000"/>
                          </a:solidFill>
                          <a:latin typeface="Calibri"/>
                        </a:rPr>
                        <a:t> =&gt; fille de</a:t>
                      </a:r>
                      <a:endParaRPr lang="fr-FR" sz="1200"/>
                    </a:p>
                    <a:p>
                      <a:pPr lvl="0">
                        <a:buNone/>
                      </a:pPr>
                      <a:endParaRPr lang="fr-FR" sz="1200"/>
                    </a:p>
                  </a:txBody>
                  <a:tcPr/>
                </a:tc>
                <a:tc>
                  <a:txBody>
                    <a:bodyPr/>
                    <a:lstStyle/>
                    <a:p>
                      <a:pPr lvl="0">
                        <a:buNone/>
                      </a:pPr>
                      <a:r>
                        <a:rPr lang="fr-FR" sz="1200" b="0" i="0" u="none" strike="noStrike" baseline="0" noProof="0">
                          <a:solidFill>
                            <a:srgbClr val="000000"/>
                          </a:solidFill>
                          <a:latin typeface="Calibri"/>
                        </a:rPr>
                        <a:t>L'approche occidentale arabisante considère le </a:t>
                      </a:r>
                      <a:r>
                        <a:rPr lang="fr-FR" sz="1200" b="0" i="0" u="none" strike="noStrike" baseline="0" noProof="0" err="1">
                          <a:solidFill>
                            <a:srgbClr val="000000"/>
                          </a:solidFill>
                          <a:latin typeface="Calibri"/>
                        </a:rPr>
                        <a:t>nasab</a:t>
                      </a:r>
                      <a:r>
                        <a:rPr lang="fr-FR" sz="1200" b="0" i="0" u="none" strike="noStrike" baseline="0" noProof="0">
                          <a:solidFill>
                            <a:srgbClr val="000000"/>
                          </a:solidFill>
                          <a:latin typeface="Calibri"/>
                        </a:rPr>
                        <a:t> comme </a:t>
                      </a:r>
                      <a:r>
                        <a:rPr lang="fr-FR" sz="1200" b="1" i="0" u="none" strike="noStrike" baseline="0" noProof="0">
                          <a:solidFill>
                            <a:srgbClr val="000000"/>
                          </a:solidFill>
                          <a:latin typeface="Calibri"/>
                        </a:rPr>
                        <a:t>élément du nom à part entière</a:t>
                      </a:r>
                      <a:r>
                        <a:rPr lang="fr-FR" sz="1200" b="0" i="0" u="none" strike="noStrike" baseline="0" noProof="0">
                          <a:solidFill>
                            <a:srgbClr val="000000"/>
                          </a:solidFill>
                          <a:latin typeface="Calibri"/>
                        </a:rPr>
                        <a:t> et non comme une partie de la </a:t>
                      </a:r>
                      <a:r>
                        <a:rPr lang="fr-FR" sz="1200" b="0" i="0" u="none" strike="noStrike" baseline="0" noProof="0" err="1">
                          <a:solidFill>
                            <a:srgbClr val="000000"/>
                          </a:solidFill>
                          <a:latin typeface="Calibri"/>
                        </a:rPr>
                        <a:t>Kunya</a:t>
                      </a:r>
                      <a:r>
                        <a:rPr lang="fr-FR" sz="1200" b="0" i="0" u="none" strike="noStrike" baseline="0" noProof="0">
                          <a:solidFill>
                            <a:srgbClr val="000000"/>
                          </a:solidFill>
                          <a:latin typeface="Calibri"/>
                        </a:rPr>
                        <a:t>.</a:t>
                      </a:r>
                      <a:r>
                        <a:rPr lang="fr-FR" sz="1200" b="1" i="0" u="none" strike="noStrike" baseline="0" noProof="0">
                          <a:solidFill>
                            <a:srgbClr val="000000"/>
                          </a:solidFill>
                          <a:latin typeface="Calibri"/>
                        </a:rPr>
                        <a:t> </a:t>
                      </a:r>
                      <a:endParaRPr lang="fr-FR" sz="1200"/>
                    </a:p>
                    <a:p>
                      <a:pPr lvl="0">
                        <a:buNone/>
                      </a:pPr>
                      <a:r>
                        <a:rPr lang="fr-FR" sz="1200" b="1" i="0" u="none" strike="noStrike" baseline="0" noProof="0">
                          <a:solidFill>
                            <a:srgbClr val="000000"/>
                          </a:solidFill>
                          <a:latin typeface="Calibri"/>
                        </a:rPr>
                        <a:t>C’est l’approche occidentale qui sera retenue pour la division du nom dans notre méthodologie</a:t>
                      </a:r>
                      <a:r>
                        <a:rPr lang="fr-FR" sz="1200" b="0" i="0" u="none" strike="noStrike" baseline="0" noProof="0">
                          <a:solidFill>
                            <a:srgbClr val="000000"/>
                          </a:solidFill>
                          <a:latin typeface="Calibri"/>
                        </a:rPr>
                        <a:t>.</a:t>
                      </a:r>
                    </a:p>
                    <a:p>
                      <a:pPr lvl="0" algn="l">
                        <a:lnSpc>
                          <a:spcPct val="100000"/>
                        </a:lnSpc>
                        <a:spcBef>
                          <a:spcPts val="0"/>
                        </a:spcBef>
                        <a:spcAft>
                          <a:spcPts val="0"/>
                        </a:spcAft>
                        <a:buNone/>
                      </a:pPr>
                      <a:r>
                        <a:rPr lang="fr-FR" sz="1200" b="1" i="0" u="none" strike="noStrike" baseline="0" noProof="0">
                          <a:solidFill>
                            <a:schemeClr val="accent2">
                              <a:lumMod val="75000"/>
                            </a:schemeClr>
                          </a:solidFill>
                          <a:latin typeface="Calibri"/>
                        </a:rPr>
                        <a:t>A noter</a:t>
                      </a:r>
                      <a:r>
                        <a:rPr lang="fr-FR" sz="1200" b="0" i="0" u="none" strike="noStrike" baseline="0" noProof="0">
                          <a:solidFill>
                            <a:schemeClr val="accent2">
                              <a:lumMod val="75000"/>
                            </a:schemeClr>
                          </a:solidFill>
                          <a:latin typeface="Calibri"/>
                        </a:rPr>
                        <a:t> </a:t>
                      </a:r>
                      <a:r>
                        <a:rPr lang="fr-FR" sz="1200" b="0" i="0" u="none" strike="noStrike" baseline="0" noProof="0">
                          <a:solidFill>
                            <a:srgbClr val="000000"/>
                          </a:solidFill>
                          <a:latin typeface="Calibri"/>
                        </a:rPr>
                        <a:t>: cet élément n'est pas considéré comme un élément du nom par les grammairiens arabes qui le considèrent comme allant de pair avec la </a:t>
                      </a:r>
                      <a:r>
                        <a:rPr lang="fr-FR" sz="1200" b="0" i="0" u="none" strike="noStrike" baseline="0" noProof="0" err="1">
                          <a:solidFill>
                            <a:srgbClr val="000000"/>
                          </a:solidFill>
                          <a:latin typeface="Calibri"/>
                        </a:rPr>
                        <a:t>Kunya</a:t>
                      </a:r>
                      <a:r>
                        <a:rPr lang="fr-FR" sz="1200" b="0" i="0" u="none" strike="noStrike" baseline="0" noProof="0">
                          <a:solidFill>
                            <a:srgbClr val="000000"/>
                          </a:solidFill>
                          <a:latin typeface="Calibri"/>
                        </a:rPr>
                        <a:t> (cf. supra) qui regroupe  à la fois le patronyme et la filiation (</a:t>
                      </a:r>
                      <a:r>
                        <a:rPr lang="fr-FR" sz="1200" b="0" i="0" u="none" strike="noStrike" baseline="0" noProof="0" err="1">
                          <a:solidFill>
                            <a:srgbClr val="000000"/>
                          </a:solidFill>
                          <a:latin typeface="Calibri"/>
                        </a:rPr>
                        <a:t>nasab</a:t>
                      </a:r>
                      <a:r>
                        <a:rPr lang="fr-FR" sz="1200" b="0" i="0" u="none" strike="noStrike" baseline="0" noProof="0">
                          <a:solidFill>
                            <a:srgbClr val="000000"/>
                          </a:solidFill>
                          <a:latin typeface="Calibri"/>
                        </a:rPr>
                        <a:t>). </a:t>
                      </a:r>
                    </a:p>
                  </a:txBody>
                  <a:tcPr/>
                </a:tc>
                <a:extLst>
                  <a:ext uri="{0D108BD9-81ED-4DB2-BD59-A6C34878D82A}">
                    <a16:rowId xmlns:a16="http://schemas.microsoft.com/office/drawing/2014/main" val="1650117685"/>
                  </a:ext>
                </a:extLst>
              </a:tr>
              <a:tr h="1905254">
                <a:tc>
                  <a:txBody>
                    <a:bodyPr/>
                    <a:lstStyle/>
                    <a:p>
                      <a:pPr lvl="0" algn="l">
                        <a:lnSpc>
                          <a:spcPct val="100000"/>
                        </a:lnSpc>
                        <a:spcBef>
                          <a:spcPts val="0"/>
                        </a:spcBef>
                        <a:spcAft>
                          <a:spcPts val="0"/>
                        </a:spcAft>
                        <a:buNone/>
                      </a:pPr>
                      <a:r>
                        <a:rPr lang="fr-FR" sz="1600" b="1" u="none" strike="noStrike" kern="1200" noProof="0" err="1">
                          <a:solidFill>
                            <a:srgbClr val="000000"/>
                          </a:solidFill>
                        </a:rPr>
                        <a:t>Nisba</a:t>
                      </a:r>
                      <a:endParaRPr lang="fr-FR" sz="1600" b="1" u="none" strike="noStrike" kern="1200">
                        <a:solidFill>
                          <a:srgbClr val="000000"/>
                        </a:solidFill>
                      </a:endParaRPr>
                    </a:p>
                    <a:p>
                      <a:pPr lvl="0">
                        <a:buNone/>
                      </a:pPr>
                      <a:endParaRPr lang="fr-FR" sz="1600" b="1" u="none" strike="noStrike" kern="1200">
                        <a:solidFill>
                          <a:srgbClr val="000000"/>
                        </a:solidFill>
                      </a:endParaRPr>
                    </a:p>
                  </a:txBody>
                  <a:tcPr/>
                </a:tc>
                <a:tc>
                  <a:txBody>
                    <a:bodyPr/>
                    <a:lstStyle/>
                    <a:p>
                      <a:pPr lvl="0">
                        <a:buNone/>
                      </a:pPr>
                      <a:r>
                        <a:rPr lang="fr-FR" sz="1200" b="0" i="0" u="none" strike="noStrike" baseline="0" noProof="0">
                          <a:solidFill>
                            <a:srgbClr val="000000"/>
                          </a:solidFill>
                          <a:latin typeface="Calibri"/>
                        </a:rPr>
                        <a:t>La </a:t>
                      </a:r>
                      <a:r>
                        <a:rPr lang="fr-FR" sz="1200" b="0" i="0" u="none" strike="noStrike" baseline="0" noProof="0" err="1">
                          <a:solidFill>
                            <a:srgbClr val="000000"/>
                          </a:solidFill>
                          <a:latin typeface="Calibri"/>
                        </a:rPr>
                        <a:t>nisba</a:t>
                      </a:r>
                      <a:r>
                        <a:rPr lang="fr-FR" sz="1200" b="0" i="0" u="none" strike="noStrike" baseline="0" noProof="0">
                          <a:solidFill>
                            <a:srgbClr val="000000"/>
                          </a:solidFill>
                          <a:latin typeface="Calibri"/>
                        </a:rPr>
                        <a:t> désigne :</a:t>
                      </a:r>
                      <a:endParaRPr lang="fr-FR" sz="1200"/>
                    </a:p>
                    <a:p>
                      <a:pPr marL="285750" lvl="0" indent="-285750">
                        <a:buFont typeface="Arial"/>
                        <a:buChar char="•"/>
                      </a:pPr>
                      <a:r>
                        <a:rPr lang="fr-FR" sz="1200" b="0" i="0" u="none" strike="noStrike" baseline="0" noProof="0">
                          <a:solidFill>
                            <a:srgbClr val="000000"/>
                          </a:solidFill>
                          <a:latin typeface="Calibri"/>
                        </a:rPr>
                        <a:t>le plus souvent un </a:t>
                      </a:r>
                      <a:r>
                        <a:rPr lang="fr-FR" sz="1200" b="1" i="0" u="none" strike="noStrike" baseline="0" noProof="0">
                          <a:solidFill>
                            <a:srgbClr val="000000"/>
                          </a:solidFill>
                          <a:latin typeface="Calibri"/>
                        </a:rPr>
                        <a:t>gentilé</a:t>
                      </a:r>
                      <a:r>
                        <a:rPr lang="fr-FR" sz="1200" b="0" i="0" u="none" strike="noStrike" baseline="0" noProof="0">
                          <a:solidFill>
                            <a:srgbClr val="000000"/>
                          </a:solidFill>
                          <a:latin typeface="Calibri"/>
                        </a:rPr>
                        <a:t> (al-</a:t>
                      </a:r>
                      <a:r>
                        <a:rPr lang="fr-FR" sz="1200" b="0" i="0" u="none" strike="noStrike" baseline="0" noProof="0" err="1">
                          <a:solidFill>
                            <a:srgbClr val="000000"/>
                          </a:solidFill>
                          <a:latin typeface="Calibri"/>
                        </a:rPr>
                        <a:t>Afġānī</a:t>
                      </a:r>
                      <a:r>
                        <a:rPr lang="fr-FR" sz="1200" b="0" i="0" u="none" strike="noStrike" baseline="0" noProof="0">
                          <a:solidFill>
                            <a:srgbClr val="000000"/>
                          </a:solidFill>
                          <a:latin typeface="Calibri"/>
                        </a:rPr>
                        <a:t> - l'afghan, al-</a:t>
                      </a:r>
                      <a:r>
                        <a:rPr lang="fr-FR" sz="1200" b="0" i="0" u="none" strike="noStrike" baseline="0" noProof="0" err="1">
                          <a:solidFill>
                            <a:srgbClr val="000000"/>
                          </a:solidFill>
                          <a:latin typeface="Calibri"/>
                        </a:rPr>
                        <a:t>Baṣrī</a:t>
                      </a:r>
                      <a:r>
                        <a:rPr lang="fr-FR" sz="1200" b="0" i="0" u="none" strike="noStrike" baseline="0" noProof="0">
                          <a:solidFill>
                            <a:srgbClr val="000000"/>
                          </a:solidFill>
                          <a:latin typeface="Calibri"/>
                        </a:rPr>
                        <a:t> – le </a:t>
                      </a:r>
                      <a:r>
                        <a:rPr lang="fr-FR" sz="1200" b="0" i="0" u="none" strike="noStrike" baseline="0" noProof="0" err="1">
                          <a:solidFill>
                            <a:srgbClr val="000000"/>
                          </a:solidFill>
                          <a:latin typeface="Calibri"/>
                        </a:rPr>
                        <a:t>basrien</a:t>
                      </a:r>
                      <a:r>
                        <a:rPr lang="fr-FR" sz="1200" b="0" i="0" u="none" strike="noStrike" baseline="0" noProof="0">
                          <a:solidFill>
                            <a:srgbClr val="000000"/>
                          </a:solidFill>
                          <a:latin typeface="Calibri"/>
                        </a:rPr>
                        <a:t>, al-</a:t>
                      </a:r>
                      <a:r>
                        <a:rPr lang="fr-FR" sz="1200" b="0" i="0" u="none" strike="noStrike" baseline="0" noProof="0" err="1">
                          <a:solidFill>
                            <a:srgbClr val="000000"/>
                          </a:solidFill>
                          <a:latin typeface="Calibri"/>
                        </a:rPr>
                        <a:t>Šīrāzī</a:t>
                      </a:r>
                      <a:r>
                        <a:rPr lang="fr-FR" sz="1200" b="0" i="0" u="none" strike="noStrike" baseline="0" noProof="0">
                          <a:solidFill>
                            <a:srgbClr val="000000"/>
                          </a:solidFill>
                          <a:latin typeface="Calibri"/>
                        </a:rPr>
                        <a:t>- le </a:t>
                      </a:r>
                      <a:r>
                        <a:rPr lang="fr-FR" sz="1200" b="0" i="0" u="none" strike="noStrike" baseline="0" noProof="0" err="1">
                          <a:solidFill>
                            <a:srgbClr val="000000"/>
                          </a:solidFill>
                          <a:latin typeface="Calibri"/>
                        </a:rPr>
                        <a:t>chirazien</a:t>
                      </a:r>
                      <a:r>
                        <a:rPr lang="fr-FR" sz="1200" b="0" i="0" u="none" strike="noStrike" baseline="0" noProof="0">
                          <a:solidFill>
                            <a:srgbClr val="000000"/>
                          </a:solidFill>
                          <a:latin typeface="Calibri"/>
                        </a:rPr>
                        <a:t>), </a:t>
                      </a:r>
                      <a:endParaRPr lang="fr-FR" sz="1200"/>
                    </a:p>
                    <a:p>
                      <a:pPr marL="285750" lvl="0" indent="-285750">
                        <a:buFont typeface="Arial"/>
                        <a:buChar char="•"/>
                      </a:pPr>
                      <a:r>
                        <a:rPr lang="fr-FR" sz="1200" b="0" i="0" u="none" strike="noStrike" baseline="0" noProof="0">
                          <a:solidFill>
                            <a:srgbClr val="000000"/>
                          </a:solidFill>
                          <a:latin typeface="Calibri"/>
                        </a:rPr>
                        <a:t>mais peut aussi désigner une </a:t>
                      </a:r>
                      <a:r>
                        <a:rPr lang="fr-FR" sz="1200" b="1" i="0" u="none" strike="noStrike" baseline="0" noProof="0">
                          <a:solidFill>
                            <a:srgbClr val="000000"/>
                          </a:solidFill>
                          <a:latin typeface="Calibri"/>
                        </a:rPr>
                        <a:t>ethnie</a:t>
                      </a:r>
                      <a:r>
                        <a:rPr lang="fr-FR" sz="1200" b="0" i="0" u="none" strike="noStrike" baseline="0" noProof="0">
                          <a:solidFill>
                            <a:srgbClr val="000000"/>
                          </a:solidFill>
                          <a:latin typeface="Calibri"/>
                        </a:rPr>
                        <a:t>, un </a:t>
                      </a:r>
                      <a:r>
                        <a:rPr lang="fr-FR" sz="1200" b="1" i="0" u="none" strike="noStrike" baseline="0" noProof="0">
                          <a:solidFill>
                            <a:srgbClr val="000000"/>
                          </a:solidFill>
                          <a:latin typeface="Calibri"/>
                        </a:rPr>
                        <a:t>clan</a:t>
                      </a:r>
                      <a:r>
                        <a:rPr lang="fr-FR" sz="1200" b="0" i="0" u="none" strike="noStrike" baseline="0" noProof="0">
                          <a:solidFill>
                            <a:srgbClr val="000000"/>
                          </a:solidFill>
                          <a:latin typeface="Calibri"/>
                        </a:rPr>
                        <a:t> (al-</a:t>
                      </a:r>
                      <a:r>
                        <a:rPr lang="fr-FR" sz="1200" b="0" i="0" u="none" strike="noStrike" baseline="0" noProof="0" err="1">
                          <a:solidFill>
                            <a:srgbClr val="000000"/>
                          </a:solidFill>
                          <a:latin typeface="Calibri"/>
                        </a:rPr>
                        <a:t>Hāšimī</a:t>
                      </a:r>
                      <a:r>
                        <a:rPr lang="fr-FR" sz="1200" b="0" i="0" u="none" strike="noStrike" baseline="0" noProof="0">
                          <a:solidFill>
                            <a:srgbClr val="000000"/>
                          </a:solidFill>
                          <a:latin typeface="Calibri"/>
                        </a:rPr>
                        <a:t> - l'hachémite, al-</a:t>
                      </a:r>
                      <a:r>
                        <a:rPr lang="fr-FR" sz="1200" b="0" i="0" u="none" strike="noStrike" baseline="0" noProof="0" err="1">
                          <a:solidFill>
                            <a:srgbClr val="000000"/>
                          </a:solidFill>
                          <a:latin typeface="Calibri"/>
                        </a:rPr>
                        <a:t>Qurayšī</a:t>
                      </a:r>
                      <a:r>
                        <a:rPr lang="fr-FR" sz="1200" b="0" i="0" u="none" strike="noStrike" baseline="0" noProof="0">
                          <a:solidFill>
                            <a:srgbClr val="000000"/>
                          </a:solidFill>
                          <a:latin typeface="Calibri"/>
                        </a:rPr>
                        <a:t> - le </a:t>
                      </a:r>
                      <a:r>
                        <a:rPr lang="fr-FR" sz="1200" b="0" i="0" u="none" strike="noStrike" baseline="0" noProof="0" err="1">
                          <a:solidFill>
                            <a:srgbClr val="000000"/>
                          </a:solidFill>
                          <a:latin typeface="Calibri"/>
                        </a:rPr>
                        <a:t>qoreishite</a:t>
                      </a:r>
                      <a:r>
                        <a:rPr lang="fr-FR" sz="1200" b="0" i="0" u="none" strike="noStrike" baseline="0" noProof="0">
                          <a:solidFill>
                            <a:srgbClr val="000000"/>
                          </a:solidFill>
                          <a:latin typeface="Calibri"/>
                        </a:rPr>
                        <a:t>), un des </a:t>
                      </a:r>
                      <a:r>
                        <a:rPr lang="fr-FR" sz="1200" b="1" i="0" u="none" strike="noStrike" baseline="0" noProof="0">
                          <a:solidFill>
                            <a:srgbClr val="000000"/>
                          </a:solidFill>
                          <a:latin typeface="Calibri"/>
                        </a:rPr>
                        <a:t>courants religieux</a:t>
                      </a:r>
                      <a:r>
                        <a:rPr lang="fr-FR" sz="1200" b="0" i="0" u="none" strike="noStrike" baseline="0" noProof="0">
                          <a:solidFill>
                            <a:srgbClr val="000000"/>
                          </a:solidFill>
                          <a:latin typeface="Calibri"/>
                        </a:rPr>
                        <a:t> de l'islam (al-</a:t>
                      </a:r>
                      <a:r>
                        <a:rPr lang="fr-FR" sz="1200" b="0" i="0" u="none" strike="noStrike" baseline="0" noProof="0" err="1">
                          <a:solidFill>
                            <a:srgbClr val="000000"/>
                          </a:solidFill>
                          <a:latin typeface="Calibri"/>
                        </a:rPr>
                        <a:t>Mālikī</a:t>
                      </a:r>
                      <a:r>
                        <a:rPr lang="fr-FR" sz="1200" b="0" i="0" u="none" strike="noStrike" baseline="0" noProof="0">
                          <a:solidFill>
                            <a:srgbClr val="000000"/>
                          </a:solidFill>
                          <a:latin typeface="Calibri"/>
                        </a:rPr>
                        <a:t> - </a:t>
                      </a:r>
                      <a:r>
                        <a:rPr lang="fr-FR" sz="1200" b="0" i="0" u="none" strike="noStrike" baseline="0" noProof="0" err="1">
                          <a:solidFill>
                            <a:srgbClr val="000000"/>
                          </a:solidFill>
                          <a:latin typeface="Calibri"/>
                        </a:rPr>
                        <a:t>lemalekite</a:t>
                      </a:r>
                      <a:r>
                        <a:rPr lang="fr-FR" sz="1200" b="0" i="0" u="none" strike="noStrike" baseline="0" noProof="0">
                          <a:solidFill>
                            <a:srgbClr val="000000"/>
                          </a:solidFill>
                          <a:latin typeface="Calibri"/>
                        </a:rPr>
                        <a:t>,  al-</a:t>
                      </a:r>
                      <a:r>
                        <a:rPr lang="fr-FR" sz="1200" b="0" i="0" u="none" strike="noStrike" baseline="0" noProof="0" err="1">
                          <a:solidFill>
                            <a:srgbClr val="000000"/>
                          </a:solidFill>
                          <a:latin typeface="Calibri"/>
                        </a:rPr>
                        <a:t>Ḥanafī</a:t>
                      </a:r>
                      <a:r>
                        <a:rPr lang="fr-FR" sz="1200" b="0" i="0" u="none" strike="noStrike" baseline="0" noProof="0">
                          <a:solidFill>
                            <a:srgbClr val="000000"/>
                          </a:solidFill>
                          <a:latin typeface="Calibri"/>
                        </a:rPr>
                        <a:t>  -  Le  hanafite)</a:t>
                      </a:r>
                    </a:p>
                  </a:txBody>
                  <a:tcPr/>
                </a:tc>
                <a:tc>
                  <a:txBody>
                    <a:bodyPr/>
                    <a:lstStyle/>
                    <a:p>
                      <a:pPr lvl="0">
                        <a:buNone/>
                      </a:pPr>
                      <a:r>
                        <a:rPr lang="fr-FR" sz="1200" b="0" i="0" u="none" strike="noStrike" baseline="0" noProof="0" dirty="0">
                          <a:solidFill>
                            <a:srgbClr val="000000"/>
                          </a:solidFill>
                          <a:latin typeface="Calibri"/>
                        </a:rPr>
                        <a:t>Se  distingue  par  sa  caractéristique morphologique avec la voyelle longue /ī/ en position finale qui se retrouve dans la plupart des </a:t>
                      </a:r>
                      <a:r>
                        <a:rPr lang="fr-FR" sz="1200" b="0" i="0" u="none" strike="noStrike" baseline="0" noProof="0" dirty="0" err="1">
                          <a:solidFill>
                            <a:srgbClr val="000000"/>
                          </a:solidFill>
                          <a:latin typeface="Calibri"/>
                        </a:rPr>
                        <a:t>nisba</a:t>
                      </a:r>
                      <a:r>
                        <a:rPr lang="fr-FR" sz="1200" b="0" i="0" u="none" strike="noStrike" baseline="0" noProof="0" dirty="0">
                          <a:solidFill>
                            <a:srgbClr val="000000"/>
                          </a:solidFill>
                          <a:latin typeface="Calibri"/>
                        </a:rPr>
                        <a:t>. </a:t>
                      </a:r>
                      <a:endParaRPr lang="fr-FR" sz="1200" dirty="0"/>
                    </a:p>
                    <a:p>
                      <a:pPr lvl="0">
                        <a:buNone/>
                      </a:pPr>
                      <a:r>
                        <a:rPr lang="fr-FR" sz="1200" b="0" i="0" u="none" strike="noStrike" baseline="0" noProof="0" dirty="0">
                          <a:solidFill>
                            <a:srgbClr val="000000"/>
                          </a:solidFill>
                          <a:latin typeface="Calibri"/>
                        </a:rPr>
                        <a:t>Un individu peut avoir plusieurs gentilés s'il s'est établi dans plusieurs localités durant sa vie ou s'il est descendant d'une famille originaire d'une autre localité. </a:t>
                      </a:r>
                      <a:endParaRPr lang="fr-FR" sz="1200" dirty="0"/>
                    </a:p>
                    <a:p>
                      <a:pPr lvl="0">
                        <a:buNone/>
                      </a:pPr>
                      <a:r>
                        <a:rPr lang="fr-FR" sz="1200" b="0" i="0" u="none" strike="noStrike" baseline="0" noProof="0" dirty="0">
                          <a:solidFill>
                            <a:srgbClr val="000000"/>
                          </a:solidFill>
                          <a:latin typeface="Calibri"/>
                        </a:rPr>
                        <a:t>Des noms de famille comme al-</a:t>
                      </a:r>
                      <a:r>
                        <a:rPr lang="fr-FR" sz="1200" b="0" i="0" u="none" strike="noStrike" baseline="0" noProof="0" dirty="0" err="1">
                          <a:solidFill>
                            <a:srgbClr val="000000"/>
                          </a:solidFill>
                          <a:latin typeface="Calibri"/>
                        </a:rPr>
                        <a:t>Hindī</a:t>
                      </a:r>
                      <a:r>
                        <a:rPr lang="fr-FR" sz="1200" b="0" i="0" u="none" strike="noStrike" baseline="0" noProof="0" dirty="0">
                          <a:solidFill>
                            <a:srgbClr val="000000"/>
                          </a:solidFill>
                          <a:latin typeface="Calibri"/>
                        </a:rPr>
                        <a:t> (l'indien) sont encore très répandus dans le monde arabe alors que le lien avec l'Inde est rompu depuis plusieurs siècles. </a:t>
                      </a:r>
                      <a:endParaRPr lang="fr-FR" sz="1200" dirty="0"/>
                    </a:p>
                    <a:p>
                      <a:pPr lvl="0">
                        <a:buNone/>
                      </a:pPr>
                      <a:r>
                        <a:rPr lang="fr-FR" sz="1200" b="0" i="0" u="none" strike="noStrike" baseline="0" noProof="0" dirty="0">
                          <a:solidFill>
                            <a:srgbClr val="000000"/>
                          </a:solidFill>
                          <a:latin typeface="Calibri"/>
                        </a:rPr>
                        <a:t>Plusieurs </a:t>
                      </a:r>
                      <a:r>
                        <a:rPr lang="fr-FR" sz="1200" b="0" i="0" u="none" strike="noStrike" baseline="0" noProof="0" dirty="0" err="1">
                          <a:solidFill>
                            <a:srgbClr val="000000"/>
                          </a:solidFill>
                          <a:latin typeface="Calibri"/>
                        </a:rPr>
                        <a:t>nisba</a:t>
                      </a:r>
                      <a:r>
                        <a:rPr lang="fr-FR" sz="1200" b="0" i="0" u="none" strike="noStrike" baseline="0" noProof="0" dirty="0">
                          <a:solidFill>
                            <a:srgbClr val="000000"/>
                          </a:solidFill>
                          <a:latin typeface="Calibri"/>
                        </a:rPr>
                        <a:t> peuvent également apparaître si le gentilé et le courant religieux (qui sont tous deux des </a:t>
                      </a:r>
                      <a:r>
                        <a:rPr lang="fr-FR" sz="1200" b="0" i="0" u="none" strike="noStrike" baseline="0" noProof="0" dirty="0" err="1">
                          <a:solidFill>
                            <a:srgbClr val="000000"/>
                          </a:solidFill>
                          <a:latin typeface="Calibri"/>
                        </a:rPr>
                        <a:t>nisba</a:t>
                      </a:r>
                      <a:r>
                        <a:rPr lang="fr-FR" sz="1200" b="0" i="0" u="none" strike="noStrike" baseline="0" noProof="0" dirty="0">
                          <a:solidFill>
                            <a:srgbClr val="000000"/>
                          </a:solidFill>
                          <a:latin typeface="Calibri"/>
                        </a:rPr>
                        <a:t>) sont mentionnés dans la forme complète du nom.</a:t>
                      </a:r>
                      <a:endParaRPr lang="fr-FR" sz="1200" dirty="0"/>
                    </a:p>
                  </a:txBody>
                  <a:tcPr/>
                </a:tc>
                <a:extLst>
                  <a:ext uri="{0D108BD9-81ED-4DB2-BD59-A6C34878D82A}">
                    <a16:rowId xmlns:a16="http://schemas.microsoft.com/office/drawing/2014/main" val="83264002"/>
                  </a:ext>
                </a:extLst>
              </a:tr>
            </a:tbl>
          </a:graphicData>
        </a:graphic>
      </p:graphicFrame>
    </p:spTree>
    <p:extLst>
      <p:ext uri="{BB962C8B-B14F-4D97-AF65-F5344CB8AC3E}">
        <p14:creationId xmlns:p14="http://schemas.microsoft.com/office/powerpoint/2010/main" val="3632914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p:txBody>
          <a:bodyPr vert="horz" lIns="91440" tIns="45720" rIns="91440" bIns="45720" rtlCol="0" anchor="t">
            <a:normAutofit/>
          </a:bodyPr>
          <a:lstStyle/>
          <a:p>
            <a:pPr marL="0" indent="0">
              <a:buNone/>
            </a:pPr>
            <a:endParaRPr lang="fr-FR" sz="4400">
              <a:latin typeface="Calibri Light"/>
              <a:ea typeface="+mn-lt"/>
              <a:cs typeface="Calibri Light"/>
            </a:endParaRPr>
          </a:p>
          <a:p>
            <a:pPr marL="0" indent="0">
              <a:buNone/>
            </a:pPr>
            <a:endParaRPr lang="fr-FR" sz="4400">
              <a:latin typeface="Calibri Light"/>
              <a:cs typeface="Calibri Light"/>
            </a:endParaRPr>
          </a:p>
        </p:txBody>
      </p:sp>
      <p:graphicFrame>
        <p:nvGraphicFramePr>
          <p:cNvPr id="4" name="Tableau 3">
            <a:extLst>
              <a:ext uri="{FF2B5EF4-FFF2-40B4-BE49-F238E27FC236}">
                <a16:creationId xmlns:a16="http://schemas.microsoft.com/office/drawing/2014/main" id="{BB82937C-42A6-1A5D-1ECD-BF3A3CCFFBAD}"/>
              </a:ext>
            </a:extLst>
          </p:cNvPr>
          <p:cNvGraphicFramePr>
            <a:graphicFrameLocks noGrp="1"/>
          </p:cNvGraphicFramePr>
          <p:nvPr>
            <p:extLst>
              <p:ext uri="{D42A27DB-BD31-4B8C-83A1-F6EECF244321}">
                <p14:modId xmlns:p14="http://schemas.microsoft.com/office/powerpoint/2010/main" val="1224244336"/>
              </p:ext>
            </p:extLst>
          </p:nvPr>
        </p:nvGraphicFramePr>
        <p:xfrm>
          <a:off x="152669" y="1789631"/>
          <a:ext cx="11810156" cy="4484877"/>
        </p:xfrm>
        <a:graphic>
          <a:graphicData uri="http://schemas.openxmlformats.org/drawingml/2006/table">
            <a:tbl>
              <a:tblPr firstRow="1" bandRow="1">
                <a:tableStyleId>{5202B0CA-FC54-4496-8BCA-5EF66A818D29}</a:tableStyleId>
              </a:tblPr>
              <a:tblGrid>
                <a:gridCol w="1108363">
                  <a:extLst>
                    <a:ext uri="{9D8B030D-6E8A-4147-A177-3AD203B41FA5}">
                      <a16:colId xmlns:a16="http://schemas.microsoft.com/office/drawing/2014/main" val="1347495839"/>
                    </a:ext>
                  </a:extLst>
                </a:gridCol>
                <a:gridCol w="3895109">
                  <a:extLst>
                    <a:ext uri="{9D8B030D-6E8A-4147-A177-3AD203B41FA5}">
                      <a16:colId xmlns:a16="http://schemas.microsoft.com/office/drawing/2014/main" val="2599564592"/>
                    </a:ext>
                  </a:extLst>
                </a:gridCol>
                <a:gridCol w="6806684">
                  <a:extLst>
                    <a:ext uri="{9D8B030D-6E8A-4147-A177-3AD203B41FA5}">
                      <a16:colId xmlns:a16="http://schemas.microsoft.com/office/drawing/2014/main" val="59971630"/>
                    </a:ext>
                  </a:extLst>
                </a:gridCol>
              </a:tblGrid>
              <a:tr h="355261">
                <a:tc>
                  <a:txBody>
                    <a:bodyPr/>
                    <a:lstStyle/>
                    <a:p>
                      <a:pPr lvl="0" algn="l">
                        <a:lnSpc>
                          <a:spcPct val="100000"/>
                        </a:lnSpc>
                        <a:spcBef>
                          <a:spcPts val="0"/>
                        </a:spcBef>
                        <a:spcAft>
                          <a:spcPts val="0"/>
                        </a:spcAft>
                        <a:buNone/>
                      </a:pPr>
                      <a:r>
                        <a:rPr lang="fr-FR" sz="1800" u="none" strike="noStrike" noProof="0"/>
                        <a:t>Elément</a:t>
                      </a:r>
                    </a:p>
                  </a:txBody>
                  <a:tcPr/>
                </a:tc>
                <a:tc>
                  <a:txBody>
                    <a:bodyPr/>
                    <a:lstStyle/>
                    <a:p>
                      <a:r>
                        <a:rPr lang="fr-FR" sz="1800"/>
                        <a:t>Définition</a:t>
                      </a:r>
                    </a:p>
                  </a:txBody>
                  <a:tcPr/>
                </a:tc>
                <a:tc>
                  <a:txBody>
                    <a:bodyPr/>
                    <a:lstStyle/>
                    <a:p>
                      <a:pPr lvl="0">
                        <a:buNone/>
                      </a:pPr>
                      <a:r>
                        <a:rPr lang="fr-FR" sz="1800"/>
                        <a:t>Commentaire</a:t>
                      </a:r>
                    </a:p>
                  </a:txBody>
                  <a:tcPr/>
                </a:tc>
                <a:extLst>
                  <a:ext uri="{0D108BD9-81ED-4DB2-BD59-A6C34878D82A}">
                    <a16:rowId xmlns:a16="http://schemas.microsoft.com/office/drawing/2014/main" val="2387148113"/>
                  </a:ext>
                </a:extLst>
              </a:tr>
              <a:tr h="2486835">
                <a:tc>
                  <a:txBody>
                    <a:bodyPr/>
                    <a:lstStyle/>
                    <a:p>
                      <a:pPr lvl="0" algn="l">
                        <a:lnSpc>
                          <a:spcPct val="100000"/>
                        </a:lnSpc>
                        <a:spcBef>
                          <a:spcPts val="0"/>
                        </a:spcBef>
                        <a:spcAft>
                          <a:spcPts val="0"/>
                        </a:spcAft>
                        <a:buNone/>
                      </a:pPr>
                      <a:r>
                        <a:rPr lang="fr-FR" sz="1600" b="1" u="none" strike="noStrike" kern="1200" noProof="0" err="1">
                          <a:solidFill>
                            <a:srgbClr val="000000"/>
                          </a:solidFill>
                        </a:rPr>
                        <a:t>Kunya</a:t>
                      </a:r>
                      <a:r>
                        <a:rPr lang="fr-FR" sz="1600" b="1" u="none" strike="noStrike" kern="1200" noProof="0">
                          <a:solidFill>
                            <a:srgbClr val="000000"/>
                          </a:solidFill>
                        </a:rPr>
                        <a:t> </a:t>
                      </a:r>
                      <a:endParaRPr lang="fr-FR" sz="1600" b="1" u="none" strike="noStrike" kern="1200">
                        <a:solidFill>
                          <a:srgbClr val="000000"/>
                        </a:solidFill>
                      </a:endParaRPr>
                    </a:p>
                    <a:p>
                      <a:pPr lvl="0">
                        <a:buNone/>
                      </a:pPr>
                      <a:endParaRPr lang="fr-FR" sz="1600" b="1" u="none" strike="noStrike" kern="1200">
                        <a:solidFill>
                          <a:srgbClr val="000000"/>
                        </a:solidFill>
                      </a:endParaRPr>
                    </a:p>
                  </a:txBody>
                  <a:tcPr/>
                </a:tc>
                <a:tc>
                  <a:txBody>
                    <a:bodyPr/>
                    <a:lstStyle/>
                    <a:p>
                      <a:pPr lvl="0">
                        <a:buNone/>
                      </a:pPr>
                      <a:r>
                        <a:rPr lang="fr-FR" sz="1200" b="1" i="0" u="none" strike="noStrike" baseline="0" noProof="0">
                          <a:solidFill>
                            <a:srgbClr val="000000"/>
                          </a:solidFill>
                          <a:latin typeface="Calibri"/>
                        </a:rPr>
                        <a:t>Prénom d'un des enfants introduit par le préfixe </a:t>
                      </a:r>
                      <a:r>
                        <a:rPr lang="fr-FR" sz="1200" b="0" i="0" u="none" strike="noStrike" baseline="0" noProof="0">
                          <a:solidFill>
                            <a:srgbClr val="000000"/>
                          </a:solidFill>
                          <a:latin typeface="Calibri"/>
                        </a:rPr>
                        <a:t>:</a:t>
                      </a:r>
                      <a:endParaRPr lang="fr-FR" sz="1200"/>
                    </a:p>
                    <a:p>
                      <a:pPr marL="285750" lvl="0" indent="-285750">
                        <a:buFont typeface="Arial"/>
                        <a:buChar char="•"/>
                      </a:pPr>
                      <a:r>
                        <a:rPr lang="fr-FR" sz="1200" b="0" i="0" u="none" strike="noStrike" baseline="0" noProof="0">
                          <a:solidFill>
                            <a:srgbClr val="000000"/>
                          </a:solidFill>
                          <a:latin typeface="Calibri"/>
                        </a:rPr>
                        <a:t>Abū </a:t>
                      </a:r>
                      <a:endParaRPr lang="fr-FR" sz="1200"/>
                    </a:p>
                    <a:p>
                      <a:pPr marL="285750" lvl="0" indent="-285750">
                        <a:buFont typeface="Arial"/>
                        <a:buChar char="•"/>
                      </a:pPr>
                      <a:r>
                        <a:rPr lang="fr-FR" sz="1200" b="0" i="0" u="none" strike="noStrike" baseline="0" noProof="0" err="1">
                          <a:solidFill>
                            <a:srgbClr val="000000"/>
                          </a:solidFill>
                          <a:latin typeface="Calibri"/>
                        </a:rPr>
                        <a:t>Umm</a:t>
                      </a:r>
                      <a:r>
                        <a:rPr lang="fr-FR" sz="1200" b="0" i="0" u="none" strike="noStrike" baseline="0" noProof="0">
                          <a:solidFill>
                            <a:srgbClr val="000000"/>
                          </a:solidFill>
                          <a:latin typeface="Calibri"/>
                        </a:rPr>
                        <a:t> </a:t>
                      </a:r>
                    </a:p>
                    <a:p>
                      <a:pPr marL="0" lvl="0" indent="0">
                        <a:buFont typeface="Arial"/>
                        <a:buNone/>
                      </a:pPr>
                      <a:r>
                        <a:rPr lang="fr-FR" sz="1200" b="0" i="0" u="none" strike="noStrike" baseline="0" noProof="0">
                          <a:solidFill>
                            <a:srgbClr val="000000"/>
                          </a:solidFill>
                          <a:latin typeface="Calibri"/>
                        </a:rPr>
                        <a:t>signifiant respectivement père et mère (de)</a:t>
                      </a:r>
                      <a:endParaRPr lang="fr-FR" sz="1200"/>
                    </a:p>
                  </a:txBody>
                  <a:tcPr/>
                </a:tc>
                <a:tc>
                  <a:txBody>
                    <a:bodyPr/>
                    <a:lstStyle/>
                    <a:p>
                      <a:pPr lvl="0">
                        <a:buNone/>
                      </a:pPr>
                      <a:r>
                        <a:rPr lang="fr-FR" sz="1200" b="0" i="0" u="none" strike="noStrike" baseline="0" noProof="0">
                          <a:solidFill>
                            <a:srgbClr val="000000"/>
                          </a:solidFill>
                          <a:latin typeface="Calibri"/>
                        </a:rPr>
                        <a:t>S'accordent grammaticalement et peuvent donc être retrouvés sous les formes nominatives Abū, accusative </a:t>
                      </a:r>
                      <a:r>
                        <a:rPr lang="fr-FR" sz="1200" b="0" i="0" u="none" strike="noStrike" baseline="0" noProof="0" err="1">
                          <a:solidFill>
                            <a:srgbClr val="000000"/>
                          </a:solidFill>
                          <a:latin typeface="Calibri"/>
                        </a:rPr>
                        <a:t>Abā</a:t>
                      </a:r>
                      <a:r>
                        <a:rPr lang="fr-FR" sz="1200" b="0" i="0" u="none" strike="noStrike" baseline="0" noProof="0">
                          <a:solidFill>
                            <a:srgbClr val="000000"/>
                          </a:solidFill>
                          <a:latin typeface="Calibri"/>
                        </a:rPr>
                        <a:t> ou </a:t>
                      </a:r>
                      <a:r>
                        <a:rPr lang="fr-FR" sz="1200" b="0" i="0" u="none" strike="noStrike" baseline="0" noProof="0" err="1">
                          <a:solidFill>
                            <a:srgbClr val="000000"/>
                          </a:solidFill>
                          <a:latin typeface="Calibri"/>
                        </a:rPr>
                        <a:t>génitive</a:t>
                      </a:r>
                      <a:r>
                        <a:rPr lang="fr-FR" sz="1200" b="0" i="0" u="none" strike="noStrike" baseline="0" noProof="0">
                          <a:solidFill>
                            <a:srgbClr val="000000"/>
                          </a:solidFill>
                          <a:latin typeface="Calibri"/>
                        </a:rPr>
                        <a:t> </a:t>
                      </a:r>
                      <a:r>
                        <a:rPr lang="fr-FR" sz="1200" b="0" i="0" u="none" strike="noStrike" baseline="0" noProof="0" err="1">
                          <a:solidFill>
                            <a:srgbClr val="000000"/>
                          </a:solidFill>
                          <a:latin typeface="Calibri"/>
                        </a:rPr>
                        <a:t>Abī</a:t>
                      </a:r>
                      <a:r>
                        <a:rPr lang="fr-FR" sz="1200" b="0" i="0" u="none" strike="noStrike" baseline="0" noProof="0">
                          <a:solidFill>
                            <a:srgbClr val="000000"/>
                          </a:solidFill>
                          <a:latin typeface="Calibri"/>
                        </a:rPr>
                        <a:t> selon le contexte grammatical. </a:t>
                      </a:r>
                      <a:endParaRPr lang="fr-FR" sz="1200"/>
                    </a:p>
                    <a:p>
                      <a:pPr lvl="0">
                        <a:buNone/>
                      </a:pPr>
                      <a:r>
                        <a:rPr lang="fr-FR" sz="1200" b="0" i="0" u="none" strike="noStrike" baseline="0" noProof="0">
                          <a:solidFill>
                            <a:srgbClr val="000000"/>
                          </a:solidFill>
                          <a:latin typeface="Calibri"/>
                        </a:rPr>
                        <a:t>Sans contexte, comme c'est le cas dans la notice d’autorité, la forme nominative Abū est systématiquement employée. </a:t>
                      </a:r>
                    </a:p>
                    <a:p>
                      <a:pPr lvl="0">
                        <a:buNone/>
                      </a:pPr>
                      <a:r>
                        <a:rPr lang="fr-FR" sz="1200" b="0" i="0" u="none" strike="noStrike" baseline="0" noProof="0">
                          <a:solidFill>
                            <a:srgbClr val="000000"/>
                          </a:solidFill>
                          <a:latin typeface="Calibri"/>
                        </a:rPr>
                        <a:t>Le fait de nommer une personne par le nom de ses enfants est une pratique onomastique qui ne se limite pas au monde arabo-musulman. Une </a:t>
                      </a:r>
                      <a:r>
                        <a:rPr lang="fr-FR" sz="1200" b="0" i="0" u="none" strike="noStrike" baseline="0" noProof="0" err="1">
                          <a:solidFill>
                            <a:srgbClr val="000000"/>
                          </a:solidFill>
                          <a:latin typeface="Calibri"/>
                        </a:rPr>
                        <a:t>kunya</a:t>
                      </a:r>
                      <a:r>
                        <a:rPr lang="fr-FR" sz="1200" b="0" i="0" u="none" strike="noStrike" baseline="0" noProof="0">
                          <a:solidFill>
                            <a:srgbClr val="000000"/>
                          </a:solidFill>
                          <a:latin typeface="Calibri"/>
                        </a:rPr>
                        <a:t> peut être attribuée sans que la personne n’ait d'enfants, en guise de souhait à la personne d'en avoir, en inventant le prénom. </a:t>
                      </a:r>
                    </a:p>
                    <a:p>
                      <a:pPr lvl="0">
                        <a:buNone/>
                      </a:pPr>
                      <a:r>
                        <a:rPr lang="fr-FR" sz="1200" b="1" i="0" u="none" strike="noStrike" baseline="0" noProof="0">
                          <a:solidFill>
                            <a:schemeClr val="accent2">
                              <a:lumMod val="75000"/>
                            </a:schemeClr>
                          </a:solidFill>
                          <a:latin typeface="Calibri"/>
                        </a:rPr>
                        <a:t>A noter </a:t>
                      </a:r>
                      <a:r>
                        <a:rPr lang="fr-FR" sz="1200" b="0" i="0" u="none" strike="noStrike" baseline="0" noProof="0">
                          <a:solidFill>
                            <a:srgbClr val="000000"/>
                          </a:solidFill>
                          <a:latin typeface="Calibri"/>
                        </a:rPr>
                        <a:t>:  les termes Abu et </a:t>
                      </a:r>
                      <a:r>
                        <a:rPr lang="fr-FR" sz="1200" b="0" i="0" u="none" strike="noStrike" baseline="0" noProof="0" err="1">
                          <a:solidFill>
                            <a:srgbClr val="000000"/>
                          </a:solidFill>
                          <a:latin typeface="Calibri"/>
                        </a:rPr>
                        <a:t>Umm</a:t>
                      </a:r>
                      <a:r>
                        <a:rPr lang="fr-FR" sz="1200" b="0" i="0" u="none" strike="noStrike" baseline="0" noProof="0">
                          <a:solidFill>
                            <a:srgbClr val="000000"/>
                          </a:solidFill>
                          <a:latin typeface="Calibri"/>
                        </a:rPr>
                        <a:t> ont un deuxième sens lié à la propriété. Ainsi, Abū </a:t>
                      </a:r>
                      <a:r>
                        <a:rPr lang="fr-FR" sz="1200" b="0" i="0" u="none" strike="noStrike" baseline="0" noProof="0" err="1">
                          <a:solidFill>
                            <a:srgbClr val="000000"/>
                          </a:solidFill>
                          <a:latin typeface="Calibri"/>
                        </a:rPr>
                        <a:t>Chanab</a:t>
                      </a:r>
                      <a:r>
                        <a:rPr lang="fr-FR" sz="1200" b="0" i="0" u="none" strike="noStrike" baseline="0" noProof="0">
                          <a:solidFill>
                            <a:srgbClr val="000000"/>
                          </a:solidFill>
                          <a:latin typeface="Calibri"/>
                        </a:rPr>
                        <a:t> n'est pas le nom du père de </a:t>
                      </a:r>
                      <a:r>
                        <a:rPr lang="fr-FR" sz="1200" b="0" i="0" u="none" strike="noStrike" baseline="0" noProof="0" err="1">
                          <a:solidFill>
                            <a:srgbClr val="000000"/>
                          </a:solidFill>
                          <a:latin typeface="Calibri"/>
                        </a:rPr>
                        <a:t>Chanab</a:t>
                      </a:r>
                      <a:r>
                        <a:rPr lang="fr-FR" sz="1200" b="0" i="0" u="none" strike="noStrike" baseline="0" noProof="0">
                          <a:solidFill>
                            <a:srgbClr val="000000"/>
                          </a:solidFill>
                          <a:latin typeface="Calibri"/>
                        </a:rPr>
                        <a:t> mais une distinction physique de la personne portant ce nom. </a:t>
                      </a:r>
                      <a:r>
                        <a:rPr lang="fr-FR" sz="1200" b="0" i="0" u="none" strike="noStrike" baseline="0" noProof="0" err="1">
                          <a:solidFill>
                            <a:srgbClr val="000000"/>
                          </a:solidFill>
                          <a:latin typeface="Calibri"/>
                        </a:rPr>
                        <a:t>Chanab</a:t>
                      </a:r>
                      <a:r>
                        <a:rPr lang="fr-FR" sz="1200" b="0" i="0" u="none" strike="noStrike" baseline="0" noProof="0">
                          <a:solidFill>
                            <a:srgbClr val="000000"/>
                          </a:solidFill>
                          <a:latin typeface="Calibri"/>
                        </a:rPr>
                        <a:t> signifiant "moustache" en arabe, Abū </a:t>
                      </a:r>
                      <a:r>
                        <a:rPr lang="fr-FR" sz="1200" b="0" i="0" u="none" strike="noStrike" baseline="0" noProof="0" err="1">
                          <a:solidFill>
                            <a:srgbClr val="000000"/>
                          </a:solidFill>
                          <a:latin typeface="Calibri"/>
                        </a:rPr>
                        <a:t>Chanab</a:t>
                      </a:r>
                      <a:r>
                        <a:rPr lang="fr-FR" sz="1200" b="0" i="0" u="none" strike="noStrike" baseline="0" noProof="0">
                          <a:solidFill>
                            <a:srgbClr val="000000"/>
                          </a:solidFill>
                          <a:latin typeface="Calibri"/>
                        </a:rPr>
                        <a:t> signifie "le moustachu" et littéralement "porteur d'une moustache", or les noms représentant une particularité physique sont considérés comme des </a:t>
                      </a:r>
                      <a:r>
                        <a:rPr lang="fr-FR" sz="1200" b="0" i="0" u="none" strike="noStrike" baseline="0" noProof="0" err="1">
                          <a:solidFill>
                            <a:srgbClr val="000000"/>
                          </a:solidFill>
                          <a:latin typeface="Calibri"/>
                        </a:rPr>
                        <a:t>laqab</a:t>
                      </a:r>
                      <a:r>
                        <a:rPr lang="fr-FR" sz="1200" b="0" i="0" u="none" strike="noStrike" baseline="0" noProof="0">
                          <a:solidFill>
                            <a:srgbClr val="000000"/>
                          </a:solidFill>
                          <a:latin typeface="Calibri"/>
                        </a:rPr>
                        <a:t> (surnoms) (</a:t>
                      </a:r>
                      <a:r>
                        <a:rPr lang="fr-FR" sz="1200" b="0" i="0" u="none" strike="noStrike" baseline="0" noProof="0" err="1">
                          <a:solidFill>
                            <a:srgbClr val="000000"/>
                          </a:solidFill>
                          <a:latin typeface="Calibri"/>
                        </a:rPr>
                        <a:t>cf.infra</a:t>
                      </a:r>
                      <a:r>
                        <a:rPr lang="fr-FR" sz="1200" b="0" i="0" u="none" strike="noStrike" baseline="0" noProof="0">
                          <a:solidFill>
                            <a:srgbClr val="000000"/>
                          </a:solidFill>
                          <a:latin typeface="Calibri"/>
                        </a:rPr>
                        <a:t>). Un surnom peut donc avoir une forme de ! Cette notion de propriété peut également être formulée grâce au préfixe </a:t>
                      </a:r>
                      <a:r>
                        <a:rPr lang="fr-FR" sz="1200" b="0" i="0" u="none" strike="noStrike" baseline="0" noProof="0" err="1">
                          <a:solidFill>
                            <a:srgbClr val="000000"/>
                          </a:solidFill>
                          <a:latin typeface="Calibri"/>
                        </a:rPr>
                        <a:t>ḏū</a:t>
                      </a:r>
                      <a:r>
                        <a:rPr lang="fr-FR" sz="1200" b="0" i="0" u="none" strike="noStrike" baseline="0" noProof="0">
                          <a:solidFill>
                            <a:srgbClr val="000000"/>
                          </a:solidFill>
                          <a:latin typeface="Calibri"/>
                        </a:rPr>
                        <a:t> (fém. </a:t>
                      </a:r>
                      <a:r>
                        <a:rPr lang="fr-FR" sz="1200" b="0" i="0" u="none" strike="noStrike" baseline="0" noProof="0" err="1">
                          <a:solidFill>
                            <a:srgbClr val="000000"/>
                          </a:solidFill>
                          <a:latin typeface="Calibri"/>
                        </a:rPr>
                        <a:t>ḏāt</a:t>
                      </a:r>
                      <a:r>
                        <a:rPr lang="fr-FR" sz="1200" b="0" i="0" u="none" strike="noStrike" baseline="0" noProof="0">
                          <a:solidFill>
                            <a:srgbClr val="000000"/>
                          </a:solidFill>
                          <a:latin typeface="Calibri"/>
                        </a:rPr>
                        <a:t>) dans les noms propres arabo- musulman (</a:t>
                      </a:r>
                      <a:r>
                        <a:rPr lang="fr-FR" sz="1200" b="0" i="0" u="none" strike="noStrike" baseline="0" noProof="0" err="1">
                          <a:solidFill>
                            <a:srgbClr val="000000"/>
                          </a:solidFill>
                          <a:latin typeface="Calibri"/>
                        </a:rPr>
                        <a:t>ḏū</a:t>
                      </a:r>
                      <a:r>
                        <a:rPr lang="fr-FR" sz="1200" b="0" i="0" u="none" strike="noStrike" baseline="0" noProof="0">
                          <a:solidFill>
                            <a:srgbClr val="000000"/>
                          </a:solidFill>
                          <a:latin typeface="Calibri"/>
                        </a:rPr>
                        <a:t> al-</a:t>
                      </a:r>
                      <a:r>
                        <a:rPr lang="fr-FR" sz="1200" b="0" i="0" u="none" strike="noStrike" baseline="0" noProof="0" err="1">
                          <a:solidFill>
                            <a:srgbClr val="000000"/>
                          </a:solidFill>
                          <a:latin typeface="Calibri"/>
                        </a:rPr>
                        <a:t>Kifl</a:t>
                      </a:r>
                      <a:r>
                        <a:rPr lang="fr-FR" sz="1200" b="0" i="0" u="none" strike="noStrike" baseline="0" noProof="0">
                          <a:solidFill>
                            <a:srgbClr val="000000"/>
                          </a:solidFill>
                          <a:latin typeface="Calibri"/>
                        </a:rPr>
                        <a:t> - détenteur du double).</a:t>
                      </a:r>
                      <a:endParaRPr lang="fr-FR" sz="1200"/>
                    </a:p>
                  </a:txBody>
                  <a:tcPr/>
                </a:tc>
                <a:extLst>
                  <a:ext uri="{0D108BD9-81ED-4DB2-BD59-A6C34878D82A}">
                    <a16:rowId xmlns:a16="http://schemas.microsoft.com/office/drawing/2014/main" val="2160610939"/>
                  </a:ext>
                </a:extLst>
              </a:tr>
              <a:tr h="1632282">
                <a:tc>
                  <a:txBody>
                    <a:bodyPr/>
                    <a:lstStyle/>
                    <a:p>
                      <a:pPr lvl="0" algn="l">
                        <a:lnSpc>
                          <a:spcPct val="100000"/>
                        </a:lnSpc>
                        <a:spcBef>
                          <a:spcPts val="0"/>
                        </a:spcBef>
                        <a:spcAft>
                          <a:spcPts val="0"/>
                        </a:spcAft>
                        <a:buNone/>
                      </a:pPr>
                      <a:r>
                        <a:rPr lang="fr-FR" sz="1600" b="1" u="none" strike="noStrike" kern="1200" noProof="0" err="1">
                          <a:solidFill>
                            <a:srgbClr val="000000"/>
                          </a:solidFill>
                        </a:rPr>
                        <a:t>Laqab</a:t>
                      </a:r>
                      <a:r>
                        <a:rPr lang="fr-FR" sz="1600" b="1" u="none" strike="noStrike" kern="1200" noProof="0">
                          <a:solidFill>
                            <a:srgbClr val="000000"/>
                          </a:solidFill>
                        </a:rPr>
                        <a:t> </a:t>
                      </a:r>
                      <a:endParaRPr lang="fr-FR" sz="1600" b="1" u="none" strike="noStrike" kern="1200">
                        <a:solidFill>
                          <a:srgbClr val="000000"/>
                        </a:solidFill>
                      </a:endParaRPr>
                    </a:p>
                  </a:txBody>
                  <a:tcPr/>
                </a:tc>
                <a:tc>
                  <a:txBody>
                    <a:bodyPr/>
                    <a:lstStyle/>
                    <a:p>
                      <a:pPr marL="0" lvl="0" indent="0" algn="l">
                        <a:lnSpc>
                          <a:spcPct val="100000"/>
                        </a:lnSpc>
                        <a:buNone/>
                      </a:pPr>
                      <a:r>
                        <a:rPr lang="fr-FR" sz="1200" b="1" i="0" u="none" strike="noStrike" baseline="0" noProof="0">
                          <a:solidFill>
                            <a:srgbClr val="000000"/>
                          </a:solidFill>
                          <a:latin typeface="Calibri"/>
                        </a:rPr>
                        <a:t>Surnom </a:t>
                      </a:r>
                      <a:r>
                        <a:rPr lang="fr-FR" sz="1200" b="0" i="0" u="none" strike="noStrike" baseline="0" noProof="0">
                          <a:solidFill>
                            <a:srgbClr val="000000"/>
                          </a:solidFill>
                          <a:latin typeface="Calibri"/>
                        </a:rPr>
                        <a:t>ou sobriquet, il en existe deux types :  </a:t>
                      </a:r>
                      <a:endParaRPr lang="fr-FR"/>
                    </a:p>
                    <a:p>
                      <a:pPr marL="171450" lvl="0" indent="-171450" algn="l">
                        <a:lnSpc>
                          <a:spcPct val="100000"/>
                        </a:lnSpc>
                        <a:buFont typeface="Arial"/>
                        <a:buChar char="•"/>
                      </a:pPr>
                      <a:r>
                        <a:rPr lang="fr-FR" sz="1200" b="0" i="0" u="none" strike="noStrike" baseline="0" noProof="0">
                          <a:solidFill>
                            <a:srgbClr val="000000"/>
                          </a:solidFill>
                          <a:latin typeface="Calibri"/>
                        </a:rPr>
                        <a:t>le plus usité, nomme une </a:t>
                      </a:r>
                      <a:r>
                        <a:rPr lang="fr-FR" sz="1200" b="1" i="0" u="none" strike="noStrike" baseline="0" noProof="0">
                          <a:solidFill>
                            <a:srgbClr val="000000"/>
                          </a:solidFill>
                          <a:latin typeface="Calibri"/>
                        </a:rPr>
                        <a:t>particularité physique</a:t>
                      </a:r>
                      <a:r>
                        <a:rPr lang="fr-FR" sz="1200" b="0" i="0" u="none" strike="noStrike" baseline="0" noProof="0">
                          <a:solidFill>
                            <a:srgbClr val="000000"/>
                          </a:solidFill>
                          <a:latin typeface="Calibri"/>
                        </a:rPr>
                        <a:t> de la personne (al-</a:t>
                      </a:r>
                      <a:r>
                        <a:rPr lang="fr-FR" sz="1200" b="0" i="0" u="none" strike="noStrike" baseline="0" noProof="0" err="1">
                          <a:solidFill>
                            <a:srgbClr val="000000"/>
                          </a:solidFill>
                          <a:latin typeface="Calibri"/>
                        </a:rPr>
                        <a:t>Ǧāḥiẓ</a:t>
                      </a:r>
                      <a:r>
                        <a:rPr lang="fr-FR" sz="1200" b="0" i="0" u="none" strike="noStrike" baseline="0" noProof="0">
                          <a:solidFill>
                            <a:srgbClr val="000000"/>
                          </a:solidFill>
                          <a:latin typeface="Calibri"/>
                        </a:rPr>
                        <a:t> - personne atteinte d'exophtalmie, al-</a:t>
                      </a:r>
                      <a:r>
                        <a:rPr lang="fr-FR" sz="1200" b="0" i="0" u="none" strike="noStrike" baseline="0" noProof="0" err="1">
                          <a:solidFill>
                            <a:srgbClr val="000000"/>
                          </a:solidFill>
                          <a:latin typeface="Calibri"/>
                        </a:rPr>
                        <a:t>Aṭraš</a:t>
                      </a:r>
                      <a:r>
                        <a:rPr lang="fr-FR" sz="1200" b="0" i="0" u="none" strike="noStrike" baseline="0" noProof="0">
                          <a:solidFill>
                            <a:srgbClr val="000000"/>
                          </a:solidFill>
                          <a:latin typeface="Calibri"/>
                        </a:rPr>
                        <a:t> - le sourd, al-</a:t>
                      </a:r>
                      <a:r>
                        <a:rPr lang="fr-FR" sz="1200" b="0" i="0" u="none" strike="noStrike" baseline="0" noProof="0" err="1">
                          <a:solidFill>
                            <a:srgbClr val="000000"/>
                          </a:solidFill>
                          <a:latin typeface="Calibri"/>
                        </a:rPr>
                        <a:t>Aṣamm</a:t>
                      </a:r>
                      <a:r>
                        <a:rPr lang="fr-FR" sz="1200" b="0" i="0" u="none" strike="noStrike" baseline="0" noProof="0">
                          <a:solidFill>
                            <a:srgbClr val="000000"/>
                          </a:solidFill>
                          <a:latin typeface="Calibri"/>
                        </a:rPr>
                        <a:t> - le muet). </a:t>
                      </a:r>
                      <a:endParaRPr lang="fr-FR"/>
                    </a:p>
                    <a:p>
                      <a:pPr marL="171450" lvl="0" indent="-171450" algn="l">
                        <a:lnSpc>
                          <a:spcPct val="100000"/>
                        </a:lnSpc>
                        <a:buFont typeface="Arial"/>
                        <a:buChar char="•"/>
                      </a:pPr>
                      <a:r>
                        <a:rPr lang="fr-FR" sz="1200" b="0" i="0" u="none" strike="noStrike" baseline="0" noProof="0">
                          <a:solidFill>
                            <a:srgbClr val="000000"/>
                          </a:solidFill>
                          <a:latin typeface="Calibri"/>
                        </a:rPr>
                        <a:t>le plus rare, concerne les </a:t>
                      </a:r>
                      <a:r>
                        <a:rPr lang="fr-FR" sz="1200" b="1" i="0" u="none" strike="noStrike" baseline="0" noProof="0">
                          <a:solidFill>
                            <a:srgbClr val="000000"/>
                          </a:solidFill>
                          <a:latin typeface="Calibri"/>
                        </a:rPr>
                        <a:t>personnalités politiques ou religieuses</a:t>
                      </a:r>
                      <a:r>
                        <a:rPr lang="fr-FR" sz="1200" b="0" i="0" u="none" strike="noStrike" baseline="0" noProof="0">
                          <a:solidFill>
                            <a:srgbClr val="000000"/>
                          </a:solidFill>
                          <a:latin typeface="Calibri"/>
                        </a:rPr>
                        <a:t> et sont des </a:t>
                      </a:r>
                      <a:r>
                        <a:rPr lang="fr-FR" sz="1200" b="1" i="0" u="none" strike="noStrike" baseline="0" noProof="0">
                          <a:solidFill>
                            <a:srgbClr val="000000"/>
                          </a:solidFill>
                          <a:latin typeface="Calibri"/>
                        </a:rPr>
                        <a:t>surnoms mélioratifs</a:t>
                      </a:r>
                      <a:r>
                        <a:rPr lang="fr-FR" sz="1200" b="0" i="0" u="none" strike="noStrike" baseline="0" noProof="0">
                          <a:solidFill>
                            <a:srgbClr val="000000"/>
                          </a:solidFill>
                          <a:latin typeface="Calibri"/>
                        </a:rPr>
                        <a:t> (cf.1.2) composés de syntagmes nominaux (</a:t>
                      </a:r>
                      <a:r>
                        <a:rPr lang="fr-FR" sz="1200" b="0" i="0" u="none" strike="noStrike" baseline="0" noProof="0" err="1">
                          <a:solidFill>
                            <a:srgbClr val="000000"/>
                          </a:solidFill>
                          <a:latin typeface="Calibri"/>
                        </a:rPr>
                        <a:t>Niẓām</a:t>
                      </a:r>
                      <a:r>
                        <a:rPr lang="fr-FR" sz="1200" b="0" i="0" u="none" strike="noStrike" baseline="0" noProof="0">
                          <a:solidFill>
                            <a:srgbClr val="000000"/>
                          </a:solidFill>
                          <a:latin typeface="Calibri"/>
                        </a:rPr>
                        <a:t> al-Mulk- ordre du royaume, </a:t>
                      </a:r>
                      <a:r>
                        <a:rPr lang="fr-FR" sz="1200" b="0" i="0" u="none" strike="noStrike" baseline="0" noProof="0" err="1">
                          <a:solidFill>
                            <a:srgbClr val="000000"/>
                          </a:solidFill>
                          <a:latin typeface="Calibri"/>
                        </a:rPr>
                        <a:t>Šams</a:t>
                      </a:r>
                      <a:r>
                        <a:rPr lang="fr-FR" sz="1200" b="0" i="0" u="none" strike="noStrike" baseline="0" noProof="0">
                          <a:solidFill>
                            <a:srgbClr val="000000"/>
                          </a:solidFill>
                          <a:latin typeface="Calibri"/>
                        </a:rPr>
                        <a:t> </a:t>
                      </a:r>
                      <a:r>
                        <a:rPr lang="fr-FR" sz="1200" b="0" i="0" u="none" strike="noStrike" baseline="0" noProof="0" err="1">
                          <a:solidFill>
                            <a:srgbClr val="000000"/>
                          </a:solidFill>
                          <a:latin typeface="Calibri"/>
                        </a:rPr>
                        <a:t>al-Dīn</a:t>
                      </a:r>
                      <a:r>
                        <a:rPr lang="fr-FR" sz="1200" b="0" i="0" u="none" strike="noStrike" baseline="0" noProof="0">
                          <a:solidFill>
                            <a:srgbClr val="000000"/>
                          </a:solidFill>
                          <a:latin typeface="Calibri"/>
                        </a:rPr>
                        <a:t> - soleil de la religion). </a:t>
                      </a:r>
                      <a:endParaRPr lang="fr-FR"/>
                    </a:p>
                  </a:txBody>
                  <a:tcPr/>
                </a:tc>
                <a:tc>
                  <a:txBody>
                    <a:bodyPr/>
                    <a:lstStyle/>
                    <a:p>
                      <a:pPr lvl="0" algn="l">
                        <a:lnSpc>
                          <a:spcPct val="100000"/>
                        </a:lnSpc>
                        <a:spcBef>
                          <a:spcPts val="0"/>
                        </a:spcBef>
                        <a:spcAft>
                          <a:spcPts val="0"/>
                        </a:spcAft>
                        <a:buNone/>
                      </a:pPr>
                      <a:r>
                        <a:rPr lang="fr-FR" sz="1200" b="0" i="0" u="none" strike="noStrike" noProof="0" dirty="0">
                          <a:solidFill>
                            <a:srgbClr val="000000"/>
                          </a:solidFill>
                          <a:latin typeface="+mn-lt"/>
                        </a:rPr>
                        <a:t>Le </a:t>
                      </a:r>
                      <a:r>
                        <a:rPr lang="fr-FR" sz="1200" b="0" i="0" u="none" strike="noStrike" noProof="0" dirty="0" err="1">
                          <a:solidFill>
                            <a:srgbClr val="000000"/>
                          </a:solidFill>
                          <a:latin typeface="+mn-lt"/>
                        </a:rPr>
                        <a:t>laqab</a:t>
                      </a:r>
                      <a:r>
                        <a:rPr lang="fr-FR" sz="1200" b="0" i="0" u="none" strike="noStrike" noProof="0" dirty="0">
                          <a:solidFill>
                            <a:srgbClr val="000000"/>
                          </a:solidFill>
                          <a:latin typeface="+mn-lt"/>
                        </a:rPr>
                        <a:t> peut avoir une forme de </a:t>
                      </a:r>
                      <a:r>
                        <a:rPr lang="fr-FR" sz="1200" b="0" i="0" u="none" strike="noStrike" noProof="0" dirty="0" err="1">
                          <a:solidFill>
                            <a:srgbClr val="000000"/>
                          </a:solidFill>
                          <a:latin typeface="+mn-lt"/>
                        </a:rPr>
                        <a:t>Kunya</a:t>
                      </a:r>
                      <a:r>
                        <a:rPr lang="fr-FR" sz="1200" b="0" i="0" u="none" strike="noStrike" noProof="0" dirty="0">
                          <a:solidFill>
                            <a:srgbClr val="000000"/>
                          </a:solidFill>
                          <a:latin typeface="+mn-lt"/>
                        </a:rPr>
                        <a:t> (</a:t>
                      </a:r>
                      <a:r>
                        <a:rPr lang="fr-FR" sz="1200" b="0" i="0" u="none" strike="noStrike" noProof="0" dirty="0" err="1">
                          <a:solidFill>
                            <a:srgbClr val="000000"/>
                          </a:solidFill>
                          <a:latin typeface="+mn-lt"/>
                        </a:rPr>
                        <a:t>cf.supra</a:t>
                      </a:r>
                      <a:r>
                        <a:rPr lang="fr-FR" sz="1200" b="0" i="0" u="none" strike="noStrike" noProof="0" dirty="0">
                          <a:solidFill>
                            <a:srgbClr val="000000"/>
                          </a:solidFill>
                          <a:latin typeface="+mn-lt"/>
                        </a:rPr>
                        <a:t>). </a:t>
                      </a:r>
                    </a:p>
                    <a:p>
                      <a:pPr lvl="0" algn="l">
                        <a:lnSpc>
                          <a:spcPct val="100000"/>
                        </a:lnSpc>
                        <a:spcBef>
                          <a:spcPts val="0"/>
                        </a:spcBef>
                        <a:spcAft>
                          <a:spcPts val="0"/>
                        </a:spcAft>
                        <a:buNone/>
                      </a:pPr>
                      <a:r>
                        <a:rPr lang="fr-FR" sz="1200" b="0" i="0" u="none" strike="noStrike" noProof="0" dirty="0">
                          <a:solidFill>
                            <a:srgbClr val="000000"/>
                          </a:solidFill>
                          <a:latin typeface="+mn-lt"/>
                        </a:rPr>
                        <a:t>Le second type de </a:t>
                      </a:r>
                      <a:r>
                        <a:rPr lang="fr-FR" sz="1200" b="0" i="0" u="none" strike="noStrike" noProof="0" dirty="0" err="1">
                          <a:solidFill>
                            <a:srgbClr val="000000"/>
                          </a:solidFill>
                          <a:latin typeface="+mn-lt"/>
                        </a:rPr>
                        <a:t>laqab</a:t>
                      </a:r>
                      <a:r>
                        <a:rPr lang="fr-FR" sz="1200" b="0" i="0" u="none" strike="noStrike" noProof="0" dirty="0">
                          <a:solidFill>
                            <a:srgbClr val="000000"/>
                          </a:solidFill>
                          <a:latin typeface="+mn-lt"/>
                        </a:rPr>
                        <a:t> est devenu un </a:t>
                      </a:r>
                      <a:r>
                        <a:rPr lang="fr-FR" sz="1200" b="0" i="0" u="none" strike="noStrike" noProof="0" dirty="0" err="1">
                          <a:solidFill>
                            <a:srgbClr val="000000"/>
                          </a:solidFill>
                          <a:latin typeface="+mn-lt"/>
                        </a:rPr>
                        <a:t>ism</a:t>
                      </a:r>
                      <a:r>
                        <a:rPr lang="fr-FR" sz="1200" b="0" i="0" u="none" strike="noStrike" noProof="0" dirty="0">
                          <a:solidFill>
                            <a:srgbClr val="000000"/>
                          </a:solidFill>
                          <a:latin typeface="+mn-lt"/>
                        </a:rPr>
                        <a:t> (prénom) après le moyen-âge. Il n’est donc plus considéré comme un </a:t>
                      </a:r>
                      <a:r>
                        <a:rPr lang="fr-FR" sz="1200" b="0" i="0" u="none" strike="noStrike" noProof="0" dirty="0" err="1">
                          <a:solidFill>
                            <a:srgbClr val="000000"/>
                          </a:solidFill>
                          <a:latin typeface="+mn-lt"/>
                        </a:rPr>
                        <a:t>laqab</a:t>
                      </a:r>
                      <a:r>
                        <a:rPr lang="fr-FR" sz="1200" b="0" i="0" u="none" strike="noStrike" noProof="0" dirty="0">
                          <a:solidFill>
                            <a:srgbClr val="000000"/>
                          </a:solidFill>
                          <a:latin typeface="+mn-lt"/>
                        </a:rPr>
                        <a:t>.</a:t>
                      </a:r>
                      <a:endParaRPr lang="fr-FR" sz="1200" dirty="0">
                        <a:latin typeface="+mn-lt"/>
                      </a:endParaRPr>
                    </a:p>
                    <a:p>
                      <a:r>
                        <a:rPr lang="fr-FR" sz="1200" b="1" dirty="0">
                          <a:solidFill>
                            <a:schemeClr val="accent2">
                              <a:lumMod val="75000"/>
                            </a:schemeClr>
                          </a:solidFill>
                          <a:latin typeface="+mn-lt"/>
                        </a:rPr>
                        <a:t>A noter </a:t>
                      </a:r>
                      <a:r>
                        <a:rPr lang="fr-FR" sz="1200" dirty="0">
                          <a:latin typeface="+mn-lt"/>
                        </a:rPr>
                        <a:t>: le</a:t>
                      </a:r>
                      <a:r>
                        <a:rPr lang="fr-FR" sz="1200" b="1" u="none" strike="noStrike" kern="1200" noProof="0" dirty="0">
                          <a:solidFill>
                            <a:srgbClr val="000000"/>
                          </a:solidFill>
                          <a:latin typeface="+mn-lt"/>
                        </a:rPr>
                        <a:t> </a:t>
                      </a:r>
                      <a:r>
                        <a:rPr lang="fr-FR" sz="1200" b="1" u="none" strike="noStrike" kern="1200" noProof="0" dirty="0" err="1">
                          <a:solidFill>
                            <a:srgbClr val="000000"/>
                          </a:solidFill>
                          <a:latin typeface="+mn-lt"/>
                        </a:rPr>
                        <a:t>ḫiṭāb</a:t>
                      </a:r>
                      <a:r>
                        <a:rPr lang="fr-FR" sz="1200" b="1" u="none" strike="noStrike" kern="1200" noProof="0" dirty="0">
                          <a:solidFill>
                            <a:srgbClr val="000000"/>
                          </a:solidFill>
                          <a:latin typeface="+mn-lt"/>
                        </a:rPr>
                        <a:t> </a:t>
                      </a:r>
                      <a:r>
                        <a:rPr lang="fr-FR" sz="1200" b="0" u="none" strike="noStrike" kern="1200" noProof="0" dirty="0">
                          <a:solidFill>
                            <a:srgbClr val="000000"/>
                          </a:solidFill>
                          <a:latin typeface="+mn-lt"/>
                        </a:rPr>
                        <a:t>est un t</a:t>
                      </a:r>
                      <a:r>
                        <a:rPr lang="fr-FR" sz="1200" b="0" dirty="0" err="1">
                          <a:latin typeface="+mn-lt"/>
                        </a:rPr>
                        <a:t>itre</a:t>
                      </a:r>
                      <a:r>
                        <a:rPr lang="fr-FR" sz="1200" b="0" dirty="0">
                          <a:latin typeface="+mn-lt"/>
                        </a:rPr>
                        <a:t> </a:t>
                      </a:r>
                      <a:r>
                        <a:rPr lang="fr-FR" sz="1200" dirty="0">
                          <a:latin typeface="+mn-lt"/>
                        </a:rPr>
                        <a:t>honorifique à classer comme un </a:t>
                      </a:r>
                      <a:r>
                        <a:rPr lang="fr-FR" sz="1200" dirty="0" err="1">
                          <a:latin typeface="+mn-lt"/>
                        </a:rPr>
                        <a:t>laqab</a:t>
                      </a:r>
                      <a:r>
                        <a:rPr lang="fr-FR" sz="1200" dirty="0">
                          <a:latin typeface="+mn-lt"/>
                        </a:rPr>
                        <a:t> mélioratif. </a:t>
                      </a:r>
                      <a:r>
                        <a:rPr lang="fr-FR" sz="1200" kern="1200" dirty="0">
                          <a:solidFill>
                            <a:schemeClr val="dk1"/>
                          </a:solidFill>
                          <a:effectLst/>
                          <a:latin typeface="+mn-lt"/>
                          <a:ea typeface="+mn-ea"/>
                          <a:cs typeface="+mn-cs"/>
                        </a:rPr>
                        <a:t>Il se compose dans la plupart des cas d’un syntagme nominal en 2 parties (</a:t>
                      </a:r>
                      <a:r>
                        <a:rPr lang="fr-FR" sz="1200" kern="1200" dirty="0" err="1">
                          <a:solidFill>
                            <a:schemeClr val="dk1"/>
                          </a:solidFill>
                          <a:effectLst/>
                          <a:latin typeface="+mn-lt"/>
                          <a:ea typeface="+mn-ea"/>
                          <a:cs typeface="+mn-cs"/>
                        </a:rPr>
                        <a:t>Iḍāfa</a:t>
                      </a:r>
                      <a:r>
                        <a:rPr lang="fr-FR" sz="1200" kern="1200" dirty="0">
                          <a:solidFill>
                            <a:schemeClr val="dk1"/>
                          </a:solidFill>
                          <a:effectLst/>
                          <a:latin typeface="+mn-lt"/>
                          <a:ea typeface="+mn-ea"/>
                          <a:cs typeface="+mn-cs"/>
                        </a:rPr>
                        <a:t>). Dans la plupart des cas, le 2e élément est  </a:t>
                      </a:r>
                      <a:r>
                        <a:rPr lang="fr-FR" sz="1200" i="1" kern="1200" dirty="0" err="1">
                          <a:solidFill>
                            <a:schemeClr val="dk1"/>
                          </a:solidFill>
                          <a:effectLst/>
                          <a:latin typeface="+mn-lt"/>
                          <a:ea typeface="+mn-ea"/>
                          <a:cs typeface="+mn-cs"/>
                        </a:rPr>
                        <a:t>al-Dīn</a:t>
                      </a:r>
                      <a:r>
                        <a:rPr lang="fr-FR" sz="1200" i="1" kern="1200" dirty="0">
                          <a:solidFill>
                            <a:schemeClr val="dk1"/>
                          </a:solidFill>
                          <a:effectLst/>
                          <a:latin typeface="+mn-lt"/>
                          <a:ea typeface="+mn-ea"/>
                          <a:cs typeface="+mn-cs"/>
                        </a:rPr>
                        <a:t> (la religion, </a:t>
                      </a:r>
                      <a:r>
                        <a:rPr lang="fr-FR" sz="1200" kern="1200" dirty="0">
                          <a:solidFill>
                            <a:schemeClr val="dk1"/>
                          </a:solidFill>
                          <a:effectLst/>
                          <a:latin typeface="+mn-lt"/>
                          <a:ea typeface="+mn-ea"/>
                          <a:cs typeface="+mn-cs"/>
                        </a:rPr>
                        <a:t>précédé d’un qualificatif). </a:t>
                      </a:r>
                      <a:r>
                        <a:rPr lang="en-US" sz="1200" kern="1200" dirty="0" err="1">
                          <a:solidFill>
                            <a:schemeClr val="dk1"/>
                          </a:solidFill>
                          <a:effectLst/>
                          <a:latin typeface="+mn-lt"/>
                          <a:ea typeface="+mn-ea"/>
                          <a:cs typeface="+mn-cs"/>
                        </a:rPr>
                        <a:t>Cette</a:t>
                      </a:r>
                      <a:r>
                        <a:rPr lang="en-US" sz="1200" kern="1200" dirty="0">
                          <a:solidFill>
                            <a:schemeClr val="dk1"/>
                          </a:solidFill>
                          <a:effectLst/>
                          <a:latin typeface="+mn-lt"/>
                          <a:ea typeface="+mn-ea"/>
                          <a:cs typeface="+mn-cs"/>
                        </a:rPr>
                        <a:t> pratique </a:t>
                      </a:r>
                      <a:r>
                        <a:rPr lang="en-US" sz="1200" kern="1200" dirty="0" err="1">
                          <a:solidFill>
                            <a:schemeClr val="dk1"/>
                          </a:solidFill>
                          <a:effectLst/>
                          <a:latin typeface="+mn-lt"/>
                          <a:ea typeface="+mn-ea"/>
                          <a:cs typeface="+mn-cs"/>
                        </a:rPr>
                        <a:t>s’estompe</a:t>
                      </a:r>
                      <a:r>
                        <a:rPr lang="en-US" sz="1200" kern="1200" dirty="0">
                          <a:solidFill>
                            <a:schemeClr val="dk1"/>
                          </a:solidFill>
                          <a:effectLst/>
                          <a:latin typeface="+mn-lt"/>
                          <a:ea typeface="+mn-ea"/>
                          <a:cs typeface="+mn-cs"/>
                        </a:rPr>
                        <a:t>  à la fin du </a:t>
                      </a:r>
                      <a:r>
                        <a:rPr lang="en-US" sz="1200" kern="1200" dirty="0" err="1">
                          <a:solidFill>
                            <a:schemeClr val="dk1"/>
                          </a:solidFill>
                          <a:effectLst/>
                          <a:latin typeface="+mn-lt"/>
                          <a:ea typeface="+mn-ea"/>
                          <a:cs typeface="+mn-cs"/>
                        </a:rPr>
                        <a:t>Moyen</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Âge</a:t>
                      </a:r>
                      <a:r>
                        <a:rPr lang="en-US" sz="1200" kern="1200" dirty="0">
                          <a:solidFill>
                            <a:schemeClr val="dk1"/>
                          </a:solidFill>
                          <a:effectLst/>
                          <a:latin typeface="+mn-lt"/>
                          <a:ea typeface="+mn-ea"/>
                          <a:cs typeface="+mn-cs"/>
                        </a:rPr>
                        <a:t>, à </a:t>
                      </a:r>
                      <a:r>
                        <a:rPr lang="en-US" sz="1200" kern="1200" dirty="0" err="1">
                          <a:solidFill>
                            <a:schemeClr val="dk1"/>
                          </a:solidFill>
                          <a:effectLst/>
                          <a:latin typeface="+mn-lt"/>
                          <a:ea typeface="+mn-ea"/>
                          <a:cs typeface="+mn-cs"/>
                        </a:rPr>
                        <a:t>l’avènement</a:t>
                      </a:r>
                      <a:r>
                        <a:rPr lang="en-US" sz="1200" kern="1200" dirty="0">
                          <a:solidFill>
                            <a:schemeClr val="dk1"/>
                          </a:solidFill>
                          <a:effectLst/>
                          <a:latin typeface="+mn-lt"/>
                          <a:ea typeface="+mn-ea"/>
                          <a:cs typeface="+mn-cs"/>
                        </a:rPr>
                        <a:t>  de  </a:t>
                      </a:r>
                      <a:r>
                        <a:rPr lang="en-US" sz="1200" kern="1200" dirty="0" err="1">
                          <a:solidFill>
                            <a:schemeClr val="dk1"/>
                          </a:solidFill>
                          <a:effectLst/>
                          <a:latin typeface="+mn-lt"/>
                          <a:ea typeface="+mn-ea"/>
                          <a:cs typeface="+mn-cs"/>
                        </a:rPr>
                        <a:t>l’Empire</a:t>
                      </a:r>
                      <a:r>
                        <a:rPr lang="en-US" sz="1200" kern="1200" dirty="0">
                          <a:solidFill>
                            <a:schemeClr val="dk1"/>
                          </a:solidFill>
                          <a:effectLst/>
                          <a:latin typeface="+mn-lt"/>
                          <a:ea typeface="+mn-ea"/>
                          <a:cs typeface="+mn-cs"/>
                        </a:rPr>
                        <a:t>  ottoman. Le  </a:t>
                      </a:r>
                      <a:r>
                        <a:rPr lang="en-US" sz="1200" i="1" kern="1200" dirty="0" err="1">
                          <a:solidFill>
                            <a:schemeClr val="dk1"/>
                          </a:solidFill>
                          <a:effectLst/>
                          <a:latin typeface="+mn-lt"/>
                          <a:ea typeface="+mn-ea"/>
                          <a:cs typeface="+mn-cs"/>
                        </a:rPr>
                        <a:t>ḫiṭāb</a:t>
                      </a:r>
                      <a:r>
                        <a:rPr lang="en-US" sz="1200" i="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ne </a:t>
                      </a:r>
                      <a:r>
                        <a:rPr lang="en-US" sz="1200" kern="1200" dirty="0" err="1">
                          <a:solidFill>
                            <a:schemeClr val="dk1"/>
                          </a:solidFill>
                          <a:effectLst/>
                          <a:latin typeface="+mn-lt"/>
                          <a:ea typeface="+mn-ea"/>
                          <a:cs typeface="+mn-cs"/>
                        </a:rPr>
                        <a:t>concerne</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alors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qu’une</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infime</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partie</a:t>
                      </a:r>
                      <a:r>
                        <a:rPr lang="en-US" sz="1200" kern="1200" dirty="0">
                          <a:solidFill>
                            <a:schemeClr val="dk1"/>
                          </a:solidFill>
                          <a:effectLst/>
                          <a:latin typeface="+mn-lt"/>
                          <a:ea typeface="+mn-ea"/>
                          <a:cs typeface="+mn-cs"/>
                        </a:rPr>
                        <a:t> des </a:t>
                      </a:r>
                      <a:r>
                        <a:rPr lang="en-US" sz="1200" kern="1200" dirty="0" err="1">
                          <a:solidFill>
                            <a:schemeClr val="dk1"/>
                          </a:solidFill>
                          <a:effectLst/>
                          <a:latin typeface="+mn-lt"/>
                          <a:ea typeface="+mn-ea"/>
                          <a:cs typeface="+mn-cs"/>
                        </a:rPr>
                        <a:t>autorités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arabo-musulmanes</a:t>
                      </a:r>
                      <a:r>
                        <a:rPr lang="en-US" sz="1200" kern="1200" dirty="0">
                          <a:solidFill>
                            <a:schemeClr val="dk1"/>
                          </a:solidFill>
                          <a:effectLst/>
                          <a:latin typeface="+mn-lt"/>
                          <a:ea typeface="+mn-ea"/>
                          <a:cs typeface="+mn-cs"/>
                        </a:rPr>
                        <a:t>, il </a:t>
                      </a:r>
                      <a:r>
                        <a:rPr lang="en-US" sz="1200" kern="1200" dirty="0" err="1">
                          <a:solidFill>
                            <a:schemeClr val="dk1"/>
                          </a:solidFill>
                          <a:effectLst/>
                          <a:latin typeface="+mn-lt"/>
                          <a:ea typeface="+mn-ea"/>
                          <a:cs typeface="+mn-cs"/>
                        </a:rPr>
                        <a:t>peut</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être</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considéré</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comme</a:t>
                      </a:r>
                      <a:r>
                        <a:rPr lang="en-US" sz="1200" kern="1200" dirty="0">
                          <a:solidFill>
                            <a:schemeClr val="dk1"/>
                          </a:solidFill>
                          <a:effectLst/>
                          <a:latin typeface="+mn-lt"/>
                          <a:ea typeface="+mn-ea"/>
                          <a:cs typeface="+mn-cs"/>
                        </a:rPr>
                        <a:t> un </a:t>
                      </a:r>
                      <a:r>
                        <a:rPr lang="en-US" sz="1200" i="1" kern="1200" dirty="0" err="1">
                          <a:solidFill>
                            <a:schemeClr val="dk1"/>
                          </a:solidFill>
                          <a:effectLst/>
                          <a:latin typeface="+mn-lt"/>
                          <a:ea typeface="+mn-ea"/>
                          <a:cs typeface="+mn-cs"/>
                        </a:rPr>
                        <a:t>laqab</a:t>
                      </a:r>
                      <a:r>
                        <a:rPr lang="en-US" sz="1200" i="1" kern="1200" dirty="0">
                          <a:solidFill>
                            <a:schemeClr val="dk1"/>
                          </a:solidFill>
                          <a:effectLst/>
                          <a:latin typeface="+mn-lt"/>
                          <a:ea typeface="+mn-ea"/>
                          <a:cs typeface="+mn-cs"/>
                        </a:rPr>
                        <a:t>.</a:t>
                      </a:r>
                      <a:endParaRPr lang="fr-FR" sz="1200" dirty="0">
                        <a:latin typeface="+mn-lt"/>
                      </a:endParaRPr>
                    </a:p>
                  </a:txBody>
                  <a:tcPr/>
                </a:tc>
                <a:extLst>
                  <a:ext uri="{0D108BD9-81ED-4DB2-BD59-A6C34878D82A}">
                    <a16:rowId xmlns:a16="http://schemas.microsoft.com/office/drawing/2014/main" val="451090120"/>
                  </a:ext>
                </a:extLst>
              </a:tr>
            </a:tbl>
          </a:graphicData>
        </a:graphic>
      </p:graphicFrame>
      <p:sp>
        <p:nvSpPr>
          <p:cNvPr id="2" name="ZoneTexte 1">
            <a:extLst>
              <a:ext uri="{FF2B5EF4-FFF2-40B4-BE49-F238E27FC236}">
                <a16:creationId xmlns:a16="http://schemas.microsoft.com/office/drawing/2014/main" id="{B5B7C02F-B0C7-0B9F-8383-86F9A039ECD9}"/>
              </a:ext>
            </a:extLst>
          </p:cNvPr>
          <p:cNvSpPr txBox="1"/>
          <p:nvPr/>
        </p:nvSpPr>
        <p:spPr>
          <a:xfrm>
            <a:off x="11020925" y="280473"/>
            <a:ext cx="1578545" cy="369332"/>
          </a:xfrm>
          <a:prstGeom prst="rect">
            <a:avLst/>
          </a:prstGeom>
          <a:solidFill>
            <a:schemeClr val="tx1"/>
          </a:solidFill>
        </p:spPr>
        <p:txBody>
          <a:bodyPr wrap="square">
            <a:spAutoFit/>
          </a:bodyPr>
          <a:lstStyle/>
          <a:p>
            <a:r>
              <a:rPr lang="fr-FR">
                <a:solidFill>
                  <a:schemeClr val="bg1"/>
                </a:solidFill>
                <a:cs typeface="Calibri Light"/>
              </a:rPr>
              <a:t>2/2</a:t>
            </a:r>
            <a:endParaRPr lang="fr-FR">
              <a:solidFill>
                <a:schemeClr val="bg1"/>
              </a:solidFill>
            </a:endParaRPr>
          </a:p>
        </p:txBody>
      </p:sp>
      <p:sp>
        <p:nvSpPr>
          <p:cNvPr id="5" name="Titre 1">
            <a:extLst>
              <a:ext uri="{FF2B5EF4-FFF2-40B4-BE49-F238E27FC236}">
                <a16:creationId xmlns:a16="http://schemas.microsoft.com/office/drawing/2014/main" id="{61C15D3C-0D44-585A-A4B9-476A9816C8F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a:p>
        </p:txBody>
      </p:sp>
      <p:sp>
        <p:nvSpPr>
          <p:cNvPr id="6" name="Titre 1">
            <a:extLst>
              <a:ext uri="{FF2B5EF4-FFF2-40B4-BE49-F238E27FC236}">
                <a16:creationId xmlns:a16="http://schemas.microsoft.com/office/drawing/2014/main" id="{564C3B4D-2AE2-E3BE-991D-3D3C3533F2F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cs typeface="Calibri Light"/>
              </a:rPr>
              <a:t>Nom arabe classique </a:t>
            </a:r>
          </a:p>
          <a:p>
            <a:r>
              <a:rPr lang="fr-FR">
                <a:cs typeface="Calibri Light"/>
              </a:rPr>
              <a:t>5 éléments, oui mais…  </a:t>
            </a:r>
            <a:endParaRPr lang="fr-FR"/>
          </a:p>
        </p:txBody>
      </p:sp>
    </p:spTree>
    <p:extLst>
      <p:ext uri="{BB962C8B-B14F-4D97-AF65-F5344CB8AC3E}">
        <p14:creationId xmlns:p14="http://schemas.microsoft.com/office/powerpoint/2010/main" val="24501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097280" y="1845734"/>
            <a:ext cx="10058400" cy="4277361"/>
          </a:xfrm>
        </p:spPr>
        <p:txBody>
          <a:bodyPr vert="horz" lIns="91440" tIns="45720" rIns="91440" bIns="45720" rtlCol="0" anchor="t">
            <a:normAutofit fontScale="92500" lnSpcReduction="10000"/>
          </a:bodyPr>
          <a:lstStyle/>
          <a:p>
            <a:pPr marL="0" indent="0">
              <a:buNone/>
            </a:pPr>
            <a:r>
              <a:rPr lang="fr-FR" sz="1800" b="1">
                <a:latin typeface="Calibri"/>
                <a:cs typeface="Calibri"/>
              </a:rPr>
              <a:t>La </a:t>
            </a:r>
            <a:r>
              <a:rPr lang="fr-FR" sz="1800" b="1" err="1">
                <a:latin typeface="Calibri"/>
                <a:cs typeface="Calibri"/>
              </a:rPr>
              <a:t>šuhra</a:t>
            </a:r>
            <a:r>
              <a:rPr lang="fr-FR" sz="1800" b="1">
                <a:latin typeface="Calibri"/>
                <a:cs typeface="Calibri"/>
              </a:rPr>
              <a:t> désigne la partie du nom sous laquelle la personne est la plus connue et qui peut correspondre à </a:t>
            </a:r>
            <a:r>
              <a:rPr lang="fr-FR" sz="1800">
                <a:latin typeface="Calibri"/>
                <a:cs typeface="Calibri"/>
              </a:rPr>
              <a:t> :</a:t>
            </a:r>
          </a:p>
          <a:p>
            <a:pPr>
              <a:buFont typeface="Arial" panose="020F0502020204030204" pitchFamily="34" charset="0"/>
              <a:buChar char="•"/>
            </a:pPr>
            <a:r>
              <a:rPr lang="fr-FR" sz="1800">
                <a:latin typeface="Calibri"/>
                <a:cs typeface="Calibri"/>
              </a:rPr>
              <a:t> un gentilé le plus souvent, mais aussi un des  5  éléments du nom </a:t>
            </a:r>
          </a:p>
          <a:p>
            <a:pPr>
              <a:buFont typeface="Arial" panose="020F0502020204030204" pitchFamily="34" charset="0"/>
              <a:buChar char="•"/>
            </a:pPr>
            <a:r>
              <a:rPr lang="fr-FR" sz="1800">
                <a:latin typeface="Calibri"/>
                <a:cs typeface="Calibri"/>
              </a:rPr>
              <a:t> plusieurs de ces composantes : </a:t>
            </a:r>
            <a:r>
              <a:rPr lang="fr-FR" sz="1800" err="1">
                <a:latin typeface="Calibri"/>
                <a:cs typeface="Calibri"/>
              </a:rPr>
              <a:t>kunya</a:t>
            </a:r>
            <a:r>
              <a:rPr lang="fr-FR" sz="1800">
                <a:latin typeface="Calibri"/>
                <a:cs typeface="Calibri"/>
              </a:rPr>
              <a:t> +  </a:t>
            </a:r>
            <a:r>
              <a:rPr lang="fr-FR" sz="1800" err="1">
                <a:latin typeface="Calibri"/>
                <a:cs typeface="Calibri"/>
              </a:rPr>
              <a:t>nisba</a:t>
            </a:r>
            <a:r>
              <a:rPr lang="fr-FR" sz="1800">
                <a:latin typeface="Calibri"/>
                <a:cs typeface="Calibri"/>
              </a:rPr>
              <a:t> = </a:t>
            </a:r>
            <a:r>
              <a:rPr lang="fr-FR" sz="1800" err="1">
                <a:latin typeface="Calibri"/>
                <a:cs typeface="Calibri"/>
              </a:rPr>
              <a:t>šuhra</a:t>
            </a:r>
            <a:r>
              <a:rPr lang="fr-FR" sz="1800">
                <a:latin typeface="Calibri"/>
                <a:cs typeface="Calibri"/>
              </a:rPr>
              <a:t> </a:t>
            </a:r>
            <a:endParaRPr lang="fr-FR">
              <a:latin typeface="Calibri"/>
              <a:cs typeface="Calibri"/>
            </a:endParaRPr>
          </a:p>
          <a:p>
            <a:pPr marL="0" indent="0">
              <a:buNone/>
            </a:pPr>
            <a:r>
              <a:rPr lang="fr-FR" sz="1800">
                <a:latin typeface="Calibri"/>
                <a:cs typeface="Calibri"/>
              </a:rPr>
              <a:t>En théorie, la </a:t>
            </a:r>
            <a:r>
              <a:rPr lang="fr-FR" sz="1800" err="1">
                <a:latin typeface="Calibri"/>
                <a:cs typeface="Calibri"/>
              </a:rPr>
              <a:t>šuhra</a:t>
            </a:r>
            <a:r>
              <a:rPr lang="fr-FR" sz="1800">
                <a:latin typeface="Calibri"/>
                <a:cs typeface="Calibri"/>
              </a:rPr>
              <a:t> suffit à identifier la personne.</a:t>
            </a:r>
          </a:p>
          <a:p>
            <a:pPr marL="0" indent="0">
              <a:buNone/>
            </a:pPr>
            <a:r>
              <a:rPr lang="fr-FR" sz="1800" b="1">
                <a:latin typeface="Calibri"/>
                <a:cs typeface="Calibri"/>
              </a:rPr>
              <a:t>En catalogage (A200) </a:t>
            </a:r>
            <a:r>
              <a:rPr lang="fr-FR" sz="1800">
                <a:latin typeface="Calibri"/>
                <a:cs typeface="Calibri"/>
              </a:rPr>
              <a:t>:</a:t>
            </a:r>
          </a:p>
          <a:p>
            <a:pPr>
              <a:buFont typeface="Arial" panose="020F0502020204030204" pitchFamily="34" charset="0"/>
              <a:buChar char="•"/>
            </a:pPr>
            <a:r>
              <a:rPr lang="fr-FR" sz="1800">
                <a:latin typeface="Calibri"/>
                <a:cs typeface="Calibri"/>
              </a:rPr>
              <a:t> la</a:t>
            </a:r>
            <a:r>
              <a:rPr lang="fr-FR" sz="1800" b="1">
                <a:latin typeface="Calibri"/>
                <a:cs typeface="Calibri"/>
              </a:rPr>
              <a:t> </a:t>
            </a:r>
            <a:r>
              <a:rPr lang="fr-FR" sz="1800" b="1" err="1">
                <a:latin typeface="Calibri"/>
                <a:cs typeface="Calibri"/>
              </a:rPr>
              <a:t>šuhra</a:t>
            </a:r>
            <a:r>
              <a:rPr lang="fr-FR" sz="1800" b="1">
                <a:latin typeface="Calibri"/>
                <a:cs typeface="Calibri"/>
              </a:rPr>
              <a:t> est saisie en premier “élément d’entrée” sous-zone $a</a:t>
            </a:r>
            <a:endParaRPr lang="fr-FR" sz="1800">
              <a:latin typeface="Calibri"/>
              <a:cs typeface="Calibri"/>
            </a:endParaRPr>
          </a:p>
          <a:p>
            <a:pPr>
              <a:buFont typeface="Arial" panose="020F0502020204030204" pitchFamily="34" charset="0"/>
              <a:buChar char="•"/>
            </a:pPr>
            <a:r>
              <a:rPr lang="fr-FR" sz="1800">
                <a:latin typeface="Calibri"/>
                <a:cs typeface="Calibri"/>
              </a:rPr>
              <a:t> L'</a:t>
            </a:r>
            <a:r>
              <a:rPr lang="fr-FR" sz="1800" b="1" err="1">
                <a:latin typeface="Calibri"/>
                <a:cs typeface="Calibri"/>
              </a:rPr>
              <a:t>ism</a:t>
            </a:r>
            <a:r>
              <a:rPr lang="fr-FR" sz="1800">
                <a:latin typeface="Calibri"/>
                <a:cs typeface="Calibri"/>
              </a:rPr>
              <a:t> en “partie du nom autre que l’élément d’entrée” </a:t>
            </a:r>
            <a:r>
              <a:rPr lang="fr-FR" sz="1800" b="1">
                <a:latin typeface="Calibri"/>
                <a:cs typeface="Calibri"/>
              </a:rPr>
              <a:t>sous-zone $b</a:t>
            </a:r>
            <a:endParaRPr lang="fr-FR" sz="1800">
              <a:latin typeface="Calibri"/>
              <a:cs typeface="Calibri"/>
            </a:endParaRPr>
          </a:p>
          <a:p>
            <a:pPr marL="0" indent="0" algn="just">
              <a:buNone/>
            </a:pPr>
            <a:r>
              <a:rPr lang="fr-FR" sz="1800" b="1">
                <a:solidFill>
                  <a:schemeClr val="accent2">
                    <a:lumMod val="75000"/>
                  </a:schemeClr>
                </a:solidFill>
                <a:latin typeface="Calibri"/>
                <a:cs typeface="Calibri"/>
              </a:rPr>
              <a:t>A noter 1 </a:t>
            </a:r>
            <a:r>
              <a:rPr lang="fr-FR" sz="1800">
                <a:latin typeface="Calibri"/>
                <a:cs typeface="Calibri"/>
              </a:rPr>
              <a:t>:  la </a:t>
            </a:r>
            <a:r>
              <a:rPr lang="fr-FR" sz="1800" err="1">
                <a:latin typeface="Calibri"/>
                <a:cs typeface="Calibri"/>
              </a:rPr>
              <a:t>šuhra</a:t>
            </a:r>
            <a:r>
              <a:rPr lang="fr-FR" sz="1800">
                <a:latin typeface="Calibri"/>
                <a:cs typeface="Calibri"/>
              </a:rPr>
              <a:t> n’est pas un nom de famille ni son équivalent, mais elle a la même fonction quant à l’identification d’une personne. Une personne peut avoir plusieurs </a:t>
            </a:r>
            <a:r>
              <a:rPr lang="fr-FR" sz="1800" err="1">
                <a:latin typeface="Calibri"/>
                <a:cs typeface="Calibri"/>
              </a:rPr>
              <a:t>šuhra</a:t>
            </a:r>
            <a:r>
              <a:rPr lang="fr-FR" sz="1800">
                <a:latin typeface="Calibri"/>
                <a:cs typeface="Calibri"/>
              </a:rPr>
              <a:t> au cours de sa vie mais aussi post mortem.</a:t>
            </a:r>
          </a:p>
          <a:p>
            <a:pPr marL="0" indent="0" algn="just">
              <a:buNone/>
            </a:pPr>
            <a:r>
              <a:rPr lang="fr-FR" sz="1800" b="1">
                <a:solidFill>
                  <a:schemeClr val="accent2">
                    <a:lumMod val="75000"/>
                  </a:schemeClr>
                </a:solidFill>
                <a:latin typeface="Calibri"/>
                <a:cs typeface="Calibri"/>
              </a:rPr>
              <a:t>A noter 2 </a:t>
            </a:r>
            <a:r>
              <a:rPr lang="fr-FR" sz="1800">
                <a:latin typeface="Calibri"/>
                <a:cs typeface="Calibri"/>
              </a:rPr>
              <a:t>: </a:t>
            </a:r>
            <a:r>
              <a:rPr lang="fr-FR" sz="1800" b="1">
                <a:latin typeface="Calibri"/>
                <a:cs typeface="Calibri"/>
              </a:rPr>
              <a:t>dans le contexte de l’onomastique arabo-musulmane, l’élément d’entrée correspond à la </a:t>
            </a:r>
            <a:r>
              <a:rPr lang="fr-FR" sz="1800" b="1" err="1">
                <a:latin typeface="Calibri"/>
                <a:cs typeface="Calibri"/>
              </a:rPr>
              <a:t>šuhra</a:t>
            </a:r>
            <a:r>
              <a:rPr lang="fr-FR" sz="1800">
                <a:latin typeface="Calibri"/>
                <a:cs typeface="Calibri"/>
              </a:rPr>
              <a:t>. Tout ce qui n’en fait pas partie est un élément rejeté</a:t>
            </a:r>
            <a:r>
              <a:rPr lang="fr-FR" sz="1800">
                <a:solidFill>
                  <a:schemeClr val="tx1">
                    <a:lumMod val="50000"/>
                    <a:lumOff val="50000"/>
                  </a:schemeClr>
                </a:solidFill>
                <a:latin typeface="Calibri"/>
                <a:cs typeface="Calibri"/>
              </a:rPr>
              <a:t> même</a:t>
            </a:r>
            <a:r>
              <a:rPr lang="fr-FR" sz="1800">
                <a:solidFill>
                  <a:schemeClr val="tx1">
                    <a:lumMod val="65000"/>
                    <a:lumOff val="35000"/>
                  </a:schemeClr>
                </a:solidFill>
                <a:latin typeface="Calibri"/>
                <a:cs typeface="Calibri"/>
              </a:rPr>
              <a:t> </a:t>
            </a:r>
            <a:r>
              <a:rPr lang="fr-FR" sz="1800">
                <a:solidFill>
                  <a:schemeClr val="tx1">
                    <a:lumMod val="50000"/>
                    <a:lumOff val="50000"/>
                  </a:schemeClr>
                </a:solidFill>
                <a:latin typeface="Calibri"/>
                <a:cs typeface="Calibri"/>
              </a:rPr>
              <a:t>si dans le </a:t>
            </a:r>
            <a:r>
              <a:rPr lang="fr-FR" sz="1800" err="1">
                <a:solidFill>
                  <a:schemeClr val="tx1">
                    <a:lumMod val="50000"/>
                    <a:lumOff val="50000"/>
                  </a:schemeClr>
                </a:solidFill>
                <a:latin typeface="Calibri"/>
                <a:cs typeface="Calibri"/>
              </a:rPr>
              <a:t>Sudoc</a:t>
            </a:r>
            <a:r>
              <a:rPr lang="fr-FR" sz="1800">
                <a:solidFill>
                  <a:schemeClr val="tx1">
                    <a:lumMod val="50000"/>
                    <a:lumOff val="50000"/>
                  </a:schemeClr>
                </a:solidFill>
                <a:latin typeface="Calibri"/>
                <a:cs typeface="Calibri"/>
              </a:rPr>
              <a:t> il est possible d’enregistrer les noms dans l’ordre direct (et dans ce cas il n’y a pas d’élément rejeté en $b)</a:t>
            </a:r>
            <a:r>
              <a:rPr lang="fr-FR" sz="1800">
                <a:solidFill>
                  <a:schemeClr val="tx1"/>
                </a:solidFill>
                <a:latin typeface="Calibri"/>
                <a:cs typeface="Calibri"/>
              </a:rPr>
              <a:t>.</a:t>
            </a:r>
          </a:p>
        </p:txBody>
      </p:sp>
      <p:sp>
        <p:nvSpPr>
          <p:cNvPr id="6" name="Titre 1">
            <a:extLst>
              <a:ext uri="{FF2B5EF4-FFF2-40B4-BE49-F238E27FC236}">
                <a16:creationId xmlns:a16="http://schemas.microsoft.com/office/drawing/2014/main" id="{7DBD5D04-1C3D-6A98-CAE6-C4801B6B352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cs typeface="Calibri Light"/>
              </a:rPr>
              <a:t>L’élément d’entrée ($a) : la </a:t>
            </a:r>
            <a:r>
              <a:rPr lang="fr-FR" i="1" err="1">
                <a:cs typeface="Calibri Light"/>
              </a:rPr>
              <a:t>šuhra</a:t>
            </a:r>
            <a:r>
              <a:rPr lang="fr-FR" i="1">
                <a:cs typeface="Calibri Light"/>
              </a:rPr>
              <a:t> </a:t>
            </a:r>
            <a:r>
              <a:rPr lang="fr-FR">
                <a:cs typeface="Calibri Light"/>
              </a:rPr>
              <a:t>  </a:t>
            </a:r>
            <a:endParaRPr lang="fr-FR"/>
          </a:p>
        </p:txBody>
      </p:sp>
      <p:pic>
        <p:nvPicPr>
          <p:cNvPr id="7" name="Graphique 6" descr="Questions avec un remplissage uni">
            <a:extLst>
              <a:ext uri="{FF2B5EF4-FFF2-40B4-BE49-F238E27FC236}">
                <a16:creationId xmlns:a16="http://schemas.microsoft.com/office/drawing/2014/main" id="{FF27393C-8559-205E-EDB1-B3E6D33A1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35" y="1715190"/>
            <a:ext cx="914400" cy="914400"/>
          </a:xfrm>
          <a:prstGeom prst="rect">
            <a:avLst/>
          </a:prstGeom>
        </p:spPr>
      </p:pic>
      <p:sp>
        <p:nvSpPr>
          <p:cNvPr id="5" name="ZoneTexte 4">
            <a:extLst>
              <a:ext uri="{FF2B5EF4-FFF2-40B4-BE49-F238E27FC236}">
                <a16:creationId xmlns:a16="http://schemas.microsoft.com/office/drawing/2014/main" id="{A846A1E7-EF23-8194-AC4E-9A1104A26E51}"/>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a:solidFill>
                  <a:schemeClr val="bg1"/>
                </a:solidFill>
                <a:cs typeface="Calibri Light"/>
              </a:rPr>
              <a:t>1/3</a:t>
            </a:r>
            <a:endParaRPr lang="fr-FR">
              <a:solidFill>
                <a:schemeClr val="bg1"/>
              </a:solidFill>
            </a:endParaRPr>
          </a:p>
        </p:txBody>
      </p:sp>
    </p:spTree>
    <p:extLst>
      <p:ext uri="{BB962C8B-B14F-4D97-AF65-F5344CB8AC3E}">
        <p14:creationId xmlns:p14="http://schemas.microsoft.com/office/powerpoint/2010/main" val="2015065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097280" y="1845734"/>
            <a:ext cx="10058400" cy="4023360"/>
          </a:xfrm>
        </p:spPr>
        <p:txBody>
          <a:bodyPr vert="horz" lIns="91440" tIns="45720" rIns="91440" bIns="45720" rtlCol="0" anchor="t">
            <a:normAutofit/>
          </a:bodyPr>
          <a:lstStyle/>
          <a:p>
            <a:pPr marL="0" indent="0" algn="just">
              <a:buNone/>
            </a:pPr>
            <a:r>
              <a:rPr lang="fr-FR" sz="1800">
                <a:solidFill>
                  <a:srgbClr val="000000"/>
                </a:solidFill>
                <a:ea typeface="+mn-lt"/>
                <a:cs typeface="+mn-lt"/>
              </a:rPr>
              <a:t>Suivre le modèle des dictionnaires biographiques et les pratiques en vigueur dans les catalogues du monde  arabo-musulman pour déterminer la partie du nom autre que l'élément d'entrée dans les notices d'autorité arabo-musulmanes. Mais en raison des multiples combinaisons possibles, il est plus fastidieux de rechercher les noms dans les dictionnaires biographiques arabes que dans les dictionnaires biographiques occidentaux. </a:t>
            </a:r>
            <a:endParaRPr lang="fr-FR">
              <a:solidFill>
                <a:srgbClr val="404040"/>
              </a:solidFill>
              <a:ea typeface="+mn-lt"/>
              <a:cs typeface="+mn-lt"/>
            </a:endParaRPr>
          </a:p>
          <a:p>
            <a:pPr algn="just">
              <a:buNone/>
            </a:pPr>
            <a:r>
              <a:rPr lang="fr-FR" sz="1800">
                <a:solidFill>
                  <a:srgbClr val="000000"/>
                </a:solidFill>
                <a:ea typeface="+mn-lt"/>
                <a:cs typeface="+mn-lt"/>
              </a:rPr>
              <a:t>À partir de 1900</a:t>
            </a:r>
            <a:r>
              <a:rPr lang="fr-FR" sz="1800" i="1">
                <a:solidFill>
                  <a:srgbClr val="000000"/>
                </a:solidFill>
                <a:ea typeface="+mn-lt"/>
                <a:cs typeface="+mn-lt"/>
              </a:rPr>
              <a:t>, </a:t>
            </a:r>
            <a:r>
              <a:rPr lang="fr-FR" sz="1800">
                <a:solidFill>
                  <a:srgbClr val="000000"/>
                </a:solidFill>
                <a:ea typeface="+mn-lt"/>
                <a:cs typeface="+mn-lt"/>
              </a:rPr>
              <a:t>les noms modernes arabo-musulmans ne contiennent qu’une </a:t>
            </a:r>
            <a:r>
              <a:rPr lang="fr-FR" sz="1800" i="1" err="1">
                <a:solidFill>
                  <a:srgbClr val="000000"/>
                </a:solidFill>
                <a:ea typeface="+mn-lt"/>
                <a:cs typeface="+mn-lt"/>
              </a:rPr>
              <a:t>šuhra</a:t>
            </a:r>
            <a:r>
              <a:rPr lang="fr-FR" sz="1800" i="1">
                <a:solidFill>
                  <a:srgbClr val="000000"/>
                </a:solidFill>
                <a:ea typeface="+mn-lt"/>
                <a:cs typeface="+mn-lt"/>
              </a:rPr>
              <a:t> </a:t>
            </a:r>
            <a:r>
              <a:rPr lang="fr-FR" sz="1800">
                <a:solidFill>
                  <a:srgbClr val="000000"/>
                </a:solidFill>
                <a:ea typeface="+mn-lt"/>
                <a:cs typeface="+mn-lt"/>
              </a:rPr>
              <a:t>et un </a:t>
            </a:r>
            <a:r>
              <a:rPr lang="fr-FR" sz="1800" i="1" err="1">
                <a:solidFill>
                  <a:srgbClr val="000000"/>
                </a:solidFill>
                <a:ea typeface="+mn-lt"/>
                <a:cs typeface="+mn-lt"/>
              </a:rPr>
              <a:t>ism</a:t>
            </a:r>
            <a:r>
              <a:rPr lang="fr-FR" sz="1800" i="1">
                <a:solidFill>
                  <a:srgbClr val="000000"/>
                </a:solidFill>
                <a:ea typeface="+mn-lt"/>
                <a:cs typeface="+mn-lt"/>
              </a:rPr>
              <a:t>.</a:t>
            </a:r>
            <a:endParaRPr lang="fr-FR">
              <a:cs typeface="Calibri"/>
            </a:endParaRPr>
          </a:p>
          <a:p>
            <a:pPr marL="0" indent="0">
              <a:buNone/>
            </a:pPr>
            <a:endParaRPr lang="fr-FR" sz="1800">
              <a:solidFill>
                <a:schemeClr val="tx1"/>
              </a:solidFill>
              <a:latin typeface="AB BLinePro"/>
            </a:endParaRPr>
          </a:p>
        </p:txBody>
      </p:sp>
      <p:sp>
        <p:nvSpPr>
          <p:cNvPr id="6" name="Titre 1">
            <a:extLst>
              <a:ext uri="{FF2B5EF4-FFF2-40B4-BE49-F238E27FC236}">
                <a16:creationId xmlns:a16="http://schemas.microsoft.com/office/drawing/2014/main" id="{7DBD5D04-1C3D-6A98-CAE6-C4801B6B352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cs typeface="Calibri Light"/>
              </a:rPr>
              <a:t>La partie du nom </a:t>
            </a:r>
          </a:p>
          <a:p>
            <a:r>
              <a:rPr lang="fr-FR">
                <a:cs typeface="Calibri Light"/>
              </a:rPr>
              <a:t>autre que l’élément d’entrée ($b)</a:t>
            </a:r>
          </a:p>
        </p:txBody>
      </p:sp>
      <p:graphicFrame>
        <p:nvGraphicFramePr>
          <p:cNvPr id="4" name="Tableau 3">
            <a:extLst>
              <a:ext uri="{FF2B5EF4-FFF2-40B4-BE49-F238E27FC236}">
                <a16:creationId xmlns:a16="http://schemas.microsoft.com/office/drawing/2014/main" id="{A4CF0B15-CB72-449D-CD0A-3B3BA0A9CD52}"/>
              </a:ext>
            </a:extLst>
          </p:cNvPr>
          <p:cNvGraphicFramePr>
            <a:graphicFrameLocks noGrp="1"/>
          </p:cNvGraphicFramePr>
          <p:nvPr>
            <p:extLst>
              <p:ext uri="{D42A27DB-BD31-4B8C-83A1-F6EECF244321}">
                <p14:modId xmlns:p14="http://schemas.microsoft.com/office/powerpoint/2010/main" val="3773443299"/>
              </p:ext>
            </p:extLst>
          </p:nvPr>
        </p:nvGraphicFramePr>
        <p:xfrm>
          <a:off x="234950" y="3686116"/>
          <a:ext cx="11722097" cy="2560320"/>
        </p:xfrm>
        <a:graphic>
          <a:graphicData uri="http://schemas.openxmlformats.org/drawingml/2006/table">
            <a:tbl>
              <a:tblPr firstRow="1" bandRow="1">
                <a:tableStyleId>{073A0DAA-6AF3-43AB-8588-CEC1D06C72B9}</a:tableStyleId>
              </a:tblPr>
              <a:tblGrid>
                <a:gridCol w="1627361">
                  <a:extLst>
                    <a:ext uri="{9D8B030D-6E8A-4147-A177-3AD203B41FA5}">
                      <a16:colId xmlns:a16="http://schemas.microsoft.com/office/drawing/2014/main" val="2479353239"/>
                    </a:ext>
                  </a:extLst>
                </a:gridCol>
                <a:gridCol w="3273777">
                  <a:extLst>
                    <a:ext uri="{9D8B030D-6E8A-4147-A177-3AD203B41FA5}">
                      <a16:colId xmlns:a16="http://schemas.microsoft.com/office/drawing/2014/main" val="3901904059"/>
                    </a:ext>
                  </a:extLst>
                </a:gridCol>
                <a:gridCol w="6820959">
                  <a:extLst>
                    <a:ext uri="{9D8B030D-6E8A-4147-A177-3AD203B41FA5}">
                      <a16:colId xmlns:a16="http://schemas.microsoft.com/office/drawing/2014/main" val="3583319283"/>
                    </a:ext>
                  </a:extLst>
                </a:gridCol>
              </a:tblGrid>
              <a:tr h="277495">
                <a:tc>
                  <a:txBody>
                    <a:bodyPr/>
                    <a:lstStyle/>
                    <a:p>
                      <a:pPr marL="0" algn="l" rtl="0" eaLnBrk="1" latinLnBrk="0" hangingPunct="1">
                        <a:spcBef>
                          <a:spcPts val="0"/>
                        </a:spcBef>
                        <a:spcAft>
                          <a:spcPts val="0"/>
                        </a:spcAft>
                      </a:pPr>
                      <a:r>
                        <a:rPr lang="fr-FR" sz="1800" u="none" strike="noStrike" kern="1200">
                          <a:solidFill>
                            <a:srgbClr val="FFFFFF"/>
                          </a:solidFill>
                        </a:rPr>
                        <a:t>Forme</a:t>
                      </a:r>
                      <a:r>
                        <a:rPr lang="fr-FR" sz="1800" kern="1200">
                          <a:solidFill>
                            <a:srgbClr val="FFFFFF"/>
                          </a:solidFill>
                          <a:effectLst/>
                        </a:rPr>
                        <a:t> du nom</a:t>
                      </a:r>
                      <a:endParaRPr lang="fr-FR">
                        <a:effectLst/>
                      </a:endParaRPr>
                    </a:p>
                  </a:txBody>
                  <a:tcPr anchor="ctr"/>
                </a:tc>
                <a:tc>
                  <a:txBody>
                    <a:bodyPr/>
                    <a:lstStyle/>
                    <a:p>
                      <a:pPr marL="0" algn="l" rtl="0" eaLnBrk="1" latinLnBrk="0" hangingPunct="1">
                        <a:spcBef>
                          <a:spcPts val="0"/>
                        </a:spcBef>
                        <a:spcAft>
                          <a:spcPts val="0"/>
                        </a:spcAft>
                      </a:pPr>
                      <a:r>
                        <a:rPr lang="fr-FR" sz="1800" kern="1200">
                          <a:solidFill>
                            <a:srgbClr val="FFFFFF"/>
                          </a:solidFill>
                          <a:effectLst/>
                        </a:rPr>
                        <a:t>Définition</a:t>
                      </a:r>
                      <a:endParaRPr lang="fr-FR">
                        <a:effectLst/>
                      </a:endParaRPr>
                    </a:p>
                  </a:txBody>
                  <a:tcPr anchor="ctr"/>
                </a:tc>
                <a:tc>
                  <a:txBody>
                    <a:bodyPr/>
                    <a:lstStyle/>
                    <a:p>
                      <a:pPr marL="0" algn="l" rtl="0" eaLnBrk="1" latinLnBrk="0" hangingPunct="1">
                        <a:spcBef>
                          <a:spcPts val="0"/>
                        </a:spcBef>
                        <a:spcAft>
                          <a:spcPts val="0"/>
                        </a:spcAft>
                      </a:pPr>
                      <a:r>
                        <a:rPr lang="fr-FR" sz="1800" kern="1200">
                          <a:solidFill>
                            <a:srgbClr val="FFFFFF"/>
                          </a:solidFill>
                          <a:effectLst/>
                        </a:rPr>
                        <a:t>Commentaire</a:t>
                      </a:r>
                      <a:endParaRPr lang="fr-FR">
                        <a:effectLst/>
                      </a:endParaRPr>
                    </a:p>
                  </a:txBody>
                  <a:tcPr anchor="ctr"/>
                </a:tc>
                <a:extLst>
                  <a:ext uri="{0D108BD9-81ED-4DB2-BD59-A6C34878D82A}">
                    <a16:rowId xmlns:a16="http://schemas.microsoft.com/office/drawing/2014/main" val="3387673476"/>
                  </a:ext>
                </a:extLst>
              </a:tr>
              <a:tr h="1213231">
                <a:tc>
                  <a:txBody>
                    <a:bodyPr/>
                    <a:lstStyle/>
                    <a:p>
                      <a:pPr marL="0" algn="l" rtl="0" eaLnBrk="1" latinLnBrk="0" hangingPunct="1">
                        <a:spcBef>
                          <a:spcPts val="0"/>
                        </a:spcBef>
                        <a:spcAft>
                          <a:spcPts val="0"/>
                        </a:spcAft>
                      </a:pPr>
                      <a:r>
                        <a:rPr lang="fr-FR" sz="1600" b="1" kern="1200">
                          <a:solidFill>
                            <a:srgbClr val="000000"/>
                          </a:solidFill>
                          <a:effectLst/>
                        </a:rPr>
                        <a:t>Courte </a:t>
                      </a:r>
                      <a:endParaRPr lang="fr-FR" b="1">
                        <a:effectLst/>
                      </a:endParaRPr>
                    </a:p>
                  </a:txBody>
                  <a:tcPr/>
                </a:tc>
                <a:tc>
                  <a:txBody>
                    <a:bodyPr/>
                    <a:lstStyle/>
                    <a:p>
                      <a:pPr marL="0" algn="l" rtl="0" eaLnBrk="1" latinLnBrk="0" hangingPunct="1">
                        <a:spcBef>
                          <a:spcPts val="0"/>
                        </a:spcBef>
                        <a:spcAft>
                          <a:spcPts val="0"/>
                        </a:spcAft>
                      </a:pPr>
                      <a:r>
                        <a:rPr lang="en-US" sz="1200" kern="1200" err="1">
                          <a:solidFill>
                            <a:srgbClr val="000000"/>
                          </a:solidFill>
                          <a:effectLst/>
                        </a:rPr>
                        <a:t>Combinaison</a:t>
                      </a:r>
                      <a:r>
                        <a:rPr lang="en-US" sz="1200" kern="1200">
                          <a:solidFill>
                            <a:srgbClr val="000000"/>
                          </a:solidFill>
                          <a:effectLst/>
                        </a:rPr>
                        <a:t> de la </a:t>
                      </a:r>
                      <a:r>
                        <a:rPr lang="en-US" sz="1200" kern="1200" err="1">
                          <a:solidFill>
                            <a:srgbClr val="000000"/>
                          </a:solidFill>
                          <a:effectLst/>
                        </a:rPr>
                        <a:t>šuhra</a:t>
                      </a:r>
                      <a:r>
                        <a:rPr lang="en-US" sz="1200" kern="1200">
                          <a:solidFill>
                            <a:srgbClr val="000000"/>
                          </a:solidFill>
                          <a:effectLst/>
                        </a:rPr>
                        <a:t> ($a) + </a:t>
                      </a:r>
                      <a:r>
                        <a:rPr lang="en-US" sz="1200" b="1" kern="1200">
                          <a:solidFill>
                            <a:srgbClr val="000000"/>
                          </a:solidFill>
                          <a:effectLst/>
                        </a:rPr>
                        <a:t>ism et </a:t>
                      </a:r>
                      <a:r>
                        <a:rPr lang="en-US" sz="1200" b="1" kern="1200" err="1">
                          <a:solidFill>
                            <a:srgbClr val="000000"/>
                          </a:solidFill>
                          <a:effectLst/>
                        </a:rPr>
                        <a:t>nasab</a:t>
                      </a:r>
                      <a:r>
                        <a:rPr lang="en-US" sz="1200" b="1" kern="1200">
                          <a:solidFill>
                            <a:srgbClr val="000000"/>
                          </a:solidFill>
                          <a:effectLst/>
                        </a:rPr>
                        <a:t>  ($b)</a:t>
                      </a:r>
                      <a:endParaRPr lang="en-US" b="1">
                        <a:effectLst/>
                      </a:endParaRPr>
                    </a:p>
                  </a:txBody>
                  <a:tcPr/>
                </a:tc>
                <a:tc>
                  <a:txBody>
                    <a:bodyPr/>
                    <a:lstStyle/>
                    <a:p>
                      <a:pPr marL="0" marR="0" indent="0" algn="l" rtl="0" eaLnBrk="1" fontAlgn="auto" latinLnBrk="0" hangingPunct="1">
                        <a:spcBef>
                          <a:spcPts val="0"/>
                        </a:spcBef>
                        <a:spcAft>
                          <a:spcPts val="0"/>
                        </a:spcAft>
                      </a:pPr>
                      <a:r>
                        <a:rPr lang="fr-FR" sz="1200" kern="1200">
                          <a:solidFill>
                            <a:srgbClr val="000000"/>
                          </a:solidFill>
                          <a:effectLst/>
                        </a:rPr>
                        <a:t>Un nom propre complet contenant toute la chaîne onomastique a toujours sa version courte qu’il faut privilégier en zone A200 et ainsi réduire la taille du contenu de la sous-zone $b.</a:t>
                      </a:r>
                      <a:endParaRPr lang="fr-FR">
                        <a:effectLst/>
                      </a:endParaRPr>
                    </a:p>
                    <a:p>
                      <a:pPr marL="0" lvl="0" indent="0" algn="just">
                        <a:spcBef>
                          <a:spcPts val="0"/>
                        </a:spcBef>
                        <a:spcAft>
                          <a:spcPts val="0"/>
                        </a:spcAft>
                        <a:buNone/>
                      </a:pPr>
                      <a:r>
                        <a:rPr lang="fr-FR" sz="1200" b="1" i="0" u="none" strike="noStrike" kern="1200" noProof="0">
                          <a:solidFill>
                            <a:schemeClr val="accent2">
                              <a:lumMod val="75000"/>
                            </a:schemeClr>
                          </a:solidFill>
                          <a:effectLst/>
                          <a:latin typeface="Calibri"/>
                        </a:rPr>
                        <a:t>A noter</a:t>
                      </a:r>
                      <a:r>
                        <a:rPr lang="fr-FR" sz="1200" kern="1200">
                          <a:solidFill>
                            <a:srgbClr val="FF0000"/>
                          </a:solidFill>
                          <a:effectLst/>
                        </a:rPr>
                        <a:t> </a:t>
                      </a:r>
                      <a:r>
                        <a:rPr lang="fr-FR" sz="1200" kern="1200">
                          <a:solidFill>
                            <a:srgbClr val="000000"/>
                          </a:solidFill>
                          <a:effectLst/>
                        </a:rPr>
                        <a:t>: en cas  d’homonymie  avec  une  </a:t>
                      </a:r>
                      <a:r>
                        <a:rPr lang="fr-FR" sz="1200" kern="1200" err="1">
                          <a:solidFill>
                            <a:srgbClr val="000000"/>
                          </a:solidFill>
                          <a:effectLst/>
                        </a:rPr>
                        <a:t>šuhra</a:t>
                      </a:r>
                      <a:r>
                        <a:rPr lang="fr-FR" sz="1200" kern="1200">
                          <a:solidFill>
                            <a:srgbClr val="000000"/>
                          </a:solidFill>
                          <a:effectLst/>
                        </a:rPr>
                        <a:t>,  un  </a:t>
                      </a:r>
                      <a:r>
                        <a:rPr lang="fr-FR" sz="1200" kern="1200" err="1">
                          <a:solidFill>
                            <a:srgbClr val="000000"/>
                          </a:solidFill>
                          <a:effectLst/>
                        </a:rPr>
                        <a:t>ism</a:t>
                      </a:r>
                      <a:r>
                        <a:rPr lang="fr-FR" sz="1200" kern="1200">
                          <a:solidFill>
                            <a:srgbClr val="000000"/>
                          </a:solidFill>
                          <a:effectLst/>
                        </a:rPr>
                        <a:t>  et  un  </a:t>
                      </a:r>
                      <a:r>
                        <a:rPr lang="fr-FR" sz="1200" kern="1200" err="1">
                          <a:solidFill>
                            <a:srgbClr val="000000"/>
                          </a:solidFill>
                          <a:effectLst/>
                        </a:rPr>
                        <a:t>nasab</a:t>
                      </a:r>
                      <a:r>
                        <a:rPr lang="fr-FR" sz="1200" kern="1200">
                          <a:solidFill>
                            <a:srgbClr val="000000"/>
                          </a:solidFill>
                          <a:effectLst/>
                        </a:rPr>
                        <a:t>  communs et si les dates de vie en $f et  le $c ne  suffisent pas  </a:t>
                      </a:r>
                      <a:r>
                        <a:rPr lang="fr-FR" sz="1200" b="1" kern="1200">
                          <a:solidFill>
                            <a:srgbClr val="000000"/>
                          </a:solidFill>
                          <a:effectLst/>
                        </a:rPr>
                        <a:t>pour  désambiguïser l'identité  de l'autorité  (cas très rare), l’ajout d’un des éléments du nom dans sa forme longue en $b de la zone A200 est toléré</a:t>
                      </a:r>
                      <a:r>
                        <a:rPr lang="fr-FR" sz="1200" kern="1200">
                          <a:solidFill>
                            <a:srgbClr val="000000"/>
                          </a:solidFill>
                          <a:effectLst/>
                        </a:rPr>
                        <a:t>.</a:t>
                      </a:r>
                      <a:endParaRPr lang="fr-FR">
                        <a:effectLst/>
                      </a:endParaRPr>
                    </a:p>
                    <a:p>
                      <a:pPr marL="0" marR="0" indent="0" algn="just" rtl="0" eaLnBrk="1" fontAlgn="auto" latinLnBrk="0" hangingPunct="1">
                        <a:spcBef>
                          <a:spcPts val="0"/>
                        </a:spcBef>
                        <a:spcAft>
                          <a:spcPts val="0"/>
                        </a:spcAft>
                      </a:pPr>
                      <a:r>
                        <a:rPr lang="fr-FR" sz="1200" kern="1200" baseline="0">
                          <a:solidFill>
                            <a:srgbClr val="000000"/>
                          </a:solidFill>
                          <a:effectLst/>
                        </a:rPr>
                        <a:t>La mention systématique d’une chaîne onomastique complète pouvant faire plusieurs lignes de longueur cela enlèverait de la clarté au catalogue car ces chaînes peuvent remonter à plusieurs générations et contenir des éléments différents pour une même personne selon les ressources utilisées.</a:t>
                      </a:r>
                      <a:endParaRPr lang="fr-FR">
                        <a:effectLst/>
                      </a:endParaRPr>
                    </a:p>
                  </a:txBody>
                  <a:tcPr/>
                </a:tc>
                <a:extLst>
                  <a:ext uri="{0D108BD9-81ED-4DB2-BD59-A6C34878D82A}">
                    <a16:rowId xmlns:a16="http://schemas.microsoft.com/office/drawing/2014/main" val="2178496656"/>
                  </a:ext>
                </a:extLst>
              </a:tr>
              <a:tr h="254381">
                <a:tc>
                  <a:txBody>
                    <a:bodyPr/>
                    <a:lstStyle/>
                    <a:p>
                      <a:pPr marL="0" algn="l" rtl="0" eaLnBrk="1" latinLnBrk="0" hangingPunct="1">
                        <a:spcBef>
                          <a:spcPts val="0"/>
                        </a:spcBef>
                        <a:spcAft>
                          <a:spcPts val="0"/>
                        </a:spcAft>
                      </a:pPr>
                      <a:r>
                        <a:rPr lang="fr-FR" sz="1600" b="1" kern="1200">
                          <a:solidFill>
                            <a:srgbClr val="000000"/>
                          </a:solidFill>
                          <a:effectLst/>
                        </a:rPr>
                        <a:t>Longue</a:t>
                      </a:r>
                      <a:endParaRPr lang="fr-FR" b="1">
                        <a:effectLst/>
                      </a:endParaRPr>
                    </a:p>
                  </a:txBody>
                  <a:tcPr/>
                </a:tc>
                <a:tc>
                  <a:txBody>
                    <a:bodyPr/>
                    <a:lstStyle/>
                    <a:p>
                      <a:pPr marL="0" algn="just" rtl="0" eaLnBrk="1" latinLnBrk="0" hangingPunct="1">
                        <a:spcBef>
                          <a:spcPts val="0"/>
                        </a:spcBef>
                        <a:spcAft>
                          <a:spcPts val="0"/>
                        </a:spcAft>
                      </a:pPr>
                      <a:r>
                        <a:rPr lang="en-US" sz="1200" kern="1200">
                          <a:solidFill>
                            <a:srgbClr val="000000"/>
                          </a:solidFill>
                          <a:effectLst/>
                        </a:rPr>
                        <a:t>La </a:t>
                      </a:r>
                      <a:r>
                        <a:rPr lang="en-US" sz="1200" kern="1200" err="1">
                          <a:solidFill>
                            <a:srgbClr val="000000"/>
                          </a:solidFill>
                          <a:effectLst/>
                        </a:rPr>
                        <a:t>forme</a:t>
                      </a:r>
                      <a:r>
                        <a:rPr lang="en-US" sz="1200" kern="1200">
                          <a:solidFill>
                            <a:srgbClr val="000000"/>
                          </a:solidFill>
                          <a:effectLst/>
                        </a:rPr>
                        <a:t> longue </a:t>
                      </a:r>
                      <a:r>
                        <a:rPr lang="en-US" sz="1200" kern="1200" err="1">
                          <a:solidFill>
                            <a:srgbClr val="000000"/>
                          </a:solidFill>
                          <a:effectLst/>
                        </a:rPr>
                        <a:t>contient</a:t>
                      </a:r>
                      <a:r>
                        <a:rPr lang="en-US" sz="1200" kern="1200">
                          <a:solidFill>
                            <a:srgbClr val="000000"/>
                          </a:solidFill>
                          <a:effectLst/>
                        </a:rPr>
                        <a:t> </a:t>
                      </a:r>
                      <a:r>
                        <a:rPr lang="en-US" sz="1200" kern="1200" err="1">
                          <a:solidFill>
                            <a:srgbClr val="000000"/>
                          </a:solidFill>
                          <a:effectLst/>
                        </a:rPr>
                        <a:t>en</a:t>
                      </a:r>
                      <a:r>
                        <a:rPr lang="en-US" sz="1200" kern="1200">
                          <a:solidFill>
                            <a:srgbClr val="000000"/>
                          </a:solidFill>
                          <a:effectLst/>
                        </a:rPr>
                        <a:t> plus le </a:t>
                      </a:r>
                      <a:r>
                        <a:rPr lang="en-US" sz="1200" kern="1200" err="1">
                          <a:solidFill>
                            <a:srgbClr val="000000"/>
                          </a:solidFill>
                          <a:effectLst/>
                        </a:rPr>
                        <a:t>reste</a:t>
                      </a:r>
                      <a:r>
                        <a:rPr lang="en-US" sz="1200" kern="1200">
                          <a:solidFill>
                            <a:srgbClr val="000000"/>
                          </a:solidFill>
                          <a:effectLst/>
                        </a:rPr>
                        <a:t> des </a:t>
                      </a:r>
                      <a:r>
                        <a:rPr lang="en-US" sz="1200" kern="1200" err="1">
                          <a:solidFill>
                            <a:srgbClr val="000000"/>
                          </a:solidFill>
                          <a:effectLst/>
                        </a:rPr>
                        <a:t>éléments</a:t>
                      </a:r>
                      <a:r>
                        <a:rPr lang="en-US" sz="1200" kern="1200">
                          <a:solidFill>
                            <a:srgbClr val="000000"/>
                          </a:solidFill>
                          <a:effectLst/>
                        </a:rPr>
                        <a:t> du nom </a:t>
                      </a:r>
                      <a:r>
                        <a:rPr lang="en-US" sz="1200" kern="1200" err="1">
                          <a:solidFill>
                            <a:srgbClr val="000000"/>
                          </a:solidFill>
                          <a:effectLst/>
                        </a:rPr>
                        <a:t>supplémentaires</a:t>
                      </a:r>
                      <a:r>
                        <a:rPr lang="en-US" sz="1200" kern="1200">
                          <a:solidFill>
                            <a:srgbClr val="000000"/>
                          </a:solidFill>
                          <a:effectLst/>
                        </a:rPr>
                        <a:t> (ex : </a:t>
                      </a:r>
                      <a:r>
                        <a:rPr lang="en-US" sz="1200" kern="1200" err="1">
                          <a:solidFill>
                            <a:srgbClr val="000000"/>
                          </a:solidFill>
                          <a:effectLst/>
                        </a:rPr>
                        <a:t>laqab</a:t>
                      </a:r>
                      <a:r>
                        <a:rPr lang="en-US" sz="1200" kern="1200">
                          <a:solidFill>
                            <a:srgbClr val="000000"/>
                          </a:solidFill>
                          <a:effectLst/>
                        </a:rPr>
                        <a:t>, kunya, nisba, etc. </a:t>
                      </a:r>
                      <a:r>
                        <a:rPr lang="en-US" sz="1200" kern="1200" err="1">
                          <a:solidFill>
                            <a:srgbClr val="000000"/>
                          </a:solidFill>
                          <a:effectLst/>
                        </a:rPr>
                        <a:t>en</a:t>
                      </a:r>
                      <a:r>
                        <a:rPr lang="en-US" sz="1200" kern="1200">
                          <a:solidFill>
                            <a:srgbClr val="000000"/>
                          </a:solidFill>
                          <a:effectLst/>
                        </a:rPr>
                        <a:t> plus). </a:t>
                      </a:r>
                      <a:endParaRPr lang="en-US">
                        <a:effectLst/>
                      </a:endParaRPr>
                    </a:p>
                  </a:txBody>
                  <a:tcPr/>
                </a:tc>
                <a:tc>
                  <a:txBody>
                    <a:bodyPr/>
                    <a:lstStyle/>
                    <a:p>
                      <a:pPr marL="0" algn="just" rtl="0" eaLnBrk="1" latinLnBrk="0" hangingPunct="1">
                        <a:spcBef>
                          <a:spcPts val="0"/>
                        </a:spcBef>
                        <a:spcAft>
                          <a:spcPts val="0"/>
                        </a:spcAft>
                      </a:pPr>
                      <a:r>
                        <a:rPr lang="fr-FR" sz="1200" kern="1200" baseline="0" dirty="0">
                          <a:solidFill>
                            <a:srgbClr val="000000"/>
                          </a:solidFill>
                          <a:effectLst/>
                        </a:rPr>
                        <a:t>Les formes longues sont à insérer si nécessaire </a:t>
                      </a:r>
                      <a:r>
                        <a:rPr lang="fr-FR" sz="1200" b="1" kern="1200" baseline="0" dirty="0">
                          <a:solidFill>
                            <a:srgbClr val="000000"/>
                          </a:solidFill>
                          <a:effectLst/>
                        </a:rPr>
                        <a:t>en zone A400</a:t>
                      </a:r>
                      <a:r>
                        <a:rPr lang="fr-FR" sz="1200" kern="1200" baseline="0" dirty="0">
                          <a:solidFill>
                            <a:srgbClr val="000000"/>
                          </a:solidFill>
                          <a:effectLst/>
                        </a:rPr>
                        <a:t> en citant les sources utilisées dans les zones dédiées (A810, A340).</a:t>
                      </a:r>
                      <a:endParaRPr lang="fr-FR" dirty="0">
                        <a:effectLst/>
                      </a:endParaRPr>
                    </a:p>
                  </a:txBody>
                  <a:tcPr/>
                </a:tc>
                <a:extLst>
                  <a:ext uri="{0D108BD9-81ED-4DB2-BD59-A6C34878D82A}">
                    <a16:rowId xmlns:a16="http://schemas.microsoft.com/office/drawing/2014/main" val="276911106"/>
                  </a:ext>
                </a:extLst>
              </a:tr>
            </a:tbl>
          </a:graphicData>
        </a:graphic>
      </p:graphicFrame>
      <p:sp>
        <p:nvSpPr>
          <p:cNvPr id="9" name="ZoneTexte 8">
            <a:extLst>
              <a:ext uri="{FF2B5EF4-FFF2-40B4-BE49-F238E27FC236}">
                <a16:creationId xmlns:a16="http://schemas.microsoft.com/office/drawing/2014/main" id="{18958D71-75B3-93B0-3619-A73A3AC9E555}"/>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a:solidFill>
                  <a:schemeClr val="bg1"/>
                </a:solidFill>
                <a:cs typeface="Calibri Light"/>
              </a:rPr>
              <a:t>2/3</a:t>
            </a:r>
            <a:endParaRPr lang="fr-FR">
              <a:solidFill>
                <a:schemeClr val="bg1"/>
              </a:solidFill>
            </a:endParaRPr>
          </a:p>
        </p:txBody>
      </p:sp>
    </p:spTree>
    <p:extLst>
      <p:ext uri="{BB962C8B-B14F-4D97-AF65-F5344CB8AC3E}">
        <p14:creationId xmlns:p14="http://schemas.microsoft.com/office/powerpoint/2010/main" val="3910658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descr="Une image contenant texte, capture d’écran, Police&#10;&#10;Description générée automatiquement">
            <a:extLst>
              <a:ext uri="{FF2B5EF4-FFF2-40B4-BE49-F238E27FC236}">
                <a16:creationId xmlns:a16="http://schemas.microsoft.com/office/drawing/2014/main" id="{F6F25C80-1DEE-3E58-56D3-A2382A23B191}"/>
              </a:ext>
            </a:extLst>
          </p:cNvPr>
          <p:cNvPicPr>
            <a:picLocks noGrp="1" noChangeAspect="1"/>
          </p:cNvPicPr>
          <p:nvPr>
            <p:ph idx="1"/>
          </p:nvPr>
        </p:nvPicPr>
        <p:blipFill>
          <a:blip r:embed="rId3"/>
          <a:stretch>
            <a:fillRect/>
          </a:stretch>
        </p:blipFill>
        <p:spPr>
          <a:xfrm>
            <a:off x="391724" y="1956835"/>
            <a:ext cx="10058400" cy="2333601"/>
          </a:xfrm>
        </p:spPr>
      </p:pic>
      <p:sp>
        <p:nvSpPr>
          <p:cNvPr id="6" name="Titre 1">
            <a:extLst>
              <a:ext uri="{FF2B5EF4-FFF2-40B4-BE49-F238E27FC236}">
                <a16:creationId xmlns:a16="http://schemas.microsoft.com/office/drawing/2014/main" id="{7DBD5D04-1C3D-6A98-CAE6-C4801B6B352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cs typeface="Calibri Light"/>
              </a:rPr>
              <a:t>La partie du nom </a:t>
            </a:r>
          </a:p>
          <a:p>
            <a:r>
              <a:rPr lang="fr-FR">
                <a:cs typeface="Calibri Light"/>
              </a:rPr>
              <a:t>autre que l’élément d’entrée ($b) Exemple</a:t>
            </a:r>
          </a:p>
        </p:txBody>
      </p:sp>
      <p:sp>
        <p:nvSpPr>
          <p:cNvPr id="7" name="ZoneTexte 6">
            <a:extLst>
              <a:ext uri="{FF2B5EF4-FFF2-40B4-BE49-F238E27FC236}">
                <a16:creationId xmlns:a16="http://schemas.microsoft.com/office/drawing/2014/main" id="{A4A166D5-EE63-B07D-8DF8-9B8D8751E285}"/>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a:solidFill>
                  <a:schemeClr val="bg1"/>
                </a:solidFill>
                <a:cs typeface="Calibri Light"/>
              </a:rPr>
              <a:t>3/3</a:t>
            </a:r>
            <a:endParaRPr lang="fr-FR">
              <a:solidFill>
                <a:schemeClr val="bg1"/>
              </a:solidFill>
            </a:endParaRPr>
          </a:p>
        </p:txBody>
      </p:sp>
      <p:sp>
        <p:nvSpPr>
          <p:cNvPr id="8" name="ZoneTexte 7">
            <a:extLst>
              <a:ext uri="{FF2B5EF4-FFF2-40B4-BE49-F238E27FC236}">
                <a16:creationId xmlns:a16="http://schemas.microsoft.com/office/drawing/2014/main" id="{E81CA12F-ACBE-8AF3-AE01-2A745E687DAA}"/>
              </a:ext>
            </a:extLst>
          </p:cNvPr>
          <p:cNvSpPr txBox="1"/>
          <p:nvPr/>
        </p:nvSpPr>
        <p:spPr>
          <a:xfrm>
            <a:off x="4762030" y="1864548"/>
            <a:ext cx="6195718" cy="738664"/>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a:cs typeface="Calibri"/>
              </a:rPr>
              <a:t>En zone 200 : la </a:t>
            </a:r>
            <a:r>
              <a:rPr lang="en-US" sz="1400" i="1" err="1">
                <a:latin typeface="Calibri"/>
                <a:cs typeface="Calibri"/>
              </a:rPr>
              <a:t>šuhra</a:t>
            </a:r>
            <a:r>
              <a:rPr lang="en-US" sz="1400" i="1">
                <a:latin typeface="Calibri"/>
                <a:cs typeface="Calibri"/>
              </a:rPr>
              <a:t> </a:t>
            </a:r>
            <a:r>
              <a:rPr lang="en-US" sz="1400">
                <a:latin typeface="Calibri"/>
                <a:cs typeface="Calibri"/>
              </a:rPr>
              <a:t>= </a:t>
            </a:r>
            <a:r>
              <a:rPr lang="en-US" sz="1400" i="1">
                <a:latin typeface="Calibri"/>
                <a:cs typeface="Calibri"/>
              </a:rPr>
              <a:t>nisba = </a:t>
            </a:r>
            <a:r>
              <a:rPr lang="en-US" sz="1400" err="1">
                <a:latin typeface="Calibri"/>
                <a:cs typeface="Calibri"/>
              </a:rPr>
              <a:t>élément</a:t>
            </a:r>
            <a:r>
              <a:rPr lang="en-US" sz="1400">
                <a:latin typeface="Calibri"/>
                <a:cs typeface="Calibri"/>
              </a:rPr>
              <a:t> </a:t>
            </a:r>
            <a:r>
              <a:rPr lang="en-US" sz="1400" err="1">
                <a:latin typeface="Calibri"/>
                <a:cs typeface="Calibri"/>
              </a:rPr>
              <a:t>d’entrée</a:t>
            </a:r>
            <a:r>
              <a:rPr lang="en-US" sz="1400">
                <a:latin typeface="Calibri"/>
                <a:cs typeface="Calibri"/>
              </a:rPr>
              <a:t> ($a)</a:t>
            </a:r>
            <a:endParaRPr lang="fr-FR" sz="1400">
              <a:cs typeface="Calibri"/>
            </a:endParaRPr>
          </a:p>
          <a:p>
            <a:r>
              <a:rPr lang="en-US" sz="1400">
                <a:latin typeface="Calibri"/>
                <a:cs typeface="Calibri"/>
              </a:rPr>
              <a:t> ET </a:t>
            </a:r>
          </a:p>
          <a:p>
            <a:r>
              <a:rPr lang="en-US" sz="1400" i="1">
                <a:latin typeface="Calibri"/>
                <a:cs typeface="Calibri"/>
              </a:rPr>
              <a:t>ism + </a:t>
            </a:r>
            <a:r>
              <a:rPr lang="en-US" sz="1400" i="1" err="1">
                <a:latin typeface="Calibri"/>
                <a:cs typeface="Calibri"/>
              </a:rPr>
              <a:t>nasab</a:t>
            </a:r>
            <a:r>
              <a:rPr lang="en-US" sz="1400" i="1">
                <a:latin typeface="Calibri"/>
                <a:cs typeface="Calibri"/>
              </a:rPr>
              <a:t> </a:t>
            </a:r>
            <a:r>
              <a:rPr lang="en-US" sz="1400">
                <a:latin typeface="Calibri"/>
                <a:cs typeface="Calibri"/>
              </a:rPr>
              <a:t>= </a:t>
            </a:r>
            <a:r>
              <a:rPr lang="en-US" sz="1400" err="1">
                <a:latin typeface="Calibri"/>
                <a:cs typeface="Calibri"/>
              </a:rPr>
              <a:t>Partie</a:t>
            </a:r>
            <a:r>
              <a:rPr lang="en-US" sz="1400">
                <a:latin typeface="Calibri"/>
                <a:cs typeface="Calibri"/>
              </a:rPr>
              <a:t> du nom </a:t>
            </a:r>
            <a:r>
              <a:rPr lang="en-US" sz="1400" err="1">
                <a:latin typeface="Calibri"/>
                <a:cs typeface="Calibri"/>
              </a:rPr>
              <a:t>autre</a:t>
            </a:r>
            <a:r>
              <a:rPr lang="en-US" sz="1400">
                <a:latin typeface="Calibri"/>
                <a:cs typeface="Calibri"/>
              </a:rPr>
              <a:t> que </a:t>
            </a:r>
            <a:r>
              <a:rPr lang="en-US" sz="1400" err="1">
                <a:latin typeface="Calibri"/>
                <a:cs typeface="Calibri"/>
              </a:rPr>
              <a:t>l'élément</a:t>
            </a:r>
            <a:r>
              <a:rPr lang="en-US" sz="1400">
                <a:latin typeface="Calibri"/>
                <a:cs typeface="Calibri"/>
              </a:rPr>
              <a:t> </a:t>
            </a:r>
            <a:r>
              <a:rPr lang="en-US" sz="1400" err="1">
                <a:latin typeface="Calibri"/>
                <a:cs typeface="Calibri"/>
              </a:rPr>
              <a:t>d'entrée</a:t>
            </a:r>
            <a:r>
              <a:rPr lang="en-US" sz="1400">
                <a:latin typeface="Calibri"/>
                <a:cs typeface="Calibri"/>
              </a:rPr>
              <a:t> ($b).</a:t>
            </a:r>
            <a:endParaRPr lang="en-US" sz="1400">
              <a:cs typeface="Calibri"/>
            </a:endParaRPr>
          </a:p>
        </p:txBody>
      </p:sp>
      <p:sp>
        <p:nvSpPr>
          <p:cNvPr id="9" name="ZoneTexte 8">
            <a:extLst>
              <a:ext uri="{FF2B5EF4-FFF2-40B4-BE49-F238E27FC236}">
                <a16:creationId xmlns:a16="http://schemas.microsoft.com/office/drawing/2014/main" id="{FE4AC5F0-032C-93C0-F3B9-C046C1861677}"/>
              </a:ext>
            </a:extLst>
          </p:cNvPr>
          <p:cNvSpPr txBox="1"/>
          <p:nvPr/>
        </p:nvSpPr>
        <p:spPr>
          <a:xfrm>
            <a:off x="6869289" y="3059288"/>
            <a:ext cx="5160904" cy="738664"/>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spc="-15">
                <a:latin typeface="Calibri"/>
                <a:cs typeface="Calibri"/>
              </a:rPr>
              <a:t>En</a:t>
            </a:r>
            <a:r>
              <a:rPr lang="en-US" sz="1400" spc="-60">
                <a:latin typeface="Calibri"/>
                <a:cs typeface="Calibri"/>
              </a:rPr>
              <a:t> </a:t>
            </a:r>
            <a:r>
              <a:rPr lang="en-US" sz="1400">
                <a:latin typeface="Calibri"/>
                <a:cs typeface="Calibri"/>
              </a:rPr>
              <a:t>zone</a:t>
            </a:r>
            <a:r>
              <a:rPr lang="en-US" sz="1400" spc="-60">
                <a:latin typeface="Calibri"/>
                <a:cs typeface="Calibri"/>
              </a:rPr>
              <a:t> </a:t>
            </a:r>
            <a:r>
              <a:rPr lang="en-US" sz="1400">
                <a:latin typeface="Calibri"/>
                <a:cs typeface="Calibri"/>
              </a:rPr>
              <a:t>400 : </a:t>
            </a:r>
            <a:r>
              <a:rPr lang="en-US" sz="1400" spc="-65">
                <a:latin typeface="Calibri"/>
                <a:cs typeface="Calibri"/>
              </a:rPr>
              <a:t> </a:t>
            </a:r>
            <a:r>
              <a:rPr lang="en-US" sz="1400">
                <a:latin typeface="Calibri"/>
                <a:cs typeface="Calibri"/>
              </a:rPr>
              <a:t>la</a:t>
            </a:r>
            <a:r>
              <a:rPr lang="en-US" sz="1400" spc="-50">
                <a:latin typeface="Calibri"/>
                <a:cs typeface="Calibri"/>
              </a:rPr>
              <a:t> </a:t>
            </a:r>
            <a:r>
              <a:rPr lang="en-US" sz="1400" i="1" err="1">
                <a:latin typeface="Calibri"/>
                <a:cs typeface="Calibri"/>
              </a:rPr>
              <a:t>šuhra</a:t>
            </a:r>
            <a:r>
              <a:rPr lang="en-US" sz="1400" i="1" spc="-60">
                <a:latin typeface="Calibri"/>
                <a:cs typeface="Calibri"/>
              </a:rPr>
              <a:t> </a:t>
            </a:r>
            <a:r>
              <a:rPr lang="en-US" sz="1400" err="1">
                <a:latin typeface="Calibri"/>
                <a:cs typeface="Calibri"/>
              </a:rPr>
              <a:t>est</a:t>
            </a:r>
            <a:r>
              <a:rPr lang="en-US" sz="1400" spc="-55">
                <a:latin typeface="Calibri"/>
                <a:cs typeface="Calibri"/>
              </a:rPr>
              <a:t> </a:t>
            </a:r>
            <a:r>
              <a:rPr lang="en-US" sz="1400">
                <a:latin typeface="Calibri"/>
                <a:cs typeface="Calibri"/>
              </a:rPr>
              <a:t>la</a:t>
            </a:r>
            <a:r>
              <a:rPr lang="en-US" sz="1400" spc="-60">
                <a:latin typeface="Calibri"/>
                <a:cs typeface="Calibri"/>
              </a:rPr>
              <a:t> </a:t>
            </a:r>
            <a:r>
              <a:rPr lang="en-US" sz="1400" err="1">
                <a:latin typeface="Calibri"/>
                <a:cs typeface="Calibri"/>
              </a:rPr>
              <a:t>même</a:t>
            </a:r>
            <a:r>
              <a:rPr lang="en-US" sz="1400" spc="-55">
                <a:latin typeface="Calibri"/>
                <a:cs typeface="Calibri"/>
              </a:rPr>
              <a:t> </a:t>
            </a:r>
            <a:r>
              <a:rPr lang="en-US" sz="1400" err="1">
                <a:latin typeface="Calibri"/>
                <a:cs typeface="Calibri"/>
              </a:rPr>
              <a:t>en</a:t>
            </a:r>
            <a:r>
              <a:rPr lang="en-US" sz="1400" spc="-60">
                <a:latin typeface="Calibri"/>
                <a:cs typeface="Calibri"/>
              </a:rPr>
              <a:t> </a:t>
            </a:r>
            <a:r>
              <a:rPr lang="en-US" sz="1400">
                <a:latin typeface="Calibri"/>
                <a:cs typeface="Calibri"/>
              </a:rPr>
              <a:t>$a</a:t>
            </a:r>
            <a:r>
              <a:rPr lang="en-US" sz="1400" spc="-55">
                <a:latin typeface="Calibri"/>
                <a:cs typeface="Calibri"/>
              </a:rPr>
              <a:t> </a:t>
            </a:r>
            <a:r>
              <a:rPr lang="en-US" sz="1400" err="1">
                <a:latin typeface="Calibri"/>
                <a:cs typeface="Calibri"/>
              </a:rPr>
              <a:t>mais</a:t>
            </a:r>
            <a:r>
              <a:rPr lang="en-US" sz="1400" spc="-55">
                <a:latin typeface="Calibri"/>
                <a:cs typeface="Calibri"/>
              </a:rPr>
              <a:t> </a:t>
            </a:r>
            <a:r>
              <a:rPr lang="en-US" sz="1400" err="1">
                <a:latin typeface="Calibri"/>
                <a:cs typeface="Calibri"/>
              </a:rPr>
              <a:t>tous</a:t>
            </a:r>
            <a:r>
              <a:rPr lang="en-US" sz="1400" spc="-60">
                <a:latin typeface="Calibri"/>
                <a:cs typeface="Calibri"/>
              </a:rPr>
              <a:t> </a:t>
            </a:r>
            <a:r>
              <a:rPr lang="en-US" sz="1400">
                <a:latin typeface="Calibri"/>
                <a:cs typeface="Calibri"/>
              </a:rPr>
              <a:t>les</a:t>
            </a:r>
            <a:r>
              <a:rPr lang="en-US" sz="1400" spc="-60">
                <a:latin typeface="Calibri"/>
                <a:cs typeface="Calibri"/>
              </a:rPr>
              <a:t> </a:t>
            </a:r>
            <a:r>
              <a:rPr lang="en-US" sz="1400" err="1">
                <a:latin typeface="Calibri"/>
                <a:cs typeface="Calibri"/>
              </a:rPr>
              <a:t>autres</a:t>
            </a:r>
            <a:r>
              <a:rPr lang="en-US" sz="1400" spc="-60">
                <a:latin typeface="Calibri"/>
                <a:cs typeface="Calibri"/>
              </a:rPr>
              <a:t> </a:t>
            </a:r>
            <a:r>
              <a:rPr lang="en-US" sz="1400" err="1">
                <a:latin typeface="Calibri"/>
                <a:cs typeface="Calibri"/>
              </a:rPr>
              <a:t>éléments</a:t>
            </a:r>
            <a:r>
              <a:rPr lang="en-US" sz="1400" spc="-60">
                <a:latin typeface="Calibri"/>
                <a:cs typeface="Calibri"/>
              </a:rPr>
              <a:t> </a:t>
            </a:r>
            <a:r>
              <a:rPr lang="en-US" sz="1400">
                <a:latin typeface="Calibri"/>
                <a:cs typeface="Calibri"/>
              </a:rPr>
              <a:t>du</a:t>
            </a:r>
            <a:r>
              <a:rPr lang="en-US" sz="1400" spc="-65">
                <a:latin typeface="Calibri"/>
                <a:cs typeface="Calibri"/>
              </a:rPr>
              <a:t> </a:t>
            </a:r>
            <a:r>
              <a:rPr lang="en-US" sz="1400">
                <a:latin typeface="Calibri"/>
                <a:cs typeface="Calibri"/>
              </a:rPr>
              <a:t>nom</a:t>
            </a:r>
            <a:r>
              <a:rPr lang="en-US" sz="1400" spc="-60">
                <a:latin typeface="Calibri"/>
                <a:cs typeface="Calibri"/>
              </a:rPr>
              <a:t> </a:t>
            </a:r>
            <a:r>
              <a:rPr lang="en-US" sz="1400" err="1">
                <a:latin typeface="Calibri"/>
                <a:cs typeface="Calibri"/>
              </a:rPr>
              <a:t>trouvés</a:t>
            </a:r>
            <a:r>
              <a:rPr lang="en-US" sz="1400" spc="-60">
                <a:latin typeface="Calibri"/>
                <a:cs typeface="Calibri"/>
              </a:rPr>
              <a:t> </a:t>
            </a:r>
            <a:r>
              <a:rPr lang="en-US" sz="1400" err="1">
                <a:latin typeface="Calibri"/>
                <a:cs typeface="Calibri"/>
              </a:rPr>
              <a:t>sont</a:t>
            </a:r>
            <a:r>
              <a:rPr lang="en-US" sz="1400" spc="-60">
                <a:latin typeface="Calibri"/>
                <a:cs typeface="Calibri"/>
              </a:rPr>
              <a:t> </a:t>
            </a:r>
            <a:r>
              <a:rPr lang="en-US" sz="1400" err="1">
                <a:latin typeface="Calibri"/>
                <a:cs typeface="Calibri"/>
              </a:rPr>
              <a:t>insérés</a:t>
            </a:r>
            <a:r>
              <a:rPr lang="en-US" sz="1400">
                <a:latin typeface="Calibri"/>
                <a:cs typeface="Calibri"/>
              </a:rPr>
              <a:t> </a:t>
            </a:r>
            <a:r>
              <a:rPr lang="en-US" sz="1400" err="1">
                <a:latin typeface="Calibri"/>
                <a:cs typeface="Calibri"/>
              </a:rPr>
              <a:t>en</a:t>
            </a:r>
            <a:r>
              <a:rPr lang="en-US" sz="1400" spc="-45">
                <a:latin typeface="Calibri"/>
                <a:cs typeface="Calibri"/>
              </a:rPr>
              <a:t> </a:t>
            </a:r>
            <a:r>
              <a:rPr lang="en-US" sz="1400">
                <a:latin typeface="Calibri"/>
                <a:cs typeface="Calibri"/>
              </a:rPr>
              <a:t>$b</a:t>
            </a:r>
            <a:r>
              <a:rPr lang="en-US" sz="1400" spc="-50">
                <a:latin typeface="Calibri"/>
                <a:cs typeface="Calibri"/>
              </a:rPr>
              <a:t> </a:t>
            </a:r>
            <a:r>
              <a:rPr lang="en-US" sz="1400">
                <a:latin typeface="Calibri"/>
                <a:cs typeface="Calibri"/>
              </a:rPr>
              <a:t>:</a:t>
            </a:r>
            <a:r>
              <a:rPr lang="en-US" sz="1400" spc="-10">
                <a:latin typeface="Calibri"/>
                <a:cs typeface="Calibri"/>
              </a:rPr>
              <a:t> </a:t>
            </a:r>
            <a:r>
              <a:rPr lang="en-US" sz="1400" i="1">
                <a:latin typeface="Calibri"/>
                <a:cs typeface="Calibri"/>
              </a:rPr>
              <a:t>ism</a:t>
            </a:r>
            <a:r>
              <a:rPr lang="en-US" sz="1400" i="1" spc="-40">
                <a:latin typeface="Calibri"/>
                <a:cs typeface="Calibri"/>
              </a:rPr>
              <a:t> </a:t>
            </a:r>
            <a:r>
              <a:rPr lang="en-US" sz="1400">
                <a:latin typeface="Calibri"/>
                <a:cs typeface="Calibri"/>
              </a:rPr>
              <a:t>+</a:t>
            </a:r>
            <a:r>
              <a:rPr lang="en-US" sz="1400" spc="-45">
                <a:latin typeface="Calibri"/>
                <a:cs typeface="Calibri"/>
              </a:rPr>
              <a:t> </a:t>
            </a:r>
            <a:r>
              <a:rPr lang="en-US" sz="1400" i="1" err="1">
                <a:latin typeface="Calibri"/>
                <a:cs typeface="Calibri"/>
              </a:rPr>
              <a:t>nasab</a:t>
            </a:r>
            <a:r>
              <a:rPr lang="en-US" sz="1400" i="1" spc="-40">
                <a:latin typeface="Calibri"/>
                <a:cs typeface="Calibri"/>
              </a:rPr>
              <a:t> </a:t>
            </a:r>
            <a:r>
              <a:rPr lang="en-US" sz="1400">
                <a:latin typeface="Calibri"/>
                <a:cs typeface="Calibri"/>
              </a:rPr>
              <a:t>+</a:t>
            </a:r>
            <a:r>
              <a:rPr lang="en-US" sz="1400" spc="-45">
                <a:latin typeface="Calibri"/>
                <a:cs typeface="Calibri"/>
              </a:rPr>
              <a:t> </a:t>
            </a:r>
            <a:r>
              <a:rPr lang="en-US" sz="1400" i="1" err="1">
                <a:latin typeface="Calibri"/>
                <a:cs typeface="Calibri"/>
              </a:rPr>
              <a:t>nasab</a:t>
            </a:r>
            <a:r>
              <a:rPr lang="en-US" sz="1400" i="1" spc="-40">
                <a:latin typeface="Calibri"/>
                <a:cs typeface="Calibri"/>
              </a:rPr>
              <a:t> </a:t>
            </a:r>
            <a:r>
              <a:rPr lang="en-US" sz="1400">
                <a:latin typeface="Calibri"/>
                <a:cs typeface="Calibri"/>
              </a:rPr>
              <a:t>du</a:t>
            </a:r>
            <a:r>
              <a:rPr lang="en-US" sz="1400" spc="-50">
                <a:latin typeface="Calibri"/>
                <a:cs typeface="Calibri"/>
              </a:rPr>
              <a:t> </a:t>
            </a:r>
            <a:r>
              <a:rPr lang="en-US" sz="1400" spc="-15" err="1">
                <a:latin typeface="Calibri"/>
                <a:cs typeface="Calibri"/>
              </a:rPr>
              <a:t>père</a:t>
            </a:r>
            <a:r>
              <a:rPr lang="en-US" sz="1400" spc="-45">
                <a:latin typeface="Calibri"/>
                <a:cs typeface="Calibri"/>
              </a:rPr>
              <a:t> </a:t>
            </a:r>
            <a:r>
              <a:rPr lang="en-US" sz="1400">
                <a:latin typeface="Calibri"/>
                <a:cs typeface="Calibri"/>
              </a:rPr>
              <a:t>+</a:t>
            </a:r>
            <a:r>
              <a:rPr lang="en-US" sz="1400" spc="-45">
                <a:latin typeface="Calibri"/>
                <a:cs typeface="Calibri"/>
              </a:rPr>
              <a:t> </a:t>
            </a:r>
            <a:r>
              <a:rPr lang="en-US" sz="1400" i="1">
                <a:latin typeface="Calibri"/>
                <a:cs typeface="Calibri"/>
              </a:rPr>
              <a:t>kunya</a:t>
            </a:r>
            <a:r>
              <a:rPr lang="en-US" sz="1400" i="1" spc="-40">
                <a:latin typeface="Calibri"/>
                <a:cs typeface="Calibri"/>
              </a:rPr>
              <a:t> </a:t>
            </a:r>
            <a:r>
              <a:rPr lang="en-US" sz="1400">
                <a:latin typeface="Calibri"/>
                <a:cs typeface="Calibri"/>
              </a:rPr>
              <a:t>+</a:t>
            </a:r>
            <a:r>
              <a:rPr lang="en-US" sz="1400" spc="-45">
                <a:latin typeface="Calibri"/>
                <a:cs typeface="Calibri"/>
              </a:rPr>
              <a:t> </a:t>
            </a:r>
            <a:r>
              <a:rPr lang="en-US" sz="1400" i="1">
                <a:latin typeface="Calibri"/>
                <a:cs typeface="Calibri"/>
              </a:rPr>
              <a:t>nisba</a:t>
            </a:r>
            <a:r>
              <a:rPr lang="en-US" sz="1400" i="1" spc="-50">
                <a:latin typeface="Calibri"/>
                <a:cs typeface="Calibri"/>
              </a:rPr>
              <a:t> </a:t>
            </a:r>
            <a:r>
              <a:rPr lang="en-US" sz="1400" i="1" err="1">
                <a:latin typeface="Calibri"/>
                <a:cs typeface="Calibri"/>
              </a:rPr>
              <a:t>géographique</a:t>
            </a:r>
            <a:endParaRPr lang="fr-FR" sz="1400">
              <a:latin typeface="Calibri"/>
              <a:cs typeface="Calibri"/>
            </a:endParaRPr>
          </a:p>
        </p:txBody>
      </p:sp>
      <p:sp>
        <p:nvSpPr>
          <p:cNvPr id="10" name="Rectangle : coins arrondis 9">
            <a:extLst>
              <a:ext uri="{FF2B5EF4-FFF2-40B4-BE49-F238E27FC236}">
                <a16:creationId xmlns:a16="http://schemas.microsoft.com/office/drawing/2014/main" id="{8ECE66C2-C076-442F-C7BA-73C1AD424109}"/>
              </a:ext>
            </a:extLst>
          </p:cNvPr>
          <p:cNvSpPr/>
          <p:nvPr/>
        </p:nvSpPr>
        <p:spPr>
          <a:xfrm>
            <a:off x="390524" y="3286125"/>
            <a:ext cx="6296025" cy="447675"/>
          </a:xfrm>
          <a:prstGeom prst="roundRect">
            <a:avLst/>
          </a:prstGeom>
          <a:noFill/>
          <a:ln w="57150">
            <a:solidFill>
              <a:srgbClr val="E483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69B79FF0-52AF-26D7-BCB9-A953B582BD77}"/>
              </a:ext>
            </a:extLst>
          </p:cNvPr>
          <p:cNvSpPr/>
          <p:nvPr/>
        </p:nvSpPr>
        <p:spPr>
          <a:xfrm>
            <a:off x="266699" y="1905000"/>
            <a:ext cx="4400550" cy="381000"/>
          </a:xfrm>
          <a:prstGeom prst="roundRect">
            <a:avLst/>
          </a:prstGeom>
          <a:noFill/>
          <a:ln w="57150">
            <a:solidFill>
              <a:srgbClr val="E483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996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7D7A831-3908-F7EF-4301-1BFFA9029C0D}"/>
              </a:ext>
            </a:extLst>
          </p:cNvPr>
          <p:cNvSpPr>
            <a:spLocks noGrp="1"/>
          </p:cNvSpPr>
          <p:nvPr>
            <p:ph type="title"/>
          </p:nvPr>
        </p:nvSpPr>
        <p:spPr/>
        <p:txBody>
          <a:bodyPr/>
          <a:lstStyle/>
          <a:p>
            <a:r>
              <a:rPr lang="fr-FR"/>
              <a:t>Noms théophores et le préfixe </a:t>
            </a:r>
            <a:r>
              <a:rPr lang="fr-FR" i="1" err="1"/>
              <a:t>abd</a:t>
            </a:r>
            <a:endParaRPr lang="fr-FR" i="1"/>
          </a:p>
        </p:txBody>
      </p:sp>
      <p:sp>
        <p:nvSpPr>
          <p:cNvPr id="3" name="Sous-titre 2"/>
          <p:cNvSpPr>
            <a:spLocks noGrp="1"/>
          </p:cNvSpPr>
          <p:nvPr>
            <p:ph idx="1"/>
          </p:nvPr>
        </p:nvSpPr>
        <p:spPr/>
        <p:txBody>
          <a:bodyPr vert="horz" lIns="91440" tIns="45720" rIns="91440" bIns="45720" rtlCol="0" anchor="t">
            <a:normAutofit lnSpcReduction="10000"/>
          </a:bodyPr>
          <a:lstStyle/>
          <a:p>
            <a:pPr marL="0" indent="0">
              <a:buNone/>
            </a:pPr>
            <a:r>
              <a:rPr lang="fr-FR" sz="2000" b="1" err="1">
                <a:effectLst/>
                <a:latin typeface="Calibri"/>
                <a:ea typeface="Trebuchet MS" panose="020B0603020202020204" pitchFamily="34" charset="0"/>
                <a:cs typeface="AB BLinePro"/>
              </a:rPr>
              <a:t>Abd</a:t>
            </a:r>
            <a:r>
              <a:rPr lang="fr-FR" sz="2000">
                <a:effectLst/>
                <a:latin typeface="Calibri"/>
                <a:ea typeface="Trebuchet MS" panose="020B0603020202020204" pitchFamily="34" charset="0"/>
                <a:cs typeface="AB BLinePro"/>
              </a:rPr>
              <a:t> (pl. </a:t>
            </a:r>
            <a:r>
              <a:rPr lang="fr-FR" sz="2000" err="1">
                <a:effectLst/>
                <a:latin typeface="Calibri"/>
                <a:ea typeface="Trebuchet MS" panose="020B0603020202020204" pitchFamily="34" charset="0"/>
                <a:cs typeface="AB BLinePro"/>
              </a:rPr>
              <a:t>ʿabīd</a:t>
            </a:r>
            <a:r>
              <a:rPr lang="fr-FR" sz="2000">
                <a:effectLst/>
                <a:latin typeface="Calibri"/>
                <a:ea typeface="Trebuchet MS" panose="020B0603020202020204" pitchFamily="34" charset="0"/>
                <a:cs typeface="AB BLinePro"/>
              </a:rPr>
              <a:t>)</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signifie</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à</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la</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fois “esclave”, “adorateur”, “serviteur”,</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“disciple”, …</a:t>
            </a:r>
          </a:p>
          <a:p>
            <a:pPr marL="0" indent="0" algn="just">
              <a:buNone/>
            </a:pPr>
            <a:r>
              <a:rPr lang="fr-FR" sz="2000">
                <a:latin typeface="Calibri"/>
                <a:ea typeface="Trebuchet MS" panose="020B0603020202020204" pitchFamily="34" charset="0"/>
                <a:cs typeface="AB BLinePro"/>
              </a:rPr>
              <a:t>Il est </a:t>
            </a:r>
            <a:r>
              <a:rPr lang="fr-FR">
                <a:latin typeface="Calibri"/>
                <a:ea typeface="Trebuchet MS" panose="020B0603020202020204" pitchFamily="34" charset="0"/>
                <a:cs typeface="AB BLinePro"/>
              </a:rPr>
              <a:t>fréquemment </a:t>
            </a:r>
            <a:r>
              <a:rPr lang="fr-FR" sz="2000">
                <a:effectLst/>
                <a:latin typeface="Calibri"/>
                <a:ea typeface="Trebuchet MS" panose="020B0603020202020204" pitchFamily="34" charset="0"/>
                <a:cs typeface="AB BLinePro"/>
              </a:rPr>
              <a:t>retrouvé dans les prénoms théophores arabes (</a:t>
            </a:r>
            <a:r>
              <a:rPr lang="fr-FR" sz="2000" err="1">
                <a:effectLst/>
                <a:latin typeface="Calibri"/>
                <a:ea typeface="Trebuchet MS" panose="020B0603020202020204" pitchFamily="34" charset="0"/>
                <a:cs typeface="AB BLinePro"/>
              </a:rPr>
              <a:t>ʿabd</a:t>
            </a:r>
            <a:r>
              <a:rPr lang="fr-FR" sz="2000">
                <a:effectLst/>
                <a:latin typeface="Calibri"/>
                <a:ea typeface="Trebuchet MS" panose="020B0603020202020204" pitchFamily="34" charset="0"/>
                <a:cs typeface="AB BLinePro"/>
              </a:rPr>
              <a:t> al-</a:t>
            </a:r>
            <a:r>
              <a:rPr lang="fr-FR" sz="2000" err="1">
                <a:effectLst/>
                <a:latin typeface="Calibri"/>
                <a:ea typeface="Trebuchet MS" panose="020B0603020202020204" pitchFamily="34" charset="0"/>
                <a:cs typeface="AB BLinePro"/>
              </a:rPr>
              <a:t>Karīm</a:t>
            </a:r>
            <a:r>
              <a:rPr lang="fr-FR" sz="2000">
                <a:effectLst/>
                <a:latin typeface="Calibri"/>
                <a:ea typeface="Trebuchet MS" panose="020B0603020202020204" pitchFamily="34" charset="0"/>
                <a:cs typeface="AB BLinePro"/>
              </a:rPr>
              <a:t>, </a:t>
            </a:r>
            <a:r>
              <a:rPr lang="fr-FR" sz="2000" err="1">
                <a:effectLst/>
                <a:latin typeface="Calibri"/>
                <a:ea typeface="Trebuchet MS" panose="020B0603020202020204" pitchFamily="34" charset="0"/>
                <a:cs typeface="AB BLinePro"/>
              </a:rPr>
              <a:t>ʿabd</a:t>
            </a:r>
            <a:r>
              <a:rPr lang="fr-FR" sz="2000">
                <a:effectLst/>
                <a:latin typeface="Calibri"/>
                <a:ea typeface="Trebuchet MS" panose="020B0603020202020204" pitchFamily="34" charset="0"/>
                <a:cs typeface="AB BLinePro"/>
              </a:rPr>
              <a:t> </a:t>
            </a:r>
            <a:r>
              <a:rPr lang="fr-FR" sz="2000" err="1">
                <a:effectLst/>
                <a:latin typeface="Calibri"/>
                <a:ea typeface="Trebuchet MS" panose="020B0603020202020204" pitchFamily="34" charset="0"/>
                <a:cs typeface="AB BLinePro"/>
              </a:rPr>
              <a:t>Allâh</a:t>
            </a:r>
            <a:r>
              <a:rPr lang="fr-FR" sz="2000">
                <a:effectLst/>
                <a:latin typeface="Calibri"/>
                <a:ea typeface="Trebuchet MS" panose="020B0603020202020204" pitchFamily="34" charset="0"/>
                <a:cs typeface="AB BLinePro"/>
              </a:rPr>
              <a:t>, etc.) qui reflètent la nature de la relation entre l’humain et Dieu.</a:t>
            </a:r>
            <a:r>
              <a:rPr lang="fr-FR">
                <a:latin typeface="Calibri"/>
                <a:ea typeface="Trebuchet MS" panose="020B0603020202020204" pitchFamily="34" charset="0"/>
                <a:cs typeface="AB BLinePro"/>
              </a:rPr>
              <a:t> </a:t>
            </a:r>
            <a:endParaRPr lang="fr-FR" sz="2000">
              <a:effectLst/>
              <a:latin typeface="Calibri"/>
              <a:ea typeface="Trebuchet MS" panose="020B0603020202020204" pitchFamily="34" charset="0"/>
              <a:cs typeface="AB BLinePro"/>
            </a:endParaRPr>
          </a:p>
          <a:p>
            <a:pPr marL="0" indent="0" algn="just">
              <a:buNone/>
            </a:pPr>
            <a:endParaRPr lang="fr-FR" sz="2000">
              <a:effectLst/>
              <a:latin typeface="Calibri"/>
              <a:ea typeface="Trebuchet MS" panose="020B0603020202020204" pitchFamily="34" charset="0"/>
              <a:cs typeface="AB BLinePro"/>
            </a:endParaRPr>
          </a:p>
          <a:p>
            <a:pPr marL="0" indent="0" algn="just">
              <a:buNone/>
            </a:pPr>
            <a:r>
              <a:rPr lang="fr-FR" sz="2000">
                <a:effectLst/>
                <a:latin typeface="Calibri"/>
                <a:ea typeface="Trebuchet MS" panose="020B0603020202020204" pitchFamily="34" charset="0"/>
                <a:cs typeface="AB BLinePro"/>
              </a:rPr>
              <a:t>Ce préfixe est suivi d’un des 99 qualificatifs ou noms désignant Dieu dans la</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tradition</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arabe, y compris chrétienne. Le</a:t>
            </a:r>
            <a:r>
              <a:rPr lang="fr-FR">
                <a:latin typeface="Calibri"/>
                <a:ea typeface="Trebuchet MS" panose="020B0603020202020204" pitchFamily="34" charset="0"/>
                <a:cs typeface="AB BLinePro"/>
              </a:rPr>
              <a:t> </a:t>
            </a:r>
            <a:r>
              <a:rPr lang="fr-FR" sz="2000">
                <a:effectLst/>
                <a:latin typeface="Calibri"/>
                <a:ea typeface="Trebuchet MS" panose="020B0603020202020204" pitchFamily="34" charset="0"/>
                <a:cs typeface="AB BLinePro"/>
              </a:rPr>
              <a:t> premier de ces noms est </a:t>
            </a:r>
            <a:r>
              <a:rPr lang="fr-FR" sz="2000" err="1">
                <a:effectLst/>
                <a:latin typeface="Calibri"/>
                <a:ea typeface="Trebuchet MS" panose="020B0603020202020204" pitchFamily="34" charset="0"/>
                <a:cs typeface="AB BLinePro"/>
              </a:rPr>
              <a:t>Allâh</a:t>
            </a:r>
            <a:r>
              <a:rPr lang="fr-FR" sz="2000">
                <a:effectLst/>
                <a:latin typeface="Calibri"/>
                <a:ea typeface="Trebuchet MS" panose="020B0603020202020204" pitchFamily="34" charset="0"/>
                <a:cs typeface="AB BLinePro"/>
              </a:rPr>
              <a:t> qui est une contraction du nom commun </a:t>
            </a:r>
            <a:r>
              <a:rPr lang="fr-FR" sz="2000" err="1">
                <a:effectLst/>
                <a:latin typeface="Calibri"/>
                <a:ea typeface="Trebuchet MS" panose="020B0603020202020204" pitchFamily="34" charset="0"/>
                <a:cs typeface="AB BLinePro"/>
              </a:rPr>
              <a:t>ilāh</a:t>
            </a:r>
            <a:r>
              <a:rPr lang="fr-FR" sz="2000">
                <a:effectLst/>
                <a:latin typeface="Calibri"/>
                <a:ea typeface="Trebuchet MS" panose="020B0603020202020204" pitchFamily="34" charset="0"/>
                <a:cs typeface="AB BLinePro"/>
              </a:rPr>
              <a:t> précédé de l’article défini al- : al-</a:t>
            </a:r>
            <a:r>
              <a:rPr lang="fr-FR" sz="2000" err="1">
                <a:effectLst/>
                <a:latin typeface="Calibri"/>
                <a:ea typeface="Trebuchet MS" panose="020B0603020202020204" pitchFamily="34" charset="0"/>
                <a:cs typeface="AB BLinePro"/>
              </a:rPr>
              <a:t>ilāh</a:t>
            </a:r>
            <a:r>
              <a:rPr lang="fr-FR" sz="2000">
                <a:effectLst/>
                <a:latin typeface="Calibri"/>
                <a:ea typeface="Trebuchet MS" panose="020B0603020202020204" pitchFamily="34" charset="0"/>
                <a:cs typeface="AB BLinePro"/>
              </a:rPr>
              <a:t> = </a:t>
            </a:r>
            <a:r>
              <a:rPr lang="fr-FR" sz="2000" err="1">
                <a:effectLst/>
                <a:latin typeface="Calibri"/>
                <a:ea typeface="Trebuchet MS" panose="020B0603020202020204" pitchFamily="34" charset="0"/>
                <a:cs typeface="AB BLinePro"/>
              </a:rPr>
              <a:t>Allâh</a:t>
            </a:r>
            <a:r>
              <a:rPr lang="fr-FR" sz="2000">
                <a:latin typeface="Calibri"/>
                <a:ea typeface="Trebuchet MS" panose="020B0603020202020204" pitchFamily="34" charset="0"/>
                <a:cs typeface="AB BLinePro"/>
              </a:rPr>
              <a:t>,</a:t>
            </a:r>
            <a:r>
              <a:rPr lang="fr-FR" sz="2000">
                <a:effectLst/>
                <a:latin typeface="Calibri"/>
                <a:ea typeface="Trebuchet MS" panose="020B0603020202020204" pitchFamily="34" charset="0"/>
                <a:cs typeface="AB BLinePro"/>
              </a:rPr>
              <a:t> traduction de l’allocution “le dieu” en arabe.</a:t>
            </a:r>
            <a:r>
              <a:rPr lang="fr-FR">
                <a:latin typeface="Calibri"/>
                <a:ea typeface="Trebuchet MS" panose="020B0603020202020204" pitchFamily="34" charset="0"/>
                <a:cs typeface="AB BLinePro"/>
              </a:rPr>
              <a:t> </a:t>
            </a:r>
            <a:endParaRPr lang="fr-FR" sz="2000">
              <a:effectLst/>
              <a:latin typeface="Calibri"/>
              <a:ea typeface="Trebuchet MS" panose="020B0603020202020204" pitchFamily="34" charset="0"/>
              <a:cs typeface="AB BLinePro"/>
            </a:endParaRPr>
          </a:p>
          <a:p>
            <a:pPr marL="0" indent="0" algn="just">
              <a:buNone/>
            </a:pPr>
            <a:endParaRPr lang="fr-FR" sz="2000">
              <a:effectLst/>
              <a:latin typeface="Calibri"/>
              <a:ea typeface="Trebuchet MS" panose="020B0603020202020204" pitchFamily="34" charset="0"/>
              <a:cs typeface="AB BLinePro"/>
            </a:endParaRPr>
          </a:p>
          <a:p>
            <a:pPr marL="0" indent="0" algn="just">
              <a:buNone/>
            </a:pPr>
            <a:r>
              <a:rPr lang="en-US" sz="2000" b="1">
                <a:solidFill>
                  <a:schemeClr val="accent2">
                    <a:lumMod val="75000"/>
                  </a:schemeClr>
                </a:solidFill>
                <a:effectLst/>
                <a:latin typeface="Calibri"/>
                <a:ea typeface="Calibri" panose="020F0502020204030204" pitchFamily="34" charset="0"/>
                <a:cs typeface="AB BLinePro"/>
              </a:rPr>
              <a:t>A noter </a:t>
            </a:r>
            <a:r>
              <a:rPr lang="en-US" sz="2000">
                <a:effectLst/>
                <a:latin typeface="Calibri"/>
                <a:ea typeface="Calibri" panose="020F0502020204030204" pitchFamily="34" charset="0"/>
                <a:cs typeface="AB BLinePro"/>
              </a:rPr>
              <a:t>: </a:t>
            </a:r>
            <a:r>
              <a:rPr lang="fr-FR" sz="2000">
                <a:latin typeface="Calibri"/>
                <a:ea typeface="Calibri" panose="020F0502020204030204" pitchFamily="34" charset="0"/>
                <a:cs typeface="AB BLinePro"/>
              </a:rPr>
              <a:t>même si d</a:t>
            </a:r>
            <a:r>
              <a:rPr lang="fr-FR" sz="2000">
                <a:effectLst/>
                <a:latin typeface="Calibri"/>
                <a:ea typeface="Trebuchet MS" panose="020B0603020202020204" pitchFamily="34" charset="0"/>
                <a:cs typeface="AB BLinePro"/>
              </a:rPr>
              <a:t>ans la culture populaire française, ces prénoms théophores ont pour diminutif Abdel ou Abdoul, </a:t>
            </a:r>
            <a:r>
              <a:rPr lang="fr-FR" sz="2000" b="1">
                <a:latin typeface="Calibri"/>
                <a:ea typeface="Trebuchet MS" panose="020B0603020202020204" pitchFamily="34" charset="0"/>
                <a:cs typeface="AB BLinePro"/>
              </a:rPr>
              <a:t>e</a:t>
            </a:r>
            <a:r>
              <a:rPr lang="fr-FR" sz="2000" b="1">
                <a:effectLst/>
                <a:latin typeface="Calibri"/>
                <a:ea typeface="Trebuchet MS" panose="020B0603020202020204" pitchFamily="34" charset="0"/>
                <a:cs typeface="AB BLinePro"/>
              </a:rPr>
              <a:t>n catalogage les prénoms théophores restent entiers</a:t>
            </a:r>
            <a:r>
              <a:rPr lang="fr-FR" sz="2000">
                <a:effectLst/>
                <a:latin typeface="Calibri"/>
                <a:ea typeface="Trebuchet MS" panose="020B0603020202020204" pitchFamily="34" charset="0"/>
                <a:cs typeface="AB BLinePro"/>
              </a:rPr>
              <a:t>, l’allocution “</a:t>
            </a:r>
            <a:r>
              <a:rPr lang="fr-FR" sz="2000" err="1">
                <a:effectLst/>
                <a:latin typeface="Calibri"/>
                <a:ea typeface="Trebuchet MS" panose="020B0603020202020204" pitchFamily="34" charset="0"/>
                <a:cs typeface="AB BLinePro"/>
              </a:rPr>
              <a:t>ʿabd</a:t>
            </a:r>
            <a:r>
              <a:rPr lang="fr-FR" sz="2000">
                <a:effectLst/>
                <a:latin typeface="Calibri"/>
                <a:ea typeface="Trebuchet MS" panose="020B0603020202020204" pitchFamily="34" charset="0"/>
                <a:cs typeface="AB BLinePro"/>
              </a:rPr>
              <a:t> al-” n’est jamais séparée de son attribut. Les diminutifs romanisés seront insérés dans des zones dédiées.</a:t>
            </a:r>
          </a:p>
        </p:txBody>
      </p:sp>
      <p:sp>
        <p:nvSpPr>
          <p:cNvPr id="2" name="ZoneTexte 1">
            <a:extLst>
              <a:ext uri="{FF2B5EF4-FFF2-40B4-BE49-F238E27FC236}">
                <a16:creationId xmlns:a16="http://schemas.microsoft.com/office/drawing/2014/main" id="{66AE6070-3945-E07D-9E29-B8930134FC0A}"/>
              </a:ext>
            </a:extLst>
          </p:cNvPr>
          <p:cNvSpPr txBox="1"/>
          <p:nvPr/>
        </p:nvSpPr>
        <p:spPr>
          <a:xfrm>
            <a:off x="1956579" y="33176"/>
            <a:ext cx="10237829" cy="1015663"/>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@todo : à </a:t>
            </a:r>
            <a:r>
              <a:rPr lang="en-US" sz="2000" b="1" dirty="0" err="1">
                <a:cs typeface="Calibri"/>
              </a:rPr>
              <a:t>retravailler</a:t>
            </a:r>
            <a:r>
              <a:rPr lang="en-US" sz="2000" b="1" dirty="0">
                <a:cs typeface="Calibri"/>
              </a:rPr>
              <a:t> dans le cadre du GT </a:t>
            </a:r>
            <a:r>
              <a:rPr lang="en-US" sz="2000" b="1" dirty="0" err="1">
                <a:cs typeface="Calibri"/>
              </a:rPr>
              <a:t>dédié</a:t>
            </a:r>
            <a:endParaRPr lang="fr-FR" sz="2000" b="1" dirty="0">
              <a:cs typeface="Calibri"/>
            </a:endParaRPr>
          </a:p>
          <a:p>
            <a:r>
              <a:rPr lang="en-US" sz="2000" b="1" dirty="0">
                <a:cs typeface="Calibri"/>
              </a:rPr>
              <a:t>A </a:t>
            </a:r>
            <a:r>
              <a:rPr lang="en-US" sz="2000" b="1" dirty="0" err="1">
                <a:cs typeface="Calibri"/>
              </a:rPr>
              <a:t>retirer</a:t>
            </a:r>
            <a:r>
              <a:rPr lang="en-US" sz="2000" b="1" dirty="0">
                <a:cs typeface="Calibri"/>
              </a:rPr>
              <a:t> </a:t>
            </a:r>
            <a:r>
              <a:rPr lang="en-US" sz="2000" b="1" dirty="0" err="1">
                <a:cs typeface="Calibri"/>
              </a:rPr>
              <a:t>ou</a:t>
            </a:r>
            <a:r>
              <a:rPr lang="en-US" sz="2000" b="1" dirty="0">
                <a:cs typeface="Calibri"/>
              </a:rPr>
              <a:t> </a:t>
            </a:r>
            <a:r>
              <a:rPr lang="en-US" sz="2000" b="1" dirty="0" err="1">
                <a:cs typeface="Calibri"/>
              </a:rPr>
              <a:t>compléter</a:t>
            </a:r>
            <a:r>
              <a:rPr lang="en-US" sz="2000" b="1" dirty="0">
                <a:cs typeface="Calibri"/>
              </a:rPr>
              <a:t> </a:t>
            </a:r>
            <a:r>
              <a:rPr lang="en-US" sz="2000" b="1" dirty="0" err="1">
                <a:cs typeface="Calibri"/>
              </a:rPr>
              <a:t>en</a:t>
            </a:r>
            <a:r>
              <a:rPr lang="en-US" sz="2000" b="1" dirty="0">
                <a:cs typeface="Calibri"/>
              </a:rPr>
              <a:t> tenant </a:t>
            </a:r>
            <a:r>
              <a:rPr lang="en-US" sz="2000" b="1" dirty="0" err="1">
                <a:cs typeface="Calibri"/>
              </a:rPr>
              <a:t>compte</a:t>
            </a:r>
            <a:r>
              <a:rPr lang="en-US" sz="2000" b="1" dirty="0">
                <a:cs typeface="Calibri"/>
              </a:rPr>
              <a:t> des </a:t>
            </a:r>
            <a:r>
              <a:rPr lang="en-US" sz="2000" b="1" dirty="0" err="1">
                <a:cs typeface="Calibri"/>
              </a:rPr>
              <a:t>aires</a:t>
            </a:r>
            <a:r>
              <a:rPr lang="en-US" sz="2000" b="1" dirty="0">
                <a:cs typeface="Calibri"/>
              </a:rPr>
              <a:t> </a:t>
            </a:r>
            <a:r>
              <a:rPr lang="en-US" sz="2000" b="1" dirty="0" err="1">
                <a:cs typeface="Calibri"/>
              </a:rPr>
              <a:t>géographiques</a:t>
            </a:r>
            <a:r>
              <a:rPr lang="en-US" sz="2000" b="1" dirty="0">
                <a:cs typeface="Calibri"/>
              </a:rPr>
              <a:t> et des </a:t>
            </a:r>
            <a:r>
              <a:rPr lang="en-US" sz="2000" b="1" dirty="0" err="1">
                <a:cs typeface="Calibri"/>
              </a:rPr>
              <a:t>ères</a:t>
            </a:r>
            <a:r>
              <a:rPr lang="en-US" sz="2000" b="1" dirty="0">
                <a:cs typeface="Calibri"/>
              </a:rPr>
              <a:t> (</a:t>
            </a:r>
            <a:r>
              <a:rPr lang="en-US" sz="2000" b="1" dirty="0" err="1">
                <a:cs typeface="Calibri"/>
              </a:rPr>
              <a:t>chronologie</a:t>
            </a:r>
            <a:r>
              <a:rPr lang="en-US" sz="2000" b="1" dirty="0">
                <a:cs typeface="Calibri"/>
              </a:rPr>
              <a:t>) </a:t>
            </a:r>
            <a:r>
              <a:rPr lang="en-US" sz="2000" b="1" dirty="0" err="1">
                <a:cs typeface="Calibri"/>
              </a:rPr>
              <a:t>concernées</a:t>
            </a:r>
            <a:endParaRPr lang="fr-FR" sz="2000" b="1">
              <a:cs typeface="Calibri"/>
            </a:endParaRPr>
          </a:p>
        </p:txBody>
      </p:sp>
    </p:spTree>
    <p:extLst>
      <p:ext uri="{BB962C8B-B14F-4D97-AF65-F5344CB8AC3E}">
        <p14:creationId xmlns:p14="http://schemas.microsoft.com/office/powerpoint/2010/main" val="1966908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7D7A831-3908-F7EF-4301-1BFFA9029C0D}"/>
              </a:ext>
            </a:extLst>
          </p:cNvPr>
          <p:cNvSpPr>
            <a:spLocks noGrp="1"/>
          </p:cNvSpPr>
          <p:nvPr>
            <p:ph type="title"/>
          </p:nvPr>
        </p:nvSpPr>
        <p:spPr/>
        <p:txBody>
          <a:bodyPr/>
          <a:lstStyle/>
          <a:p>
            <a:r>
              <a:rPr lang="fr-FR"/>
              <a:t>L’article </a:t>
            </a:r>
            <a:r>
              <a:rPr lang="fr-FR" i="1"/>
              <a:t>al-</a:t>
            </a:r>
          </a:p>
        </p:txBody>
      </p:sp>
      <p:sp>
        <p:nvSpPr>
          <p:cNvPr id="3" name="Sous-titre 2"/>
          <p:cNvSpPr>
            <a:spLocks noGrp="1"/>
          </p:cNvSpPr>
          <p:nvPr>
            <p:ph idx="1"/>
          </p:nvPr>
        </p:nvSpPr>
        <p:spPr/>
        <p:txBody>
          <a:bodyPr vert="horz" lIns="91440" tIns="45720" rIns="91440" bIns="45720" rtlCol="0" anchor="t">
            <a:normAutofit fontScale="92500" lnSpcReduction="10000"/>
          </a:bodyPr>
          <a:lstStyle/>
          <a:p>
            <a:pPr marL="0" indent="0" algn="just">
              <a:buNone/>
            </a:pPr>
            <a:r>
              <a:rPr lang="fr-FR" sz="1800">
                <a:latin typeface="Calibri"/>
                <a:ea typeface="Trebuchet MS" panose="020B0603020202020204" pitchFamily="34" charset="0"/>
                <a:cs typeface="AB BLinePro"/>
              </a:rPr>
              <a:t>Dans</a:t>
            </a:r>
            <a:r>
              <a:rPr lang="fr-FR" sz="1800">
                <a:effectLst/>
                <a:latin typeface="Calibri"/>
                <a:ea typeface="Trebuchet MS" panose="020B0603020202020204" pitchFamily="34" charset="0"/>
                <a:cs typeface="AB BLinePro"/>
              </a:rPr>
              <a:t> la plupart des </a:t>
            </a:r>
            <a:r>
              <a:rPr lang="fr-FR" sz="1800">
                <a:latin typeface="Calibri"/>
                <a:ea typeface="Trebuchet MS" panose="020B0603020202020204" pitchFamily="34" charset="0"/>
                <a:cs typeface="AB BLinePro"/>
              </a:rPr>
              <a:t>cas i</a:t>
            </a:r>
            <a:r>
              <a:rPr lang="fr-FR" sz="1800">
                <a:latin typeface="Calibri"/>
                <a:ea typeface="Trebuchet MS" panose="020B0603020202020204" pitchFamily="34" charset="0"/>
                <a:cs typeface="Calibri"/>
              </a:rPr>
              <a:t>l introduit </a:t>
            </a:r>
            <a:r>
              <a:rPr lang="fr-FR" sz="1800">
                <a:effectLst/>
                <a:latin typeface="Calibri"/>
                <a:ea typeface="Trebuchet MS" panose="020B0603020202020204" pitchFamily="34" charset="0"/>
                <a:cs typeface="AB BLinePro"/>
              </a:rPr>
              <a:t>une </a:t>
            </a:r>
            <a:r>
              <a:rPr lang="fr-FR" sz="1800" i="1" err="1">
                <a:effectLst/>
                <a:latin typeface="Calibri"/>
                <a:ea typeface="Trebuchet MS" panose="020B0603020202020204" pitchFamily="34" charset="0"/>
                <a:cs typeface="AB BLinePro"/>
              </a:rPr>
              <a:t>nisb</a:t>
            </a:r>
            <a:r>
              <a:rPr lang="fr-FR" sz="1800" err="1">
                <a:effectLst/>
                <a:latin typeface="Calibri"/>
                <a:ea typeface="Trebuchet MS" panose="020B0603020202020204" pitchFamily="34" charset="0"/>
                <a:cs typeface="AB BLinePro"/>
              </a:rPr>
              <a:t>a</a:t>
            </a:r>
            <a:r>
              <a:rPr lang="fr-FR" sz="1800">
                <a:effectLst/>
                <a:latin typeface="Calibri"/>
                <a:ea typeface="Trebuchet MS" panose="020B0603020202020204" pitchFamily="34" charset="0"/>
                <a:cs typeface="AB BLinePro"/>
              </a:rPr>
              <a:t> ou un </a:t>
            </a:r>
            <a:r>
              <a:rPr lang="fr-FR" sz="1800" i="1" err="1">
                <a:effectLst/>
                <a:latin typeface="Calibri"/>
                <a:ea typeface="Trebuchet MS" panose="020B0603020202020204" pitchFamily="34" charset="0"/>
                <a:cs typeface="AB BLinePro"/>
              </a:rPr>
              <a:t>laqab</a:t>
            </a:r>
            <a:r>
              <a:rPr lang="fr-FR" sz="1800" i="1">
                <a:effectLst/>
                <a:latin typeface="Calibri"/>
                <a:ea typeface="Trebuchet MS" panose="020B0603020202020204" pitchFamily="34" charset="0"/>
                <a:cs typeface="AB BLinePro"/>
              </a:rPr>
              <a:t>.</a:t>
            </a:r>
            <a:r>
              <a:rPr lang="fr-FR" sz="1800" i="1">
                <a:latin typeface="Calibri"/>
                <a:ea typeface="Trebuchet MS" panose="020B0603020202020204" pitchFamily="34" charset="0"/>
                <a:cs typeface="AB BLinePro"/>
              </a:rPr>
              <a:t> </a:t>
            </a:r>
            <a:endParaRPr lang="fr-FR" sz="1800" i="1">
              <a:effectLst/>
              <a:latin typeface="Calibri"/>
              <a:ea typeface="Trebuchet MS" panose="020B0603020202020204" pitchFamily="34" charset="0"/>
              <a:cs typeface="AB BLinePro"/>
            </a:endParaRPr>
          </a:p>
          <a:p>
            <a:pPr marL="0" indent="0" algn="just">
              <a:buNone/>
            </a:pPr>
            <a:r>
              <a:rPr lang="fr-FR" sz="1800">
                <a:effectLst/>
                <a:latin typeface="Calibri"/>
                <a:ea typeface="Trebuchet MS" panose="020B0603020202020204" pitchFamily="34" charset="0"/>
                <a:cs typeface="AB BLinePro"/>
              </a:rPr>
              <a:t>Lorsqu’il s’agit d’une </a:t>
            </a:r>
            <a:r>
              <a:rPr lang="fr-FR" sz="1800" i="1" err="1">
                <a:effectLst/>
                <a:latin typeface="Calibri"/>
                <a:ea typeface="Trebuchet MS" panose="020B0603020202020204" pitchFamily="34" charset="0"/>
                <a:cs typeface="AB BLinePro"/>
              </a:rPr>
              <a:t>šuhra</a:t>
            </a:r>
            <a:r>
              <a:rPr lang="fr-FR" sz="1800" i="1">
                <a:effectLst/>
                <a:latin typeface="Calibri"/>
                <a:ea typeface="Trebuchet MS" panose="020B0603020202020204" pitchFamily="34" charset="0"/>
                <a:cs typeface="AB BLinePro"/>
              </a:rPr>
              <a:t> (élément d’entrée) </a:t>
            </a:r>
            <a:r>
              <a:rPr lang="fr-FR" sz="1800" spc="-15">
                <a:effectLst/>
                <a:latin typeface="Calibri"/>
                <a:ea typeface="Trebuchet MS" panose="020B0603020202020204" pitchFamily="34" charset="0"/>
                <a:cs typeface="AB BLinePro"/>
              </a:rPr>
              <a:t>retenue </a:t>
            </a:r>
            <a:r>
              <a:rPr lang="fr-FR" sz="1800">
                <a:effectLst/>
                <a:latin typeface="Calibri"/>
                <a:ea typeface="Trebuchet MS" panose="020B0603020202020204" pitchFamily="34" charset="0"/>
                <a:cs typeface="AB BLinePro"/>
              </a:rPr>
              <a:t>en zone A200$a : il faut séparer l’article </a:t>
            </a:r>
            <a:r>
              <a:rPr lang="fr-FR" sz="1800" i="1" spc="-15">
                <a:effectLst/>
                <a:latin typeface="Calibri"/>
                <a:ea typeface="Trebuchet MS" panose="020B0603020202020204" pitchFamily="34" charset="0"/>
                <a:cs typeface="AB BLinePro"/>
              </a:rPr>
              <a:t>al- </a:t>
            </a:r>
            <a:r>
              <a:rPr lang="fr-FR" sz="1800">
                <a:effectLst/>
                <a:latin typeface="Calibri"/>
                <a:ea typeface="Trebuchet MS" panose="020B0603020202020204" pitchFamily="34" charset="0"/>
                <a:cs typeface="AB BLinePro"/>
              </a:rPr>
              <a:t>du nom pour le laisser en dernière position de $b </a:t>
            </a:r>
            <a:r>
              <a:rPr lang="fr-FR" sz="1800" spc="-15">
                <a:effectLst/>
                <a:latin typeface="Calibri"/>
                <a:ea typeface="Trebuchet MS" panose="020B0603020202020204" pitchFamily="34" charset="0"/>
                <a:cs typeface="AB BLinePro"/>
              </a:rPr>
              <a:t>(Exemple PPN 269734201</a:t>
            </a:r>
            <a:r>
              <a:rPr lang="fr-FR" sz="1800">
                <a:effectLst/>
                <a:latin typeface="Calibri"/>
                <a:ea typeface="Trebuchet MS" panose="020B0603020202020204" pitchFamily="34" charset="0"/>
                <a:cs typeface="AB BLinePro"/>
              </a:rPr>
              <a:t>).</a:t>
            </a:r>
            <a:r>
              <a:rPr lang="fr-FR" sz="1800">
                <a:latin typeface="Calibri"/>
                <a:ea typeface="Trebuchet MS" panose="020B0603020202020204" pitchFamily="34" charset="0"/>
                <a:cs typeface="AB BLinePro"/>
              </a:rPr>
              <a:t> </a:t>
            </a:r>
            <a:endParaRPr lang="fr-FR" sz="1800">
              <a:effectLst/>
              <a:latin typeface="Calibri"/>
              <a:ea typeface="Trebuchet MS" panose="020B0603020202020204" pitchFamily="34" charset="0"/>
              <a:cs typeface="AB BLinePro"/>
            </a:endParaRPr>
          </a:p>
          <a:p>
            <a:pPr marL="0" indent="0">
              <a:buNone/>
            </a:pPr>
            <a:endParaRPr lang="fr-FR" sz="1800">
              <a:effectLst/>
              <a:latin typeface="Calibri"/>
              <a:ea typeface="Trebuchet MS" panose="020B0603020202020204" pitchFamily="34" charset="0"/>
              <a:cs typeface="AB BLinePro"/>
            </a:endParaRPr>
          </a:p>
          <a:p>
            <a:pPr marL="0" indent="0">
              <a:buNone/>
            </a:pPr>
            <a:endParaRPr lang="fr-FR" sz="1800">
              <a:effectLst/>
              <a:latin typeface="Calibri"/>
              <a:ea typeface="Trebuchet MS" panose="020B0603020202020204" pitchFamily="34" charset="0"/>
              <a:cs typeface="AB BLinePro"/>
            </a:endParaRPr>
          </a:p>
          <a:p>
            <a:pPr marL="0" indent="0">
              <a:buNone/>
            </a:pPr>
            <a:endParaRPr lang="fr-FR" sz="1800">
              <a:latin typeface="Calibri"/>
              <a:ea typeface="Trebuchet MS" panose="020B0603020202020204" pitchFamily="34" charset="0"/>
              <a:cs typeface="AB BLinePro"/>
            </a:endParaRPr>
          </a:p>
          <a:p>
            <a:pPr marL="0" indent="0">
              <a:buNone/>
            </a:pPr>
            <a:endParaRPr lang="fr-FR" sz="1800">
              <a:effectLst/>
              <a:latin typeface="Calibri"/>
              <a:ea typeface="Trebuchet MS" panose="020B0603020202020204" pitchFamily="34" charset="0"/>
              <a:cs typeface="AB BLinePro"/>
            </a:endParaRPr>
          </a:p>
          <a:p>
            <a:pPr marL="0" indent="0">
              <a:buNone/>
            </a:pPr>
            <a:endParaRPr lang="fr-FR" sz="1800">
              <a:latin typeface="Calibri"/>
              <a:ea typeface="Trebuchet MS" panose="020B0603020202020204" pitchFamily="34" charset="0"/>
              <a:cs typeface="AB BLinePro"/>
            </a:endParaRPr>
          </a:p>
          <a:p>
            <a:pPr marL="0" indent="0" algn="just">
              <a:buNone/>
            </a:pPr>
            <a:r>
              <a:rPr lang="fr-FR" sz="1800">
                <a:effectLst/>
                <a:latin typeface="Calibri"/>
                <a:ea typeface="Trebuchet MS" panose="020B0603020202020204" pitchFamily="34" charset="0"/>
                <a:cs typeface="AB BLinePro"/>
              </a:rPr>
              <a:t>Cela peut poser problème à l’utilisateur lors de sa recherche, car certains moteurs de recherche n’assimilent pas les formes avec article aux formes sans article </a:t>
            </a:r>
            <a:r>
              <a:rPr lang="fr-FR" sz="1800" spc="-15">
                <a:effectLst/>
                <a:latin typeface="Calibri"/>
                <a:ea typeface="Trebuchet MS" panose="020B0603020202020204" pitchFamily="34" charset="0"/>
                <a:cs typeface="AB BLinePro"/>
              </a:rPr>
              <a:t>d’où </a:t>
            </a:r>
            <a:r>
              <a:rPr lang="fr-FR" sz="1800" b="1">
                <a:effectLst/>
                <a:latin typeface="Calibri"/>
                <a:ea typeface="Trebuchet MS" panose="020B0603020202020204" pitchFamily="34" charset="0"/>
                <a:cs typeface="AB BLinePro"/>
              </a:rPr>
              <a:t>la nécessité </a:t>
            </a:r>
            <a:r>
              <a:rPr lang="fr-FR" sz="1800">
                <a:effectLst/>
                <a:latin typeface="Calibri"/>
                <a:ea typeface="Trebuchet MS" panose="020B0603020202020204" pitchFamily="34" charset="0"/>
                <a:cs typeface="AB BLinePro"/>
              </a:rPr>
              <a:t>d’ajouter la forme avec</a:t>
            </a:r>
            <a:r>
              <a:rPr lang="fr-FR" sz="1800" spc="-30">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l’article</a:t>
            </a:r>
            <a:r>
              <a:rPr lang="fr-FR" sz="1800" spc="-30">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attaché</a:t>
            </a:r>
            <a:r>
              <a:rPr lang="fr-FR" sz="1800" spc="-30">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dans</a:t>
            </a:r>
            <a:r>
              <a:rPr lang="fr-FR" sz="1800" spc="-25">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les</a:t>
            </a:r>
            <a:r>
              <a:rPr lang="fr-FR" sz="1800" spc="-35">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formes</a:t>
            </a:r>
            <a:r>
              <a:rPr lang="fr-FR" sz="1800" spc="-25">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rejetées</a:t>
            </a:r>
            <a:r>
              <a:rPr lang="fr-FR" sz="1800" spc="-35">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en</a:t>
            </a:r>
            <a:r>
              <a:rPr lang="fr-FR" sz="1800" spc="-30">
                <a:effectLst/>
                <a:latin typeface="Calibri"/>
                <a:ea typeface="Trebuchet MS" panose="020B0603020202020204" pitchFamily="34" charset="0"/>
                <a:cs typeface="AB BLinePro"/>
              </a:rPr>
              <a:t> </a:t>
            </a:r>
            <a:r>
              <a:rPr lang="fr-FR" sz="1800">
                <a:effectLst/>
                <a:latin typeface="Calibri"/>
                <a:ea typeface="Trebuchet MS" panose="020B0603020202020204" pitchFamily="34" charset="0"/>
                <a:cs typeface="AB BLinePro"/>
              </a:rPr>
              <a:t>zones</a:t>
            </a:r>
            <a:r>
              <a:rPr lang="fr-FR" sz="1800" spc="-35">
                <a:effectLst/>
                <a:latin typeface="Calibri"/>
                <a:ea typeface="Trebuchet MS" panose="020B0603020202020204" pitchFamily="34" charset="0"/>
                <a:cs typeface="AB BLinePro"/>
              </a:rPr>
              <a:t> A</a:t>
            </a:r>
            <a:r>
              <a:rPr lang="fr-FR" sz="1800">
                <a:effectLst/>
                <a:latin typeface="Calibri"/>
                <a:ea typeface="Trebuchet MS" panose="020B0603020202020204" pitchFamily="34" charset="0"/>
                <a:cs typeface="AB BLinePro"/>
              </a:rPr>
              <a:t>400.</a:t>
            </a:r>
            <a:endParaRPr lang="fr-FR" sz="1800">
              <a:effectLst/>
              <a:latin typeface="Calibri"/>
              <a:ea typeface="Trebuchet MS" panose="020B0603020202020204" pitchFamily="34" charset="0"/>
              <a:cs typeface="Trebuchet MS" panose="020B0603020202020204" pitchFamily="34" charset="0"/>
            </a:endParaRPr>
          </a:p>
          <a:p>
            <a:pPr marL="0" indent="0" algn="just">
              <a:buNone/>
            </a:pPr>
            <a:r>
              <a:rPr lang="en-US" sz="1800" b="1">
                <a:solidFill>
                  <a:schemeClr val="accent2">
                    <a:lumMod val="75000"/>
                  </a:schemeClr>
                </a:solidFill>
                <a:effectLst/>
                <a:latin typeface="Calibri"/>
                <a:ea typeface="Calibri"/>
                <a:cs typeface="AB BLinePro"/>
              </a:rPr>
              <a:t>A noter </a:t>
            </a:r>
            <a:r>
              <a:rPr lang="en-US" sz="1800">
                <a:effectLst/>
                <a:latin typeface="Calibri"/>
                <a:ea typeface="Calibri"/>
                <a:cs typeface="AB BLinePro"/>
              </a:rPr>
              <a:t>: </a:t>
            </a:r>
            <a:r>
              <a:rPr lang="en-US" sz="1800" err="1">
                <a:effectLst/>
                <a:latin typeface="Calibri"/>
                <a:ea typeface="Calibri"/>
                <a:cs typeface="AB BLinePro"/>
              </a:rPr>
              <a:t>L’article</a:t>
            </a:r>
            <a:r>
              <a:rPr lang="en-US" sz="1800">
                <a:effectLst/>
                <a:latin typeface="Calibri"/>
                <a:ea typeface="Calibri"/>
                <a:cs typeface="AB BLinePro"/>
              </a:rPr>
              <a:t> </a:t>
            </a:r>
            <a:r>
              <a:rPr lang="en-US" sz="1800" i="1">
                <a:effectLst/>
                <a:latin typeface="Calibri"/>
                <a:ea typeface="Calibri"/>
                <a:cs typeface="AB BLinePro"/>
              </a:rPr>
              <a:t>al- </a:t>
            </a:r>
            <a:r>
              <a:rPr lang="en-US" sz="1800" err="1">
                <a:effectLst/>
                <a:latin typeface="Calibri"/>
                <a:ea typeface="Calibri"/>
                <a:cs typeface="AB BLinePro"/>
              </a:rPr>
              <a:t>reste</a:t>
            </a:r>
            <a:r>
              <a:rPr lang="en-US" sz="1800">
                <a:effectLst/>
                <a:latin typeface="Calibri"/>
                <a:ea typeface="Calibri"/>
                <a:cs typeface="AB BLinePro"/>
              </a:rPr>
              <a:t> attaché à la </a:t>
            </a:r>
            <a:r>
              <a:rPr lang="en-US" sz="1800" i="1" err="1">
                <a:effectLst/>
                <a:latin typeface="Calibri"/>
                <a:ea typeface="Calibri"/>
                <a:cs typeface="AB BLinePro"/>
              </a:rPr>
              <a:t>šuhra</a:t>
            </a:r>
            <a:r>
              <a:rPr lang="en-US" sz="1800" i="1">
                <a:effectLst/>
                <a:latin typeface="Calibri"/>
                <a:ea typeface="Calibri"/>
                <a:cs typeface="AB BLinePro"/>
              </a:rPr>
              <a:t> </a:t>
            </a:r>
            <a:r>
              <a:rPr lang="en-US" sz="1800" err="1">
                <a:effectLst/>
                <a:latin typeface="Calibri"/>
                <a:ea typeface="Calibri"/>
                <a:cs typeface="AB BLinePro"/>
              </a:rPr>
              <a:t>en</a:t>
            </a:r>
            <a:r>
              <a:rPr lang="en-US" sz="1800">
                <a:effectLst/>
                <a:latin typeface="Calibri"/>
                <a:ea typeface="Calibri"/>
                <a:cs typeface="AB BLinePro"/>
              </a:rPr>
              <a:t> $a dans les </a:t>
            </a:r>
            <a:r>
              <a:rPr lang="en-US" sz="1800">
                <a:latin typeface="Calibri"/>
                <a:ea typeface="Calibri"/>
                <a:cs typeface="AB BLinePro"/>
              </a:rPr>
              <a:t>zones </a:t>
            </a:r>
            <a:r>
              <a:rPr lang="en-US" sz="1800" err="1">
                <a:effectLst/>
                <a:latin typeface="Calibri"/>
                <a:ea typeface="Calibri"/>
                <a:cs typeface="AB BLinePro"/>
              </a:rPr>
              <a:t>en</a:t>
            </a:r>
            <a:r>
              <a:rPr lang="en-US" sz="1800">
                <a:effectLst/>
                <a:latin typeface="Calibri"/>
                <a:ea typeface="Calibri"/>
                <a:cs typeface="AB BLinePro"/>
              </a:rPr>
              <a:t> </a:t>
            </a:r>
            <a:r>
              <a:rPr lang="en-US" sz="1800" err="1">
                <a:effectLst/>
                <a:latin typeface="Calibri"/>
                <a:ea typeface="Calibri"/>
                <a:cs typeface="AB BLinePro"/>
              </a:rPr>
              <a:t>écriture</a:t>
            </a:r>
            <a:r>
              <a:rPr lang="en-US" sz="1800">
                <a:effectLst/>
                <a:latin typeface="Calibri"/>
                <a:ea typeface="Calibri"/>
                <a:cs typeface="AB BLinePro"/>
              </a:rPr>
              <a:t> </a:t>
            </a:r>
            <a:r>
              <a:rPr lang="en-US" sz="1800" err="1">
                <a:effectLst/>
                <a:latin typeface="Calibri"/>
                <a:ea typeface="Calibri"/>
                <a:cs typeface="AB BLinePro"/>
              </a:rPr>
              <a:t>arabe</a:t>
            </a:r>
            <a:r>
              <a:rPr lang="en-US" sz="1800">
                <a:effectLst/>
                <a:latin typeface="Calibri"/>
                <a:ea typeface="Calibri"/>
                <a:cs typeface="AB BLinePro"/>
              </a:rPr>
              <a:t> (A200, A400)</a:t>
            </a:r>
            <a:endParaRPr lang="fr-FR" sz="4400">
              <a:latin typeface="Calibri"/>
              <a:ea typeface="Calibri"/>
              <a:cs typeface="Calibri Light"/>
            </a:endParaRPr>
          </a:p>
        </p:txBody>
      </p:sp>
      <p:pic>
        <p:nvPicPr>
          <p:cNvPr id="4" name="Image 3" descr="Une image contenant texte, Police, capture d’écran&#10;&#10;Description générée automatiquement">
            <a:extLst>
              <a:ext uri="{FF2B5EF4-FFF2-40B4-BE49-F238E27FC236}">
                <a16:creationId xmlns:a16="http://schemas.microsoft.com/office/drawing/2014/main" id="{79CA5FC8-D454-DB46-6505-E238068C7856}"/>
              </a:ext>
            </a:extLst>
          </p:cNvPr>
          <p:cNvPicPr>
            <a:picLocks noChangeAspect="1"/>
          </p:cNvPicPr>
          <p:nvPr/>
        </p:nvPicPr>
        <p:blipFill>
          <a:blip r:embed="rId3"/>
          <a:stretch>
            <a:fillRect/>
          </a:stretch>
        </p:blipFill>
        <p:spPr>
          <a:xfrm>
            <a:off x="3113315" y="3163349"/>
            <a:ext cx="6030684" cy="1380387"/>
          </a:xfrm>
          <a:prstGeom prst="rect">
            <a:avLst/>
          </a:prstGeom>
        </p:spPr>
      </p:pic>
      <p:sp>
        <p:nvSpPr>
          <p:cNvPr id="5" name="ZoneTexte 4">
            <a:extLst>
              <a:ext uri="{FF2B5EF4-FFF2-40B4-BE49-F238E27FC236}">
                <a16:creationId xmlns:a16="http://schemas.microsoft.com/office/drawing/2014/main" id="{3C1B9E59-0B86-A864-F3D1-99FF33062E74}"/>
              </a:ext>
            </a:extLst>
          </p:cNvPr>
          <p:cNvSpPr txBox="1"/>
          <p:nvPr/>
        </p:nvSpPr>
        <p:spPr>
          <a:xfrm>
            <a:off x="1956579" y="4601"/>
            <a:ext cx="10237829" cy="40011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@todo : à </a:t>
            </a:r>
            <a:r>
              <a:rPr lang="en-US" sz="2000" b="1" dirty="0" err="1">
                <a:cs typeface="Calibri"/>
              </a:rPr>
              <a:t>retravailler</a:t>
            </a:r>
            <a:r>
              <a:rPr lang="en-US" sz="2000" b="1" dirty="0">
                <a:cs typeface="Calibri"/>
              </a:rPr>
              <a:t> dans le cadre du GT </a:t>
            </a:r>
            <a:r>
              <a:rPr lang="en-US" sz="2000" b="1" dirty="0" err="1">
                <a:cs typeface="Calibri"/>
              </a:rPr>
              <a:t>dédié</a:t>
            </a:r>
          </a:p>
        </p:txBody>
      </p:sp>
    </p:spTree>
    <p:extLst>
      <p:ext uri="{BB962C8B-B14F-4D97-AF65-F5344CB8AC3E}">
        <p14:creationId xmlns:p14="http://schemas.microsoft.com/office/powerpoint/2010/main" val="415973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4" name="Rectangle 2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26" name="Straight Connector 2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295E4-A216-CB02-D777-34D917957E7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a:t>Les interfaces de l'Abes et leurs limites</a:t>
            </a:r>
          </a:p>
        </p:txBody>
      </p:sp>
      <p:sp>
        <p:nvSpPr>
          <p:cNvPr id="3" name="Content Placeholder 2">
            <a:extLst>
              <a:ext uri="{FF2B5EF4-FFF2-40B4-BE49-F238E27FC236}">
                <a16:creationId xmlns:a16="http://schemas.microsoft.com/office/drawing/2014/main" id="{4ED92308-47F4-B0D0-372A-BAC528B6017D}"/>
              </a:ext>
            </a:extLst>
          </p:cNvPr>
          <p:cNvSpPr>
            <a:spLocks noGrp="1"/>
          </p:cNvSpPr>
          <p:nvPr>
            <p:ph type="body" idx="1"/>
          </p:nvPr>
        </p:nvSpPr>
        <p:spPr>
          <a:xfrm>
            <a:off x="6729999" y="4455621"/>
            <a:ext cx="4829101" cy="1238616"/>
          </a:xfrm>
        </p:spPr>
        <p:txBody>
          <a:bodyPr vert="horz" lIns="91440" tIns="45720" rIns="91440" bIns="45720" rtlCol="0">
            <a:normAutofit/>
          </a:bodyPr>
          <a:lstStyle/>
          <a:p>
            <a:r>
              <a:rPr lang="en-US">
                <a:solidFill>
                  <a:schemeClr val="tx1">
                    <a:lumMod val="85000"/>
                    <a:lumOff val="15000"/>
                  </a:schemeClr>
                </a:solidFill>
              </a:rPr>
              <a:t>Séquence #1</a:t>
            </a:r>
          </a:p>
        </p:txBody>
      </p:sp>
      <p:pic>
        <p:nvPicPr>
          <p:cNvPr id="5" name="Picture 4">
            <a:extLst>
              <a:ext uri="{FF2B5EF4-FFF2-40B4-BE49-F238E27FC236}">
                <a16:creationId xmlns:a16="http://schemas.microsoft.com/office/drawing/2014/main" id="{76074C48-BBDF-5455-D4BA-6C0E07F647EC}"/>
              </a:ext>
            </a:extLst>
          </p:cNvPr>
          <p:cNvPicPr>
            <a:picLocks noChangeAspect="1"/>
          </p:cNvPicPr>
          <p:nvPr/>
        </p:nvPicPr>
        <p:blipFill rotWithShape="1">
          <a:blip r:embed="rId2"/>
          <a:srcRect l="8041" r="3070"/>
          <a:stretch/>
        </p:blipFill>
        <p:spPr>
          <a:xfrm>
            <a:off x="1" y="10"/>
            <a:ext cx="6096000" cy="6857990"/>
          </a:xfrm>
          <a:prstGeom prst="rect">
            <a:avLst/>
          </a:prstGeom>
        </p:spPr>
      </p:pic>
      <p:cxnSp>
        <p:nvCxnSpPr>
          <p:cNvPr id="30" name="Straight Connector 29">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875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descr="Une image contenant texte, capture d’écran, Police, ligne&#10;&#10;Description générée automatiquement">
            <a:extLst>
              <a:ext uri="{FF2B5EF4-FFF2-40B4-BE49-F238E27FC236}">
                <a16:creationId xmlns:a16="http://schemas.microsoft.com/office/drawing/2014/main" id="{CF3A7466-19F2-1860-A8F8-4053F24A93FB}"/>
              </a:ext>
            </a:extLst>
          </p:cNvPr>
          <p:cNvPicPr>
            <a:picLocks noChangeAspect="1"/>
          </p:cNvPicPr>
          <p:nvPr/>
        </p:nvPicPr>
        <p:blipFill>
          <a:blip r:embed="rId3"/>
          <a:stretch>
            <a:fillRect/>
          </a:stretch>
        </p:blipFill>
        <p:spPr>
          <a:xfrm>
            <a:off x="1813810" y="2836188"/>
            <a:ext cx="6703100" cy="1335525"/>
          </a:xfrm>
          <a:prstGeom prst="rect">
            <a:avLst/>
          </a:prstGeom>
        </p:spPr>
      </p:pic>
      <p:sp>
        <p:nvSpPr>
          <p:cNvPr id="6" name="Titre 5">
            <a:extLst>
              <a:ext uri="{FF2B5EF4-FFF2-40B4-BE49-F238E27FC236}">
                <a16:creationId xmlns:a16="http://schemas.microsoft.com/office/drawing/2014/main" id="{C7D7A831-3908-F7EF-4301-1BFFA9029C0D}"/>
              </a:ext>
            </a:extLst>
          </p:cNvPr>
          <p:cNvSpPr>
            <a:spLocks noGrp="1"/>
          </p:cNvSpPr>
          <p:nvPr>
            <p:ph type="title"/>
          </p:nvPr>
        </p:nvSpPr>
        <p:spPr/>
        <p:txBody>
          <a:bodyPr/>
          <a:lstStyle/>
          <a:p>
            <a:r>
              <a:rPr lang="fr-FR"/>
              <a:t>Qualificatifs de dates ($f)</a:t>
            </a:r>
            <a:endParaRPr lang="fr-FR" i="1"/>
          </a:p>
        </p:txBody>
      </p:sp>
      <p:sp>
        <p:nvSpPr>
          <p:cNvPr id="3" name="Sous-titre 2"/>
          <p:cNvSpPr>
            <a:spLocks noGrp="1"/>
          </p:cNvSpPr>
          <p:nvPr>
            <p:ph idx="1"/>
          </p:nvPr>
        </p:nvSpPr>
        <p:spPr>
          <a:xfrm>
            <a:off x="1097280" y="1819459"/>
            <a:ext cx="10058400" cy="4351807"/>
          </a:xfrm>
        </p:spPr>
        <p:txBody>
          <a:bodyPr vert="horz" lIns="91440" tIns="45720" rIns="91440" bIns="45720" rtlCol="0" anchor="t">
            <a:normAutofit fontScale="92500" lnSpcReduction="20000"/>
          </a:bodyPr>
          <a:lstStyle/>
          <a:p>
            <a:pPr marL="0" indent="0" algn="just">
              <a:buNone/>
            </a:pPr>
            <a:r>
              <a:rPr lang="fr-FR" sz="1800">
                <a:effectLst/>
                <a:latin typeface="AB BLinePro"/>
                <a:ea typeface="Trebuchet MS" panose="020B0603020202020204" pitchFamily="34" charset="0"/>
                <a:cs typeface="AB BLinePro"/>
              </a:rPr>
              <a:t>Les dates sont à mentionner en zone </a:t>
            </a:r>
            <a:r>
              <a:rPr lang="fr-FR" sz="1800" b="1">
                <a:effectLst/>
                <a:latin typeface="AB BLinePro"/>
                <a:ea typeface="Trebuchet MS" panose="020B0603020202020204" pitchFamily="34" charset="0"/>
                <a:cs typeface="AB BLinePro"/>
              </a:rPr>
              <a:t>A103 $a et $b</a:t>
            </a:r>
            <a:r>
              <a:rPr lang="fr-FR" sz="1800">
                <a:effectLst/>
                <a:latin typeface="AB BLinePro"/>
                <a:ea typeface="Trebuchet MS" panose="020B0603020202020204" pitchFamily="34" charset="0"/>
                <a:cs typeface="AB BLinePro"/>
              </a:rPr>
              <a:t>,  </a:t>
            </a:r>
            <a:r>
              <a:rPr lang="fr-FR" sz="1800" b="1">
                <a:effectLst/>
                <a:latin typeface="AB BLinePro"/>
                <a:ea typeface="Trebuchet MS" panose="020B0603020202020204" pitchFamily="34" charset="0"/>
                <a:cs typeface="AB BLinePro"/>
              </a:rPr>
              <a:t>A200 $f</a:t>
            </a:r>
            <a:r>
              <a:rPr lang="fr-FR" sz="1800">
                <a:effectLst/>
                <a:latin typeface="AB BLinePro"/>
                <a:ea typeface="Trebuchet MS" panose="020B0603020202020204" pitchFamily="34" charset="0"/>
                <a:cs typeface="AB BLinePro"/>
              </a:rPr>
              <a:t> (doublée) et dans les zones </a:t>
            </a:r>
            <a:r>
              <a:rPr lang="fr-FR" sz="1800" b="1">
                <a:effectLst/>
                <a:latin typeface="AB BLinePro"/>
                <a:ea typeface="Trebuchet MS" panose="020B0603020202020204" pitchFamily="34" charset="0"/>
                <a:cs typeface="AB BLinePro"/>
              </a:rPr>
              <a:t>A700 $f</a:t>
            </a:r>
            <a:r>
              <a:rPr lang="fr-FR" sz="1800">
                <a:effectLst/>
                <a:latin typeface="AB BLinePro"/>
                <a:ea typeface="Trebuchet MS" panose="020B0603020202020204" pitchFamily="34" charset="0"/>
                <a:cs typeface="AB BLinePro"/>
              </a:rPr>
              <a:t> (points d’accès autorisés parallèles) </a:t>
            </a:r>
            <a:r>
              <a:rPr lang="fr-FR" sz="1800" b="1">
                <a:effectLst/>
                <a:latin typeface="AB BLinePro"/>
                <a:ea typeface="Trebuchet MS" panose="020B0603020202020204" pitchFamily="34" charset="0"/>
                <a:cs typeface="AB BLinePro"/>
              </a:rPr>
              <a:t>en chiffres arabes uniquement</a:t>
            </a:r>
            <a:r>
              <a:rPr lang="fr-FR" sz="1800">
                <a:effectLst/>
                <a:latin typeface="AB BLinePro"/>
                <a:ea typeface="Trebuchet MS" panose="020B0603020202020204" pitchFamily="34" charset="0"/>
                <a:cs typeface="AB BLinePro"/>
              </a:rPr>
              <a:t> en non en chiffres indiens utilisés dans l'écriture  arabe. </a:t>
            </a:r>
          </a:p>
          <a:p>
            <a:pPr marL="0" indent="0" algn="just">
              <a:buNone/>
            </a:pPr>
            <a:r>
              <a:rPr lang="fr-FR" sz="1800" b="1">
                <a:solidFill>
                  <a:schemeClr val="accent2">
                    <a:lumMod val="75000"/>
                  </a:schemeClr>
                </a:solidFill>
                <a:effectLst/>
                <a:latin typeface="AB BLinePro"/>
                <a:ea typeface="Trebuchet MS" panose="020B0603020202020204" pitchFamily="34" charset="0"/>
                <a:cs typeface="AB BLinePro"/>
              </a:rPr>
              <a:t>A noter </a:t>
            </a:r>
            <a:r>
              <a:rPr lang="fr-FR" sz="1800">
                <a:effectLst/>
                <a:latin typeface="AB BLinePro"/>
                <a:ea typeface="Trebuchet MS" panose="020B0603020202020204" pitchFamily="34" charset="0"/>
                <a:cs typeface="AB BLinePro"/>
              </a:rPr>
              <a:t>: ne</a:t>
            </a:r>
            <a:r>
              <a:rPr lang="fr-FR" sz="1800">
                <a:latin typeface="AB BLinePro"/>
                <a:ea typeface="Trebuchet MS" panose="020B0603020202020204" pitchFamily="34" charset="0"/>
                <a:cs typeface="AB BLinePro"/>
              </a:rPr>
              <a:t> </a:t>
            </a:r>
            <a:r>
              <a:rPr lang="fr-FR" sz="1800">
                <a:effectLst/>
                <a:latin typeface="AB BLinePro"/>
                <a:ea typeface="Trebuchet MS" panose="020B0603020202020204" pitchFamily="34" charset="0"/>
                <a:cs typeface="AB BLinePro"/>
              </a:rPr>
              <a:t> pas ajouter de dates dans les zones </a:t>
            </a:r>
            <a:r>
              <a:rPr lang="fr-FR" sz="1800">
                <a:latin typeface="AB BLinePro"/>
                <a:ea typeface="Trebuchet MS" panose="020B0603020202020204" pitchFamily="34" charset="0"/>
                <a:cs typeface="AB BLinePro"/>
              </a:rPr>
              <a:t>de variantes de points d’accès </a:t>
            </a:r>
            <a:r>
              <a:rPr lang="fr-FR" sz="1800">
                <a:effectLst/>
                <a:latin typeface="AB BLinePro"/>
                <a:ea typeface="Trebuchet MS" panose="020B0603020202020204" pitchFamily="34" charset="0"/>
                <a:cs typeface="AB BLinePro"/>
              </a:rPr>
              <a:t>A400. Inutile de les supprimer manuellement si elles sont présentes en 400, des corrections automatiques sont réalisées par l’</a:t>
            </a:r>
            <a:r>
              <a:rPr lang="fr-FR" sz="1800" err="1">
                <a:effectLst/>
                <a:latin typeface="AB BLinePro"/>
                <a:ea typeface="Trebuchet MS" panose="020B0603020202020204" pitchFamily="34" charset="0"/>
                <a:cs typeface="AB BLinePro"/>
              </a:rPr>
              <a:t>Abes</a:t>
            </a:r>
            <a:r>
              <a:rPr lang="fr-FR" sz="1800">
                <a:effectLst/>
                <a:latin typeface="AB BLinePro"/>
                <a:ea typeface="Trebuchet MS" panose="020B0603020202020204" pitchFamily="34" charset="0"/>
                <a:cs typeface="AB BLinePro"/>
              </a:rPr>
              <a:t>.</a:t>
            </a:r>
          </a:p>
          <a:p>
            <a:pPr marL="0" indent="0" algn="just">
              <a:buNone/>
            </a:pPr>
            <a:endParaRPr lang="fr-FR" sz="1800">
              <a:effectLst/>
              <a:latin typeface="AB BLinePro"/>
              <a:ea typeface="Trebuchet MS" panose="020B0603020202020204" pitchFamily="34" charset="0"/>
              <a:cs typeface="AB BLinePro"/>
            </a:endParaRPr>
          </a:p>
          <a:p>
            <a:pPr marL="0" indent="0" algn="just">
              <a:buNone/>
            </a:pPr>
            <a:endParaRPr lang="fr-FR" sz="1800">
              <a:effectLst/>
              <a:latin typeface="AB BLinePro"/>
              <a:ea typeface="Trebuchet MS" panose="020B0603020202020204" pitchFamily="34" charset="0"/>
              <a:cs typeface="AB BLinePro"/>
            </a:endParaRPr>
          </a:p>
          <a:p>
            <a:pPr marL="0" indent="0" algn="just">
              <a:buNone/>
            </a:pPr>
            <a:endParaRPr lang="fr-FR" sz="1800">
              <a:effectLst/>
              <a:latin typeface="AB BLinePro"/>
              <a:ea typeface="Trebuchet MS" panose="020B0603020202020204" pitchFamily="34" charset="0"/>
              <a:cs typeface="AB BLinePro"/>
            </a:endParaRPr>
          </a:p>
          <a:p>
            <a:pPr marL="0" indent="0" algn="just">
              <a:buNone/>
            </a:pPr>
            <a:endParaRPr lang="fr-FR" sz="1800">
              <a:effectLst/>
              <a:latin typeface="AB BLinePro"/>
              <a:ea typeface="Trebuchet MS" panose="020B0603020202020204" pitchFamily="34" charset="0"/>
              <a:cs typeface="AB BLinePro"/>
            </a:endParaRPr>
          </a:p>
          <a:p>
            <a:pPr marL="0" indent="0" algn="just">
              <a:buNone/>
            </a:pPr>
            <a:endParaRPr lang="fr-FR" sz="1800" dirty="0">
              <a:latin typeface="AB BLinePro"/>
              <a:ea typeface="Trebuchet MS" panose="020B0603020202020204" pitchFamily="34" charset="0"/>
              <a:cs typeface="AB BLinePro"/>
            </a:endParaRPr>
          </a:p>
          <a:p>
            <a:pPr marL="0" indent="0" algn="just">
              <a:buNone/>
            </a:pPr>
            <a:r>
              <a:rPr lang="fr-FR" sz="1800" dirty="0">
                <a:latin typeface="AB BLinePro"/>
                <a:ea typeface="Trebuchet MS" panose="020B0603020202020204" pitchFamily="34" charset="0"/>
                <a:cs typeface="AB BLinePro"/>
              </a:rPr>
              <a:t>Seules </a:t>
            </a:r>
            <a:r>
              <a:rPr lang="fr-FR" sz="1800" dirty="0">
                <a:effectLst/>
                <a:latin typeface="AB BLinePro"/>
                <a:ea typeface="Trebuchet MS" panose="020B0603020202020204" pitchFamily="34" charset="0"/>
                <a:cs typeface="AB BLinePro"/>
              </a:rPr>
              <a:t>les dates du calendrier grégorien sont acceptées en sous-zone $f.</a:t>
            </a:r>
            <a:r>
              <a:rPr lang="fr-FR" sz="1800" dirty="0">
                <a:latin typeface="AB BLinePro"/>
                <a:ea typeface="Trebuchet MS" panose="020B0603020202020204" pitchFamily="34" charset="0"/>
                <a:cs typeface="AB BLinePro"/>
              </a:rPr>
              <a:t> </a:t>
            </a:r>
            <a:endParaRPr lang="fr-FR" dirty="0"/>
          </a:p>
          <a:p>
            <a:pPr marL="0" indent="0" algn="just">
              <a:buNone/>
            </a:pPr>
            <a:r>
              <a:rPr lang="fr-FR" sz="1800" b="1">
                <a:effectLst/>
                <a:latin typeface="AB BLinePro"/>
                <a:ea typeface="Trebuchet MS" panose="020B0603020202020204" pitchFamily="34" charset="0"/>
                <a:cs typeface="AB BLinePro"/>
              </a:rPr>
              <a:t>Les dates en chiffres arabes du calendrier hégirien sont facultatives et peuvent être insérées en note biographique uniquement (zone A340)</a:t>
            </a:r>
            <a:r>
              <a:rPr lang="fr-FR" sz="1800">
                <a:effectLst/>
                <a:latin typeface="AB BLinePro"/>
                <a:ea typeface="Trebuchet MS" panose="020B0603020202020204" pitchFamily="34" charset="0"/>
                <a:cs typeface="AB BLinePro"/>
              </a:rPr>
              <a:t>. </a:t>
            </a:r>
          </a:p>
          <a:p>
            <a:pPr marL="0" indent="0" algn="just">
              <a:buNone/>
            </a:pPr>
            <a:r>
              <a:rPr lang="fr-FR" sz="1800">
                <a:effectLst/>
                <a:latin typeface="AB BLinePro"/>
                <a:ea typeface="Trebuchet MS" panose="020B0603020202020204" pitchFamily="34" charset="0"/>
                <a:cs typeface="AB BLinePro"/>
              </a:rPr>
              <a:t>Correspondance d’années entre calendriers </a:t>
            </a:r>
            <a:r>
              <a:rPr lang="fr-FR" sz="1800">
                <a:solidFill>
                  <a:schemeClr val="accent6">
                    <a:lumMod val="75000"/>
                  </a:schemeClr>
                </a:solidFill>
                <a:effectLst/>
                <a:latin typeface="AB BLinePro"/>
                <a:ea typeface="Trebuchet MS" panose="020B0603020202020204" pitchFamily="34" charset="0"/>
                <a:cs typeface="AB BLinePro"/>
              </a:rPr>
              <a:t>hégirien</a:t>
            </a:r>
            <a:r>
              <a:rPr lang="fr-FR" sz="1800">
                <a:effectLst/>
                <a:latin typeface="AB BLinePro"/>
                <a:ea typeface="Trebuchet MS" panose="020B0603020202020204" pitchFamily="34" charset="0"/>
                <a:cs typeface="AB BLinePro"/>
              </a:rPr>
              <a:t> et </a:t>
            </a:r>
            <a:r>
              <a:rPr lang="fr-FR" sz="1800">
                <a:solidFill>
                  <a:schemeClr val="accent2">
                    <a:lumMod val="75000"/>
                  </a:schemeClr>
                </a:solidFill>
                <a:effectLst/>
                <a:latin typeface="AB BLinePro"/>
                <a:ea typeface="Trebuchet MS" panose="020B0603020202020204" pitchFamily="34" charset="0"/>
                <a:cs typeface="AB BLinePro"/>
              </a:rPr>
              <a:t>grégorien</a:t>
            </a:r>
            <a:r>
              <a:rPr lang="fr-FR" sz="1800">
                <a:effectLst/>
                <a:latin typeface="AB BLinePro"/>
                <a:ea typeface="Trebuchet MS" panose="020B0603020202020204" pitchFamily="34" charset="0"/>
                <a:cs typeface="AB BLinePro"/>
              </a:rPr>
              <a:t> : </a:t>
            </a:r>
            <a:r>
              <a:rPr lang="fr-FR" sz="1800">
                <a:solidFill>
                  <a:schemeClr val="accent6">
                    <a:lumMod val="75000"/>
                  </a:schemeClr>
                </a:solidFill>
                <a:effectLst/>
                <a:latin typeface="AB BLinePro"/>
                <a:ea typeface="Trebuchet MS" panose="020B0603020202020204" pitchFamily="34" charset="0"/>
                <a:cs typeface="AB BLinePro"/>
              </a:rPr>
              <a:t>f(x) </a:t>
            </a:r>
            <a:r>
              <a:rPr lang="fr-FR" sz="1800">
                <a:effectLst/>
                <a:latin typeface="AB BLinePro"/>
                <a:ea typeface="Trebuchet MS" panose="020B0603020202020204" pitchFamily="34" charset="0"/>
                <a:cs typeface="AB BLinePro"/>
              </a:rPr>
              <a:t>= (</a:t>
            </a:r>
            <a:r>
              <a:rPr lang="fr-FR" sz="1800">
                <a:solidFill>
                  <a:schemeClr val="accent2">
                    <a:lumMod val="75000"/>
                  </a:schemeClr>
                </a:solidFill>
                <a:effectLst/>
                <a:latin typeface="AB BLinePro"/>
                <a:ea typeface="Trebuchet MS" panose="020B0603020202020204" pitchFamily="34" charset="0"/>
                <a:cs typeface="AB BLinePro"/>
              </a:rPr>
              <a:t>x</a:t>
            </a:r>
            <a:r>
              <a:rPr lang="fr-FR" sz="1800">
                <a:effectLst/>
                <a:latin typeface="AB BLinePro"/>
                <a:ea typeface="Trebuchet MS" panose="020B0603020202020204" pitchFamily="34" charset="0"/>
                <a:cs typeface="AB BLinePro"/>
              </a:rPr>
              <a:t> − 621,5709) × 1,0306888 (</a:t>
            </a:r>
            <a:r>
              <a:rPr lang="fr-FR" sz="1500">
                <a:effectLst/>
                <a:latin typeface="AB BLinePro"/>
                <a:ea typeface="Trebuchet MS" panose="020B0603020202020204" pitchFamily="34" charset="0"/>
                <a:cs typeface="AB BLinePro"/>
              </a:rPr>
              <a:t>source </a:t>
            </a:r>
            <a:r>
              <a:rPr lang="fr-FR" sz="1500" dirty="0">
                <a:effectLst/>
                <a:latin typeface="AB BLinePro"/>
                <a:ea typeface="Trebuchet MS" panose="020B0603020202020204" pitchFamily="34" charset="0"/>
                <a:cs typeface="AB BLinePro"/>
                <a:hlinkClick r:id="rId4">
                  <a:extLst>
                    <a:ext uri="{A12FA001-AC4F-418D-AE19-62706E023703}">
                      <ahyp:hlinkClr xmlns:ahyp="http://schemas.microsoft.com/office/drawing/2018/hyperlinkcolor" val="tx"/>
                    </a:ext>
                  </a:extLst>
                </a:hlinkClick>
              </a:rPr>
              <a:t>wikipédia</a:t>
            </a:r>
            <a:r>
              <a:rPr lang="fr-FR" sz="1800">
                <a:latin typeface="AB BLinePro"/>
                <a:ea typeface="Trebuchet MS" panose="020B0603020202020204" pitchFamily="34" charset="0"/>
                <a:cs typeface="AB BLinePro"/>
              </a:rPr>
              <a:t>). </a:t>
            </a:r>
            <a:r>
              <a:rPr lang="fr-FR" sz="1800">
                <a:effectLst/>
                <a:latin typeface="AB BLinePro"/>
                <a:ea typeface="Trebuchet MS" panose="020B0603020202020204" pitchFamily="34" charset="0"/>
                <a:cs typeface="AB BLinePro"/>
              </a:rPr>
              <a:t>Il existe aussi des convertisseurs de dates hégiriennes en dates grégoriennes en ligne.</a:t>
            </a:r>
          </a:p>
          <a:p>
            <a:pPr marL="0" indent="0" algn="just">
              <a:buNone/>
            </a:pPr>
            <a:endParaRPr lang="fr-FR" sz="1800">
              <a:effectLst/>
              <a:latin typeface="AB BLinePro"/>
              <a:ea typeface="Trebuchet MS" panose="020B0603020202020204" pitchFamily="34" charset="0"/>
              <a:cs typeface="AB BLinePro"/>
            </a:endParaRPr>
          </a:p>
        </p:txBody>
      </p:sp>
      <p:pic>
        <p:nvPicPr>
          <p:cNvPr id="9" name="Graphique 8" descr="Questions avec un remplissage uni">
            <a:extLst>
              <a:ext uri="{FF2B5EF4-FFF2-40B4-BE49-F238E27FC236}">
                <a16:creationId xmlns:a16="http://schemas.microsoft.com/office/drawing/2014/main" id="{65F975BC-A7B1-00B2-A76A-4C45E27775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825625"/>
            <a:ext cx="914400" cy="914400"/>
          </a:xfrm>
          <a:prstGeom prst="rect">
            <a:avLst/>
          </a:prstGeom>
        </p:spPr>
      </p:pic>
      <p:sp>
        <p:nvSpPr>
          <p:cNvPr id="4" name="Ellipse 3">
            <a:extLst>
              <a:ext uri="{FF2B5EF4-FFF2-40B4-BE49-F238E27FC236}">
                <a16:creationId xmlns:a16="http://schemas.microsoft.com/office/drawing/2014/main" id="{F2607BFD-43C3-9C44-C6BE-7A1F128D72B7}"/>
              </a:ext>
            </a:extLst>
          </p:cNvPr>
          <p:cNvSpPr/>
          <p:nvPr/>
        </p:nvSpPr>
        <p:spPr>
          <a:xfrm>
            <a:off x="5351488" y="3083512"/>
            <a:ext cx="3291410" cy="1190111"/>
          </a:xfrm>
          <a:prstGeom prst="ellipse">
            <a:avLst/>
          </a:prstGeom>
          <a:noFill/>
          <a:ln w="57150">
            <a:solidFill>
              <a:srgbClr val="E48312"/>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534FE3E-3D67-EC27-20F0-C9ABF03DA1AF}"/>
              </a:ext>
            </a:extLst>
          </p:cNvPr>
          <p:cNvSpPr txBox="1"/>
          <p:nvPr/>
        </p:nvSpPr>
        <p:spPr>
          <a:xfrm>
            <a:off x="1956759" y="3164"/>
            <a:ext cx="10237829" cy="1077218"/>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@todo : à </a:t>
            </a:r>
            <a:r>
              <a:rPr lang="en-US" sz="2000" b="1" dirty="0" err="1">
                <a:cs typeface="Calibri"/>
              </a:rPr>
              <a:t>retravailler</a:t>
            </a:r>
            <a:r>
              <a:rPr lang="en-US" sz="2000" b="1" dirty="0">
                <a:cs typeface="Calibri"/>
              </a:rPr>
              <a:t> dans le cadre du GT </a:t>
            </a:r>
            <a:r>
              <a:rPr lang="en-US" sz="2000" b="1" dirty="0" err="1">
                <a:cs typeface="Calibri"/>
              </a:rPr>
              <a:t>dédié</a:t>
            </a:r>
            <a:r>
              <a:rPr lang="en-US" sz="2000" b="1" dirty="0">
                <a:cs typeface="Calibri"/>
              </a:rPr>
              <a:t> et avec </a:t>
            </a:r>
            <a:r>
              <a:rPr lang="en-US" sz="2000" b="1" dirty="0" err="1">
                <a:cs typeface="Calibri"/>
              </a:rPr>
              <a:t>l'Abes</a:t>
            </a:r>
          </a:p>
          <a:p>
            <a:r>
              <a:rPr lang="fr-FR" sz="1200" dirty="0">
                <a:cs typeface="Calibri"/>
              </a:rPr>
              <a:t>Question : pas de saisie de la date pour la ligne en écriture arabe car cela pose problème pour l'affiche pro dans </a:t>
            </a:r>
            <a:r>
              <a:rPr lang="fr-FR" sz="1200" dirty="0" err="1">
                <a:cs typeface="Calibri"/>
              </a:rPr>
              <a:t>WinIBW</a:t>
            </a:r>
            <a:r>
              <a:rPr lang="fr-FR" sz="1200" dirty="0">
                <a:cs typeface="Calibri"/>
              </a:rPr>
              <a:t> (pas </a:t>
            </a:r>
            <a:r>
              <a:rPr lang="fr-FR" sz="1200" dirty="0" err="1">
                <a:cs typeface="Calibri"/>
              </a:rPr>
              <a:t>IdRef</a:t>
            </a:r>
            <a:r>
              <a:rPr lang="fr-FR" sz="1200" dirty="0">
                <a:cs typeface="Calibri"/>
              </a:rPr>
              <a:t> ?), mais il n'y a pas de problème à l'affichage public. Faut-il changer cette règle ?</a:t>
            </a:r>
            <a:endParaRPr lang="en-US" sz="1200" dirty="0">
              <a:cs typeface="Calibri"/>
            </a:endParaRPr>
          </a:p>
          <a:p>
            <a:endParaRPr lang="en-US" sz="2000" b="1" dirty="0">
              <a:cs typeface="Calibri"/>
            </a:endParaRPr>
          </a:p>
        </p:txBody>
      </p:sp>
    </p:spTree>
    <p:extLst>
      <p:ext uri="{BB962C8B-B14F-4D97-AF65-F5344CB8AC3E}">
        <p14:creationId xmlns:p14="http://schemas.microsoft.com/office/powerpoint/2010/main" val="1966123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7D7A831-3908-F7EF-4301-1BFFA9029C0D}"/>
              </a:ext>
            </a:extLst>
          </p:cNvPr>
          <p:cNvSpPr>
            <a:spLocks noGrp="1"/>
          </p:cNvSpPr>
          <p:nvPr>
            <p:ph type="title"/>
          </p:nvPr>
        </p:nvSpPr>
        <p:spPr>
          <a:xfrm>
            <a:off x="1097280" y="286603"/>
            <a:ext cx="10831773" cy="1428011"/>
          </a:xfrm>
        </p:spPr>
        <p:txBody>
          <a:bodyPr/>
          <a:lstStyle/>
          <a:p>
            <a:r>
              <a:rPr lang="fr-FR"/>
              <a:t>Eléments additionnels autres que les dates </a:t>
            </a:r>
            <a:br>
              <a:rPr lang="fr-FR"/>
            </a:br>
            <a:r>
              <a:rPr lang="fr-FR"/>
              <a:t>ou qualificatifs de fonction ($c)</a:t>
            </a:r>
          </a:p>
        </p:txBody>
      </p:sp>
      <p:sp>
        <p:nvSpPr>
          <p:cNvPr id="3" name="Sous-titre 2"/>
          <p:cNvSpPr>
            <a:spLocks noGrp="1"/>
          </p:cNvSpPr>
          <p:nvPr>
            <p:ph idx="1"/>
          </p:nvPr>
        </p:nvSpPr>
        <p:spPr/>
        <p:txBody>
          <a:bodyPr vert="horz" lIns="91440" tIns="45720" rIns="91440" bIns="45720" rtlCol="0" anchor="t">
            <a:normAutofit/>
          </a:bodyPr>
          <a:lstStyle/>
          <a:p>
            <a:pPr marL="0" indent="0" algn="just">
              <a:buNone/>
            </a:pPr>
            <a:r>
              <a:rPr lang="fr-FR">
                <a:latin typeface="Calibri"/>
                <a:ea typeface="Trebuchet MS" panose="020B0603020202020204" pitchFamily="34" charset="0"/>
                <a:cs typeface="AB BLinePro"/>
              </a:rPr>
              <a:t>A renseigner </a:t>
            </a:r>
            <a:r>
              <a:rPr lang="fr-FR" b="1">
                <a:latin typeface="Calibri"/>
                <a:ea typeface="Trebuchet MS" panose="020B0603020202020204" pitchFamily="34" charset="0"/>
                <a:cs typeface="AB BLinePro"/>
              </a:rPr>
              <a:t>en français </a:t>
            </a:r>
            <a:r>
              <a:rPr lang="fr-FR">
                <a:latin typeface="Calibri"/>
                <a:ea typeface="Trebuchet MS" panose="020B0603020202020204" pitchFamily="34" charset="0"/>
                <a:cs typeface="AB BLinePro"/>
              </a:rPr>
              <a:t>en zone </a:t>
            </a:r>
            <a:r>
              <a:rPr lang="fr-FR" b="1">
                <a:effectLst/>
                <a:latin typeface="Calibri"/>
                <a:ea typeface="Trebuchet MS" panose="020B0603020202020204" pitchFamily="34" charset="0"/>
                <a:cs typeface="AB BLinePro"/>
              </a:rPr>
              <a:t>A200 $c</a:t>
            </a:r>
            <a:r>
              <a:rPr lang="fr-FR">
                <a:effectLst/>
                <a:latin typeface="Calibri"/>
                <a:ea typeface="Trebuchet MS" panose="020B0603020202020204" pitchFamily="34" charset="0"/>
                <a:cs typeface="AB BLinePro"/>
              </a:rPr>
              <a:t> pour désambiguïser une éventuelle homonymie.</a:t>
            </a:r>
            <a:r>
              <a:rPr lang="fr-FR">
                <a:latin typeface="Calibri"/>
                <a:ea typeface="Trebuchet MS" panose="020B0603020202020204" pitchFamily="34" charset="0"/>
                <a:cs typeface="AB BLinePro"/>
              </a:rPr>
              <a:t> </a:t>
            </a:r>
            <a:endParaRPr lang="fr-FR">
              <a:effectLst/>
              <a:latin typeface="Calibri"/>
              <a:ea typeface="Trebuchet MS" panose="020B0603020202020204" pitchFamily="34" charset="0"/>
              <a:cs typeface="AB BLinePro"/>
            </a:endParaRPr>
          </a:p>
          <a:p>
            <a:pPr marL="0" indent="0" algn="just">
              <a:buNone/>
            </a:pPr>
            <a:r>
              <a:rPr lang="fr-FR">
                <a:effectLst/>
                <a:latin typeface="Calibri"/>
                <a:ea typeface="Trebuchet MS" panose="020B0603020202020204" pitchFamily="34" charset="0"/>
                <a:cs typeface="AB BLinePro"/>
              </a:rPr>
              <a:t>Dans le contexte du monde arabo-musulman les noms de fonctions les plus courants pouvant figurer dans la sous-zone $c sont : jurisconsulte, philologue, grammairien, poète, littérateur,</a:t>
            </a:r>
            <a:r>
              <a:rPr lang="fr-FR">
                <a:latin typeface="Calibri"/>
                <a:ea typeface="Trebuchet MS" panose="020B0603020202020204" pitchFamily="34" charset="0"/>
                <a:cs typeface="AB BLinePro"/>
              </a:rPr>
              <a:t> </a:t>
            </a:r>
            <a:r>
              <a:rPr lang="fr-FR">
                <a:effectLst/>
                <a:latin typeface="Calibri"/>
                <a:ea typeface="Trebuchet MS" panose="020B0603020202020204" pitchFamily="34" charset="0"/>
                <a:cs typeface="AB BLinePro"/>
              </a:rPr>
              <a:t> etc.</a:t>
            </a:r>
          </a:p>
          <a:p>
            <a:pPr marL="0" indent="0" algn="just">
              <a:buNone/>
            </a:pPr>
            <a:endParaRPr lang="fr-FR">
              <a:effectLst/>
              <a:latin typeface="Calibri"/>
              <a:ea typeface="Trebuchet MS" panose="020B0603020202020204" pitchFamily="34" charset="0"/>
              <a:cs typeface="AB BLinePro"/>
            </a:endParaRPr>
          </a:p>
        </p:txBody>
      </p:sp>
      <p:pic>
        <p:nvPicPr>
          <p:cNvPr id="5" name="Image 4">
            <a:extLst>
              <a:ext uri="{FF2B5EF4-FFF2-40B4-BE49-F238E27FC236}">
                <a16:creationId xmlns:a16="http://schemas.microsoft.com/office/drawing/2014/main" id="{03E400B2-F72A-05A8-032D-FCCF28D6073F}"/>
              </a:ext>
            </a:extLst>
          </p:cNvPr>
          <p:cNvPicPr>
            <a:picLocks noChangeAspect="1"/>
          </p:cNvPicPr>
          <p:nvPr/>
        </p:nvPicPr>
        <p:blipFill>
          <a:blip r:embed="rId3"/>
          <a:stretch>
            <a:fillRect/>
          </a:stretch>
        </p:blipFill>
        <p:spPr>
          <a:xfrm>
            <a:off x="1645539" y="3285934"/>
            <a:ext cx="8096250" cy="523875"/>
          </a:xfrm>
          <a:prstGeom prst="rect">
            <a:avLst/>
          </a:prstGeom>
        </p:spPr>
      </p:pic>
      <p:pic>
        <p:nvPicPr>
          <p:cNvPr id="8" name="Graphique 7" descr="Questions avec un remplissage uni">
            <a:extLst>
              <a:ext uri="{FF2B5EF4-FFF2-40B4-BE49-F238E27FC236}">
                <a16:creationId xmlns:a16="http://schemas.microsoft.com/office/drawing/2014/main" id="{5B46C51C-555B-1208-86E5-347B8086EC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825625"/>
            <a:ext cx="914400" cy="914400"/>
          </a:xfrm>
          <a:prstGeom prst="rect">
            <a:avLst/>
          </a:prstGeom>
        </p:spPr>
      </p:pic>
      <p:sp>
        <p:nvSpPr>
          <p:cNvPr id="2" name="ZoneTexte 1">
            <a:extLst>
              <a:ext uri="{FF2B5EF4-FFF2-40B4-BE49-F238E27FC236}">
                <a16:creationId xmlns:a16="http://schemas.microsoft.com/office/drawing/2014/main" id="{EDEDA2F3-E84A-C580-3A75-239E614F0229}"/>
              </a:ext>
            </a:extLst>
          </p:cNvPr>
          <p:cNvSpPr txBox="1"/>
          <p:nvPr/>
        </p:nvSpPr>
        <p:spPr>
          <a:xfrm>
            <a:off x="723900" y="4419600"/>
            <a:ext cx="9410700" cy="1477328"/>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@todo A travailler dans la GT dédié</a:t>
            </a:r>
            <a:endParaRPr lang="fr-FR" dirty="0"/>
          </a:p>
          <a:p>
            <a:r>
              <a:rPr lang="fr-FR" dirty="0"/>
              <a:t>Question : dans la zone en langue originale le $c </a:t>
            </a:r>
            <a:endParaRPr lang="fr-FR" dirty="0">
              <a:cs typeface="Calibri"/>
            </a:endParaRPr>
          </a:p>
          <a:p>
            <a:r>
              <a:rPr lang="fr-FR" dirty="0"/>
              <a:t>Selon la norme le $c doit être saisi dans la langue de catalogage</a:t>
            </a:r>
            <a:endParaRPr lang="fr-FR" dirty="0">
              <a:cs typeface="Calibri"/>
            </a:endParaRPr>
          </a:p>
          <a:p>
            <a:r>
              <a:rPr lang="fr-FR" dirty="0">
                <a:cs typeface="Calibri"/>
              </a:rPr>
              <a:t>Cependant le $c a plusieurs usages. Faire la différence entre un titre et un autre qualificatif ?</a:t>
            </a:r>
          </a:p>
          <a:p>
            <a:r>
              <a:rPr lang="fr-FR" dirty="0">
                <a:cs typeface="Calibri"/>
              </a:rPr>
              <a:t>Pour le titre d'une personne cela pourrait être en arabe dans la zone en langue originale</a:t>
            </a:r>
          </a:p>
        </p:txBody>
      </p:sp>
    </p:spTree>
    <p:extLst>
      <p:ext uri="{BB962C8B-B14F-4D97-AF65-F5344CB8AC3E}">
        <p14:creationId xmlns:p14="http://schemas.microsoft.com/office/powerpoint/2010/main" val="3613222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7D7A831-3908-F7EF-4301-1BFFA9029C0D}"/>
              </a:ext>
            </a:extLst>
          </p:cNvPr>
          <p:cNvSpPr>
            <a:spLocks noGrp="1"/>
          </p:cNvSpPr>
          <p:nvPr>
            <p:ph type="title"/>
          </p:nvPr>
        </p:nvSpPr>
        <p:spPr/>
        <p:txBody>
          <a:bodyPr/>
          <a:lstStyle/>
          <a:p>
            <a:r>
              <a:rPr lang="fr-FR"/>
              <a:t>Translittération</a:t>
            </a:r>
          </a:p>
        </p:txBody>
      </p:sp>
      <p:sp>
        <p:nvSpPr>
          <p:cNvPr id="3" name="Sous-titre 2"/>
          <p:cNvSpPr>
            <a:spLocks noGrp="1"/>
          </p:cNvSpPr>
          <p:nvPr>
            <p:ph idx="1"/>
          </p:nvPr>
        </p:nvSpPr>
        <p:spPr/>
        <p:txBody>
          <a:bodyPr vert="horz" lIns="91440" tIns="45720" rIns="91440" bIns="45720" rtlCol="0" anchor="t">
            <a:normAutofit/>
          </a:bodyPr>
          <a:lstStyle/>
          <a:p>
            <a:pPr marL="0" indent="0" algn="just">
              <a:buNone/>
            </a:pPr>
            <a:r>
              <a:rPr lang="fr-FR" sz="1800">
                <a:solidFill>
                  <a:schemeClr val="tx1"/>
                </a:solidFill>
                <a:latin typeface="Calibri"/>
                <a:cs typeface="Calibri"/>
              </a:rPr>
              <a:t>Un manque de précision à ce niveau peut favoriser la création de doublons et un manque d'interopérabilité entre les données : recherches infructueuses, liens manquants entre les notices, mauvaise communication entre  les  différentes bases de données. </a:t>
            </a:r>
            <a:br>
              <a:rPr lang="fr-FR" sz="1800">
                <a:solidFill>
                  <a:schemeClr val="tx1"/>
                </a:solidFill>
                <a:latin typeface="Calibri"/>
                <a:ea typeface="Calibri"/>
                <a:cs typeface="Calibri"/>
              </a:rPr>
            </a:br>
            <a:r>
              <a:rPr lang="fr-FR" sz="1800" b="1">
                <a:solidFill>
                  <a:schemeClr val="tx1"/>
                </a:solidFill>
                <a:latin typeface="Calibri"/>
                <a:cs typeface="Calibri"/>
              </a:rPr>
              <a:t>Le guide propose des exemples commentés pour chaque système</a:t>
            </a:r>
            <a:r>
              <a:rPr lang="fr-FR" sz="1800">
                <a:solidFill>
                  <a:schemeClr val="tx1"/>
                </a:solidFill>
                <a:latin typeface="Calibri"/>
                <a:cs typeface="Calibri"/>
              </a:rPr>
              <a:t>.</a:t>
            </a:r>
            <a:endParaRPr lang="fr-FR" sz="1800" b="1">
              <a:solidFill>
                <a:schemeClr val="tx1"/>
              </a:solidFill>
              <a:latin typeface="Calibri"/>
              <a:ea typeface="Calibri"/>
              <a:cs typeface="Calibri"/>
            </a:endParaRPr>
          </a:p>
          <a:p>
            <a:pPr marL="0" indent="0" algn="just">
              <a:buNone/>
            </a:pPr>
            <a:endParaRPr lang="fr-FR" sz="1000">
              <a:solidFill>
                <a:schemeClr val="tx1"/>
              </a:solidFill>
              <a:effectLst/>
              <a:latin typeface="Calibri"/>
              <a:ea typeface="Trebuchet MS" panose="020B0603020202020204" pitchFamily="34" charset="0"/>
              <a:cs typeface="AB BLinePro"/>
            </a:endParaRPr>
          </a:p>
        </p:txBody>
      </p:sp>
      <p:sp>
        <p:nvSpPr>
          <p:cNvPr id="2" name="ZoneTexte 1">
            <a:extLst>
              <a:ext uri="{FF2B5EF4-FFF2-40B4-BE49-F238E27FC236}">
                <a16:creationId xmlns:a16="http://schemas.microsoft.com/office/drawing/2014/main" id="{43110150-0E6E-9C69-EE89-C2AC86BC16B3}"/>
              </a:ext>
            </a:extLst>
          </p:cNvPr>
          <p:cNvSpPr txBox="1"/>
          <p:nvPr/>
        </p:nvSpPr>
        <p:spPr>
          <a:xfrm>
            <a:off x="11020925" y="280473"/>
            <a:ext cx="1578545" cy="369332"/>
          </a:xfrm>
          <a:prstGeom prst="rect">
            <a:avLst/>
          </a:prstGeom>
          <a:solidFill>
            <a:schemeClr val="tx1"/>
          </a:solidFill>
        </p:spPr>
        <p:txBody>
          <a:bodyPr wrap="square">
            <a:spAutoFit/>
          </a:bodyPr>
          <a:lstStyle/>
          <a:p>
            <a:r>
              <a:rPr lang="fr-FR">
                <a:solidFill>
                  <a:schemeClr val="bg1"/>
                </a:solidFill>
                <a:cs typeface="Calibri Light"/>
              </a:rPr>
              <a:t>1/2</a:t>
            </a:r>
            <a:endParaRPr lang="fr-FR">
              <a:solidFill>
                <a:schemeClr val="bg1"/>
              </a:solidFill>
            </a:endParaRPr>
          </a:p>
        </p:txBody>
      </p:sp>
      <p:graphicFrame>
        <p:nvGraphicFramePr>
          <p:cNvPr id="5" name="Tableau 4">
            <a:extLst>
              <a:ext uri="{FF2B5EF4-FFF2-40B4-BE49-F238E27FC236}">
                <a16:creationId xmlns:a16="http://schemas.microsoft.com/office/drawing/2014/main" id="{E47E10C3-6853-4D0C-8683-266D32457F00}"/>
              </a:ext>
            </a:extLst>
          </p:cNvPr>
          <p:cNvGraphicFramePr>
            <a:graphicFrameLocks noGrp="1"/>
          </p:cNvGraphicFramePr>
          <p:nvPr>
            <p:extLst>
              <p:ext uri="{D42A27DB-BD31-4B8C-83A1-F6EECF244321}">
                <p14:modId xmlns:p14="http://schemas.microsoft.com/office/powerpoint/2010/main" val="1238245335"/>
              </p:ext>
            </p:extLst>
          </p:nvPr>
        </p:nvGraphicFramePr>
        <p:xfrm>
          <a:off x="190500" y="2870200"/>
          <a:ext cx="11861794" cy="3326322"/>
        </p:xfrm>
        <a:graphic>
          <a:graphicData uri="http://schemas.openxmlformats.org/drawingml/2006/table">
            <a:tbl>
              <a:tblPr firstRow="1" bandRow="1">
                <a:tableStyleId>{073A0DAA-6AF3-43AB-8588-CEC1D06C72B9}</a:tableStyleId>
              </a:tblPr>
              <a:tblGrid>
                <a:gridCol w="5626099">
                  <a:extLst>
                    <a:ext uri="{9D8B030D-6E8A-4147-A177-3AD203B41FA5}">
                      <a16:colId xmlns:a16="http://schemas.microsoft.com/office/drawing/2014/main" val="1843789921"/>
                    </a:ext>
                  </a:extLst>
                </a:gridCol>
                <a:gridCol w="6235695">
                  <a:extLst>
                    <a:ext uri="{9D8B030D-6E8A-4147-A177-3AD203B41FA5}">
                      <a16:colId xmlns:a16="http://schemas.microsoft.com/office/drawing/2014/main" val="258321697"/>
                    </a:ext>
                  </a:extLst>
                </a:gridCol>
              </a:tblGrid>
              <a:tr h="337502">
                <a:tc>
                  <a:txBody>
                    <a:bodyPr/>
                    <a:lstStyle/>
                    <a:p>
                      <a:pPr marL="0" algn="l" rtl="0" eaLnBrk="1" latinLnBrk="0" hangingPunct="1">
                        <a:spcBef>
                          <a:spcPts val="0"/>
                        </a:spcBef>
                        <a:spcAft>
                          <a:spcPts val="0"/>
                        </a:spcAft>
                      </a:pPr>
                      <a:r>
                        <a:rPr lang="fr-FR" sz="1800" kern="1200">
                          <a:solidFill>
                            <a:srgbClr val="FFFFFF"/>
                          </a:solidFill>
                          <a:effectLst/>
                        </a:rPr>
                        <a:t>Document</a:t>
                      </a:r>
                      <a:endParaRPr lang="fr-FR">
                        <a:effectLst/>
                      </a:endParaRPr>
                    </a:p>
                  </a:txBody>
                  <a:tcPr/>
                </a:tc>
                <a:tc>
                  <a:txBody>
                    <a:bodyPr/>
                    <a:lstStyle/>
                    <a:p>
                      <a:pPr marL="0" algn="l" rtl="0" eaLnBrk="1" latinLnBrk="0" hangingPunct="1">
                        <a:spcBef>
                          <a:spcPts val="0"/>
                        </a:spcBef>
                        <a:spcAft>
                          <a:spcPts val="0"/>
                        </a:spcAft>
                      </a:pPr>
                      <a:r>
                        <a:rPr lang="fr-FR" sz="1800" kern="1200">
                          <a:solidFill>
                            <a:srgbClr val="FFFFFF"/>
                          </a:solidFill>
                          <a:effectLst/>
                        </a:rPr>
                        <a:t>Commentaire</a:t>
                      </a:r>
                      <a:endParaRPr lang="fr-FR">
                        <a:effectLst/>
                      </a:endParaRPr>
                    </a:p>
                  </a:txBody>
                  <a:tcPr/>
                </a:tc>
                <a:extLst>
                  <a:ext uri="{0D108BD9-81ED-4DB2-BD59-A6C34878D82A}">
                    <a16:rowId xmlns:a16="http://schemas.microsoft.com/office/drawing/2014/main" val="3564201654"/>
                  </a:ext>
                </a:extLst>
              </a:tr>
              <a:tr h="1070695">
                <a:tc>
                  <a:txBody>
                    <a:bodyPr/>
                    <a:lstStyle/>
                    <a:p>
                      <a:pPr marL="0" algn="l" rtl="0" eaLnBrk="1" latinLnBrk="0" hangingPunct="1">
                        <a:spcBef>
                          <a:spcPts val="0"/>
                        </a:spcBef>
                        <a:spcAft>
                          <a:spcPts val="0"/>
                        </a:spcAft>
                      </a:pPr>
                      <a:r>
                        <a:rPr lang="fr-FR" sz="1200" kern="1200">
                          <a:solidFill>
                            <a:srgbClr val="000000"/>
                          </a:solidFill>
                          <a:effectLst/>
                        </a:rPr>
                        <a:t>Norme ISO </a:t>
                      </a:r>
                      <a:endParaRPr lang="fr-FR" sz="1200">
                        <a:effectLst/>
                      </a:endParaRPr>
                    </a:p>
                    <a:p>
                      <a:pPr marL="0" algn="l" rtl="0" eaLnBrk="1" latinLnBrk="0" hangingPunct="1">
                        <a:spcBef>
                          <a:spcPts val="0"/>
                        </a:spcBef>
                        <a:spcAft>
                          <a:spcPts val="0"/>
                        </a:spcAft>
                      </a:pPr>
                      <a:r>
                        <a:rPr lang="fr-FR" sz="1200" kern="1200">
                          <a:solidFill>
                            <a:srgbClr val="000000"/>
                          </a:solidFill>
                          <a:effectLst/>
                          <a:hlinkClick r:id="rId3"/>
                        </a:rPr>
                        <a:t>https://documentation.abes.fr/sudoc/normes/normes.htm#NormesDeTranslitteration</a:t>
                      </a:r>
                      <a:r>
                        <a:rPr lang="fr-FR" sz="1200" kern="1200">
                          <a:solidFill>
                            <a:srgbClr val="000000"/>
                          </a:solidFill>
                          <a:effectLst/>
                        </a:rPr>
                        <a:t> </a:t>
                      </a:r>
                      <a:endParaRPr lang="fr-FR" sz="1200">
                        <a:effectLst/>
                      </a:endParaRPr>
                    </a:p>
                    <a:p>
                      <a:pPr marL="0" algn="l" rtl="0" eaLnBrk="1" latinLnBrk="0" hangingPunct="1">
                        <a:spcBef>
                          <a:spcPts val="0"/>
                        </a:spcBef>
                        <a:spcAft>
                          <a:spcPts val="0"/>
                        </a:spcAft>
                      </a:pPr>
                      <a:r>
                        <a:rPr lang="fr-FR" sz="1200" kern="1200">
                          <a:solidFill>
                            <a:srgbClr val="000000"/>
                          </a:solidFill>
                          <a:effectLst/>
                        </a:rPr>
                        <a:t>NF ISO 233-2 (Décembre 1993)</a:t>
                      </a:r>
                      <a:endParaRPr lang="fr-FR" sz="1200">
                        <a:effectLst/>
                      </a:endParaRPr>
                    </a:p>
                    <a:p>
                      <a:pPr marL="0" algn="l" rtl="0" eaLnBrk="1" latinLnBrk="0" hangingPunct="1">
                        <a:spcBef>
                          <a:spcPts val="0"/>
                        </a:spcBef>
                        <a:spcAft>
                          <a:spcPts val="0"/>
                        </a:spcAft>
                      </a:pPr>
                      <a:r>
                        <a:rPr lang="fr-FR" sz="1200" kern="1200">
                          <a:solidFill>
                            <a:srgbClr val="000000"/>
                          </a:solidFill>
                          <a:effectLst/>
                        </a:rPr>
                        <a:t>Information et documentation - Translittération des caractères arabes en caractères latins - Partie 2 : langue arabe - Translittération simplifiée.</a:t>
                      </a:r>
                      <a:endParaRPr lang="fr-FR" sz="1200">
                        <a:effectLst/>
                      </a:endParaRPr>
                    </a:p>
                  </a:txBody>
                  <a:tcPr/>
                </a:tc>
                <a:tc>
                  <a:txBody>
                    <a:bodyPr/>
                    <a:lstStyle/>
                    <a:p>
                      <a:pPr marL="0" indent="0" algn="l" rtl="0" eaLnBrk="1" latinLnBrk="0" hangingPunct="1">
                        <a:spcBef>
                          <a:spcPts val="0"/>
                        </a:spcBef>
                        <a:spcAft>
                          <a:spcPts val="0"/>
                        </a:spcAft>
                      </a:pPr>
                      <a:r>
                        <a:rPr lang="fr-FR" sz="1200" b="1" kern="1200">
                          <a:solidFill>
                            <a:srgbClr val="000000"/>
                          </a:solidFill>
                          <a:effectLst/>
                        </a:rPr>
                        <a:t>Obligatoire en zone 200 (ou 700), en vigueur dans le </a:t>
                      </a:r>
                      <a:r>
                        <a:rPr lang="fr-FR" sz="1200" b="1" kern="1200" err="1">
                          <a:solidFill>
                            <a:srgbClr val="000000"/>
                          </a:solidFill>
                          <a:effectLst/>
                        </a:rPr>
                        <a:t>Sudoc</a:t>
                      </a:r>
                      <a:r>
                        <a:rPr lang="fr-FR" sz="1200" kern="1200">
                          <a:solidFill>
                            <a:srgbClr val="000000"/>
                          </a:solidFill>
                          <a:effectLst/>
                        </a:rPr>
                        <a:t> et le catalogue de la BnF.</a:t>
                      </a:r>
                      <a:endParaRPr lang="fr-FR" sz="1200">
                        <a:effectLst/>
                      </a:endParaRPr>
                    </a:p>
                  </a:txBody>
                  <a:tcPr/>
                </a:tc>
                <a:extLst>
                  <a:ext uri="{0D108BD9-81ED-4DB2-BD59-A6C34878D82A}">
                    <a16:rowId xmlns:a16="http://schemas.microsoft.com/office/drawing/2014/main" val="1826853354"/>
                  </a:ext>
                </a:extLst>
              </a:tr>
              <a:tr h="889000">
                <a:tc>
                  <a:txBody>
                    <a:bodyPr/>
                    <a:lstStyle/>
                    <a:p>
                      <a:pPr marL="0" algn="l" rtl="0" eaLnBrk="1" latinLnBrk="0" hangingPunct="1">
                        <a:spcBef>
                          <a:spcPts val="0"/>
                        </a:spcBef>
                        <a:spcAft>
                          <a:spcPts val="0"/>
                        </a:spcAft>
                      </a:pPr>
                      <a:r>
                        <a:rPr lang="fr-FR" sz="1200" kern="1200">
                          <a:solidFill>
                            <a:srgbClr val="000000"/>
                          </a:solidFill>
                          <a:effectLst/>
                        </a:rPr>
                        <a:t>Norme DIN-31635 (Arabica)</a:t>
                      </a:r>
                      <a:endParaRPr lang="fr-FR" sz="1200">
                        <a:effectLst/>
                      </a:endParaRPr>
                    </a:p>
                    <a:p>
                      <a:pPr marL="0" algn="l" rtl="0" eaLnBrk="1" latinLnBrk="0" hangingPunct="1">
                        <a:spcBef>
                          <a:spcPts val="0"/>
                        </a:spcBef>
                        <a:spcAft>
                          <a:spcPts val="0"/>
                        </a:spcAft>
                      </a:pPr>
                      <a:r>
                        <a:rPr lang="fr-FR" sz="1200" kern="1200">
                          <a:solidFill>
                            <a:srgbClr val="000000"/>
                          </a:solidFill>
                          <a:effectLst/>
                          <a:hlinkClick r:id="rId4"/>
                        </a:rPr>
                        <a:t>https://fr.wikipedia.org/wiki/DIN_31635</a:t>
                      </a:r>
                      <a:r>
                        <a:rPr lang="fr-FR" sz="1200" kern="1200">
                          <a:solidFill>
                            <a:srgbClr val="000000"/>
                          </a:solidFill>
                          <a:effectLst/>
                        </a:rPr>
                        <a:t> </a:t>
                      </a:r>
                      <a:endParaRPr lang="fr-FR" sz="1200">
                        <a:effectLst/>
                      </a:endParaRPr>
                    </a:p>
                  </a:txBody>
                  <a:tcPr/>
                </a:tc>
                <a:tc>
                  <a:txBody>
                    <a:bodyPr/>
                    <a:lstStyle/>
                    <a:p>
                      <a:pPr marL="0" indent="0" algn="l" rtl="0" eaLnBrk="1" latinLnBrk="0" hangingPunct="1">
                        <a:spcBef>
                          <a:spcPts val="0"/>
                        </a:spcBef>
                        <a:spcAft>
                          <a:spcPts val="0"/>
                        </a:spcAft>
                      </a:pPr>
                      <a:r>
                        <a:rPr lang="fr-FR" sz="1200" kern="1200">
                          <a:solidFill>
                            <a:srgbClr val="000000"/>
                          </a:solidFill>
                          <a:effectLst/>
                        </a:rPr>
                        <a:t>Utilisée par :</a:t>
                      </a:r>
                      <a:endParaRPr lang="fr-FR" sz="1200">
                        <a:effectLst/>
                      </a:endParaRPr>
                    </a:p>
                    <a:p>
                      <a:pPr marL="285750" indent="-285750" algn="l" rtl="0" eaLnBrk="1" latinLnBrk="0" hangingPunct="1">
                        <a:spcBef>
                          <a:spcPts val="0"/>
                        </a:spcBef>
                        <a:spcAft>
                          <a:spcPts val="0"/>
                        </a:spcAft>
                        <a:buFont typeface="Arial"/>
                        <a:buChar char="•"/>
                      </a:pPr>
                      <a:r>
                        <a:rPr lang="fr-FR" sz="1200" kern="1200">
                          <a:solidFill>
                            <a:srgbClr val="000000"/>
                          </a:solidFill>
                          <a:effectLst/>
                        </a:rPr>
                        <a:t>les rédacteurs de la revue scientifique Arabica pour la translittération académique. </a:t>
                      </a:r>
                      <a:endParaRPr lang="fr-FR" sz="1200">
                        <a:effectLst/>
                      </a:endParaRPr>
                    </a:p>
                    <a:p>
                      <a:pPr marL="285750" indent="-285750" algn="l" rtl="0" eaLnBrk="1" latinLnBrk="0" hangingPunct="1">
                        <a:spcBef>
                          <a:spcPts val="0"/>
                        </a:spcBef>
                        <a:spcAft>
                          <a:spcPts val="0"/>
                        </a:spcAft>
                        <a:buFont typeface="Arial"/>
                        <a:buChar char="•"/>
                      </a:pPr>
                      <a:r>
                        <a:rPr lang="fr-FR" sz="1200" kern="1200">
                          <a:solidFill>
                            <a:srgbClr val="000000"/>
                          </a:solidFill>
                          <a:effectLst/>
                        </a:rPr>
                        <a:t>le catalogue </a:t>
                      </a:r>
                      <a:r>
                        <a:rPr lang="fr-FR" sz="1200" kern="1200" err="1">
                          <a:solidFill>
                            <a:srgbClr val="000000"/>
                          </a:solidFill>
                          <a:effectLst/>
                        </a:rPr>
                        <a:t>AlKindi</a:t>
                      </a:r>
                      <a:r>
                        <a:rPr lang="fr-FR" sz="1200" kern="1200">
                          <a:solidFill>
                            <a:srgbClr val="000000"/>
                          </a:solidFill>
                          <a:effectLst/>
                        </a:rPr>
                        <a:t>.  </a:t>
                      </a:r>
                      <a:endParaRPr lang="fr-FR" sz="1200">
                        <a:effectLst/>
                      </a:endParaRPr>
                    </a:p>
                    <a:p>
                      <a:pPr marL="0" indent="0" algn="l" rtl="0" eaLnBrk="1" latinLnBrk="0" hangingPunct="1">
                        <a:spcBef>
                          <a:spcPts val="0"/>
                        </a:spcBef>
                        <a:spcAft>
                          <a:spcPts val="0"/>
                        </a:spcAft>
                      </a:pPr>
                      <a:r>
                        <a:rPr lang="fr-FR" sz="1200" kern="1200">
                          <a:solidFill>
                            <a:srgbClr val="000000"/>
                          </a:solidFill>
                          <a:effectLst/>
                        </a:rPr>
                        <a:t>Cette norme est quasiment identique à la norme ISO. Seules certaines diacritiques diffèrent.</a:t>
                      </a:r>
                      <a:endParaRPr lang="fr-FR" sz="1200">
                        <a:effectLst/>
                      </a:endParaRPr>
                    </a:p>
                  </a:txBody>
                  <a:tcPr/>
                </a:tc>
                <a:extLst>
                  <a:ext uri="{0D108BD9-81ED-4DB2-BD59-A6C34878D82A}">
                    <a16:rowId xmlns:a16="http://schemas.microsoft.com/office/drawing/2014/main" val="2516884075"/>
                  </a:ext>
                </a:extLst>
              </a:tr>
              <a:tr h="581900">
                <a:tc>
                  <a:txBody>
                    <a:bodyPr/>
                    <a:lstStyle/>
                    <a:p>
                      <a:pPr marL="0" algn="l" rtl="0" eaLnBrk="1" latinLnBrk="0" hangingPunct="1">
                        <a:spcBef>
                          <a:spcPts val="0"/>
                        </a:spcBef>
                        <a:spcAft>
                          <a:spcPts val="0"/>
                        </a:spcAft>
                      </a:pPr>
                      <a:r>
                        <a:rPr lang="fr-FR" sz="1200" kern="1200">
                          <a:solidFill>
                            <a:srgbClr val="000000"/>
                          </a:solidFill>
                          <a:effectLst/>
                        </a:rPr>
                        <a:t>Tables de romanisation ALA-LC (American Library Association - Library of </a:t>
                      </a:r>
                      <a:r>
                        <a:rPr lang="fr-FR" sz="1200" kern="1200" err="1">
                          <a:solidFill>
                            <a:srgbClr val="000000"/>
                          </a:solidFill>
                          <a:effectLst/>
                        </a:rPr>
                        <a:t>Congress</a:t>
                      </a:r>
                      <a:r>
                        <a:rPr lang="fr-FR" sz="1200" kern="1200">
                          <a:solidFill>
                            <a:srgbClr val="000000"/>
                          </a:solidFill>
                          <a:effectLst/>
                        </a:rPr>
                        <a:t>)</a:t>
                      </a:r>
                      <a:endParaRPr lang="fr-FR" sz="1200">
                        <a:effectLst/>
                      </a:endParaRPr>
                    </a:p>
                    <a:p>
                      <a:pPr marL="0" algn="l" rtl="0" eaLnBrk="1" latinLnBrk="0" hangingPunct="1">
                        <a:spcBef>
                          <a:spcPts val="0"/>
                        </a:spcBef>
                        <a:spcAft>
                          <a:spcPts val="0"/>
                        </a:spcAft>
                      </a:pPr>
                      <a:r>
                        <a:rPr lang="fr-FR" sz="1200" kern="1200">
                          <a:solidFill>
                            <a:srgbClr val="000000"/>
                          </a:solidFill>
                          <a:effectLst/>
                          <a:hlinkClick r:id="rId5"/>
                        </a:rPr>
                        <a:t>https://www.loc.gov/catdir/cpso/roman.html</a:t>
                      </a:r>
                      <a:r>
                        <a:rPr lang="fr-FR" sz="1200" kern="1200">
                          <a:solidFill>
                            <a:srgbClr val="000000"/>
                          </a:solidFill>
                          <a:effectLst/>
                        </a:rPr>
                        <a:t> </a:t>
                      </a:r>
                      <a:endParaRPr lang="fr-FR" sz="1200">
                        <a:effectLst/>
                      </a:endParaRPr>
                    </a:p>
                  </a:txBody>
                  <a:tcPr/>
                </a:tc>
                <a:tc>
                  <a:txBody>
                    <a:bodyPr/>
                    <a:lstStyle/>
                    <a:p>
                      <a:pPr marL="0" indent="0" algn="l" rtl="0" eaLnBrk="1" latinLnBrk="0" hangingPunct="1">
                        <a:spcBef>
                          <a:spcPts val="0"/>
                        </a:spcBef>
                        <a:spcAft>
                          <a:spcPts val="0"/>
                        </a:spcAft>
                      </a:pPr>
                      <a:r>
                        <a:rPr lang="fr-FR" sz="1200" kern="1200">
                          <a:solidFill>
                            <a:srgbClr val="000000"/>
                          </a:solidFill>
                          <a:effectLst/>
                        </a:rPr>
                        <a:t>En  vigueur sur le catalogue de la bibliothèque du Congrès des Etats-Unis.</a:t>
                      </a:r>
                      <a:endParaRPr lang="fr-FR" sz="1200">
                        <a:effectLst/>
                      </a:endParaRPr>
                    </a:p>
                  </a:txBody>
                  <a:tcPr/>
                </a:tc>
                <a:extLst>
                  <a:ext uri="{0D108BD9-81ED-4DB2-BD59-A6C34878D82A}">
                    <a16:rowId xmlns:a16="http://schemas.microsoft.com/office/drawing/2014/main" val="2480378883"/>
                  </a:ext>
                </a:extLst>
              </a:tr>
              <a:tr h="418967">
                <a:tc>
                  <a:txBody>
                    <a:bodyPr/>
                    <a:lstStyle/>
                    <a:p>
                      <a:pPr marL="0" lvl="0" indent="0" algn="l">
                        <a:lnSpc>
                          <a:spcPct val="100000"/>
                        </a:lnSpc>
                        <a:buNone/>
                      </a:pPr>
                      <a:r>
                        <a:rPr lang="fr-FR" sz="1200" b="0" i="0" u="none" strike="noStrike" kern="1200" baseline="0" noProof="0">
                          <a:solidFill>
                            <a:srgbClr val="000000"/>
                          </a:solidFill>
                          <a:effectLst/>
                          <a:latin typeface="Calibri"/>
                        </a:rPr>
                        <a:t>Le système de l’encyclopédie de l’islam </a:t>
                      </a:r>
                    </a:p>
                  </a:txBody>
                  <a:tcPr/>
                </a:tc>
                <a:tc>
                  <a:txBody>
                    <a:bodyPr/>
                    <a:lstStyle/>
                    <a:p>
                      <a:pPr marL="0" lvl="0" indent="0" algn="l">
                        <a:spcBef>
                          <a:spcPts val="0"/>
                        </a:spcBef>
                        <a:spcAft>
                          <a:spcPts val="0"/>
                        </a:spcAft>
                        <a:buNone/>
                      </a:pPr>
                      <a:r>
                        <a:rPr lang="fr-FR" sz="1200" b="0" i="0" u="none" strike="noStrike" kern="1200" noProof="0" dirty="0">
                          <a:solidFill>
                            <a:srgbClr val="000000"/>
                          </a:solidFill>
                          <a:effectLst/>
                          <a:latin typeface="Calibri"/>
                        </a:rPr>
                        <a:t>Identification requise</a:t>
                      </a:r>
                      <a:endParaRPr lang="fr-FR" sz="1200" dirty="0"/>
                    </a:p>
                  </a:txBody>
                  <a:tcPr/>
                </a:tc>
                <a:extLst>
                  <a:ext uri="{0D108BD9-81ED-4DB2-BD59-A6C34878D82A}">
                    <a16:rowId xmlns:a16="http://schemas.microsoft.com/office/drawing/2014/main" val="121898627"/>
                  </a:ext>
                </a:extLst>
              </a:tr>
            </a:tbl>
          </a:graphicData>
        </a:graphic>
      </p:graphicFrame>
    </p:spTree>
    <p:extLst>
      <p:ext uri="{BB962C8B-B14F-4D97-AF65-F5344CB8AC3E}">
        <p14:creationId xmlns:p14="http://schemas.microsoft.com/office/powerpoint/2010/main" val="3701368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7D7A831-3908-F7EF-4301-1BFFA9029C0D}"/>
              </a:ext>
            </a:extLst>
          </p:cNvPr>
          <p:cNvSpPr>
            <a:spLocks noGrp="1"/>
          </p:cNvSpPr>
          <p:nvPr>
            <p:ph type="title"/>
          </p:nvPr>
        </p:nvSpPr>
        <p:spPr/>
        <p:txBody>
          <a:bodyPr/>
          <a:lstStyle/>
          <a:p>
            <a:r>
              <a:rPr lang="fr-FR"/>
              <a:t>Transcription</a:t>
            </a:r>
          </a:p>
        </p:txBody>
      </p:sp>
      <p:sp>
        <p:nvSpPr>
          <p:cNvPr id="3" name="Sous-titre 2"/>
          <p:cNvSpPr>
            <a:spLocks noGrp="1"/>
          </p:cNvSpPr>
          <p:nvPr>
            <p:ph idx="1"/>
          </p:nvPr>
        </p:nvSpPr>
        <p:spPr/>
        <p:txBody>
          <a:bodyPr vert="horz" lIns="91440" tIns="45720" rIns="91440" bIns="45720" rtlCol="0" anchor="t">
            <a:normAutofit/>
          </a:bodyPr>
          <a:lstStyle/>
          <a:p>
            <a:pPr marL="0" indent="0" algn="just">
              <a:buNone/>
            </a:pPr>
            <a:r>
              <a:rPr lang="fr-FR" sz="1800">
                <a:solidFill>
                  <a:schemeClr val="tx1"/>
                </a:solidFill>
                <a:latin typeface="Calibri"/>
                <a:cs typeface="Calibri"/>
              </a:rPr>
              <a:t>Le guide complémentaire rappelle la définition et l'usage en illustrant le propos d'exemples :</a:t>
            </a:r>
          </a:p>
          <a:p>
            <a:pPr marL="0" indent="0" algn="just">
              <a:buNone/>
            </a:pPr>
            <a:r>
              <a:rPr lang="fr-FR" sz="1800">
                <a:solidFill>
                  <a:schemeClr val="tx1"/>
                </a:solidFill>
                <a:latin typeface="Calibri"/>
                <a:cs typeface="Calibri"/>
              </a:rPr>
              <a:t>...la transcription est une autre méthode de romanisation qui contient exclusivement des caractères latins, sans diacritiques. </a:t>
            </a:r>
            <a:endParaRPr lang="fr-FR">
              <a:solidFill>
                <a:schemeClr val="tx1"/>
              </a:solidFill>
              <a:latin typeface="Calibri"/>
              <a:cs typeface="Calibri"/>
            </a:endParaRPr>
          </a:p>
          <a:p>
            <a:pPr marL="0" indent="0" algn="just">
              <a:buNone/>
            </a:pPr>
            <a:r>
              <a:rPr lang="fr-FR" sz="1800" b="1">
                <a:solidFill>
                  <a:schemeClr val="tx1"/>
                </a:solidFill>
                <a:latin typeface="Calibri"/>
                <a:cs typeface="Calibri"/>
              </a:rPr>
              <a:t>La forme transcrite, si elle existe, doit être insérée en point d’accès autorisé (zone A200) seulement si elle apparaît dans les ressources bibliographiques.</a:t>
            </a:r>
            <a:endParaRPr lang="fr-FR" b="1">
              <a:solidFill>
                <a:schemeClr val="tx1"/>
              </a:solidFill>
              <a:latin typeface="Calibri"/>
              <a:ea typeface="Calibri"/>
              <a:cs typeface="Calibri"/>
            </a:endParaRPr>
          </a:p>
          <a:p>
            <a:pPr marL="0" indent="0" algn="just">
              <a:buNone/>
            </a:pPr>
            <a:r>
              <a:rPr lang="fr-FR" sz="1800">
                <a:solidFill>
                  <a:schemeClr val="tx1"/>
                </a:solidFill>
                <a:latin typeface="Calibri"/>
                <a:cs typeface="Calibri"/>
              </a:rPr>
              <a:t>Cas des auteurs bilingues produisant en langues orientale et occidentale ou d'auteurs traduits et largement connus par un lectorat occidental. Ces formes peuvent être plus ou moins éloignées de la forme originale. La transcription ne dépend pas d’une norme codée prédéfinie mais de la langue réceptrice. Ainsi une transcription française est différente d’une transcription anglo-saxonne ou turque moderne.</a:t>
            </a:r>
            <a:endParaRPr lang="fr-FR">
              <a:solidFill>
                <a:schemeClr val="tx1"/>
              </a:solidFill>
              <a:latin typeface="Calibri"/>
              <a:cs typeface="Calibri"/>
            </a:endParaRPr>
          </a:p>
          <a:p>
            <a:pPr marL="0" indent="0" algn="just">
              <a:buNone/>
            </a:pPr>
            <a:endParaRPr lang="fr-FR" sz="1800">
              <a:solidFill>
                <a:schemeClr val="tx1"/>
              </a:solidFill>
              <a:latin typeface="Calibri"/>
              <a:cs typeface="Calibri"/>
            </a:endParaRPr>
          </a:p>
          <a:p>
            <a:pPr marL="0" indent="0" algn="just">
              <a:buNone/>
            </a:pPr>
            <a:endParaRPr lang="fr-FR" sz="1800">
              <a:solidFill>
                <a:schemeClr val="tx1"/>
              </a:solidFill>
              <a:latin typeface="Calibri"/>
              <a:cs typeface="Calibri"/>
            </a:endParaRPr>
          </a:p>
          <a:p>
            <a:pPr marL="0" indent="0" algn="just">
              <a:buNone/>
            </a:pPr>
            <a:endParaRPr lang="fr-FR" sz="1800">
              <a:solidFill>
                <a:schemeClr val="tx1"/>
              </a:solidFill>
              <a:latin typeface="Calibri"/>
              <a:cs typeface="Calibri"/>
            </a:endParaRPr>
          </a:p>
          <a:p>
            <a:pPr marL="0" indent="0" algn="just">
              <a:buNone/>
            </a:pPr>
            <a:endParaRPr lang="fr-FR" sz="1800">
              <a:solidFill>
                <a:schemeClr val="tx1"/>
              </a:solidFill>
              <a:latin typeface="Calibri"/>
              <a:cs typeface="Calibri"/>
            </a:endParaRPr>
          </a:p>
          <a:p>
            <a:pPr marL="0" indent="0" algn="just">
              <a:buNone/>
            </a:pPr>
            <a:endParaRPr lang="fr-FR">
              <a:solidFill>
                <a:schemeClr val="tx1"/>
              </a:solidFill>
              <a:cs typeface="Calibri"/>
            </a:endParaRPr>
          </a:p>
        </p:txBody>
      </p:sp>
      <p:sp>
        <p:nvSpPr>
          <p:cNvPr id="2" name="ZoneTexte 1">
            <a:extLst>
              <a:ext uri="{FF2B5EF4-FFF2-40B4-BE49-F238E27FC236}">
                <a16:creationId xmlns:a16="http://schemas.microsoft.com/office/drawing/2014/main" id="{43110150-0E6E-9C69-EE89-C2AC86BC16B3}"/>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a:solidFill>
                  <a:schemeClr val="bg1"/>
                </a:solidFill>
                <a:cs typeface="Calibri Light"/>
              </a:rPr>
              <a:t>2/2</a:t>
            </a:r>
            <a:endParaRPr lang="fr-FR">
              <a:solidFill>
                <a:schemeClr val="bg1"/>
              </a:solidFill>
            </a:endParaRPr>
          </a:p>
        </p:txBody>
      </p:sp>
      <p:pic>
        <p:nvPicPr>
          <p:cNvPr id="10" name="Image 9" descr="Une image contenant texte, Police, capture d’écran, ligne&#10;&#10;Description générée automatiquement">
            <a:extLst>
              <a:ext uri="{FF2B5EF4-FFF2-40B4-BE49-F238E27FC236}">
                <a16:creationId xmlns:a16="http://schemas.microsoft.com/office/drawing/2014/main" id="{7FA3AA3C-8392-1BD2-6876-8B2268138E2F}"/>
              </a:ext>
            </a:extLst>
          </p:cNvPr>
          <p:cNvPicPr>
            <a:picLocks noChangeAspect="1"/>
          </p:cNvPicPr>
          <p:nvPr/>
        </p:nvPicPr>
        <p:blipFill>
          <a:blip r:embed="rId3"/>
          <a:stretch>
            <a:fillRect/>
          </a:stretch>
        </p:blipFill>
        <p:spPr>
          <a:xfrm>
            <a:off x="2667000" y="4771484"/>
            <a:ext cx="6921500" cy="1417132"/>
          </a:xfrm>
          <a:prstGeom prst="rect">
            <a:avLst/>
          </a:prstGeom>
        </p:spPr>
      </p:pic>
    </p:spTree>
    <p:extLst>
      <p:ext uri="{BB962C8B-B14F-4D97-AF65-F5344CB8AC3E}">
        <p14:creationId xmlns:p14="http://schemas.microsoft.com/office/powerpoint/2010/main" val="735600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DE0B6118-0DB5-CDB7-7E49-25D2FAF950DC}"/>
              </a:ext>
            </a:extLst>
          </p:cNvPr>
          <p:cNvPicPr>
            <a:picLocks noChangeAspect="1"/>
          </p:cNvPicPr>
          <p:nvPr/>
        </p:nvPicPr>
        <p:blipFill>
          <a:blip r:embed="rId3"/>
          <a:stretch>
            <a:fillRect/>
          </a:stretch>
        </p:blipFill>
        <p:spPr>
          <a:xfrm>
            <a:off x="1709494" y="3650704"/>
            <a:ext cx="4655880" cy="4444428"/>
          </a:xfrm>
          <a:prstGeom prst="rect">
            <a:avLst/>
          </a:prstGeom>
        </p:spPr>
      </p:pic>
      <p:sp>
        <p:nvSpPr>
          <p:cNvPr id="2" name="Titre 1"/>
          <p:cNvSpPr>
            <a:spLocks noGrp="1"/>
          </p:cNvSpPr>
          <p:nvPr>
            <p:ph type="title"/>
          </p:nvPr>
        </p:nvSpPr>
        <p:spPr/>
        <p:txBody>
          <a:bodyPr/>
          <a:lstStyle/>
          <a:p>
            <a:r>
              <a:rPr lang="fr-FR" dirty="0">
                <a:cs typeface="Calibri Light"/>
              </a:rPr>
              <a:t>Autres questions du réseau</a:t>
            </a:r>
            <a:endParaRPr lang="fr-FR" dirty="0"/>
          </a:p>
        </p:txBody>
      </p:sp>
      <p:sp>
        <p:nvSpPr>
          <p:cNvPr id="3" name="Sous-titre 2"/>
          <p:cNvSpPr>
            <a:spLocks noGrp="1"/>
          </p:cNvSpPr>
          <p:nvPr>
            <p:ph idx="1"/>
          </p:nvPr>
        </p:nvSpPr>
        <p:spPr/>
        <p:txBody>
          <a:bodyPr vert="horz" lIns="91440" tIns="45720" rIns="91440" bIns="45720" rtlCol="0" anchor="t">
            <a:normAutofit/>
          </a:bodyPr>
          <a:lstStyle/>
          <a:p>
            <a:pPr marL="0" indent="0">
              <a:buNone/>
            </a:pPr>
            <a:endParaRPr lang="fr-FR" sz="4400">
              <a:latin typeface="Calibri Light"/>
              <a:ea typeface="+mn-lt"/>
              <a:cs typeface="Calibri Light"/>
            </a:endParaRPr>
          </a:p>
          <a:p>
            <a:pPr marL="0" indent="0">
              <a:buNone/>
            </a:pPr>
            <a:endParaRPr lang="fr-FR" sz="4400">
              <a:latin typeface="Calibri Light"/>
              <a:cs typeface="Calibri Light"/>
            </a:endParaRPr>
          </a:p>
        </p:txBody>
      </p:sp>
      <p:pic>
        <p:nvPicPr>
          <p:cNvPr id="5" name="Graphique 4" descr="Questions avec un remplissage uni">
            <a:extLst>
              <a:ext uri="{FF2B5EF4-FFF2-40B4-BE49-F238E27FC236}">
                <a16:creationId xmlns:a16="http://schemas.microsoft.com/office/drawing/2014/main" id="{1444802B-2776-531C-9B90-383E71A07C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898" y="2572750"/>
            <a:ext cx="914400" cy="914400"/>
          </a:xfrm>
          <a:prstGeom prst="rect">
            <a:avLst/>
          </a:prstGeom>
        </p:spPr>
      </p:pic>
      <p:sp>
        <p:nvSpPr>
          <p:cNvPr id="8" name="Légende : encadrée 7">
            <a:extLst>
              <a:ext uri="{FF2B5EF4-FFF2-40B4-BE49-F238E27FC236}">
                <a16:creationId xmlns:a16="http://schemas.microsoft.com/office/drawing/2014/main" id="{7A887A3D-BCAD-8AD6-E074-079F8EE630D9}"/>
              </a:ext>
            </a:extLst>
          </p:cNvPr>
          <p:cNvSpPr/>
          <p:nvPr/>
        </p:nvSpPr>
        <p:spPr>
          <a:xfrm>
            <a:off x="1437845" y="1874473"/>
            <a:ext cx="3566618" cy="1648984"/>
          </a:xfrm>
          <a:prstGeom prst="borderCallout1">
            <a:avLst>
              <a:gd name="adj1" fmla="val 18750"/>
              <a:gd name="adj2" fmla="val -8333"/>
              <a:gd name="adj3" fmla="val 46389"/>
              <a:gd name="adj4" fmla="val -1727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b="0" i="0" u="none" strike="noStrike" dirty="0">
                <a:solidFill>
                  <a:srgbClr val="000000"/>
                </a:solidFill>
                <a:effectLst/>
              </a:rPr>
              <a:t>Notice d’autorité pour le prophète Muhammad : pourquoi Mahomet est la forme retenue dans le </a:t>
            </a:r>
            <a:r>
              <a:rPr lang="fr-FR" b="0" i="0" u="none" strike="noStrike" dirty="0" err="1">
                <a:solidFill>
                  <a:srgbClr val="000000"/>
                </a:solidFill>
                <a:effectLst/>
              </a:rPr>
              <a:t>Sudoc</a:t>
            </a:r>
            <a:r>
              <a:rPr lang="fr-FR" b="0" i="0" u="none" strike="noStrike" dirty="0">
                <a:solidFill>
                  <a:srgbClr val="000000"/>
                </a:solidFill>
                <a:effectLst/>
              </a:rPr>
              <a:t> ? Demande d’ajouter la forme arabe.</a:t>
            </a:r>
            <a:r>
              <a:rPr lang="fr-FR" b="0" i="0" dirty="0">
                <a:solidFill>
                  <a:srgbClr val="000000"/>
                </a:solidFill>
                <a:effectLst/>
              </a:rPr>
              <a:t> </a:t>
            </a:r>
            <a:endParaRPr lang="fr-FR" b="0" i="0" dirty="0">
              <a:effectLst/>
              <a:cs typeface="Calibri"/>
            </a:endParaRPr>
          </a:p>
        </p:txBody>
      </p:sp>
      <p:sp>
        <p:nvSpPr>
          <p:cNvPr id="9" name="Légende : encadrée à une bordure 8">
            <a:extLst>
              <a:ext uri="{FF2B5EF4-FFF2-40B4-BE49-F238E27FC236}">
                <a16:creationId xmlns:a16="http://schemas.microsoft.com/office/drawing/2014/main" id="{BD8D5F9F-69FB-B647-D2FB-B33FA5A24762}"/>
              </a:ext>
            </a:extLst>
          </p:cNvPr>
          <p:cNvSpPr/>
          <p:nvPr/>
        </p:nvSpPr>
        <p:spPr>
          <a:xfrm flipH="1">
            <a:off x="5363606" y="1877670"/>
            <a:ext cx="5403335" cy="3333215"/>
          </a:xfrm>
          <a:prstGeom prst="accentBorderCallout1">
            <a:avLst>
              <a:gd name="adj1" fmla="val 18750"/>
              <a:gd name="adj2" fmla="val -8333"/>
              <a:gd name="adj3" fmla="val 37498"/>
              <a:gd name="adj4" fmla="val -24487"/>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fr-FR" b="0" i="0" dirty="0">
                <a:solidFill>
                  <a:srgbClr val="002060"/>
                </a:solidFill>
                <a:effectLst/>
                <a:latin typeface="Calibri"/>
                <a:cs typeface="Calibri"/>
              </a:rPr>
              <a:t>N’y-a-t-il pas confusion ? Par exemple</a:t>
            </a:r>
          </a:p>
          <a:p>
            <a:pPr fontAlgn="base"/>
            <a:r>
              <a:rPr lang="fr-FR" dirty="0">
                <a:solidFill>
                  <a:srgbClr val="002060"/>
                </a:solidFill>
                <a:latin typeface="Calibri"/>
                <a:cs typeface="Calibri"/>
              </a:rPr>
              <a:t>Notices Tp</a:t>
            </a:r>
            <a:r>
              <a:rPr lang="fr-FR" b="1" dirty="0">
                <a:solidFill>
                  <a:srgbClr val="002060"/>
                </a:solidFill>
                <a:latin typeface="Calibri"/>
                <a:cs typeface="Calibri"/>
              </a:rPr>
              <a:t>8</a:t>
            </a:r>
            <a:r>
              <a:rPr lang="fr-FR" dirty="0">
                <a:solidFill>
                  <a:srgbClr val="002060"/>
                </a:solidFill>
                <a:latin typeface="Calibri"/>
                <a:cs typeface="Calibri"/>
              </a:rPr>
              <a:t> </a:t>
            </a:r>
            <a:r>
              <a:rPr lang="fr-FR" b="1" i="0" dirty="0">
                <a:solidFill>
                  <a:srgbClr val="002060"/>
                </a:solidFill>
                <a:effectLst/>
                <a:latin typeface="Calibri"/>
                <a:cs typeface="Calibri"/>
              </a:rPr>
              <a:t>utilisées uniquement en liens dans des zones B6XX </a:t>
            </a:r>
            <a:endParaRPr lang="fr-FR" b="1" i="0">
              <a:solidFill>
                <a:srgbClr val="002060"/>
              </a:solidFill>
              <a:effectLst/>
              <a:latin typeface="Calibri"/>
              <a:ea typeface="Calibri"/>
              <a:cs typeface="Calibri"/>
            </a:endParaRPr>
          </a:p>
          <a:p>
            <a:pPr algn="l" rtl="0" fontAlgn="base"/>
            <a:r>
              <a:rPr lang="fr-FR" b="0" i="0" u="sng" strike="noStrike" dirty="0">
                <a:solidFill>
                  <a:srgbClr val="0563C1"/>
                </a:solidFill>
                <a:effectLst/>
                <a:latin typeface="Calibri"/>
                <a:cs typeface="Calibri"/>
                <a:hlinkClick r:id="rId6"/>
              </a:rPr>
              <a:t>https://www.idref.fr/027677427</a:t>
            </a:r>
            <a:r>
              <a:rPr lang="fr-FR" b="0" i="0" dirty="0">
                <a:effectLst/>
                <a:latin typeface="Calibri"/>
                <a:cs typeface="Calibri"/>
              </a:rPr>
              <a:t> ou </a:t>
            </a:r>
            <a:r>
              <a:rPr lang="fr-FR" b="0" i="0" u="sng" strike="noStrike" dirty="0">
                <a:solidFill>
                  <a:srgbClr val="0563C1"/>
                </a:solidFill>
                <a:effectLst/>
                <a:latin typeface="Calibri"/>
                <a:cs typeface="Calibri"/>
                <a:hlinkClick r:id="rId7"/>
              </a:rPr>
              <a:t>https://www.idref.fr/035098589</a:t>
            </a:r>
            <a:r>
              <a:rPr lang="fr-FR" b="0" i="0" dirty="0">
                <a:effectLst/>
                <a:latin typeface="Calibri"/>
                <a:cs typeface="Calibri"/>
              </a:rPr>
              <a:t> =&gt; Tp8 utilisées uniquement en liens dans des zones B6XX </a:t>
            </a:r>
            <a:endParaRPr lang="fr-FR" b="0" i="0">
              <a:effectLst/>
              <a:latin typeface="Calibri"/>
              <a:ea typeface="Calibri"/>
              <a:cs typeface="Calibri"/>
            </a:endParaRPr>
          </a:p>
          <a:p>
            <a:pPr algn="l" rtl="0" fontAlgn="base"/>
            <a:r>
              <a:rPr lang="fr-FR" b="0" i="0" dirty="0">
                <a:solidFill>
                  <a:srgbClr val="002060"/>
                </a:solidFill>
                <a:effectLst/>
                <a:latin typeface="Calibri"/>
                <a:cs typeface="Calibri"/>
              </a:rPr>
              <a:t>Notice Tp</a:t>
            </a:r>
            <a:r>
              <a:rPr lang="fr-FR" b="1" i="0" dirty="0">
                <a:solidFill>
                  <a:srgbClr val="002060"/>
                </a:solidFill>
                <a:effectLst/>
                <a:latin typeface="Calibri"/>
                <a:cs typeface="Calibri"/>
              </a:rPr>
              <a:t>5</a:t>
            </a:r>
            <a:r>
              <a:rPr lang="fr-FR" b="0" i="0" dirty="0">
                <a:solidFill>
                  <a:srgbClr val="002060"/>
                </a:solidFill>
                <a:effectLst/>
                <a:latin typeface="Calibri"/>
                <a:cs typeface="Calibri"/>
              </a:rPr>
              <a:t> =&gt;</a:t>
            </a:r>
            <a:r>
              <a:rPr lang="fr-FR" b="1" i="0" dirty="0">
                <a:solidFill>
                  <a:srgbClr val="002060"/>
                </a:solidFill>
                <a:effectLst/>
                <a:latin typeface="Calibri"/>
                <a:cs typeface="Calibri"/>
              </a:rPr>
              <a:t> points d’accès multiples possibles</a:t>
            </a:r>
            <a:endParaRPr lang="fr-FR" b="1" i="0">
              <a:solidFill>
                <a:srgbClr val="002060"/>
              </a:solidFill>
              <a:effectLst/>
              <a:latin typeface="Calibri"/>
              <a:ea typeface="Calibri"/>
              <a:cs typeface="Calibri"/>
            </a:endParaRPr>
          </a:p>
          <a:p>
            <a:pPr algn="l" rtl="0" fontAlgn="base"/>
            <a:r>
              <a:rPr lang="fr-FR" b="0" i="0" u="sng" strike="noStrike" dirty="0">
                <a:solidFill>
                  <a:srgbClr val="0563C1"/>
                </a:solidFill>
                <a:effectLst/>
                <a:latin typeface="Calibri"/>
                <a:cs typeface="Calibri"/>
                <a:hlinkClick r:id="rId8"/>
              </a:rPr>
              <a:t>https://www.idref.fr/029179238</a:t>
            </a:r>
            <a:r>
              <a:rPr lang="fr-FR" b="0" i="0" dirty="0">
                <a:effectLst/>
                <a:latin typeface="Calibri"/>
                <a:cs typeface="Calibri"/>
              </a:rPr>
              <a:t> =&gt;</a:t>
            </a:r>
            <a:endParaRPr lang="fr-FR" b="0" i="0">
              <a:effectLst/>
              <a:latin typeface="Calibri"/>
              <a:ea typeface="Calibri"/>
              <a:cs typeface="Calibri"/>
            </a:endParaRPr>
          </a:p>
          <a:p>
            <a:pPr algn="l" rtl="0" fontAlgn="base"/>
            <a:endParaRPr lang="fr-FR">
              <a:latin typeface="Calibri" panose="020F0502020204030204" pitchFamily="34" charset="0"/>
              <a:cs typeface="Calibri"/>
            </a:endParaRPr>
          </a:p>
          <a:p>
            <a:pPr algn="l" rtl="0" fontAlgn="base"/>
            <a:r>
              <a:rPr lang="fr-FR" b="0" i="0" dirty="0">
                <a:solidFill>
                  <a:srgbClr val="002060"/>
                </a:solidFill>
                <a:effectLst/>
                <a:latin typeface="Calibri"/>
                <a:cs typeface="Calibri"/>
              </a:rPr>
              <a:t>Attention au statut des notices, cf. GM :</a:t>
            </a:r>
            <a:endParaRPr lang="fr-FR" b="0" i="0" dirty="0">
              <a:solidFill>
                <a:srgbClr val="002060"/>
              </a:solidFill>
              <a:effectLst/>
              <a:latin typeface="Calibri"/>
              <a:ea typeface="Calibri"/>
              <a:cs typeface="Calibri"/>
            </a:endParaRPr>
          </a:p>
          <a:p>
            <a:pPr algn="l" rtl="0" fontAlgn="base"/>
            <a:r>
              <a:rPr lang="fr-FR" b="0" i="0" u="sng" strike="noStrike">
                <a:solidFill>
                  <a:srgbClr val="0563C1"/>
                </a:solidFill>
                <a:effectLst/>
                <a:latin typeface="Calibri"/>
                <a:cs typeface="Calibri"/>
                <a:hlinkClick r:id="rId9"/>
              </a:rPr>
              <a:t>https://documentation.abes.fr/sudoc/formats/unma/DonneesCodees/Codes</a:t>
            </a:r>
            <a:r>
              <a:rPr lang="fr-FR" b="1" i="0" u="sng" strike="noStrike">
                <a:solidFill>
                  <a:srgbClr val="0563C1"/>
                </a:solidFill>
                <a:effectLst/>
                <a:latin typeface="Calibri"/>
                <a:cs typeface="Calibri"/>
                <a:hlinkClick r:id="rId9"/>
              </a:rPr>
              <a:t>Zone008</a:t>
            </a:r>
            <a:r>
              <a:rPr lang="fr-FR" b="0" i="0" u="sng" strike="noStrike">
                <a:solidFill>
                  <a:srgbClr val="0563C1"/>
                </a:solidFill>
                <a:effectLst/>
                <a:latin typeface="Calibri"/>
                <a:cs typeface="Calibri"/>
                <a:hlinkClick r:id="rId9"/>
              </a:rPr>
              <a:t>.htm#</a:t>
            </a:r>
            <a:r>
              <a:rPr lang="fr-FR" b="1" i="0" u="sng" strike="noStrike">
                <a:solidFill>
                  <a:srgbClr val="0563C1"/>
                </a:solidFill>
                <a:effectLst/>
                <a:latin typeface="Calibri"/>
                <a:cs typeface="Calibri"/>
                <a:hlinkClick r:id="rId9"/>
              </a:rPr>
              <a:t>pos3</a:t>
            </a:r>
            <a:r>
              <a:rPr lang="fr-FR" b="0" i="0">
                <a:solidFill>
                  <a:srgbClr val="7030A0"/>
                </a:solidFill>
                <a:effectLst/>
                <a:latin typeface="Calibri"/>
                <a:cs typeface="Calibri"/>
              </a:rPr>
              <a:t>   </a:t>
            </a:r>
            <a:endParaRPr lang="fr-FR" b="0" i="0">
              <a:effectLst/>
              <a:latin typeface="Calibri"/>
              <a:cs typeface="Calibri"/>
            </a:endParaRPr>
          </a:p>
        </p:txBody>
      </p:sp>
      <p:sp>
        <p:nvSpPr>
          <p:cNvPr id="14" name="ZoneTexte 13">
            <a:extLst>
              <a:ext uri="{FF2B5EF4-FFF2-40B4-BE49-F238E27FC236}">
                <a16:creationId xmlns:a16="http://schemas.microsoft.com/office/drawing/2014/main" id="{C408BE02-02A6-D058-9476-A0974EC2AD4D}"/>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dirty="0">
                <a:solidFill>
                  <a:schemeClr val="bg1"/>
                </a:solidFill>
                <a:cs typeface="Calibri Light"/>
              </a:rPr>
              <a:t>1/5</a:t>
            </a:r>
            <a:endParaRPr lang="fr-FR" dirty="0">
              <a:solidFill>
                <a:schemeClr val="bg1"/>
              </a:solidFill>
            </a:endParaRPr>
          </a:p>
        </p:txBody>
      </p:sp>
      <p:pic>
        <p:nvPicPr>
          <p:cNvPr id="7" name="Graphique 6" descr="Ligne fléchée : droite avec un remplissage uni">
            <a:extLst>
              <a:ext uri="{FF2B5EF4-FFF2-40B4-BE49-F238E27FC236}">
                <a16:creationId xmlns:a16="http://schemas.microsoft.com/office/drawing/2014/main" id="{18CE1D24-3A76-F7DA-C4E8-3EBD0E6BEC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480000">
            <a:off x="4612408" y="3298322"/>
            <a:ext cx="880819" cy="774032"/>
          </a:xfrm>
          <a:prstGeom prst="rect">
            <a:avLst/>
          </a:prstGeom>
        </p:spPr>
      </p:pic>
    </p:spTree>
    <p:extLst>
      <p:ext uri="{BB962C8B-B14F-4D97-AF65-F5344CB8AC3E}">
        <p14:creationId xmlns:p14="http://schemas.microsoft.com/office/powerpoint/2010/main" val="262261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Police&#10;&#10;Description générée automatiquement">
            <a:extLst>
              <a:ext uri="{FF2B5EF4-FFF2-40B4-BE49-F238E27FC236}">
                <a16:creationId xmlns:a16="http://schemas.microsoft.com/office/drawing/2014/main" id="{169A6632-169C-BEC7-210A-4EC66C53F6DB}"/>
              </a:ext>
            </a:extLst>
          </p:cNvPr>
          <p:cNvPicPr>
            <a:picLocks noChangeAspect="1"/>
          </p:cNvPicPr>
          <p:nvPr/>
        </p:nvPicPr>
        <p:blipFill>
          <a:blip r:embed="rId3"/>
          <a:stretch>
            <a:fillRect/>
          </a:stretch>
        </p:blipFill>
        <p:spPr>
          <a:xfrm>
            <a:off x="1634289" y="2959899"/>
            <a:ext cx="3810000" cy="3237571"/>
          </a:xfrm>
          <a:prstGeom prst="rect">
            <a:avLst/>
          </a:prstGeom>
        </p:spPr>
      </p:pic>
      <p:sp>
        <p:nvSpPr>
          <p:cNvPr id="2" name="Titre 1"/>
          <p:cNvSpPr>
            <a:spLocks noGrp="1"/>
          </p:cNvSpPr>
          <p:nvPr>
            <p:ph type="title"/>
          </p:nvPr>
        </p:nvSpPr>
        <p:spPr/>
        <p:txBody>
          <a:bodyPr/>
          <a:lstStyle/>
          <a:p>
            <a:r>
              <a:rPr lang="fr-FR" dirty="0">
                <a:cs typeface="Calibri Light"/>
              </a:rPr>
              <a:t>Autres questions du réseau</a:t>
            </a:r>
            <a:endParaRPr lang="fr-FR" dirty="0"/>
          </a:p>
        </p:txBody>
      </p:sp>
      <p:sp>
        <p:nvSpPr>
          <p:cNvPr id="3" name="Sous-titre 2"/>
          <p:cNvSpPr>
            <a:spLocks noGrp="1"/>
          </p:cNvSpPr>
          <p:nvPr>
            <p:ph idx="1"/>
          </p:nvPr>
        </p:nvSpPr>
        <p:spPr/>
        <p:txBody>
          <a:bodyPr vert="horz" lIns="91440" tIns="45720" rIns="91440" bIns="45720" rtlCol="0" anchor="t">
            <a:normAutofit/>
          </a:bodyPr>
          <a:lstStyle/>
          <a:p>
            <a:pPr marL="0" indent="0">
              <a:buNone/>
            </a:pPr>
            <a:endParaRPr lang="fr-FR" sz="4400">
              <a:latin typeface="Calibri Light"/>
              <a:ea typeface="+mn-lt"/>
              <a:cs typeface="Calibri Light"/>
            </a:endParaRPr>
          </a:p>
          <a:p>
            <a:pPr marL="0" indent="0">
              <a:buNone/>
            </a:pPr>
            <a:endParaRPr lang="fr-FR" sz="4400">
              <a:latin typeface="Calibri Light"/>
              <a:cs typeface="Calibri Light"/>
            </a:endParaRPr>
          </a:p>
        </p:txBody>
      </p:sp>
      <p:pic>
        <p:nvPicPr>
          <p:cNvPr id="5" name="Graphique 4" descr="Questions avec un remplissage uni">
            <a:extLst>
              <a:ext uri="{FF2B5EF4-FFF2-40B4-BE49-F238E27FC236}">
                <a16:creationId xmlns:a16="http://schemas.microsoft.com/office/drawing/2014/main" id="{1444802B-2776-531C-9B90-383E71A07C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798" y="2052050"/>
            <a:ext cx="914400" cy="914400"/>
          </a:xfrm>
          <a:prstGeom prst="rect">
            <a:avLst/>
          </a:prstGeom>
        </p:spPr>
      </p:pic>
      <p:sp>
        <p:nvSpPr>
          <p:cNvPr id="14" name="ZoneTexte 13">
            <a:extLst>
              <a:ext uri="{FF2B5EF4-FFF2-40B4-BE49-F238E27FC236}">
                <a16:creationId xmlns:a16="http://schemas.microsoft.com/office/drawing/2014/main" id="{C408BE02-02A6-D058-9476-A0974EC2AD4D}"/>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dirty="0">
                <a:solidFill>
                  <a:schemeClr val="bg1"/>
                </a:solidFill>
                <a:cs typeface="Calibri Light"/>
              </a:rPr>
              <a:t>2/5</a:t>
            </a:r>
            <a:endParaRPr lang="fr-FR" dirty="0">
              <a:solidFill>
                <a:schemeClr val="bg1"/>
              </a:solidFill>
            </a:endParaRPr>
          </a:p>
        </p:txBody>
      </p:sp>
      <p:sp>
        <p:nvSpPr>
          <p:cNvPr id="6" name="Légende : encadrée 5">
            <a:extLst>
              <a:ext uri="{FF2B5EF4-FFF2-40B4-BE49-F238E27FC236}">
                <a16:creationId xmlns:a16="http://schemas.microsoft.com/office/drawing/2014/main" id="{F8DC1B4C-BE3A-F5D7-3D34-529F73871187}"/>
              </a:ext>
            </a:extLst>
          </p:cNvPr>
          <p:cNvSpPr/>
          <p:nvPr/>
        </p:nvSpPr>
        <p:spPr>
          <a:xfrm>
            <a:off x="1806146" y="1839548"/>
            <a:ext cx="3465018" cy="893269"/>
          </a:xfrm>
          <a:prstGeom prst="borderCallout1">
            <a:avLst>
              <a:gd name="adj1" fmla="val 18750"/>
              <a:gd name="adj2" fmla="val -8333"/>
              <a:gd name="adj3" fmla="val 34934"/>
              <a:gd name="adj4" fmla="val -2262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dirty="0">
                <a:solidFill>
                  <a:srgbClr val="000000"/>
                </a:solidFill>
                <a:latin typeface="Calibri"/>
                <a:cs typeface="Arial"/>
              </a:rPr>
              <a:t>Points d’accès collectivités</a:t>
            </a:r>
            <a:r>
              <a:rPr lang="fr-FR" sz="1400" dirty="0">
                <a:solidFill>
                  <a:srgbClr val="000000"/>
                </a:solidFill>
                <a:latin typeface="Calibri"/>
                <a:cs typeface="Arial"/>
              </a:rPr>
              <a:t> : quelle forme retenir en 210 ? Forme française ou arabe ?</a:t>
            </a:r>
          </a:p>
          <a:p>
            <a:pPr algn="ctr"/>
            <a:endParaRPr lang="fr-FR" sz="1200">
              <a:solidFill>
                <a:srgbClr val="FFFFFF"/>
              </a:solidFill>
              <a:cs typeface="Calibri"/>
            </a:endParaRPr>
          </a:p>
        </p:txBody>
      </p:sp>
      <p:sp>
        <p:nvSpPr>
          <p:cNvPr id="10" name="Légende : encadrée à une bordure 9">
            <a:extLst>
              <a:ext uri="{FF2B5EF4-FFF2-40B4-BE49-F238E27FC236}">
                <a16:creationId xmlns:a16="http://schemas.microsoft.com/office/drawing/2014/main" id="{F8238D07-9EAC-98A1-D07A-77D304C558B8}"/>
              </a:ext>
            </a:extLst>
          </p:cNvPr>
          <p:cNvSpPr/>
          <p:nvPr/>
        </p:nvSpPr>
        <p:spPr>
          <a:xfrm flipH="1">
            <a:off x="5350906" y="1791946"/>
            <a:ext cx="5290371" cy="1851360"/>
          </a:xfrm>
          <a:prstGeom prst="accentBorderCallout1">
            <a:avLst>
              <a:gd name="adj1" fmla="val 18750"/>
              <a:gd name="adj2" fmla="val -8333"/>
              <a:gd name="adj3" fmla="val 37498"/>
              <a:gd name="adj4" fmla="val -24487"/>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dirty="0">
                <a:solidFill>
                  <a:schemeClr val="tx1"/>
                </a:solidFill>
                <a:ea typeface="+mn-lt"/>
                <a:cs typeface="+mn-lt"/>
              </a:rPr>
              <a:t>Choix du nom privilégié</a:t>
            </a:r>
            <a:r>
              <a:rPr lang="fr-FR" sz="1400" b="1" dirty="0">
                <a:solidFill>
                  <a:schemeClr val="tx1"/>
                </a:solidFill>
                <a:latin typeface="Calibri"/>
                <a:cs typeface="Calibri"/>
              </a:rPr>
              <a:t> d'une collectivité</a:t>
            </a:r>
            <a:r>
              <a:rPr lang="fr-FR" sz="1400" dirty="0">
                <a:solidFill>
                  <a:schemeClr val="tx1"/>
                </a:solidFill>
                <a:latin typeface="Calibri"/>
                <a:cs typeface="Calibri"/>
              </a:rPr>
              <a:t> cf. :</a:t>
            </a:r>
          </a:p>
          <a:p>
            <a:pPr marL="171450" indent="-171450">
              <a:buFont typeface="Arial"/>
              <a:buChar char="•"/>
            </a:pPr>
            <a:r>
              <a:rPr lang="fr-FR" sz="1400" dirty="0">
                <a:solidFill>
                  <a:schemeClr val="tx1"/>
                </a:solidFill>
                <a:latin typeface="Calibri"/>
                <a:cs typeface="Calibri"/>
              </a:rPr>
              <a:t>GM : </a:t>
            </a:r>
            <a:r>
              <a:rPr lang="fr-FR" sz="1400" u="sng" dirty="0">
                <a:solidFill>
                  <a:srgbClr val="0563C1"/>
                </a:solidFill>
                <a:latin typeface="Calibri"/>
                <a:cs typeface="Calibri"/>
                <a:hlinkClick r:id="rId6">
                  <a:extLst>
                    <a:ext uri="{A12FA001-AC4F-418D-AE19-62706E023703}">
                      <ahyp:hlinkClr xmlns:ahyp="http://schemas.microsoft.com/office/drawing/2018/hyperlinkcolor" val="tx"/>
                    </a:ext>
                  </a:extLst>
                </a:hlinkClick>
              </a:rPr>
              <a:t>https://documentation.abes.fr/sudoc/regles/aut/Regles__Tb_Collectivite.htm#TOP</a:t>
            </a:r>
            <a:endParaRPr lang="fr-FR" sz="1400" u="sng">
              <a:solidFill>
                <a:srgbClr val="0563C1"/>
              </a:solidFill>
              <a:latin typeface="Calibri"/>
              <a:cs typeface="Calibri"/>
            </a:endParaRPr>
          </a:p>
          <a:p>
            <a:endParaRPr lang="fr-FR" sz="1400" u="sng">
              <a:solidFill>
                <a:srgbClr val="0563C1"/>
              </a:solidFill>
              <a:latin typeface="Calibri"/>
              <a:cs typeface="Calibri"/>
            </a:endParaRPr>
          </a:p>
          <a:p>
            <a:pPr marL="171450" indent="-171450">
              <a:buFont typeface="Arial"/>
              <a:buChar char="•"/>
            </a:pPr>
            <a:r>
              <a:rPr lang="fr-FR" sz="1400" dirty="0">
                <a:solidFill>
                  <a:schemeClr val="tx1"/>
                </a:solidFill>
                <a:latin typeface="Calibri"/>
                <a:cs typeface="Calibri"/>
              </a:rPr>
              <a:t>RDA-FR :  </a:t>
            </a:r>
            <a:r>
              <a:rPr lang="fr-FR" sz="1400" u="sng" dirty="0">
                <a:solidFill>
                  <a:srgbClr val="0563C1"/>
                </a:solidFill>
                <a:latin typeface="Calibri"/>
                <a:cs typeface="Calibri"/>
                <a:hlinkClick r:id="rId7">
                  <a:extLst>
                    <a:ext uri="{A12FA001-AC4F-418D-AE19-62706E023703}">
                      <ahyp:hlinkClr xmlns:ahyp="http://schemas.microsoft.com/office/drawing/2018/hyperlinkcolor" val="tx"/>
                    </a:ext>
                  </a:extLst>
                </a:hlinkClick>
              </a:rPr>
              <a:t>https://code.rdafr.fr/entite/agent/collectivite/nom-de-collectivite/nom-privilegie-de-la-collectivite/choix-du-nom-privilegie/</a:t>
            </a:r>
            <a:r>
              <a:rPr lang="fr-FR" sz="1400" dirty="0">
                <a:solidFill>
                  <a:schemeClr val="tx1"/>
                </a:solidFill>
                <a:latin typeface="Calibri"/>
                <a:cs typeface="Calibri"/>
              </a:rPr>
              <a:t>   </a:t>
            </a:r>
            <a:endParaRPr lang="fr-FR" sz="1400" dirty="0">
              <a:solidFill>
                <a:schemeClr val="tx1"/>
              </a:solidFill>
              <a:cs typeface="Calibri"/>
            </a:endParaRPr>
          </a:p>
        </p:txBody>
      </p:sp>
      <p:pic>
        <p:nvPicPr>
          <p:cNvPr id="7" name="Image 6" descr="Une image contenant texte, capture d’écran, Police, nombre&#10;&#10;Description générée automatiquement">
            <a:extLst>
              <a:ext uri="{FF2B5EF4-FFF2-40B4-BE49-F238E27FC236}">
                <a16:creationId xmlns:a16="http://schemas.microsoft.com/office/drawing/2014/main" id="{3CD62227-0BE8-0541-F17D-5C3BDE06F51C}"/>
              </a:ext>
            </a:extLst>
          </p:cNvPr>
          <p:cNvPicPr>
            <a:picLocks noChangeAspect="1"/>
          </p:cNvPicPr>
          <p:nvPr/>
        </p:nvPicPr>
        <p:blipFill>
          <a:blip r:embed="rId8"/>
          <a:stretch>
            <a:fillRect/>
          </a:stretch>
        </p:blipFill>
        <p:spPr>
          <a:xfrm>
            <a:off x="5816441" y="3849012"/>
            <a:ext cx="4356100" cy="1981540"/>
          </a:xfrm>
          <a:prstGeom prst="rect">
            <a:avLst/>
          </a:prstGeom>
        </p:spPr>
      </p:pic>
    </p:spTree>
    <p:extLst>
      <p:ext uri="{BB962C8B-B14F-4D97-AF65-F5344CB8AC3E}">
        <p14:creationId xmlns:p14="http://schemas.microsoft.com/office/powerpoint/2010/main" val="2637112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cs typeface="Calibri Light"/>
              </a:rPr>
              <a:t>Autres questions du réseau</a:t>
            </a:r>
            <a:endParaRPr lang="fr-FR" dirty="0"/>
          </a:p>
        </p:txBody>
      </p:sp>
      <p:sp>
        <p:nvSpPr>
          <p:cNvPr id="8" name="Légende : encadrée 7">
            <a:extLst>
              <a:ext uri="{FF2B5EF4-FFF2-40B4-BE49-F238E27FC236}">
                <a16:creationId xmlns:a16="http://schemas.microsoft.com/office/drawing/2014/main" id="{7A887A3D-BCAD-8AD6-E074-079F8EE630D9}"/>
              </a:ext>
            </a:extLst>
          </p:cNvPr>
          <p:cNvSpPr/>
          <p:nvPr/>
        </p:nvSpPr>
        <p:spPr>
          <a:xfrm>
            <a:off x="1487058" y="1941941"/>
            <a:ext cx="3465018" cy="893269"/>
          </a:xfrm>
          <a:prstGeom prst="borderCallout1">
            <a:avLst>
              <a:gd name="adj1" fmla="val 18750"/>
              <a:gd name="adj2" fmla="val -8333"/>
              <a:gd name="adj3" fmla="val 34934"/>
              <a:gd name="adj4" fmla="val -2262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dirty="0">
                <a:solidFill>
                  <a:srgbClr val="000000"/>
                </a:solidFill>
                <a:latin typeface="Calibri"/>
                <a:cs typeface="Calibri"/>
              </a:rPr>
              <a:t>Règles de saisie des noms avec “bin” “ibn” dans les notices d’autorité</a:t>
            </a:r>
            <a:endParaRPr lang="fr-FR">
              <a:cs typeface="Calibri" panose="020F0502020204030204"/>
            </a:endParaRPr>
          </a:p>
          <a:p>
            <a:pPr algn="ctr"/>
            <a:endParaRPr lang="fr-FR" sz="1200">
              <a:solidFill>
                <a:srgbClr val="FFFFFF"/>
              </a:solidFill>
              <a:cs typeface="Calibri"/>
            </a:endParaRPr>
          </a:p>
        </p:txBody>
      </p:sp>
      <p:sp>
        <p:nvSpPr>
          <p:cNvPr id="9" name="Légende : encadrée à une bordure 8">
            <a:extLst>
              <a:ext uri="{FF2B5EF4-FFF2-40B4-BE49-F238E27FC236}">
                <a16:creationId xmlns:a16="http://schemas.microsoft.com/office/drawing/2014/main" id="{BD8D5F9F-69FB-B647-D2FB-B33FA5A24762}"/>
              </a:ext>
            </a:extLst>
          </p:cNvPr>
          <p:cNvSpPr/>
          <p:nvPr/>
        </p:nvSpPr>
        <p:spPr>
          <a:xfrm flipH="1">
            <a:off x="5296931" y="1837983"/>
            <a:ext cx="4819135" cy="1317885"/>
          </a:xfrm>
          <a:prstGeom prst="accentBorderCallout1">
            <a:avLst>
              <a:gd name="adj1" fmla="val 18750"/>
              <a:gd name="adj2" fmla="val -8333"/>
              <a:gd name="adj3" fmla="val 37498"/>
              <a:gd name="adj4" fmla="val -2448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dirty="0">
                <a:solidFill>
                  <a:schemeClr val="tx1"/>
                </a:solidFill>
                <a:latin typeface="Calibri"/>
                <a:cs typeface="Calibri"/>
              </a:rPr>
              <a:t>Il a été décidé pour les notices d'autorité de ne retenir que "ibn" pour harmoniser les saisies.</a:t>
            </a:r>
            <a:endParaRPr lang="fr-FR" sz="1200">
              <a:solidFill>
                <a:schemeClr val="tx1"/>
              </a:solidFill>
              <a:cs typeface="Calibri"/>
            </a:endParaRPr>
          </a:p>
        </p:txBody>
      </p:sp>
      <p:sp>
        <p:nvSpPr>
          <p:cNvPr id="14" name="ZoneTexte 13">
            <a:extLst>
              <a:ext uri="{FF2B5EF4-FFF2-40B4-BE49-F238E27FC236}">
                <a16:creationId xmlns:a16="http://schemas.microsoft.com/office/drawing/2014/main" id="{C408BE02-02A6-D058-9476-A0974EC2AD4D}"/>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dirty="0">
                <a:solidFill>
                  <a:schemeClr val="bg1"/>
                </a:solidFill>
                <a:cs typeface="Calibri Light"/>
              </a:rPr>
              <a:t>3/5</a:t>
            </a:r>
            <a:endParaRPr lang="fr-FR" dirty="0">
              <a:solidFill>
                <a:schemeClr val="bg1"/>
              </a:solidFill>
            </a:endParaRPr>
          </a:p>
        </p:txBody>
      </p:sp>
      <p:pic>
        <p:nvPicPr>
          <p:cNvPr id="13" name="Graphique 12" descr="Questions avec un remplissage uni">
            <a:extLst>
              <a:ext uri="{FF2B5EF4-FFF2-40B4-BE49-F238E27FC236}">
                <a16:creationId xmlns:a16="http://schemas.microsoft.com/office/drawing/2014/main" id="{51AC58B0-08D5-D912-94DE-8E3DB0D320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3" y="2832217"/>
            <a:ext cx="914400" cy="914400"/>
          </a:xfrm>
          <a:prstGeom prst="rect">
            <a:avLst/>
          </a:prstGeom>
        </p:spPr>
      </p:pic>
      <p:sp>
        <p:nvSpPr>
          <p:cNvPr id="3" name="Légende : encadrée 2">
            <a:extLst>
              <a:ext uri="{FF2B5EF4-FFF2-40B4-BE49-F238E27FC236}">
                <a16:creationId xmlns:a16="http://schemas.microsoft.com/office/drawing/2014/main" id="{8ABB81F9-0E7B-AA39-BAA5-1C52FDFE716C}"/>
              </a:ext>
            </a:extLst>
          </p:cNvPr>
          <p:cNvSpPr/>
          <p:nvPr/>
        </p:nvSpPr>
        <p:spPr>
          <a:xfrm>
            <a:off x="1650227" y="3385176"/>
            <a:ext cx="3465018" cy="1386958"/>
          </a:xfrm>
          <a:prstGeom prst="borderCallout1">
            <a:avLst>
              <a:gd name="adj1" fmla="val 18750"/>
              <a:gd name="adj2" fmla="val -8333"/>
              <a:gd name="adj3" fmla="val 34934"/>
              <a:gd name="adj4" fmla="val -2262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dirty="0">
                <a:solidFill>
                  <a:srgbClr val="000000"/>
                </a:solidFill>
                <a:cs typeface="Calibri"/>
              </a:rPr>
              <a:t>Notices sans liens autorités dans le </a:t>
            </a:r>
            <a:r>
              <a:rPr lang="fr-FR" sz="1400" err="1">
                <a:solidFill>
                  <a:srgbClr val="000000"/>
                </a:solidFill>
                <a:cs typeface="Calibri"/>
              </a:rPr>
              <a:t>Sudoc</a:t>
            </a:r>
            <a:r>
              <a:rPr lang="fr-FR" sz="1400" dirty="0">
                <a:solidFill>
                  <a:srgbClr val="000000"/>
                </a:solidFill>
                <a:cs typeface="Calibri"/>
              </a:rPr>
              <a:t> : quelles consignes ?</a:t>
            </a:r>
          </a:p>
          <a:p>
            <a:r>
              <a:rPr lang="fr-FR" sz="1400" dirty="0">
                <a:solidFill>
                  <a:srgbClr val="000000"/>
                </a:solidFill>
                <a:cs typeface="Calibri"/>
              </a:rPr>
              <a:t>Demande d’un point sur les chantiers autorités arabes.</a:t>
            </a:r>
          </a:p>
        </p:txBody>
      </p:sp>
      <p:sp>
        <p:nvSpPr>
          <p:cNvPr id="5" name="Légende : encadrée à une bordure 4">
            <a:extLst>
              <a:ext uri="{FF2B5EF4-FFF2-40B4-BE49-F238E27FC236}">
                <a16:creationId xmlns:a16="http://schemas.microsoft.com/office/drawing/2014/main" id="{57578657-4911-BA9C-D2A4-83D1B8A9621E}"/>
              </a:ext>
            </a:extLst>
          </p:cNvPr>
          <p:cNvSpPr/>
          <p:nvPr/>
        </p:nvSpPr>
        <p:spPr>
          <a:xfrm flipH="1">
            <a:off x="5243583" y="3391072"/>
            <a:ext cx="5451356" cy="1449533"/>
          </a:xfrm>
          <a:prstGeom prst="accentBorderCallout1">
            <a:avLst>
              <a:gd name="adj1" fmla="val 18750"/>
              <a:gd name="adj2" fmla="val -8333"/>
              <a:gd name="adj3" fmla="val 37498"/>
              <a:gd name="adj4" fmla="val -24487"/>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dirty="0">
                <a:solidFill>
                  <a:schemeClr val="tx1"/>
                </a:solidFill>
                <a:cs typeface="Calibri"/>
              </a:rPr>
              <a:t>Enrichir les notices en ajoutant des liens dès que cela est possible, profiter de chantiers spécifiques pour s'en inspirer (ex : </a:t>
            </a:r>
            <a:r>
              <a:rPr lang="fr-FR" sz="1400" dirty="0" err="1">
                <a:solidFill>
                  <a:schemeClr val="tx1"/>
                </a:solidFill>
                <a:cs typeface="Calibri"/>
              </a:rPr>
              <a:t>cf</a:t>
            </a:r>
            <a:r>
              <a:rPr lang="fr-FR" sz="1400" dirty="0">
                <a:solidFill>
                  <a:schemeClr val="tx1"/>
                </a:solidFill>
                <a:cs typeface="Calibri"/>
              </a:rPr>
              <a:t> </a:t>
            </a:r>
            <a:r>
              <a:rPr lang="fr-FR" sz="1400" dirty="0">
                <a:solidFill>
                  <a:schemeClr val="tx1"/>
                </a:solidFill>
                <a:cs typeface="Calibri"/>
                <a:hlinkClick r:id="rId5">
                  <a:extLst>
                    <a:ext uri="{A12FA001-AC4F-418D-AE19-62706E023703}">
                      <ahyp:hlinkClr xmlns:ahyp="http://schemas.microsoft.com/office/drawing/2018/hyperlinkcolor" val="tx"/>
                    </a:ext>
                  </a:extLst>
                </a:hlinkClick>
              </a:rPr>
              <a:t>bilan</a:t>
            </a:r>
            <a:r>
              <a:rPr lang="fr-FR" sz="1400" dirty="0">
                <a:solidFill>
                  <a:schemeClr val="tx1"/>
                </a:solidFill>
                <a:cs typeface="Calibri"/>
              </a:rPr>
              <a:t> du projet </a:t>
            </a:r>
            <a:r>
              <a:rPr lang="fr-FR" sz="1400" dirty="0" err="1">
                <a:solidFill>
                  <a:schemeClr val="tx1"/>
                </a:solidFill>
                <a:cs typeface="Calibri"/>
              </a:rPr>
              <a:t>Mistara</a:t>
            </a:r>
            <a:r>
              <a:rPr lang="fr-FR" sz="1400" dirty="0">
                <a:solidFill>
                  <a:schemeClr val="tx1"/>
                </a:solidFill>
                <a:cs typeface="Calibri"/>
              </a:rPr>
              <a:t>) et définir des périmètres pertinents et réalisables ? </a:t>
            </a:r>
          </a:p>
          <a:p>
            <a:r>
              <a:rPr lang="fr-FR" sz="1400" dirty="0">
                <a:solidFill>
                  <a:schemeClr val="tx1"/>
                </a:solidFill>
                <a:cs typeface="Calibri"/>
              </a:rPr>
              <a:t>...</a:t>
            </a:r>
          </a:p>
        </p:txBody>
      </p:sp>
    </p:spTree>
    <p:extLst>
      <p:ext uri="{BB962C8B-B14F-4D97-AF65-F5344CB8AC3E}">
        <p14:creationId xmlns:p14="http://schemas.microsoft.com/office/powerpoint/2010/main" val="1394263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texte, capture d’écran, Police, ligne&#10;&#10;Description générée automatiquement">
            <a:extLst>
              <a:ext uri="{FF2B5EF4-FFF2-40B4-BE49-F238E27FC236}">
                <a16:creationId xmlns:a16="http://schemas.microsoft.com/office/drawing/2014/main" id="{3D04B679-2E0E-C5DF-6A95-17179C191FFD}"/>
              </a:ext>
            </a:extLst>
          </p:cNvPr>
          <p:cNvPicPr>
            <a:picLocks noChangeAspect="1"/>
          </p:cNvPicPr>
          <p:nvPr/>
        </p:nvPicPr>
        <p:blipFill>
          <a:blip r:embed="rId3"/>
          <a:stretch>
            <a:fillRect/>
          </a:stretch>
        </p:blipFill>
        <p:spPr>
          <a:xfrm>
            <a:off x="87086" y="5952780"/>
            <a:ext cx="7249885" cy="634784"/>
          </a:xfrm>
          <a:prstGeom prst="rect">
            <a:avLst/>
          </a:prstGeom>
        </p:spPr>
      </p:pic>
      <p:pic>
        <p:nvPicPr>
          <p:cNvPr id="5" name="Image 4" descr="Une image contenant texte, capture d’écran, Police&#10;&#10;Description générée automatiquement">
            <a:extLst>
              <a:ext uri="{FF2B5EF4-FFF2-40B4-BE49-F238E27FC236}">
                <a16:creationId xmlns:a16="http://schemas.microsoft.com/office/drawing/2014/main" id="{9193376D-B968-654E-1907-BE48F130C5D2}"/>
              </a:ext>
            </a:extLst>
          </p:cNvPr>
          <p:cNvPicPr>
            <a:picLocks noChangeAspect="1"/>
          </p:cNvPicPr>
          <p:nvPr/>
        </p:nvPicPr>
        <p:blipFill>
          <a:blip r:embed="rId4"/>
          <a:stretch>
            <a:fillRect/>
          </a:stretch>
        </p:blipFill>
        <p:spPr>
          <a:xfrm>
            <a:off x="87086" y="3103872"/>
            <a:ext cx="9252856" cy="2348427"/>
          </a:xfrm>
          <a:prstGeom prst="rect">
            <a:avLst/>
          </a:prstGeom>
        </p:spPr>
      </p:pic>
      <p:sp>
        <p:nvSpPr>
          <p:cNvPr id="2" name="Titre 1"/>
          <p:cNvSpPr>
            <a:spLocks noGrp="1"/>
          </p:cNvSpPr>
          <p:nvPr>
            <p:ph type="title"/>
          </p:nvPr>
        </p:nvSpPr>
        <p:spPr/>
        <p:txBody>
          <a:bodyPr/>
          <a:lstStyle/>
          <a:p>
            <a:r>
              <a:rPr lang="fr-FR" dirty="0">
                <a:cs typeface="Calibri Light"/>
              </a:rPr>
              <a:t>Autres questions du réseau</a:t>
            </a:r>
            <a:endParaRPr lang="fr-FR" dirty="0"/>
          </a:p>
        </p:txBody>
      </p:sp>
      <p:sp>
        <p:nvSpPr>
          <p:cNvPr id="8" name="Légende : encadrée 7">
            <a:extLst>
              <a:ext uri="{FF2B5EF4-FFF2-40B4-BE49-F238E27FC236}">
                <a16:creationId xmlns:a16="http://schemas.microsoft.com/office/drawing/2014/main" id="{7A887A3D-BCAD-8AD6-E074-079F8EE630D9}"/>
              </a:ext>
            </a:extLst>
          </p:cNvPr>
          <p:cNvSpPr/>
          <p:nvPr/>
        </p:nvSpPr>
        <p:spPr>
          <a:xfrm>
            <a:off x="1487058" y="1941941"/>
            <a:ext cx="3465018" cy="1073742"/>
          </a:xfrm>
          <a:prstGeom prst="borderCallout1">
            <a:avLst>
              <a:gd name="adj1" fmla="val 18750"/>
              <a:gd name="adj2" fmla="val -8333"/>
              <a:gd name="adj3" fmla="val 34934"/>
              <a:gd name="adj4" fmla="val -2262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200" dirty="0">
                <a:solidFill>
                  <a:srgbClr val="000000"/>
                </a:solidFill>
                <a:latin typeface="Calibri"/>
                <a:cs typeface="Calibri"/>
              </a:rPr>
              <a:t>Rappel des règles d’utilisation des codes dans les $6, $7,</a:t>
            </a:r>
            <a:r>
              <a:rPr lang="fr-FR" sz="1200" dirty="0">
                <a:solidFill>
                  <a:schemeClr val="tx1"/>
                </a:solidFill>
                <a:latin typeface="Calibri"/>
                <a:cs typeface="Calibri"/>
              </a:rPr>
              <a:t> $8</a:t>
            </a:r>
            <a:r>
              <a:rPr lang="fr-FR" sz="1200" dirty="0">
                <a:solidFill>
                  <a:srgbClr val="000000"/>
                </a:solidFill>
                <a:latin typeface="Calibri"/>
                <a:cs typeface="Calibri"/>
              </a:rPr>
              <a:t> et $9 des notices d’autorité </a:t>
            </a:r>
            <a:r>
              <a:rPr lang="fr-FR" sz="1200" dirty="0">
                <a:solidFill>
                  <a:schemeClr val="tx1"/>
                </a:solidFill>
                <a:latin typeface="Calibri"/>
                <a:cs typeface="Calibri"/>
              </a:rPr>
              <a:t>et de l’importance de les vérifier et de les modifier après import BnF si nécessaire</a:t>
            </a:r>
            <a:endParaRPr lang="fr-FR" dirty="0">
              <a:solidFill>
                <a:schemeClr val="tx1"/>
              </a:solidFill>
              <a:cs typeface="Calibri"/>
            </a:endParaRPr>
          </a:p>
          <a:p>
            <a:pPr algn="ctr"/>
            <a:endParaRPr lang="fr-FR" sz="1200">
              <a:solidFill>
                <a:srgbClr val="FFFFFF"/>
              </a:solidFill>
              <a:cs typeface="Calibri"/>
            </a:endParaRPr>
          </a:p>
        </p:txBody>
      </p:sp>
      <p:sp>
        <p:nvSpPr>
          <p:cNvPr id="14" name="ZoneTexte 13">
            <a:extLst>
              <a:ext uri="{FF2B5EF4-FFF2-40B4-BE49-F238E27FC236}">
                <a16:creationId xmlns:a16="http://schemas.microsoft.com/office/drawing/2014/main" id="{C408BE02-02A6-D058-9476-A0974EC2AD4D}"/>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dirty="0">
                <a:solidFill>
                  <a:schemeClr val="bg1"/>
                </a:solidFill>
                <a:cs typeface="Calibri Light"/>
              </a:rPr>
              <a:t>4/5</a:t>
            </a:r>
            <a:endParaRPr lang="fr-FR" dirty="0">
              <a:solidFill>
                <a:schemeClr val="bg1"/>
              </a:solidFill>
            </a:endParaRPr>
          </a:p>
        </p:txBody>
      </p:sp>
      <p:pic>
        <p:nvPicPr>
          <p:cNvPr id="13" name="Graphique 12" descr="Questions avec un remplissage uni">
            <a:extLst>
              <a:ext uri="{FF2B5EF4-FFF2-40B4-BE49-F238E27FC236}">
                <a16:creationId xmlns:a16="http://schemas.microsoft.com/office/drawing/2014/main" id="{51AC58B0-08D5-D912-94DE-8E3DB0D32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 y="2185999"/>
            <a:ext cx="914400" cy="914400"/>
          </a:xfrm>
          <a:prstGeom prst="rect">
            <a:avLst/>
          </a:prstGeom>
        </p:spPr>
      </p:pic>
      <p:sp>
        <p:nvSpPr>
          <p:cNvPr id="4" name="Légende : encadrée à une bordure 3">
            <a:extLst>
              <a:ext uri="{FF2B5EF4-FFF2-40B4-BE49-F238E27FC236}">
                <a16:creationId xmlns:a16="http://schemas.microsoft.com/office/drawing/2014/main" id="{000696AB-827B-B5EF-0E26-5CAA07640DD8}"/>
              </a:ext>
            </a:extLst>
          </p:cNvPr>
          <p:cNvSpPr/>
          <p:nvPr/>
        </p:nvSpPr>
        <p:spPr>
          <a:xfrm flipH="1">
            <a:off x="5132614" y="1791946"/>
            <a:ext cx="5898673" cy="1746800"/>
          </a:xfrm>
          <a:prstGeom prst="accentBorderCallout1">
            <a:avLst>
              <a:gd name="adj1" fmla="val 18750"/>
              <a:gd name="adj2" fmla="val -8333"/>
              <a:gd name="adj3" fmla="val 37498"/>
              <a:gd name="adj4" fmla="val -24487"/>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dirty="0">
                <a:solidFill>
                  <a:schemeClr val="tx1"/>
                </a:solidFill>
                <a:cs typeface="Calibri"/>
              </a:rPr>
              <a:t>Sous-zones $6 et $7 : </a:t>
            </a:r>
            <a:r>
              <a:rPr lang="fr-FR" sz="1400" dirty="0">
                <a:solidFill>
                  <a:schemeClr val="tx1"/>
                </a:solidFill>
                <a:cs typeface="Calibri"/>
              </a:rPr>
              <a:t>doivent être présentes dans chaque zone doublée :</a:t>
            </a:r>
            <a:endParaRPr lang="fr-FR" sz="1400" b="1" dirty="0">
              <a:solidFill>
                <a:schemeClr val="tx1"/>
              </a:solidFill>
              <a:cs typeface="Calibri"/>
            </a:endParaRPr>
          </a:p>
          <a:p>
            <a:pPr marL="285750" indent="-285750">
              <a:buFont typeface="Arial"/>
              <a:buChar char="•"/>
            </a:pPr>
            <a:r>
              <a:rPr lang="fr-FR" sz="1200" dirty="0">
                <a:solidFill>
                  <a:schemeClr val="tx1"/>
                </a:solidFill>
                <a:cs typeface="Calibri"/>
              </a:rPr>
              <a:t>la sous-zone </a:t>
            </a:r>
            <a:r>
              <a:rPr lang="fr-FR" sz="1200" b="1" dirty="0">
                <a:solidFill>
                  <a:schemeClr val="tx1"/>
                </a:solidFill>
                <a:cs typeface="Calibri"/>
              </a:rPr>
              <a:t>$6  contient un numéro d'appariement</a:t>
            </a:r>
            <a:r>
              <a:rPr lang="fr-FR" sz="1200" dirty="0">
                <a:solidFill>
                  <a:schemeClr val="tx1"/>
                </a:solidFill>
                <a:cs typeface="Calibri"/>
              </a:rPr>
              <a:t> à deux chiffres, identique dans les $6 de chaque zone doublée. Les numéros seront différents pour chaque paire de zones.</a:t>
            </a:r>
            <a:endParaRPr lang="fr-FR" sz="1200" dirty="0">
              <a:solidFill>
                <a:schemeClr val="tx1"/>
              </a:solidFill>
              <a:ea typeface="Calibri"/>
              <a:cs typeface="Calibri"/>
            </a:endParaRPr>
          </a:p>
          <a:p>
            <a:endParaRPr lang="fr-FR" sz="1200">
              <a:cs typeface="Calibri"/>
            </a:endParaRPr>
          </a:p>
          <a:p>
            <a:pPr marL="285750" indent="-285750">
              <a:buFont typeface="Arial"/>
              <a:buChar char="•"/>
            </a:pPr>
            <a:r>
              <a:rPr lang="fr-FR" sz="1200" dirty="0">
                <a:solidFill>
                  <a:schemeClr val="tx1"/>
                </a:solidFill>
                <a:cs typeface="Calibri"/>
              </a:rPr>
              <a:t>la sous-zone </a:t>
            </a:r>
            <a:r>
              <a:rPr lang="fr-FR" sz="1200" b="1" dirty="0">
                <a:solidFill>
                  <a:schemeClr val="tx1"/>
                </a:solidFill>
                <a:cs typeface="Calibri"/>
              </a:rPr>
              <a:t>$7 contient le code d l'écriture des données de la zone</a:t>
            </a:r>
            <a:r>
              <a:rPr lang="fr-FR" sz="1200" dirty="0">
                <a:solidFill>
                  <a:schemeClr val="tx1"/>
                </a:solidFill>
                <a:cs typeface="Calibri"/>
              </a:rPr>
              <a:t>. Les valeurs sont en relation avec celles définies en A102  (pays associé)</a:t>
            </a:r>
            <a:endParaRPr lang="fr-FR" sz="1200" dirty="0">
              <a:solidFill>
                <a:schemeClr val="tx1"/>
              </a:solidFill>
              <a:ea typeface="Calibri"/>
              <a:cs typeface="Calibri"/>
            </a:endParaRPr>
          </a:p>
          <a:p>
            <a:endParaRPr lang="fr-FR" sz="1200">
              <a:solidFill>
                <a:schemeClr val="tx1"/>
              </a:solidFill>
              <a:ea typeface="+mn-lt"/>
              <a:cs typeface="+mn-lt"/>
            </a:endParaRPr>
          </a:p>
          <a:p>
            <a:pPr algn="ctr"/>
            <a:r>
              <a:rPr lang="fr-FR" sz="900">
                <a:solidFill>
                  <a:schemeClr val="tx1"/>
                </a:solidFill>
                <a:ea typeface="+mn-lt"/>
                <a:cs typeface="+mn-lt"/>
                <a:hlinkClick r:id="rId7">
                  <a:extLst>
                    <a:ext uri="{A12FA001-AC4F-418D-AE19-62706E023703}">
                      <ahyp:hlinkClr xmlns:ahyp="http://schemas.microsoft.com/office/drawing/2018/hyperlinkcolor" val="tx"/>
                    </a:ext>
                  </a:extLst>
                </a:hlinkClick>
              </a:rPr>
              <a:t>https://documentation.abes.fr/sudoc/regles/aut/AutoritesReglesMultiEcriture.htm</a:t>
            </a:r>
            <a:r>
              <a:rPr lang="fr-FR" sz="900">
                <a:solidFill>
                  <a:schemeClr val="tx1"/>
                </a:solidFill>
                <a:ea typeface="+mn-lt"/>
                <a:cs typeface="+mn-lt"/>
              </a:rPr>
              <a:t> </a:t>
            </a:r>
            <a:endParaRPr lang="fr-FR">
              <a:solidFill>
                <a:schemeClr val="tx1"/>
              </a:solidFill>
              <a:ea typeface="+mn-lt"/>
              <a:cs typeface="+mn-lt"/>
            </a:endParaRPr>
          </a:p>
          <a:p>
            <a:endParaRPr lang="fr-FR" sz="900">
              <a:solidFill>
                <a:schemeClr val="tx1"/>
              </a:solidFill>
              <a:cs typeface="Calibri"/>
            </a:endParaRPr>
          </a:p>
        </p:txBody>
      </p:sp>
      <p:sp>
        <p:nvSpPr>
          <p:cNvPr id="11" name="Légende : encadrée à une bordure 10">
            <a:extLst>
              <a:ext uri="{FF2B5EF4-FFF2-40B4-BE49-F238E27FC236}">
                <a16:creationId xmlns:a16="http://schemas.microsoft.com/office/drawing/2014/main" id="{0BA8CA14-62DD-B044-FAB6-01523102D04E}"/>
              </a:ext>
            </a:extLst>
          </p:cNvPr>
          <p:cNvSpPr/>
          <p:nvPr/>
        </p:nvSpPr>
        <p:spPr>
          <a:xfrm flipH="1">
            <a:off x="4146449" y="3635082"/>
            <a:ext cx="7254397" cy="2669571"/>
          </a:xfrm>
          <a:prstGeom prst="accentBorderCallout1">
            <a:avLst>
              <a:gd name="adj1" fmla="val 18750"/>
              <a:gd name="adj2" fmla="val -8333"/>
              <a:gd name="adj3" fmla="val 37498"/>
              <a:gd name="adj4" fmla="val -24487"/>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dirty="0">
                <a:solidFill>
                  <a:schemeClr val="tx1"/>
                </a:solidFill>
                <a:cs typeface="Calibri"/>
              </a:rPr>
              <a:t>Sous-zone $8  : langue de catalogage et langue de la racine du point d'accès</a:t>
            </a:r>
            <a:endParaRPr lang="fr-FR" sz="1400" dirty="0">
              <a:solidFill>
                <a:schemeClr val="tx1"/>
              </a:solidFill>
              <a:cs typeface="Calibri"/>
            </a:endParaRPr>
          </a:p>
          <a:p>
            <a:endParaRPr lang="fr-FR" sz="1200" b="1">
              <a:solidFill>
                <a:schemeClr val="tx1"/>
              </a:solidFill>
              <a:cs typeface="Calibri"/>
            </a:endParaRPr>
          </a:p>
          <a:p>
            <a:r>
              <a:rPr lang="fr-FR" sz="1200" b="1" dirty="0">
                <a:solidFill>
                  <a:schemeClr val="tx1"/>
                </a:solidFill>
                <a:cs typeface="Calibri"/>
              </a:rPr>
              <a:t>Facultative</a:t>
            </a:r>
            <a:r>
              <a:rPr lang="fr-FR" sz="1200" dirty="0">
                <a:solidFill>
                  <a:schemeClr val="tx1"/>
                </a:solidFill>
                <a:cs typeface="Calibri"/>
              </a:rPr>
              <a:t>,</a:t>
            </a:r>
            <a:r>
              <a:rPr lang="fr-FR" sz="1200" b="1" dirty="0">
                <a:solidFill>
                  <a:schemeClr val="tx1"/>
                </a:solidFill>
                <a:cs typeface="Calibri"/>
              </a:rPr>
              <a:t> </a:t>
            </a:r>
            <a:r>
              <a:rPr lang="fr-FR" sz="1200" dirty="0">
                <a:solidFill>
                  <a:schemeClr val="tx1"/>
                </a:solidFill>
                <a:cs typeface="Calibri"/>
              </a:rPr>
              <a:t>s'utilise dans les zones 2XX, 4XX et 7XX pour coder la (ou les) langue(s) des points d'accès de l'entité décrite. Ces codes de langues sont conformes à la norme ISO 639-2.</a:t>
            </a:r>
            <a:endParaRPr lang="fr-FR" sz="1200" dirty="0">
              <a:solidFill>
                <a:schemeClr val="tx1"/>
              </a:solidFill>
              <a:ea typeface="+mn-lt"/>
              <a:cs typeface="+mn-lt"/>
            </a:endParaRPr>
          </a:p>
          <a:p>
            <a:pPr marL="171450" indent="-171450">
              <a:buFont typeface="Arial"/>
              <a:buChar char="•"/>
            </a:pPr>
            <a:r>
              <a:rPr lang="fr-FR" sz="1200" b="1" dirty="0">
                <a:solidFill>
                  <a:schemeClr val="tx1"/>
                </a:solidFill>
                <a:cs typeface="Calibri"/>
              </a:rPr>
              <a:t>position 0-2 : langue de catalogage</a:t>
            </a:r>
            <a:r>
              <a:rPr lang="fr-FR" sz="1200" dirty="0">
                <a:solidFill>
                  <a:schemeClr val="tx1"/>
                </a:solidFill>
                <a:cs typeface="Calibri"/>
              </a:rPr>
              <a:t>. Sauf exception, cette langue est la langue du catalogue pour lequel la notice d'autorité est rédigée, à savoir le français (</a:t>
            </a:r>
            <a:r>
              <a:rPr lang="fr-FR" sz="1200" dirty="0" err="1">
                <a:solidFill>
                  <a:schemeClr val="tx1"/>
                </a:solidFill>
                <a:cs typeface="Calibri"/>
              </a:rPr>
              <a:t>fre</a:t>
            </a:r>
            <a:r>
              <a:rPr lang="fr-FR" sz="1200" dirty="0">
                <a:solidFill>
                  <a:schemeClr val="tx1"/>
                </a:solidFill>
                <a:cs typeface="Calibri"/>
              </a:rPr>
              <a:t>) pour le </a:t>
            </a:r>
            <a:r>
              <a:rPr lang="fr-FR" sz="1200" dirty="0" err="1">
                <a:solidFill>
                  <a:schemeClr val="tx1"/>
                </a:solidFill>
                <a:cs typeface="Calibri"/>
              </a:rPr>
              <a:t>Sudoc</a:t>
            </a:r>
            <a:r>
              <a:rPr lang="fr-FR" sz="1200" dirty="0">
                <a:solidFill>
                  <a:schemeClr val="tx1"/>
                </a:solidFill>
                <a:cs typeface="Calibri"/>
              </a:rPr>
              <a:t>. C'est la langue des qualificatifs éventuellement ajoutés à la racine du point d'accès</a:t>
            </a:r>
            <a:endParaRPr lang="fr-FR" sz="1200" dirty="0">
              <a:solidFill>
                <a:schemeClr val="tx1"/>
              </a:solidFill>
              <a:ea typeface="Calibri"/>
              <a:cs typeface="Calibri"/>
            </a:endParaRPr>
          </a:p>
          <a:p>
            <a:pPr marL="171450" indent="-171450">
              <a:buFont typeface="Arial"/>
              <a:buChar char="•"/>
            </a:pPr>
            <a:r>
              <a:rPr lang="fr-FR" sz="1200" b="1" dirty="0">
                <a:solidFill>
                  <a:schemeClr val="tx1"/>
                </a:solidFill>
                <a:cs typeface="Calibri"/>
              </a:rPr>
              <a:t>position 3-5 : langue de la racine du point d'accès</a:t>
            </a:r>
            <a:r>
              <a:rPr lang="fr-FR" sz="1200" dirty="0">
                <a:solidFill>
                  <a:schemeClr val="tx1"/>
                </a:solidFill>
                <a:cs typeface="Calibri"/>
              </a:rPr>
              <a:t> (le nom d'une personne, d'une collectivité, le nom géographique, le titre uniforme,...). </a:t>
            </a:r>
            <a:r>
              <a:rPr lang="fr-FR" sz="1200" b="1" dirty="0">
                <a:solidFill>
                  <a:schemeClr val="tx1"/>
                </a:solidFill>
                <a:cs typeface="Calibri"/>
              </a:rPr>
              <a:t>Elle est précisée uniquement lorsque cela fait sens</a:t>
            </a:r>
            <a:r>
              <a:rPr lang="fr-FR" sz="1200" dirty="0">
                <a:solidFill>
                  <a:schemeClr val="tx1"/>
                </a:solidFill>
                <a:cs typeface="Calibri"/>
              </a:rPr>
              <a:t> (exemple : nom d'une collectivité française dans une langue étrangère).</a:t>
            </a:r>
            <a:endParaRPr lang="fr-FR" sz="1200" dirty="0">
              <a:solidFill>
                <a:schemeClr val="tx1"/>
              </a:solidFill>
              <a:ea typeface="Calibri"/>
              <a:cs typeface="Calibri"/>
            </a:endParaRPr>
          </a:p>
          <a:p>
            <a:endParaRPr lang="fr-FR" sz="1200">
              <a:solidFill>
                <a:schemeClr val="tx1"/>
              </a:solidFill>
              <a:cs typeface="Calibri"/>
            </a:endParaRPr>
          </a:p>
          <a:p>
            <a:r>
              <a:rPr lang="fr-FR" sz="1200" dirty="0">
                <a:solidFill>
                  <a:schemeClr val="tx1"/>
                </a:solidFill>
                <a:cs typeface="Calibri"/>
              </a:rPr>
              <a:t>L'absence de sous-zone $8 signifie que les informations sur la langue du contenu du point d'accès sont sans objet, i.e. sans spécificité notable.</a:t>
            </a:r>
            <a:endParaRPr lang="fr-FR" sz="1200" dirty="0">
              <a:solidFill>
                <a:schemeClr val="tx1"/>
              </a:solidFill>
            </a:endParaRPr>
          </a:p>
          <a:p>
            <a:pPr algn="ctr"/>
            <a:r>
              <a:rPr lang="fr-FR" sz="900">
                <a:solidFill>
                  <a:schemeClr val="tx1"/>
                </a:solidFill>
                <a:cs typeface="Calibri"/>
                <a:hlinkClick r:id="rId8">
                  <a:extLst>
                    <a:ext uri="{A12FA001-AC4F-418D-AE19-62706E023703}">
                      <ahyp:hlinkClr xmlns:ahyp="http://schemas.microsoft.com/office/drawing/2018/hyperlinkcolor" val="tx"/>
                    </a:ext>
                  </a:extLst>
                </a:hlinkClick>
              </a:rPr>
              <a:t>https://documentation.abes.fr/sudoc/formats/unma/DonneesCodees/CodesDollar8.htm#TOP</a:t>
            </a:r>
            <a:r>
              <a:rPr lang="fr-FR" sz="900">
                <a:solidFill>
                  <a:schemeClr val="tx1"/>
                </a:solidFill>
                <a:cs typeface="Calibri"/>
              </a:rPr>
              <a:t> </a:t>
            </a:r>
            <a:endParaRPr lang="fr-FR" sz="900">
              <a:solidFill>
                <a:schemeClr val="tx1"/>
              </a:solidFill>
              <a:ea typeface="Calibri"/>
              <a:cs typeface="Calibri"/>
            </a:endParaRPr>
          </a:p>
        </p:txBody>
      </p:sp>
      <p:sp>
        <p:nvSpPr>
          <p:cNvPr id="7" name="Rectangle : coins arrondis 6">
            <a:extLst>
              <a:ext uri="{FF2B5EF4-FFF2-40B4-BE49-F238E27FC236}">
                <a16:creationId xmlns:a16="http://schemas.microsoft.com/office/drawing/2014/main" id="{492E9605-8941-41E0-5986-77118C53099C}"/>
              </a:ext>
            </a:extLst>
          </p:cNvPr>
          <p:cNvSpPr/>
          <p:nvPr/>
        </p:nvSpPr>
        <p:spPr>
          <a:xfrm>
            <a:off x="81642" y="3635829"/>
            <a:ext cx="1004207" cy="337457"/>
          </a:xfrm>
          <a:prstGeom prst="roundRect">
            <a:avLst/>
          </a:prstGeom>
          <a:noFill/>
          <a:ln w="28575">
            <a:solidFill>
              <a:srgbClr val="E483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4ADCB3D2-302C-3A04-4EA9-38DA773B7596}"/>
              </a:ext>
            </a:extLst>
          </p:cNvPr>
          <p:cNvSpPr/>
          <p:nvPr/>
        </p:nvSpPr>
        <p:spPr>
          <a:xfrm>
            <a:off x="92528" y="3015343"/>
            <a:ext cx="862693" cy="250372"/>
          </a:xfrm>
          <a:prstGeom prst="roundRect">
            <a:avLst/>
          </a:prstGeom>
          <a:noFill/>
          <a:ln w="28575">
            <a:solidFill>
              <a:srgbClr val="E483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4552F760-0C8D-45E2-E6E1-CD6AFBC1EE3D}"/>
              </a:ext>
            </a:extLst>
          </p:cNvPr>
          <p:cNvSpPr/>
          <p:nvPr/>
        </p:nvSpPr>
        <p:spPr>
          <a:xfrm>
            <a:off x="92527" y="5148943"/>
            <a:ext cx="1069521" cy="304800"/>
          </a:xfrm>
          <a:prstGeom prst="roundRect">
            <a:avLst/>
          </a:prstGeom>
          <a:noFill/>
          <a:ln w="28575">
            <a:solidFill>
              <a:srgbClr val="E483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7324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blanc&#10;&#10;Description générée automatiquement">
            <a:extLst>
              <a:ext uri="{FF2B5EF4-FFF2-40B4-BE49-F238E27FC236}">
                <a16:creationId xmlns:a16="http://schemas.microsoft.com/office/drawing/2014/main" id="{0DA75529-5968-C7B0-E861-B8441026D2DD}"/>
              </a:ext>
            </a:extLst>
          </p:cNvPr>
          <p:cNvPicPr>
            <a:picLocks noChangeAspect="1"/>
          </p:cNvPicPr>
          <p:nvPr/>
        </p:nvPicPr>
        <p:blipFill>
          <a:blip r:embed="rId3"/>
          <a:stretch>
            <a:fillRect/>
          </a:stretch>
        </p:blipFill>
        <p:spPr>
          <a:xfrm>
            <a:off x="296175" y="3200873"/>
            <a:ext cx="5115463" cy="1318896"/>
          </a:xfrm>
          <a:prstGeom prst="rect">
            <a:avLst/>
          </a:prstGeom>
        </p:spPr>
      </p:pic>
      <p:sp>
        <p:nvSpPr>
          <p:cNvPr id="2" name="Titre 1"/>
          <p:cNvSpPr>
            <a:spLocks noGrp="1"/>
          </p:cNvSpPr>
          <p:nvPr>
            <p:ph type="title"/>
          </p:nvPr>
        </p:nvSpPr>
        <p:spPr/>
        <p:txBody>
          <a:bodyPr/>
          <a:lstStyle/>
          <a:p>
            <a:r>
              <a:rPr lang="fr-FR" dirty="0">
                <a:cs typeface="Calibri Light"/>
              </a:rPr>
              <a:t>Autres questions du réseau</a:t>
            </a:r>
            <a:endParaRPr lang="fr-FR" dirty="0"/>
          </a:p>
        </p:txBody>
      </p:sp>
      <p:sp>
        <p:nvSpPr>
          <p:cNvPr id="8" name="Légende : encadrée 7">
            <a:extLst>
              <a:ext uri="{FF2B5EF4-FFF2-40B4-BE49-F238E27FC236}">
                <a16:creationId xmlns:a16="http://schemas.microsoft.com/office/drawing/2014/main" id="{7A887A3D-BCAD-8AD6-E074-079F8EE630D9}"/>
              </a:ext>
            </a:extLst>
          </p:cNvPr>
          <p:cNvSpPr/>
          <p:nvPr/>
        </p:nvSpPr>
        <p:spPr>
          <a:xfrm>
            <a:off x="624417" y="1740658"/>
            <a:ext cx="3465018" cy="1073742"/>
          </a:xfrm>
          <a:prstGeom prst="borderCallout1">
            <a:avLst>
              <a:gd name="adj1" fmla="val 18750"/>
              <a:gd name="adj2" fmla="val -8333"/>
              <a:gd name="adj3" fmla="val 34934"/>
              <a:gd name="adj4" fmla="val -2262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200" dirty="0">
                <a:solidFill>
                  <a:srgbClr val="000000"/>
                </a:solidFill>
                <a:latin typeface="Calibri"/>
                <a:cs typeface="Calibri"/>
              </a:rPr>
              <a:t>Rappel des règles d’utilisation des codes dans les $6, $7, </a:t>
            </a:r>
            <a:r>
              <a:rPr lang="fr-FR" sz="1200" dirty="0">
                <a:solidFill>
                  <a:schemeClr val="tx1"/>
                </a:solidFill>
                <a:latin typeface="Calibri"/>
                <a:cs typeface="Calibri"/>
              </a:rPr>
              <a:t>$8 </a:t>
            </a:r>
            <a:r>
              <a:rPr lang="fr-FR" sz="1200" dirty="0">
                <a:solidFill>
                  <a:srgbClr val="000000"/>
                </a:solidFill>
                <a:latin typeface="Calibri"/>
                <a:cs typeface="Calibri"/>
              </a:rPr>
              <a:t>et $9 des notices d’autorité </a:t>
            </a:r>
            <a:r>
              <a:rPr lang="fr-FR" sz="1200" dirty="0">
                <a:solidFill>
                  <a:schemeClr val="tx1"/>
                </a:solidFill>
                <a:latin typeface="Calibri"/>
                <a:cs typeface="Calibri"/>
              </a:rPr>
              <a:t>et de l’importance de les vérifier et de les modifier après import BnF si nécessaire</a:t>
            </a:r>
            <a:endParaRPr lang="fr-FR" dirty="0">
              <a:solidFill>
                <a:schemeClr val="tx1"/>
              </a:solidFill>
            </a:endParaRPr>
          </a:p>
          <a:p>
            <a:pPr algn="ctr"/>
            <a:endParaRPr lang="fr-FR" sz="1200">
              <a:solidFill>
                <a:srgbClr val="FFFFFF"/>
              </a:solidFill>
              <a:cs typeface="Calibri"/>
            </a:endParaRPr>
          </a:p>
        </p:txBody>
      </p:sp>
      <p:sp>
        <p:nvSpPr>
          <p:cNvPr id="14" name="ZoneTexte 13">
            <a:extLst>
              <a:ext uri="{FF2B5EF4-FFF2-40B4-BE49-F238E27FC236}">
                <a16:creationId xmlns:a16="http://schemas.microsoft.com/office/drawing/2014/main" id="{C408BE02-02A6-D058-9476-A0974EC2AD4D}"/>
              </a:ext>
            </a:extLst>
          </p:cNvPr>
          <p:cNvSpPr txBox="1"/>
          <p:nvPr/>
        </p:nvSpPr>
        <p:spPr>
          <a:xfrm>
            <a:off x="11020925" y="280473"/>
            <a:ext cx="1578545" cy="369332"/>
          </a:xfrm>
          <a:prstGeom prst="rect">
            <a:avLst/>
          </a:prstGeom>
          <a:solidFill>
            <a:schemeClr val="tx1"/>
          </a:solidFill>
        </p:spPr>
        <p:txBody>
          <a:bodyPr wrap="square" lIns="91440" tIns="45720" rIns="91440" bIns="45720" anchor="t">
            <a:spAutoFit/>
          </a:bodyPr>
          <a:lstStyle/>
          <a:p>
            <a:r>
              <a:rPr lang="fr-FR" dirty="0">
                <a:solidFill>
                  <a:schemeClr val="bg1"/>
                </a:solidFill>
                <a:cs typeface="Calibri Light"/>
              </a:rPr>
              <a:t>5/5</a:t>
            </a:r>
            <a:endParaRPr lang="fr-FR" dirty="0">
              <a:solidFill>
                <a:schemeClr val="bg1"/>
              </a:solidFill>
            </a:endParaRPr>
          </a:p>
        </p:txBody>
      </p:sp>
      <p:pic>
        <p:nvPicPr>
          <p:cNvPr id="13" name="Graphique 12" descr="Questions avec un remplissage uni">
            <a:extLst>
              <a:ext uri="{FF2B5EF4-FFF2-40B4-BE49-F238E27FC236}">
                <a16:creationId xmlns:a16="http://schemas.microsoft.com/office/drawing/2014/main" id="{51AC58B0-08D5-D912-94DE-8E3DB0D32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11" y="2360170"/>
            <a:ext cx="914400" cy="914400"/>
          </a:xfrm>
          <a:prstGeom prst="rect">
            <a:avLst/>
          </a:prstGeom>
        </p:spPr>
      </p:pic>
      <p:sp>
        <p:nvSpPr>
          <p:cNvPr id="11" name="Légende : encadrée à une bordure 10">
            <a:extLst>
              <a:ext uri="{FF2B5EF4-FFF2-40B4-BE49-F238E27FC236}">
                <a16:creationId xmlns:a16="http://schemas.microsoft.com/office/drawing/2014/main" id="{0BA8CA14-62DD-B044-FAB6-01523102D04E}"/>
              </a:ext>
            </a:extLst>
          </p:cNvPr>
          <p:cNvSpPr/>
          <p:nvPr/>
        </p:nvSpPr>
        <p:spPr>
          <a:xfrm flipH="1">
            <a:off x="4608263" y="1783168"/>
            <a:ext cx="6664926" cy="3277847"/>
          </a:xfrm>
          <a:prstGeom prst="accentBorderCallout1">
            <a:avLst>
              <a:gd name="adj1" fmla="val 18750"/>
              <a:gd name="adj2" fmla="val -8333"/>
              <a:gd name="adj3" fmla="val 37498"/>
              <a:gd name="adj4" fmla="val -24487"/>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dirty="0">
                <a:solidFill>
                  <a:schemeClr val="tx1"/>
                </a:solidFill>
                <a:cs typeface="Calibri"/>
              </a:rPr>
              <a:t>Sous-zone $9 : Valeur de la forme et système de translittération</a:t>
            </a:r>
            <a:endParaRPr lang="fr-FR" sz="1400">
              <a:solidFill>
                <a:schemeClr val="tx1"/>
              </a:solidFill>
              <a:cs typeface="Calibri"/>
            </a:endParaRPr>
          </a:p>
          <a:p>
            <a:r>
              <a:rPr lang="fr-FR" sz="1200" dirty="0">
                <a:solidFill>
                  <a:schemeClr val="tx1"/>
                </a:solidFill>
                <a:cs typeface="Calibri"/>
              </a:rPr>
              <a:t>Sous-zone supplémentaire ajoutée au format d'échange UNIMARC(A) par la BnF et reprise dans le format de catalogage du </a:t>
            </a:r>
            <a:r>
              <a:rPr lang="fr-FR" sz="1200" dirty="0" err="1">
                <a:solidFill>
                  <a:schemeClr val="tx1"/>
                </a:solidFill>
                <a:cs typeface="Calibri"/>
              </a:rPr>
              <a:t>Sudoc</a:t>
            </a:r>
            <a:r>
              <a:rPr lang="fr-FR" sz="1200" dirty="0">
                <a:solidFill>
                  <a:schemeClr val="tx1"/>
                </a:solidFill>
                <a:cs typeface="Calibri"/>
              </a:rPr>
              <a:t> par héritage au moment du chargement initial...</a:t>
            </a:r>
          </a:p>
          <a:p>
            <a:endParaRPr lang="fr-FR" sz="1200">
              <a:solidFill>
                <a:schemeClr val="tx1"/>
              </a:solidFill>
              <a:cs typeface="Calibri"/>
            </a:endParaRPr>
          </a:p>
          <a:p>
            <a:endParaRPr lang="fr-FR" sz="1200">
              <a:solidFill>
                <a:schemeClr val="tx1"/>
              </a:solidFill>
              <a:cs typeface="Calibri"/>
            </a:endParaRPr>
          </a:p>
          <a:p>
            <a:pPr marL="171450" indent="-171450">
              <a:buFont typeface="Arial"/>
              <a:buChar char="•"/>
            </a:pPr>
            <a:r>
              <a:rPr lang="fr-FR" sz="1200" dirty="0">
                <a:solidFill>
                  <a:schemeClr val="tx1"/>
                </a:solidFill>
                <a:cs typeface="Calibri"/>
              </a:rPr>
              <a:t>s'emploie dans les zones 2XX, 4XX et 7XX des notices d'autorité.</a:t>
            </a:r>
          </a:p>
          <a:p>
            <a:r>
              <a:rPr lang="fr-FR" sz="1200" dirty="0">
                <a:solidFill>
                  <a:schemeClr val="tx1"/>
                </a:solidFill>
                <a:cs typeface="Calibri"/>
              </a:rPr>
              <a:t>contient deux positions obligatoires : </a:t>
            </a:r>
          </a:p>
          <a:p>
            <a:pPr marL="171450" indent="-171450">
              <a:buFont typeface="Arial"/>
              <a:buChar char="•"/>
            </a:pPr>
            <a:r>
              <a:rPr lang="fr-FR" sz="1200" dirty="0">
                <a:solidFill>
                  <a:schemeClr val="tx1"/>
                </a:solidFill>
                <a:cs typeface="Calibri"/>
              </a:rPr>
              <a:t>$9 position 0 : code la valeur de la forme dans les zones 2XX et 7XX</a:t>
            </a:r>
            <a:endParaRPr lang="fr-FR">
              <a:solidFill>
                <a:schemeClr val="tx1"/>
              </a:solidFill>
              <a:cs typeface="Calibri"/>
            </a:endParaRPr>
          </a:p>
          <a:p>
            <a:pPr marL="628650" lvl="1" indent="-171450">
              <a:buFont typeface="Courier New"/>
              <a:buChar char="o"/>
            </a:pPr>
            <a:r>
              <a:rPr lang="fr-FR" sz="1200" dirty="0">
                <a:solidFill>
                  <a:schemeClr val="tx1"/>
                </a:solidFill>
                <a:cs typeface="Calibri"/>
              </a:rPr>
              <a:t>0=Forme savante ou à valeur internationale =&gt; quand 1 seule forme existe pour une entité ou plus de 2  (2XX et 7XX)</a:t>
            </a:r>
          </a:p>
          <a:p>
            <a:pPr marL="628650" lvl="1" indent="-171450">
              <a:buFont typeface="Courier New"/>
              <a:buChar char="o"/>
            </a:pPr>
            <a:r>
              <a:rPr lang="fr-FR" sz="1200" dirty="0">
                <a:solidFill>
                  <a:schemeClr val="tx1"/>
                </a:solidFill>
                <a:cs typeface="Calibri"/>
              </a:rPr>
              <a:t>1=Forme d'usage courant =&gt; quand 2 formes </a:t>
            </a:r>
            <a:r>
              <a:rPr lang="fr-FR" sz="1200" dirty="0" err="1">
                <a:solidFill>
                  <a:schemeClr val="tx1"/>
                </a:solidFill>
                <a:cs typeface="Calibri"/>
              </a:rPr>
              <a:t>coéxistent</a:t>
            </a:r>
            <a:r>
              <a:rPr lang="fr-FR" sz="1200" dirty="0">
                <a:solidFill>
                  <a:schemeClr val="tx1"/>
                </a:solidFill>
                <a:cs typeface="Calibri"/>
              </a:rPr>
              <a:t> une 2XX et une 7XX</a:t>
            </a:r>
            <a:endParaRPr lang="fr-FR">
              <a:solidFill>
                <a:schemeClr val="tx1"/>
              </a:solidFill>
              <a:cs typeface="Calibri"/>
            </a:endParaRPr>
          </a:p>
          <a:p>
            <a:pPr marL="628650" lvl="1" indent="-171450">
              <a:buFont typeface="Courier New"/>
              <a:buChar char="o"/>
            </a:pPr>
            <a:r>
              <a:rPr lang="fr-FR" sz="1200" dirty="0">
                <a:solidFill>
                  <a:schemeClr val="tx1"/>
                </a:solidFill>
                <a:cs typeface="Calibri"/>
              </a:rPr>
              <a:t>#=Valeur de la forme non précisée : pour toutes les variantes de point d'accès (zones 4XX).</a:t>
            </a:r>
            <a:endParaRPr lang="fr-FR">
              <a:solidFill>
                <a:schemeClr val="tx1"/>
              </a:solidFill>
              <a:cs typeface="Calibri"/>
            </a:endParaRPr>
          </a:p>
          <a:p>
            <a:pPr marL="628650" lvl="1" indent="-171450">
              <a:buFont typeface="Courier New"/>
              <a:buChar char="o"/>
            </a:pPr>
            <a:endParaRPr lang="fr-FR" sz="1200">
              <a:solidFill>
                <a:schemeClr val="tx1"/>
              </a:solidFill>
              <a:cs typeface="Calibri"/>
            </a:endParaRPr>
          </a:p>
          <a:p>
            <a:pPr marL="171450" indent="-171450">
              <a:buFont typeface="Arial"/>
              <a:buChar char="•"/>
            </a:pPr>
            <a:r>
              <a:rPr lang="fr-FR" sz="1200" dirty="0">
                <a:solidFill>
                  <a:schemeClr val="tx1"/>
                </a:solidFill>
                <a:cs typeface="Calibri"/>
              </a:rPr>
              <a:t>$9 position 1 :  renseigne sur le système de translittération utilisé.</a:t>
            </a:r>
            <a:endParaRPr lang="fr-FR" dirty="0">
              <a:solidFill>
                <a:schemeClr val="tx1"/>
              </a:solidFill>
              <a:cs typeface="Calibri" panose="020F0502020204030204"/>
            </a:endParaRPr>
          </a:p>
          <a:p>
            <a:pPr marL="171450" indent="-171450">
              <a:buFont typeface="Arial"/>
              <a:buChar char="•"/>
            </a:pPr>
            <a:endParaRPr lang="fr-FR" sz="1200">
              <a:solidFill>
                <a:schemeClr val="tx1"/>
              </a:solidFill>
              <a:cs typeface="Calibri"/>
            </a:endParaRPr>
          </a:p>
          <a:p>
            <a:endParaRPr lang="fr-FR" sz="1200">
              <a:solidFill>
                <a:schemeClr val="tx1"/>
              </a:solidFill>
              <a:cs typeface="Calibri"/>
            </a:endParaRPr>
          </a:p>
          <a:p>
            <a:pPr algn="ctr"/>
            <a:r>
              <a:rPr lang="fr-FR" sz="1000">
                <a:solidFill>
                  <a:schemeClr val="tx1"/>
                </a:solidFill>
                <a:cs typeface="Calibri"/>
                <a:hlinkClick r:id="rId6">
                  <a:extLst>
                    <a:ext uri="{A12FA001-AC4F-418D-AE19-62706E023703}">
                      <ahyp:hlinkClr xmlns:ahyp="http://schemas.microsoft.com/office/drawing/2018/hyperlinkcolor" val="tx"/>
                    </a:ext>
                  </a:extLst>
                </a:hlinkClick>
              </a:rPr>
              <a:t>https://documentation.abes.fr/sudoc/formats/unma/DonneesCodees/CodesDollar9.htm#TOP</a:t>
            </a:r>
            <a:r>
              <a:rPr lang="fr-FR" sz="1000">
                <a:solidFill>
                  <a:schemeClr val="tx1"/>
                </a:solidFill>
                <a:cs typeface="Calibri"/>
              </a:rPr>
              <a:t> </a:t>
            </a:r>
          </a:p>
        </p:txBody>
      </p:sp>
      <p:pic>
        <p:nvPicPr>
          <p:cNvPr id="3" name="Image 2" descr="Une image contenant texte, capture d’écran, Police, nombre&#10;&#10;Description générée automatiquement">
            <a:extLst>
              <a:ext uri="{FF2B5EF4-FFF2-40B4-BE49-F238E27FC236}">
                <a16:creationId xmlns:a16="http://schemas.microsoft.com/office/drawing/2014/main" id="{1871CF70-A85E-611A-BF7F-45D522ADFAC4}"/>
              </a:ext>
            </a:extLst>
          </p:cNvPr>
          <p:cNvPicPr>
            <a:picLocks noChangeAspect="1"/>
          </p:cNvPicPr>
          <p:nvPr/>
        </p:nvPicPr>
        <p:blipFill>
          <a:blip r:embed="rId7"/>
          <a:stretch>
            <a:fillRect/>
          </a:stretch>
        </p:blipFill>
        <p:spPr>
          <a:xfrm>
            <a:off x="166777" y="4502861"/>
            <a:ext cx="5043576" cy="2194238"/>
          </a:xfrm>
          <a:prstGeom prst="rect">
            <a:avLst/>
          </a:prstGeom>
        </p:spPr>
      </p:pic>
      <p:pic>
        <p:nvPicPr>
          <p:cNvPr id="4" name="Image 3">
            <a:extLst>
              <a:ext uri="{FF2B5EF4-FFF2-40B4-BE49-F238E27FC236}">
                <a16:creationId xmlns:a16="http://schemas.microsoft.com/office/drawing/2014/main" id="{D27FEFC9-3F0C-3282-095D-3E22F165C7C7}"/>
              </a:ext>
            </a:extLst>
          </p:cNvPr>
          <p:cNvPicPr>
            <a:picLocks noChangeAspect="1"/>
          </p:cNvPicPr>
          <p:nvPr/>
        </p:nvPicPr>
        <p:blipFill>
          <a:blip r:embed="rId8"/>
          <a:stretch>
            <a:fillRect/>
          </a:stretch>
        </p:blipFill>
        <p:spPr>
          <a:xfrm>
            <a:off x="5549900" y="6058853"/>
            <a:ext cx="5816600" cy="213994"/>
          </a:xfrm>
          <a:prstGeom prst="rect">
            <a:avLst/>
          </a:prstGeom>
        </p:spPr>
      </p:pic>
      <p:pic>
        <p:nvPicPr>
          <p:cNvPr id="7" name="Image 6" descr="Une image contenant texte, capture d’écran, Police&#10;&#10;Description générée automatiquement">
            <a:extLst>
              <a:ext uri="{FF2B5EF4-FFF2-40B4-BE49-F238E27FC236}">
                <a16:creationId xmlns:a16="http://schemas.microsoft.com/office/drawing/2014/main" id="{83A413F1-13A0-7AD0-3C77-10977BE9021D}"/>
              </a:ext>
            </a:extLst>
          </p:cNvPr>
          <p:cNvPicPr>
            <a:picLocks noChangeAspect="1"/>
          </p:cNvPicPr>
          <p:nvPr/>
        </p:nvPicPr>
        <p:blipFill rotWithShape="1">
          <a:blip r:embed="rId9"/>
          <a:srcRect t="22162" r="37109" b="45946"/>
          <a:stretch/>
        </p:blipFill>
        <p:spPr>
          <a:xfrm>
            <a:off x="5548086" y="5135872"/>
            <a:ext cx="6416127" cy="812461"/>
          </a:xfrm>
          <a:prstGeom prst="rect">
            <a:avLst/>
          </a:prstGeom>
        </p:spPr>
      </p:pic>
    </p:spTree>
    <p:extLst>
      <p:ext uri="{BB962C8B-B14F-4D97-AF65-F5344CB8AC3E}">
        <p14:creationId xmlns:p14="http://schemas.microsoft.com/office/powerpoint/2010/main" val="31326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5E26F-8CCA-1738-1CD0-8FAE4F4922A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err="1"/>
              <a:t>Travailler</a:t>
            </a:r>
            <a:r>
              <a:rPr lang="en-US" sz="6000" dirty="0"/>
              <a:t> ensemble</a:t>
            </a:r>
          </a:p>
        </p:txBody>
      </p:sp>
      <p:sp>
        <p:nvSpPr>
          <p:cNvPr id="3" name="Content Placeholder 2">
            <a:extLst>
              <a:ext uri="{FF2B5EF4-FFF2-40B4-BE49-F238E27FC236}">
                <a16:creationId xmlns:a16="http://schemas.microsoft.com/office/drawing/2014/main" id="{E51C0307-1091-2133-3D7B-303B0E64EFCC}"/>
              </a:ext>
            </a:extLst>
          </p:cNvPr>
          <p:cNvSpPr>
            <a:spLocks noGrp="1"/>
          </p:cNvSpPr>
          <p:nvPr>
            <p:ph type="body" idx="1"/>
          </p:nvPr>
        </p:nvSpPr>
        <p:spPr>
          <a:xfrm>
            <a:off x="633999" y="5727515"/>
            <a:ext cx="10925101" cy="515477"/>
          </a:xfrm>
        </p:spPr>
        <p:txBody>
          <a:bodyPr vert="horz" lIns="91440" tIns="45720" rIns="91440" bIns="45720" rtlCol="0">
            <a:normAutofit/>
          </a:bodyPr>
          <a:lstStyle/>
          <a:p>
            <a:endParaRPr lang="en-US" sz="2000">
              <a:solidFill>
                <a:schemeClr val="tx1">
                  <a:lumMod val="85000"/>
                  <a:lumOff val="15000"/>
                </a:schemeClr>
              </a:solidFill>
            </a:endParaRPr>
          </a:p>
        </p:txBody>
      </p:sp>
      <p:pic>
        <p:nvPicPr>
          <p:cNvPr id="5" name="Picture 4">
            <a:extLst>
              <a:ext uri="{FF2B5EF4-FFF2-40B4-BE49-F238E27FC236}">
                <a16:creationId xmlns:a16="http://schemas.microsoft.com/office/drawing/2014/main" id="{0D4A8FF2-E2ED-F0B1-5E2D-8E939995D9CB}"/>
              </a:ext>
            </a:extLst>
          </p:cNvPr>
          <p:cNvPicPr>
            <a:picLocks noChangeAspect="1"/>
          </p:cNvPicPr>
          <p:nvPr/>
        </p:nvPicPr>
        <p:blipFill>
          <a:blip r:embed="rId2"/>
          <a:stretch>
            <a:fillRect/>
          </a:stretch>
        </p:blipFill>
        <p:spPr>
          <a:xfrm>
            <a:off x="635457" y="640080"/>
            <a:ext cx="6292988" cy="3602736"/>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71791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F34F-6F7D-BA8A-486B-E8ED42A24751}"/>
              </a:ext>
            </a:extLst>
          </p:cNvPr>
          <p:cNvSpPr>
            <a:spLocks noGrp="1"/>
          </p:cNvSpPr>
          <p:nvPr>
            <p:ph type="title"/>
          </p:nvPr>
        </p:nvSpPr>
        <p:spPr/>
        <p:txBody>
          <a:bodyPr/>
          <a:lstStyle/>
          <a:p>
            <a:r>
              <a:rPr lang="en-US">
                <a:cs typeface="Calibri Light"/>
              </a:rPr>
              <a:t>Limites de </a:t>
            </a:r>
            <a:r>
              <a:rPr lang="en-US" err="1">
                <a:cs typeface="Calibri Light"/>
              </a:rPr>
              <a:t>WinIBW</a:t>
            </a:r>
            <a:r>
              <a:rPr lang="en-US">
                <a:cs typeface="Calibri Light"/>
              </a:rPr>
              <a:t> (1)</a:t>
            </a:r>
            <a:endParaRPr lang="en-US" err="1"/>
          </a:p>
        </p:txBody>
      </p:sp>
      <p:sp>
        <p:nvSpPr>
          <p:cNvPr id="3" name="Text Placeholder 2">
            <a:extLst>
              <a:ext uri="{FF2B5EF4-FFF2-40B4-BE49-F238E27FC236}">
                <a16:creationId xmlns:a16="http://schemas.microsoft.com/office/drawing/2014/main" id="{B6F2DD40-E5AF-004B-9CAB-AB0C66B4B107}"/>
              </a:ext>
            </a:extLst>
          </p:cNvPr>
          <p:cNvSpPr>
            <a:spLocks noGrp="1"/>
          </p:cNvSpPr>
          <p:nvPr>
            <p:ph idx="1"/>
          </p:nvPr>
        </p:nvSpPr>
        <p:spPr/>
        <p:txBody>
          <a:bodyPr vert="horz" lIns="0" tIns="45720" rIns="0" bIns="45720" rtlCol="0" anchor="t">
            <a:normAutofit/>
          </a:bodyPr>
          <a:lstStyle/>
          <a:p>
            <a:pPr marL="0" indent="0">
              <a:buNone/>
            </a:pPr>
            <a:r>
              <a:rPr lang="en-US" dirty="0">
                <a:cs typeface="Calibri" panose="020F0502020204030204"/>
              </a:rPr>
              <a:t>Limites </a:t>
            </a:r>
            <a:r>
              <a:rPr lang="en-US" dirty="0" err="1">
                <a:cs typeface="Calibri" panose="020F0502020204030204"/>
              </a:rPr>
              <a:t>relevées</a:t>
            </a:r>
            <a:r>
              <a:rPr lang="en-US" dirty="0">
                <a:cs typeface="Calibri" panose="020F0502020204030204"/>
              </a:rPr>
              <a:t> par les </a:t>
            </a:r>
            <a:r>
              <a:rPr lang="en-US" dirty="0" err="1">
                <a:cs typeface="Calibri" panose="020F0502020204030204"/>
              </a:rPr>
              <a:t>catalogueurs</a:t>
            </a:r>
            <a:r>
              <a:rPr lang="en-US" dirty="0">
                <a:cs typeface="Calibri" panose="020F0502020204030204"/>
              </a:rPr>
              <a:t> :</a:t>
            </a:r>
          </a:p>
          <a:p>
            <a:pPr>
              <a:buChar char="-"/>
            </a:pPr>
            <a:r>
              <a:rPr lang="en-US" dirty="0">
                <a:cs typeface="Calibri" panose="020F0502020204030204"/>
              </a:rPr>
              <a:t>Manipulation difficile du </a:t>
            </a:r>
            <a:r>
              <a:rPr lang="en-US" dirty="0" err="1">
                <a:cs typeface="Calibri" panose="020F0502020204030204"/>
              </a:rPr>
              <a:t>curseur</a:t>
            </a:r>
            <a:r>
              <a:rPr lang="en-US" dirty="0">
                <a:cs typeface="Calibri" panose="020F0502020204030204"/>
              </a:rPr>
              <a:t> </a:t>
            </a:r>
            <a:r>
              <a:rPr lang="en-US" dirty="0" err="1">
                <a:cs typeface="Calibri" panose="020F0502020204030204"/>
              </a:rPr>
              <a:t>en</a:t>
            </a:r>
            <a:r>
              <a:rPr lang="en-US" dirty="0">
                <a:cs typeface="Calibri" panose="020F0502020204030204"/>
              </a:rPr>
              <a:t> </a:t>
            </a:r>
            <a:r>
              <a:rPr lang="en-US" dirty="0" err="1">
                <a:cs typeface="Calibri" panose="020F0502020204030204"/>
              </a:rPr>
              <a:t>écriture</a:t>
            </a:r>
            <a:r>
              <a:rPr lang="en-US" dirty="0">
                <a:cs typeface="Calibri" panose="020F0502020204030204"/>
              </a:rPr>
              <a:t> </a:t>
            </a:r>
            <a:r>
              <a:rPr lang="en-US" dirty="0" err="1">
                <a:cs typeface="Calibri" panose="020F0502020204030204"/>
              </a:rPr>
              <a:t>sinistroverse</a:t>
            </a:r>
            <a:endParaRPr lang="en-US" dirty="0">
              <a:cs typeface="Calibri" panose="020F0502020204030204"/>
            </a:endParaRPr>
          </a:p>
          <a:p>
            <a:pPr>
              <a:buChar char="-"/>
            </a:pPr>
            <a:r>
              <a:rPr lang="en-US" dirty="0" err="1">
                <a:cs typeface="Calibri" panose="020F0502020204030204"/>
              </a:rPr>
              <a:t>Difficultés</a:t>
            </a:r>
            <a:r>
              <a:rPr lang="en-US" dirty="0">
                <a:cs typeface="Calibri" panose="020F0502020204030204"/>
              </a:rPr>
              <a:t> </a:t>
            </a:r>
            <a:r>
              <a:rPr lang="en-US" dirty="0" err="1">
                <a:cs typeface="Calibri" panose="020F0502020204030204"/>
              </a:rPr>
              <a:t>particulières</a:t>
            </a:r>
            <a:r>
              <a:rPr lang="en-US" dirty="0">
                <a:cs typeface="Calibri" panose="020F0502020204030204"/>
              </a:rPr>
              <a:t> </a:t>
            </a:r>
            <a:r>
              <a:rPr lang="en-US" dirty="0" err="1">
                <a:cs typeface="Calibri" panose="020F0502020204030204"/>
              </a:rPr>
              <a:t>en</a:t>
            </a:r>
            <a:r>
              <a:rPr lang="en-US" dirty="0">
                <a:cs typeface="Calibri" panose="020F0502020204030204"/>
              </a:rPr>
              <a:t> </a:t>
            </a:r>
            <a:r>
              <a:rPr lang="en-US" dirty="0" err="1">
                <a:cs typeface="Calibri" panose="020F0502020204030204"/>
              </a:rPr>
              <a:t>cas</a:t>
            </a:r>
            <a:r>
              <a:rPr lang="en-US" dirty="0">
                <a:cs typeface="Calibri" panose="020F0502020204030204"/>
              </a:rPr>
              <a:t> de coexistence sur </a:t>
            </a:r>
            <a:r>
              <a:rPr lang="en-US" dirty="0" err="1">
                <a:cs typeface="Calibri" panose="020F0502020204030204"/>
              </a:rPr>
              <a:t>une</a:t>
            </a:r>
            <a:r>
              <a:rPr lang="en-US" dirty="0">
                <a:cs typeface="Calibri" panose="020F0502020204030204"/>
              </a:rPr>
              <a:t> </a:t>
            </a:r>
            <a:r>
              <a:rPr lang="en-US" dirty="0" err="1">
                <a:cs typeface="Calibri" panose="020F0502020204030204"/>
              </a:rPr>
              <a:t>même</a:t>
            </a:r>
            <a:r>
              <a:rPr lang="en-US" dirty="0">
                <a:cs typeface="Calibri" panose="020F0502020204030204"/>
              </a:rPr>
              <a:t> </a:t>
            </a:r>
            <a:r>
              <a:rPr lang="en-US" dirty="0" err="1">
                <a:cs typeface="Calibri" panose="020F0502020204030204"/>
              </a:rPr>
              <a:t>ligne</a:t>
            </a:r>
            <a:r>
              <a:rPr lang="en-US" dirty="0">
                <a:cs typeface="Calibri" panose="020F0502020204030204"/>
              </a:rPr>
              <a:t> de </a:t>
            </a:r>
            <a:r>
              <a:rPr lang="en-US" dirty="0" err="1">
                <a:cs typeface="Calibri" panose="020F0502020204030204"/>
              </a:rPr>
              <a:t>caractères</a:t>
            </a:r>
            <a:r>
              <a:rPr lang="en-US" dirty="0">
                <a:cs typeface="Calibri" panose="020F0502020204030204"/>
              </a:rPr>
              <a:t> </a:t>
            </a:r>
            <a:r>
              <a:rPr lang="en-US" dirty="0" err="1">
                <a:cs typeface="Calibri" panose="020F0502020204030204"/>
              </a:rPr>
              <a:t>latins</a:t>
            </a:r>
            <a:r>
              <a:rPr lang="en-US" dirty="0">
                <a:cs typeface="Calibri" panose="020F0502020204030204"/>
              </a:rPr>
              <a:t> et </a:t>
            </a:r>
            <a:r>
              <a:rPr lang="en-US" dirty="0" err="1">
                <a:cs typeface="Calibri" panose="020F0502020204030204"/>
              </a:rPr>
              <a:t>arabes</a:t>
            </a:r>
            <a:r>
              <a:rPr lang="en-US" dirty="0">
                <a:cs typeface="Calibri" panose="020F0502020204030204"/>
              </a:rPr>
              <a:t>, de </a:t>
            </a:r>
            <a:r>
              <a:rPr lang="en-US" dirty="0" err="1">
                <a:cs typeface="Calibri" panose="020F0502020204030204"/>
              </a:rPr>
              <a:t>ponctuation</a:t>
            </a:r>
            <a:r>
              <a:rPr lang="en-US" dirty="0">
                <a:cs typeface="Calibri" panose="020F0502020204030204"/>
              </a:rPr>
              <a:t>, de chiffres </a:t>
            </a:r>
            <a:r>
              <a:rPr lang="en-US" dirty="0" err="1">
                <a:cs typeface="Calibri" panose="020F0502020204030204"/>
              </a:rPr>
              <a:t>arabes</a:t>
            </a:r>
            <a:r>
              <a:rPr lang="en-US" dirty="0">
                <a:cs typeface="Calibri" panose="020F0502020204030204"/>
              </a:rPr>
              <a:t> et </a:t>
            </a:r>
            <a:r>
              <a:rPr lang="en-US" dirty="0" err="1">
                <a:cs typeface="Calibri" panose="020F0502020204030204"/>
              </a:rPr>
              <a:t>indiens</a:t>
            </a:r>
            <a:endParaRPr lang="en-US" dirty="0">
              <a:cs typeface="Calibri" panose="020F0502020204030204"/>
            </a:endParaRPr>
          </a:p>
          <a:p>
            <a:pPr>
              <a:buChar char="-"/>
            </a:pPr>
            <a:r>
              <a:rPr lang="en-US" dirty="0" err="1">
                <a:cs typeface="Calibri" panose="020F0502020204030204"/>
              </a:rPr>
              <a:t>Problème</a:t>
            </a:r>
            <a:r>
              <a:rPr lang="en-US" dirty="0">
                <a:cs typeface="Calibri" panose="020F0502020204030204"/>
              </a:rPr>
              <a:t> avec les </a:t>
            </a:r>
            <a:r>
              <a:rPr lang="en-US" dirty="0" err="1">
                <a:cs typeface="Calibri" panose="020F0502020204030204"/>
              </a:rPr>
              <a:t>caractères</a:t>
            </a:r>
            <a:r>
              <a:rPr lang="en-US" dirty="0">
                <a:cs typeface="Calibri" panose="020F0502020204030204"/>
              </a:rPr>
              <a:t> </a:t>
            </a:r>
            <a:r>
              <a:rPr lang="en-US" dirty="0" err="1">
                <a:cs typeface="Calibri" panose="020F0502020204030204"/>
              </a:rPr>
              <a:t>arabes</a:t>
            </a:r>
            <a:r>
              <a:rPr lang="en-US" dirty="0">
                <a:cs typeface="Calibri" panose="020F0502020204030204"/>
              </a:rPr>
              <a:t> </a:t>
            </a:r>
            <a:r>
              <a:rPr lang="en-US" dirty="0" err="1">
                <a:cs typeface="Calibri" panose="020F0502020204030204"/>
              </a:rPr>
              <a:t>en</a:t>
            </a:r>
            <a:r>
              <a:rPr lang="en-US" dirty="0">
                <a:cs typeface="Calibri" panose="020F0502020204030204"/>
              </a:rPr>
              <a:t> </a:t>
            </a:r>
            <a:r>
              <a:rPr lang="en-US" dirty="0" err="1">
                <a:cs typeface="Calibri" panose="020F0502020204030204"/>
              </a:rPr>
              <a:t>italiques</a:t>
            </a:r>
          </a:p>
          <a:p>
            <a:pPr>
              <a:buChar char="-"/>
            </a:pP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p:txBody>
      </p:sp>
      <p:sp>
        <p:nvSpPr>
          <p:cNvPr id="4" name="Rectangle 3">
            <a:extLst>
              <a:ext uri="{FF2B5EF4-FFF2-40B4-BE49-F238E27FC236}">
                <a16:creationId xmlns:a16="http://schemas.microsoft.com/office/drawing/2014/main" id="{35D51ED8-6358-2262-4BDB-F577A8422123}"/>
              </a:ext>
            </a:extLst>
          </p:cNvPr>
          <p:cNvSpPr/>
          <p:nvPr/>
        </p:nvSpPr>
        <p:spPr>
          <a:xfrm>
            <a:off x="1258956" y="4064000"/>
            <a:ext cx="9784521" cy="167860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err="1">
                <a:solidFill>
                  <a:srgbClr val="0C0C0C"/>
                </a:solidFill>
                <a:cs typeface="Calibri"/>
              </a:rPr>
              <a:t>Ces</a:t>
            </a:r>
            <a:r>
              <a:rPr lang="en-US" dirty="0">
                <a:solidFill>
                  <a:srgbClr val="0C0C0C"/>
                </a:solidFill>
                <a:cs typeface="Calibri"/>
              </a:rPr>
              <a:t> </a:t>
            </a:r>
            <a:r>
              <a:rPr lang="en-US" dirty="0" err="1">
                <a:solidFill>
                  <a:srgbClr val="0C0C0C"/>
                </a:solidFill>
                <a:cs typeface="Calibri"/>
              </a:rPr>
              <a:t>limites</a:t>
            </a:r>
            <a:r>
              <a:rPr lang="en-US" dirty="0">
                <a:solidFill>
                  <a:srgbClr val="0C0C0C"/>
                </a:solidFill>
                <a:cs typeface="Calibri"/>
              </a:rPr>
              <a:t> </a:t>
            </a:r>
            <a:r>
              <a:rPr lang="en-US" dirty="0" err="1">
                <a:solidFill>
                  <a:srgbClr val="0C0C0C"/>
                </a:solidFill>
                <a:cs typeface="Calibri"/>
              </a:rPr>
              <a:t>sont</a:t>
            </a:r>
            <a:r>
              <a:rPr lang="en-US" dirty="0">
                <a:solidFill>
                  <a:srgbClr val="0C0C0C"/>
                </a:solidFill>
                <a:cs typeface="Calibri"/>
              </a:rPr>
              <a:t> </a:t>
            </a:r>
            <a:r>
              <a:rPr lang="en-US" dirty="0" err="1">
                <a:solidFill>
                  <a:srgbClr val="0C0C0C"/>
                </a:solidFill>
                <a:cs typeface="Calibri"/>
              </a:rPr>
              <a:t>liées</a:t>
            </a:r>
            <a:r>
              <a:rPr lang="en-US" dirty="0">
                <a:solidFill>
                  <a:srgbClr val="0C0C0C"/>
                </a:solidFill>
                <a:cs typeface="Calibri"/>
              </a:rPr>
              <a:t> à </a:t>
            </a:r>
            <a:r>
              <a:rPr lang="en-US" dirty="0" err="1">
                <a:solidFill>
                  <a:srgbClr val="0C0C0C"/>
                </a:solidFill>
                <a:cs typeface="Calibri"/>
              </a:rPr>
              <a:t>l'outil</a:t>
            </a:r>
            <a:r>
              <a:rPr lang="en-US" dirty="0">
                <a:solidFill>
                  <a:srgbClr val="0C0C0C"/>
                </a:solidFill>
                <a:cs typeface="Calibri"/>
              </a:rPr>
              <a:t> </a:t>
            </a:r>
            <a:r>
              <a:rPr lang="en-US" dirty="0" err="1">
                <a:solidFill>
                  <a:srgbClr val="0C0C0C"/>
                </a:solidFill>
                <a:cs typeface="Calibri"/>
              </a:rPr>
              <a:t>WinIBW</a:t>
            </a:r>
            <a:r>
              <a:rPr lang="en-US" dirty="0">
                <a:solidFill>
                  <a:srgbClr val="0C0C0C"/>
                </a:solidFill>
                <a:cs typeface="Calibri"/>
              </a:rPr>
              <a:t> (OCLC), </a:t>
            </a:r>
            <a:r>
              <a:rPr lang="en-US" dirty="0" err="1">
                <a:solidFill>
                  <a:srgbClr val="0C0C0C"/>
                </a:solidFill>
                <a:cs typeface="Calibri"/>
              </a:rPr>
              <a:t>outil</a:t>
            </a:r>
            <a:r>
              <a:rPr lang="en-US" dirty="0">
                <a:solidFill>
                  <a:srgbClr val="0C0C0C"/>
                </a:solidFill>
                <a:cs typeface="Calibri"/>
              </a:rPr>
              <a:t> </a:t>
            </a:r>
            <a:r>
              <a:rPr lang="en-US" dirty="0" err="1">
                <a:solidFill>
                  <a:srgbClr val="0C0C0C"/>
                </a:solidFill>
                <a:cs typeface="Calibri"/>
              </a:rPr>
              <a:t>ancien</a:t>
            </a:r>
            <a:r>
              <a:rPr lang="en-US" dirty="0">
                <a:solidFill>
                  <a:srgbClr val="0C0C0C"/>
                </a:solidFill>
                <a:cs typeface="Calibri"/>
              </a:rPr>
              <a:t> et fermé, avec </a:t>
            </a:r>
            <a:r>
              <a:rPr lang="en-US" dirty="0" err="1">
                <a:solidFill>
                  <a:srgbClr val="0C0C0C"/>
                </a:solidFill>
                <a:cs typeface="Calibri"/>
              </a:rPr>
              <a:t>une</a:t>
            </a:r>
            <a:r>
              <a:rPr lang="en-US" dirty="0">
                <a:solidFill>
                  <a:srgbClr val="0C0C0C"/>
                </a:solidFill>
                <a:cs typeface="Calibri"/>
              </a:rPr>
              <a:t> </a:t>
            </a:r>
            <a:r>
              <a:rPr lang="en-US" dirty="0" err="1">
                <a:solidFill>
                  <a:srgbClr val="0C0C0C"/>
                </a:solidFill>
                <a:cs typeface="Calibri"/>
              </a:rPr>
              <a:t>mauvaise</a:t>
            </a:r>
            <a:r>
              <a:rPr lang="en-US" dirty="0">
                <a:solidFill>
                  <a:srgbClr val="0C0C0C"/>
                </a:solidFill>
                <a:cs typeface="Calibri"/>
              </a:rPr>
              <a:t> gestion des </a:t>
            </a:r>
            <a:r>
              <a:rPr lang="en-US" dirty="0" err="1">
                <a:solidFill>
                  <a:srgbClr val="0C0C0C"/>
                </a:solidFill>
                <a:cs typeface="Calibri"/>
              </a:rPr>
              <a:t>écritures</a:t>
            </a:r>
            <a:r>
              <a:rPr lang="en-US" dirty="0">
                <a:solidFill>
                  <a:srgbClr val="0C0C0C"/>
                </a:solidFill>
                <a:cs typeface="Calibri"/>
              </a:rPr>
              <a:t> non </a:t>
            </a:r>
            <a:r>
              <a:rPr lang="en-US" dirty="0" err="1">
                <a:solidFill>
                  <a:srgbClr val="0C0C0C"/>
                </a:solidFill>
                <a:cs typeface="Calibri"/>
              </a:rPr>
              <a:t>latines</a:t>
            </a:r>
            <a:r>
              <a:rPr lang="en-US" dirty="0">
                <a:solidFill>
                  <a:srgbClr val="0C0C0C"/>
                </a:solidFill>
                <a:cs typeface="Calibri"/>
              </a:rPr>
              <a:t>, et </a:t>
            </a:r>
            <a:r>
              <a:rPr lang="en-US" dirty="0" err="1">
                <a:solidFill>
                  <a:srgbClr val="0C0C0C"/>
                </a:solidFill>
                <a:cs typeface="Calibri"/>
              </a:rPr>
              <a:t>en</a:t>
            </a:r>
            <a:r>
              <a:rPr lang="en-US" dirty="0">
                <a:solidFill>
                  <a:srgbClr val="0C0C0C"/>
                </a:solidFill>
                <a:cs typeface="Calibri"/>
              </a:rPr>
              <a:t> particulier des </a:t>
            </a:r>
            <a:r>
              <a:rPr lang="en-US" dirty="0" err="1">
                <a:solidFill>
                  <a:srgbClr val="0C0C0C"/>
                </a:solidFill>
                <a:cs typeface="Calibri"/>
              </a:rPr>
              <a:t>écritures</a:t>
            </a:r>
            <a:r>
              <a:rPr lang="en-US" dirty="0">
                <a:solidFill>
                  <a:srgbClr val="0C0C0C"/>
                </a:solidFill>
                <a:cs typeface="Calibri"/>
              </a:rPr>
              <a:t> </a:t>
            </a:r>
            <a:r>
              <a:rPr lang="en-US" dirty="0" err="1">
                <a:solidFill>
                  <a:srgbClr val="0C0C0C"/>
                </a:solidFill>
                <a:cs typeface="Calibri"/>
              </a:rPr>
              <a:t>sinistroverses</a:t>
            </a:r>
            <a:r>
              <a:rPr lang="en-US" dirty="0">
                <a:solidFill>
                  <a:srgbClr val="0C0C0C"/>
                </a:solidFill>
                <a:cs typeface="Calibri"/>
              </a:rPr>
              <a:t> (</a:t>
            </a:r>
            <a:r>
              <a:rPr lang="en-US" dirty="0" err="1">
                <a:solidFill>
                  <a:srgbClr val="0C0C0C"/>
                </a:solidFill>
                <a:cs typeface="Calibri"/>
              </a:rPr>
              <a:t>arabe</a:t>
            </a:r>
            <a:r>
              <a:rPr lang="en-US" dirty="0">
                <a:solidFill>
                  <a:srgbClr val="0C0C0C"/>
                </a:solidFill>
                <a:cs typeface="Calibri"/>
              </a:rPr>
              <a:t> et </a:t>
            </a:r>
            <a:r>
              <a:rPr lang="en-US" dirty="0" err="1">
                <a:solidFill>
                  <a:srgbClr val="0C0C0C"/>
                </a:solidFill>
                <a:cs typeface="Calibri"/>
              </a:rPr>
              <a:t>hébreu</a:t>
            </a:r>
            <a:r>
              <a:rPr lang="en-US" dirty="0">
                <a:solidFill>
                  <a:srgbClr val="0C0C0C"/>
                </a:solidFill>
                <a:cs typeface="Calibri"/>
              </a:rPr>
              <a:t>).</a:t>
            </a:r>
          </a:p>
          <a:p>
            <a:pPr algn="ctr"/>
            <a:r>
              <a:rPr lang="en-US" dirty="0">
                <a:solidFill>
                  <a:srgbClr val="0C0C0C"/>
                </a:solidFill>
                <a:cs typeface="Calibri"/>
              </a:rPr>
              <a:t>Il </a:t>
            </a:r>
            <a:r>
              <a:rPr lang="en-US" dirty="0" err="1">
                <a:solidFill>
                  <a:srgbClr val="0C0C0C"/>
                </a:solidFill>
                <a:cs typeface="Calibri"/>
              </a:rPr>
              <a:t>n'y</a:t>
            </a:r>
            <a:r>
              <a:rPr lang="en-US" dirty="0">
                <a:solidFill>
                  <a:srgbClr val="0C0C0C"/>
                </a:solidFill>
                <a:cs typeface="Calibri"/>
              </a:rPr>
              <a:t> a pas de solution à </a:t>
            </a:r>
            <a:r>
              <a:rPr lang="en-US" dirty="0" err="1">
                <a:solidFill>
                  <a:srgbClr val="0C0C0C"/>
                </a:solidFill>
                <a:cs typeface="Calibri"/>
              </a:rPr>
              <a:t>attendre</a:t>
            </a:r>
            <a:r>
              <a:rPr lang="en-US" dirty="0">
                <a:solidFill>
                  <a:srgbClr val="0C0C0C"/>
                </a:solidFill>
                <a:cs typeface="Calibri"/>
              </a:rPr>
              <a:t> de la part </a:t>
            </a:r>
            <a:r>
              <a:rPr lang="en-US" dirty="0" err="1">
                <a:solidFill>
                  <a:srgbClr val="0C0C0C"/>
                </a:solidFill>
                <a:cs typeface="Calibri"/>
              </a:rPr>
              <a:t>d'OCLC</a:t>
            </a:r>
            <a:r>
              <a:rPr lang="en-US" dirty="0">
                <a:solidFill>
                  <a:srgbClr val="0C0C0C"/>
                </a:solidFill>
                <a:cs typeface="Calibri"/>
              </a:rPr>
              <a:t>, qui a déjà </a:t>
            </a:r>
            <a:r>
              <a:rPr lang="en-US" dirty="0" err="1">
                <a:solidFill>
                  <a:srgbClr val="0C0C0C"/>
                </a:solidFill>
                <a:cs typeface="Calibri"/>
              </a:rPr>
              <a:t>été</a:t>
            </a:r>
            <a:r>
              <a:rPr lang="en-US" dirty="0">
                <a:solidFill>
                  <a:srgbClr val="0C0C0C"/>
                </a:solidFill>
                <a:cs typeface="Calibri"/>
              </a:rPr>
              <a:t> </a:t>
            </a:r>
            <a:r>
              <a:rPr lang="en-US" dirty="0" err="1">
                <a:solidFill>
                  <a:srgbClr val="0C0C0C"/>
                </a:solidFill>
                <a:cs typeface="Calibri"/>
              </a:rPr>
              <a:t>sollicité</a:t>
            </a:r>
            <a:r>
              <a:rPr lang="en-US" dirty="0">
                <a:solidFill>
                  <a:srgbClr val="0C0C0C"/>
                </a:solidFill>
                <a:cs typeface="Calibri"/>
              </a:rPr>
              <a:t> à </a:t>
            </a:r>
            <a:r>
              <a:rPr lang="en-US" dirty="0" err="1">
                <a:solidFill>
                  <a:srgbClr val="0C0C0C"/>
                </a:solidFill>
                <a:cs typeface="Calibri"/>
              </a:rPr>
              <a:t>ce</a:t>
            </a:r>
            <a:r>
              <a:rPr lang="en-US" dirty="0">
                <a:solidFill>
                  <a:srgbClr val="0C0C0C"/>
                </a:solidFill>
                <a:cs typeface="Calibri"/>
              </a:rPr>
              <a:t> </a:t>
            </a:r>
            <a:r>
              <a:rPr lang="en-US" dirty="0" err="1">
                <a:solidFill>
                  <a:srgbClr val="0C0C0C"/>
                </a:solidFill>
                <a:cs typeface="Calibri"/>
              </a:rPr>
              <a:t>sujet</a:t>
            </a:r>
            <a:r>
              <a:rPr lang="en-US" dirty="0">
                <a:solidFill>
                  <a:srgbClr val="0C0C0C"/>
                </a:solidFill>
                <a:cs typeface="Calibri"/>
              </a:rPr>
              <a:t> par </a:t>
            </a:r>
            <a:r>
              <a:rPr lang="en-US" dirty="0" err="1">
                <a:solidFill>
                  <a:srgbClr val="0C0C0C"/>
                </a:solidFill>
                <a:cs typeface="Calibri"/>
              </a:rPr>
              <a:t>l'Abes</a:t>
            </a:r>
            <a:r>
              <a:rPr lang="en-US" dirty="0">
                <a:solidFill>
                  <a:srgbClr val="0C0C0C"/>
                </a:solidFill>
                <a:cs typeface="Calibri"/>
              </a:rPr>
              <a:t>.</a:t>
            </a:r>
          </a:p>
          <a:p>
            <a:pPr algn="ctr"/>
            <a:r>
              <a:rPr lang="en-US" dirty="0" err="1">
                <a:solidFill>
                  <a:srgbClr val="0C0C0C"/>
                </a:solidFill>
                <a:cs typeface="Calibri"/>
              </a:rPr>
              <a:t>L'horizon</a:t>
            </a:r>
            <a:r>
              <a:rPr lang="en-US" dirty="0">
                <a:solidFill>
                  <a:srgbClr val="0C0C0C"/>
                </a:solidFill>
                <a:cs typeface="Calibri"/>
              </a:rPr>
              <a:t> </a:t>
            </a:r>
            <a:r>
              <a:rPr lang="en-US" dirty="0" err="1">
                <a:solidFill>
                  <a:srgbClr val="0C0C0C"/>
                </a:solidFill>
                <a:cs typeface="Calibri"/>
              </a:rPr>
              <a:t>est</a:t>
            </a:r>
            <a:r>
              <a:rPr lang="en-US" dirty="0">
                <a:solidFill>
                  <a:srgbClr val="0C0C0C"/>
                </a:solidFill>
                <a:cs typeface="Calibri"/>
              </a:rPr>
              <a:t> le </a:t>
            </a:r>
            <a:r>
              <a:rPr lang="en-US" b="1" dirty="0" err="1">
                <a:solidFill>
                  <a:srgbClr val="0C0C0C"/>
                </a:solidFill>
                <a:cs typeface="Calibri"/>
              </a:rPr>
              <a:t>remplacement</a:t>
            </a:r>
            <a:r>
              <a:rPr lang="en-US" b="1" dirty="0">
                <a:solidFill>
                  <a:srgbClr val="0C0C0C"/>
                </a:solidFill>
                <a:cs typeface="Calibri"/>
              </a:rPr>
              <a:t> de </a:t>
            </a:r>
            <a:r>
              <a:rPr lang="en-US" b="1" dirty="0" err="1">
                <a:solidFill>
                  <a:srgbClr val="0C0C0C"/>
                </a:solidFill>
                <a:cs typeface="Calibri"/>
              </a:rPr>
              <a:t>WinIBW</a:t>
            </a:r>
            <a:r>
              <a:rPr lang="en-US" b="1" dirty="0">
                <a:solidFill>
                  <a:srgbClr val="0C0C0C"/>
                </a:solidFill>
                <a:cs typeface="Calibri"/>
              </a:rPr>
              <a:t> par un nouveau </a:t>
            </a:r>
            <a:r>
              <a:rPr lang="en-US" b="1" dirty="0" err="1">
                <a:solidFill>
                  <a:srgbClr val="0C0C0C"/>
                </a:solidFill>
                <a:cs typeface="Calibri"/>
              </a:rPr>
              <a:t>système</a:t>
            </a:r>
            <a:r>
              <a:rPr lang="en-US" dirty="0">
                <a:solidFill>
                  <a:srgbClr val="0C0C0C"/>
                </a:solidFill>
                <a:cs typeface="Calibri"/>
              </a:rPr>
              <a:t>, </a:t>
            </a:r>
            <a:r>
              <a:rPr lang="en-US" dirty="0" err="1">
                <a:solidFill>
                  <a:srgbClr val="0C0C0C"/>
                </a:solidFill>
                <a:cs typeface="Calibri"/>
              </a:rPr>
              <a:t>prévu</a:t>
            </a:r>
            <a:r>
              <a:rPr lang="en-US" dirty="0">
                <a:solidFill>
                  <a:srgbClr val="0C0C0C"/>
                </a:solidFill>
                <a:cs typeface="Calibri"/>
              </a:rPr>
              <a:t> </a:t>
            </a:r>
            <a:r>
              <a:rPr lang="en-US" dirty="0" err="1">
                <a:solidFill>
                  <a:srgbClr val="0C0C0C"/>
                </a:solidFill>
                <a:cs typeface="Calibri"/>
              </a:rPr>
              <a:t>en</a:t>
            </a:r>
            <a:r>
              <a:rPr lang="en-US" dirty="0">
                <a:solidFill>
                  <a:srgbClr val="0C0C0C"/>
                </a:solidFill>
                <a:cs typeface="Calibri"/>
              </a:rPr>
              <a:t> 2027 </a:t>
            </a:r>
            <a:br>
              <a:rPr lang="en-US" dirty="0">
                <a:solidFill>
                  <a:srgbClr val="0C0C0C"/>
                </a:solidFill>
                <a:cs typeface="Calibri"/>
              </a:rPr>
            </a:br>
            <a:r>
              <a:rPr lang="en-US" dirty="0">
                <a:solidFill>
                  <a:srgbClr val="0C0C0C"/>
                </a:solidFill>
                <a:cs typeface="Calibri"/>
              </a:rPr>
              <a:t>(</a:t>
            </a:r>
            <a:r>
              <a:rPr lang="en-US" dirty="0" err="1">
                <a:solidFill>
                  <a:srgbClr val="0C0C0C"/>
                </a:solidFill>
                <a:cs typeface="Calibri"/>
              </a:rPr>
              <a:t>cf</a:t>
            </a:r>
            <a:r>
              <a:rPr lang="en-US" dirty="0">
                <a:solidFill>
                  <a:srgbClr val="0C0C0C"/>
                </a:solidFill>
                <a:cs typeface="Calibri"/>
              </a:rPr>
              <a:t> </a:t>
            </a:r>
            <a:r>
              <a:rPr lang="en-US" dirty="0">
                <a:solidFill>
                  <a:srgbClr val="0C0C0C"/>
                </a:solidFill>
                <a:cs typeface="Calibri"/>
                <a:hlinkClick r:id="rId3"/>
              </a:rPr>
              <a:t>Projet d'établissement 2024-2028</a:t>
            </a:r>
            <a:r>
              <a:rPr lang="en-US" dirty="0">
                <a:solidFill>
                  <a:srgbClr val="0C0C0C"/>
                </a:solidFill>
                <a:cs typeface="Calibri"/>
              </a:rPr>
              <a:t> de </a:t>
            </a:r>
            <a:r>
              <a:rPr lang="en-US" dirty="0" err="1">
                <a:solidFill>
                  <a:srgbClr val="0C0C0C"/>
                </a:solidFill>
                <a:cs typeface="Calibri"/>
              </a:rPr>
              <a:t>l'Abes</a:t>
            </a:r>
            <a:r>
              <a:rPr lang="en-US" dirty="0">
                <a:solidFill>
                  <a:srgbClr val="0C0C0C"/>
                </a:solidFill>
                <a:cs typeface="Calibri"/>
              </a:rPr>
              <a:t>).</a:t>
            </a:r>
          </a:p>
        </p:txBody>
      </p:sp>
    </p:spTree>
    <p:extLst>
      <p:ext uri="{BB962C8B-B14F-4D97-AF65-F5344CB8AC3E}">
        <p14:creationId xmlns:p14="http://schemas.microsoft.com/office/powerpoint/2010/main" val="206768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ulles de discours vides">
            <a:extLst>
              <a:ext uri="{FF2B5EF4-FFF2-40B4-BE49-F238E27FC236}">
                <a16:creationId xmlns:a16="http://schemas.microsoft.com/office/drawing/2014/main" id="{34A7B243-597F-D2B8-2BB1-D67090A9BEE9}"/>
              </a:ext>
            </a:extLst>
          </p:cNvPr>
          <p:cNvPicPr>
            <a:picLocks noChangeAspect="1"/>
          </p:cNvPicPr>
          <p:nvPr/>
        </p:nvPicPr>
        <p:blipFill rotWithShape="1">
          <a:blip r:embed="rId2">
            <a:duotone>
              <a:schemeClr val="bg2">
                <a:shade val="45000"/>
                <a:satMod val="135000"/>
              </a:schemeClr>
              <a:prstClr val="white"/>
            </a:duotone>
            <a:alphaModFix amt="35000"/>
          </a:blip>
          <a:srcRect t="5621" b="10110"/>
          <a:stretch/>
        </p:blipFill>
        <p:spPr>
          <a:xfrm>
            <a:off x="20" y="10"/>
            <a:ext cx="12191980" cy="6857990"/>
          </a:xfrm>
          <a:prstGeom prst="rect">
            <a:avLst/>
          </a:prstGeom>
        </p:spPr>
      </p:pic>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738451-149B-0E07-81F9-42329CAC1420}"/>
              </a:ext>
            </a:extLst>
          </p:cNvPr>
          <p:cNvSpPr>
            <a:spLocks noGrp="1"/>
          </p:cNvSpPr>
          <p:nvPr>
            <p:ph type="title"/>
          </p:nvPr>
        </p:nvSpPr>
        <p:spPr>
          <a:xfrm>
            <a:off x="1097280" y="286603"/>
            <a:ext cx="10058400" cy="1450757"/>
          </a:xfrm>
        </p:spPr>
        <p:txBody>
          <a:bodyPr>
            <a:normAutofit/>
          </a:bodyPr>
          <a:lstStyle/>
          <a:p>
            <a:r>
              <a:rPr lang="en-US" dirty="0"/>
              <a:t>Cataloguer </a:t>
            </a:r>
            <a:r>
              <a:rPr lang="en-US" dirty="0" err="1"/>
              <a:t>en</a:t>
            </a:r>
            <a:r>
              <a:rPr lang="en-US" dirty="0"/>
              <a:t> </a:t>
            </a:r>
            <a:r>
              <a:rPr lang="en-US" dirty="0" err="1"/>
              <a:t>réseau</a:t>
            </a:r>
          </a:p>
        </p:txBody>
      </p:sp>
      <p:sp>
        <p:nvSpPr>
          <p:cNvPr id="3" name="Content Placeholder 2">
            <a:extLst>
              <a:ext uri="{FF2B5EF4-FFF2-40B4-BE49-F238E27FC236}">
                <a16:creationId xmlns:a16="http://schemas.microsoft.com/office/drawing/2014/main" id="{F98F2883-5132-A232-412C-A162C17A132D}"/>
              </a:ext>
            </a:extLst>
          </p:cNvPr>
          <p:cNvSpPr>
            <a:spLocks noGrp="1"/>
          </p:cNvSpPr>
          <p:nvPr>
            <p:ph idx="1"/>
          </p:nvPr>
        </p:nvSpPr>
        <p:spPr>
          <a:xfrm>
            <a:off x="1097280" y="1845734"/>
            <a:ext cx="10058400" cy="4023360"/>
          </a:xfrm>
        </p:spPr>
        <p:txBody>
          <a:bodyPr vert="horz" lIns="91440" tIns="45720" rIns="91440" bIns="45720" rtlCol="0" anchor="t">
            <a:normAutofit fontScale="92500" lnSpcReduction="20000"/>
          </a:bodyPr>
          <a:lstStyle/>
          <a:p>
            <a:r>
              <a:rPr lang="en-US" b="1" dirty="0"/>
              <a:t>Du bon usage des </a:t>
            </a:r>
            <a:r>
              <a:rPr lang="en-US" b="1" dirty="0" err="1"/>
              <a:t>listes</a:t>
            </a:r>
            <a:r>
              <a:rPr lang="en-US" b="1" dirty="0"/>
              <a:t> de diffusion</a:t>
            </a:r>
            <a:endParaRPr lang="en-US" b="1">
              <a:cs typeface="Calibri"/>
            </a:endParaRPr>
          </a:p>
          <a:p>
            <a:pPr>
              <a:buFont typeface="Arial" panose="020F0502020204030204" pitchFamily="34" charset="0"/>
              <a:buChar char="•"/>
            </a:pPr>
            <a:r>
              <a:rPr lang="en-US" dirty="0">
                <a:cs typeface="Calibri" panose="020F0502020204030204"/>
              </a:rPr>
              <a:t> Poser </a:t>
            </a:r>
            <a:r>
              <a:rPr lang="en-US" dirty="0" err="1">
                <a:cs typeface="Calibri" panose="020F0502020204030204"/>
              </a:rPr>
              <a:t>ses</a:t>
            </a:r>
            <a:r>
              <a:rPr lang="en-US" dirty="0">
                <a:cs typeface="Calibri" panose="020F0502020204030204"/>
              </a:rPr>
              <a:t> questions sur la </a:t>
            </a:r>
            <a:r>
              <a:rPr lang="en-US" dirty="0" err="1">
                <a:cs typeface="Calibri" panose="020F0502020204030204"/>
              </a:rPr>
              <a:t>liste</a:t>
            </a:r>
            <a:r>
              <a:rPr lang="en-US" dirty="0">
                <a:cs typeface="Calibri" panose="020F0502020204030204"/>
              </a:rPr>
              <a:t> SUCAT, </a:t>
            </a:r>
            <a:r>
              <a:rPr lang="en-US" dirty="0" err="1">
                <a:cs typeface="Calibri" panose="020F0502020204030204"/>
              </a:rPr>
              <a:t>en</a:t>
            </a:r>
            <a:r>
              <a:rPr lang="en-US" dirty="0">
                <a:cs typeface="Calibri" panose="020F0502020204030204"/>
              </a:rPr>
              <a:t> </a:t>
            </a:r>
            <a:r>
              <a:rPr lang="en-US" dirty="0" err="1">
                <a:cs typeface="Calibri" panose="020F0502020204030204"/>
              </a:rPr>
              <a:t>précisant</a:t>
            </a:r>
            <a:r>
              <a:rPr lang="en-US" dirty="0">
                <a:cs typeface="Calibri" panose="020F0502020204030204"/>
              </a:rPr>
              <a:t> "</a:t>
            </a:r>
            <a:r>
              <a:rPr lang="en-US" dirty="0" err="1">
                <a:cs typeface="Calibri" panose="020F0502020204030204"/>
              </a:rPr>
              <a:t>Multiécritures</a:t>
            </a:r>
            <a:r>
              <a:rPr lang="en-US" dirty="0">
                <a:cs typeface="Calibri" panose="020F0502020204030204"/>
              </a:rPr>
              <a:t>" dans le </a:t>
            </a:r>
            <a:r>
              <a:rPr lang="en-US" dirty="0" err="1">
                <a:cs typeface="Calibri" panose="020F0502020204030204"/>
              </a:rPr>
              <a:t>sujet</a:t>
            </a:r>
            <a:r>
              <a:rPr lang="en-US" dirty="0">
                <a:cs typeface="Calibri" panose="020F0502020204030204"/>
              </a:rPr>
              <a:t> du message</a:t>
            </a:r>
          </a:p>
          <a:p>
            <a:pPr marL="383540" lvl="1">
              <a:buFont typeface="Arial" panose="020F0502020204030204" pitchFamily="34" charset="0"/>
              <a:buChar char="•"/>
            </a:pPr>
            <a:r>
              <a:rPr lang="en-US" dirty="0">
                <a:cs typeface="Calibri" panose="020F0502020204030204"/>
              </a:rPr>
              <a:t>Quels </a:t>
            </a:r>
            <a:r>
              <a:rPr lang="en-US" dirty="0" err="1">
                <a:cs typeface="Calibri" panose="020F0502020204030204"/>
              </a:rPr>
              <a:t>avantages</a:t>
            </a:r>
            <a:r>
              <a:rPr lang="en-US" dirty="0">
                <a:cs typeface="Calibri" panose="020F0502020204030204"/>
              </a:rPr>
              <a:t> ? </a:t>
            </a:r>
          </a:p>
          <a:p>
            <a:pPr marL="566420" lvl="2">
              <a:buFont typeface="Arial" panose="020F0502020204030204" pitchFamily="34" charset="0"/>
              <a:buChar char="•"/>
            </a:pPr>
            <a:r>
              <a:rPr lang="en-US" dirty="0" err="1">
                <a:cs typeface="Calibri" panose="020F0502020204030204"/>
              </a:rPr>
              <a:t>Faciliter</a:t>
            </a:r>
            <a:r>
              <a:rPr lang="en-US" dirty="0">
                <a:cs typeface="Calibri" panose="020F0502020204030204"/>
              </a:rPr>
              <a:t> la recherche </a:t>
            </a:r>
            <a:r>
              <a:rPr lang="en-US" dirty="0" err="1">
                <a:cs typeface="Calibri" panose="020F0502020204030204"/>
              </a:rPr>
              <a:t>d'une</a:t>
            </a:r>
            <a:r>
              <a:rPr lang="en-US" dirty="0">
                <a:cs typeface="Calibri" panose="020F0502020204030204"/>
              </a:rPr>
              <a:t> </a:t>
            </a:r>
            <a:r>
              <a:rPr lang="en-US" dirty="0" err="1">
                <a:cs typeface="Calibri" panose="020F0502020204030204"/>
              </a:rPr>
              <a:t>réponse</a:t>
            </a:r>
            <a:r>
              <a:rPr lang="en-US" dirty="0">
                <a:cs typeface="Calibri" panose="020F0502020204030204"/>
              </a:rPr>
              <a:t> dans </a:t>
            </a:r>
            <a:r>
              <a:rPr lang="en-US" dirty="0" err="1">
                <a:cs typeface="Calibri" panose="020F0502020204030204"/>
              </a:rPr>
              <a:t>une</a:t>
            </a:r>
            <a:r>
              <a:rPr lang="en-US" dirty="0">
                <a:cs typeface="Calibri" panose="020F0502020204030204"/>
              </a:rPr>
              <a:t> archive unique</a:t>
            </a:r>
          </a:p>
          <a:p>
            <a:pPr marL="566420" lvl="2">
              <a:buFont typeface="Arial" panose="020F0502020204030204" pitchFamily="34" charset="0"/>
              <a:buChar char="•"/>
            </a:pPr>
            <a:r>
              <a:rPr lang="en-US" dirty="0" err="1">
                <a:cs typeface="Calibri" panose="020F0502020204030204"/>
              </a:rPr>
              <a:t>Transmettre</a:t>
            </a:r>
            <a:r>
              <a:rPr lang="en-US" dirty="0">
                <a:cs typeface="Calibri" panose="020F0502020204030204"/>
              </a:rPr>
              <a:t> </a:t>
            </a:r>
            <a:r>
              <a:rPr lang="en-US" dirty="0" err="1">
                <a:cs typeface="Calibri" panose="020F0502020204030204"/>
              </a:rPr>
              <a:t>une</a:t>
            </a:r>
            <a:r>
              <a:rPr lang="en-US" dirty="0">
                <a:cs typeface="Calibri" panose="020F0502020204030204"/>
              </a:rPr>
              <a:t> Information </a:t>
            </a:r>
            <a:r>
              <a:rPr lang="en-US" dirty="0" err="1">
                <a:cs typeface="Calibri" panose="020F0502020204030204"/>
              </a:rPr>
              <a:t>ou</a:t>
            </a:r>
            <a:r>
              <a:rPr lang="en-US" dirty="0">
                <a:cs typeface="Calibri" panose="020F0502020204030204"/>
              </a:rPr>
              <a:t> </a:t>
            </a:r>
            <a:r>
              <a:rPr lang="en-US" dirty="0" err="1">
                <a:cs typeface="Calibri" panose="020F0502020204030204"/>
              </a:rPr>
              <a:t>une</a:t>
            </a:r>
            <a:r>
              <a:rPr lang="en-US" dirty="0">
                <a:cs typeface="Calibri" panose="020F0502020204030204"/>
              </a:rPr>
              <a:t> </a:t>
            </a:r>
            <a:r>
              <a:rPr lang="en-US" dirty="0" err="1">
                <a:cs typeface="Calibri" panose="020F0502020204030204"/>
              </a:rPr>
              <a:t>consigne</a:t>
            </a:r>
            <a:r>
              <a:rPr lang="en-US" dirty="0">
                <a:cs typeface="Calibri" panose="020F0502020204030204"/>
              </a:rPr>
              <a:t> à </a:t>
            </a:r>
            <a:r>
              <a:rPr lang="en-US" dirty="0" err="1">
                <a:cs typeface="Calibri" panose="020F0502020204030204"/>
              </a:rPr>
              <a:t>toute</a:t>
            </a:r>
            <a:r>
              <a:rPr lang="en-US" dirty="0">
                <a:cs typeface="Calibri" panose="020F0502020204030204"/>
              </a:rPr>
              <a:t> la </a:t>
            </a:r>
            <a:r>
              <a:rPr lang="en-US" dirty="0" err="1">
                <a:cs typeface="Calibri" panose="020F0502020204030204"/>
              </a:rPr>
              <a:t>communauté</a:t>
            </a:r>
            <a:r>
              <a:rPr lang="en-US" dirty="0">
                <a:cs typeface="Calibri" panose="020F0502020204030204"/>
              </a:rPr>
              <a:t>, </a:t>
            </a:r>
            <a:r>
              <a:rPr lang="en-US" dirty="0" err="1">
                <a:cs typeface="Calibri" panose="020F0502020204030204"/>
              </a:rPr>
              <a:t>contribuer</a:t>
            </a:r>
            <a:r>
              <a:rPr lang="en-US" dirty="0">
                <a:cs typeface="Calibri" panose="020F0502020204030204"/>
              </a:rPr>
              <a:t> à la culture </a:t>
            </a:r>
            <a:r>
              <a:rPr lang="en-US" dirty="0" err="1">
                <a:cs typeface="Calibri" panose="020F0502020204030204"/>
              </a:rPr>
              <a:t>professionelle</a:t>
            </a:r>
            <a:r>
              <a:rPr lang="en-US" dirty="0">
                <a:cs typeface="Calibri" panose="020F0502020204030204"/>
              </a:rPr>
              <a:t> commune</a:t>
            </a:r>
          </a:p>
          <a:p>
            <a:pPr marL="566420" lvl="2">
              <a:buFont typeface="Arial" panose="020F0502020204030204" pitchFamily="34" charset="0"/>
              <a:buChar char="•"/>
            </a:pPr>
            <a:r>
              <a:rPr lang="en-US" dirty="0">
                <a:cs typeface="Calibri" panose="020F0502020204030204"/>
              </a:rPr>
              <a:t>Donner </a:t>
            </a:r>
            <a:r>
              <a:rPr lang="en-US" dirty="0" err="1">
                <a:cs typeface="Calibri" panose="020F0502020204030204"/>
              </a:rPr>
              <a:t>davantage</a:t>
            </a:r>
            <a:r>
              <a:rPr lang="en-US" dirty="0">
                <a:cs typeface="Calibri" panose="020F0502020204030204"/>
              </a:rPr>
              <a:t> de </a:t>
            </a:r>
            <a:r>
              <a:rPr lang="en-US" dirty="0" err="1">
                <a:cs typeface="Calibri" panose="020F0502020204030204"/>
              </a:rPr>
              <a:t>visibilité</a:t>
            </a:r>
            <a:r>
              <a:rPr lang="en-US" dirty="0">
                <a:cs typeface="Calibri" panose="020F0502020204030204"/>
              </a:rPr>
              <a:t> aux </a:t>
            </a:r>
            <a:r>
              <a:rPr lang="en-US" dirty="0" err="1">
                <a:cs typeface="Calibri" panose="020F0502020204030204"/>
              </a:rPr>
              <a:t>problématiques</a:t>
            </a:r>
            <a:r>
              <a:rPr lang="en-US" dirty="0">
                <a:cs typeface="Calibri" panose="020F0502020204030204"/>
              </a:rPr>
              <a:t> du </a:t>
            </a:r>
            <a:r>
              <a:rPr lang="en-US" dirty="0" err="1">
                <a:cs typeface="Calibri" panose="020F0502020204030204"/>
              </a:rPr>
              <a:t>catalogage</a:t>
            </a:r>
            <a:r>
              <a:rPr lang="en-US" dirty="0">
                <a:cs typeface="Calibri" panose="020F0502020204030204"/>
              </a:rPr>
              <a:t> </a:t>
            </a:r>
            <a:r>
              <a:rPr lang="en-US" dirty="0" err="1">
                <a:cs typeface="Calibri" panose="020F0502020204030204"/>
              </a:rPr>
              <a:t>multiécritures</a:t>
            </a:r>
            <a:r>
              <a:rPr lang="en-US" dirty="0">
                <a:cs typeface="Calibri" panose="020F0502020204030204"/>
              </a:rPr>
              <a:t> </a:t>
            </a:r>
          </a:p>
          <a:p>
            <a:pPr marL="566420" lvl="2">
              <a:buFont typeface="Arial" panose="020F0502020204030204" pitchFamily="34" charset="0"/>
              <a:buChar char="•"/>
            </a:pPr>
            <a:r>
              <a:rPr lang="en-US" dirty="0" err="1">
                <a:cs typeface="Calibri" panose="020F0502020204030204"/>
              </a:rPr>
              <a:t>Éviter</a:t>
            </a:r>
            <a:r>
              <a:rPr lang="en-US" dirty="0">
                <a:cs typeface="Calibri" panose="020F0502020204030204"/>
              </a:rPr>
              <a:t> la </a:t>
            </a:r>
            <a:r>
              <a:rPr lang="en-US" dirty="0" err="1">
                <a:cs typeface="Calibri" panose="020F0502020204030204"/>
              </a:rPr>
              <a:t>prolifération</a:t>
            </a:r>
            <a:r>
              <a:rPr lang="en-US" dirty="0">
                <a:cs typeface="Calibri" panose="020F0502020204030204"/>
              </a:rPr>
              <a:t> de </a:t>
            </a:r>
            <a:r>
              <a:rPr lang="en-US" dirty="0" err="1">
                <a:cs typeface="Calibri" panose="020F0502020204030204"/>
              </a:rPr>
              <a:t>listes</a:t>
            </a:r>
            <a:r>
              <a:rPr lang="en-US" dirty="0">
                <a:cs typeface="Calibri" panose="020F0502020204030204"/>
              </a:rPr>
              <a:t> </a:t>
            </a:r>
            <a:r>
              <a:rPr lang="en-US" dirty="0" err="1">
                <a:cs typeface="Calibri" panose="020F0502020204030204"/>
              </a:rPr>
              <a:t>spécialisées</a:t>
            </a:r>
            <a:r>
              <a:rPr lang="en-US" dirty="0">
                <a:cs typeface="Calibri" panose="020F0502020204030204"/>
              </a:rPr>
              <a:t> (</a:t>
            </a:r>
            <a:r>
              <a:rPr lang="en-US" dirty="0" err="1">
                <a:cs typeface="Calibri" panose="020F0502020204030204"/>
              </a:rPr>
              <a:t>arabe</a:t>
            </a:r>
            <a:r>
              <a:rPr lang="en-US" dirty="0">
                <a:cs typeface="Calibri" panose="020F0502020204030204"/>
              </a:rPr>
              <a:t>, </a:t>
            </a:r>
            <a:r>
              <a:rPr lang="en-US" dirty="0" err="1">
                <a:cs typeface="Calibri" panose="020F0502020204030204"/>
              </a:rPr>
              <a:t>autres</a:t>
            </a:r>
            <a:r>
              <a:rPr lang="en-US" dirty="0">
                <a:cs typeface="Calibri" panose="020F0502020204030204"/>
              </a:rPr>
              <a:t> </a:t>
            </a:r>
            <a:r>
              <a:rPr lang="en-US" dirty="0" err="1">
                <a:cs typeface="Calibri" panose="020F0502020204030204"/>
              </a:rPr>
              <a:t>langues</a:t>
            </a:r>
            <a:r>
              <a:rPr lang="en-US" dirty="0">
                <a:cs typeface="Calibri" panose="020F0502020204030204"/>
              </a:rPr>
              <a:t>) </a:t>
            </a:r>
          </a:p>
          <a:p>
            <a:pPr marL="383540" lvl="2" indent="0">
              <a:buNone/>
            </a:pPr>
            <a:endParaRPr lang="en-US"/>
          </a:p>
          <a:p>
            <a:pPr marL="200660" lvl="1">
              <a:buNone/>
            </a:pPr>
            <a:r>
              <a:rPr lang="en-US" sz="2000" b="1" dirty="0" err="1"/>
              <a:t>D'autres</a:t>
            </a:r>
            <a:r>
              <a:rPr lang="en-US" sz="2000" b="1" dirty="0"/>
              <a:t> </a:t>
            </a:r>
            <a:r>
              <a:rPr lang="en-US" sz="2000" b="1" dirty="0" err="1"/>
              <a:t>idées</a:t>
            </a:r>
            <a:r>
              <a:rPr lang="en-US" sz="2000" b="1" dirty="0"/>
              <a:t> pour </a:t>
            </a:r>
            <a:r>
              <a:rPr lang="en-US" sz="2000" b="1" dirty="0" err="1"/>
              <a:t>discuter</a:t>
            </a:r>
            <a:r>
              <a:rPr lang="en-US" sz="2000" b="1" dirty="0"/>
              <a:t> </a:t>
            </a:r>
            <a:r>
              <a:rPr lang="en-US" sz="2000" b="1" dirty="0" err="1"/>
              <a:t>autour</a:t>
            </a:r>
            <a:r>
              <a:rPr lang="en-US" sz="2000" b="1" dirty="0"/>
              <a:t> du </a:t>
            </a:r>
            <a:r>
              <a:rPr lang="en-US" sz="2000" b="1" dirty="0" err="1"/>
              <a:t>catalogage</a:t>
            </a:r>
            <a:r>
              <a:rPr lang="en-US" sz="2000" b="1" dirty="0"/>
              <a:t> </a:t>
            </a:r>
            <a:r>
              <a:rPr lang="en-US" sz="2000" b="1" dirty="0" err="1"/>
              <a:t>en</a:t>
            </a:r>
            <a:r>
              <a:rPr lang="en-US" sz="2000" b="1" dirty="0"/>
              <a:t> </a:t>
            </a:r>
            <a:r>
              <a:rPr lang="en-US" sz="2000" b="1" dirty="0" err="1"/>
              <a:t>arabe</a:t>
            </a:r>
            <a:r>
              <a:rPr lang="en-US" sz="2000" b="1" dirty="0"/>
              <a:t> ?</a:t>
            </a:r>
            <a:endParaRPr lang="en-US" sz="2000" b="1">
              <a:cs typeface="Calibri"/>
            </a:endParaRPr>
          </a:p>
          <a:p>
            <a:pPr>
              <a:buFont typeface="Arial" panose="020F0502020204030204" pitchFamily="34" charset="0"/>
              <a:buChar char="•"/>
            </a:pPr>
            <a:r>
              <a:rPr lang="en-US" dirty="0">
                <a:cs typeface="Calibri"/>
              </a:rPr>
              <a:t> </a:t>
            </a:r>
            <a:r>
              <a:rPr lang="en-US" dirty="0" err="1">
                <a:cs typeface="Calibri"/>
              </a:rPr>
              <a:t>Réunions</a:t>
            </a:r>
            <a:r>
              <a:rPr lang="en-US" dirty="0">
                <a:cs typeface="Calibri"/>
              </a:rPr>
              <a:t> </a:t>
            </a:r>
            <a:r>
              <a:rPr lang="en-US" dirty="0" err="1">
                <a:cs typeface="Calibri"/>
              </a:rPr>
              <a:t>régulières</a:t>
            </a:r>
            <a:r>
              <a:rPr lang="en-US" dirty="0">
                <a:cs typeface="Calibri"/>
              </a:rPr>
              <a:t> ? Cafés </a:t>
            </a:r>
            <a:r>
              <a:rPr lang="en-US" dirty="0" err="1">
                <a:cs typeface="Calibri"/>
              </a:rPr>
              <a:t>virtuels</a:t>
            </a:r>
            <a:r>
              <a:rPr lang="en-US" dirty="0">
                <a:cs typeface="Calibri"/>
              </a:rPr>
              <a:t> ? </a:t>
            </a:r>
          </a:p>
          <a:p>
            <a:pPr>
              <a:buFont typeface="Arial" panose="020F0502020204030204" pitchFamily="34" charset="0"/>
              <a:buChar char="•"/>
            </a:pPr>
            <a:r>
              <a:rPr lang="en-US" dirty="0">
                <a:cs typeface="Calibri"/>
              </a:rPr>
              <a:t> Groupe de travail sur </a:t>
            </a:r>
            <a:r>
              <a:rPr lang="en-US" dirty="0" err="1">
                <a:cs typeface="Calibri" panose="020F0502020204030204"/>
              </a:rPr>
              <a:t>une</a:t>
            </a:r>
            <a:r>
              <a:rPr lang="en-US" dirty="0">
                <a:cs typeface="Calibri" panose="020F0502020204030204"/>
              </a:rPr>
              <a:t> </a:t>
            </a:r>
            <a:r>
              <a:rPr lang="en-US" dirty="0" err="1">
                <a:cs typeface="Calibri" panose="020F0502020204030204"/>
              </a:rPr>
              <a:t>thématique</a:t>
            </a:r>
            <a:r>
              <a:rPr lang="en-US" dirty="0">
                <a:cs typeface="Calibri" panose="020F0502020204030204"/>
              </a:rPr>
              <a:t> </a:t>
            </a:r>
            <a:r>
              <a:rPr lang="en-US" dirty="0" err="1">
                <a:cs typeface="Calibri" panose="020F0502020204030204"/>
              </a:rPr>
              <a:t>précise</a:t>
            </a:r>
            <a:r>
              <a:rPr lang="en-US" dirty="0">
                <a:cs typeface="Calibri" panose="020F0502020204030204"/>
              </a:rPr>
              <a:t> ?</a:t>
            </a:r>
          </a:p>
          <a:p>
            <a:pPr>
              <a:buFont typeface="Arial" panose="020F0502020204030204" pitchFamily="34" charset="0"/>
              <a:buChar char="•"/>
            </a:pPr>
            <a:r>
              <a:rPr lang="en-US" dirty="0">
                <a:cs typeface="Calibri" panose="020F0502020204030204"/>
              </a:rPr>
              <a:t> Propositions de </a:t>
            </a:r>
            <a:r>
              <a:rPr lang="en-US" dirty="0" err="1">
                <a:cs typeface="Calibri" panose="020F0502020204030204"/>
              </a:rPr>
              <a:t>J.e-cours</a:t>
            </a:r>
            <a:r>
              <a:rPr lang="en-US" dirty="0">
                <a:cs typeface="Calibri" panose="020F0502020204030204"/>
              </a:rPr>
              <a:t> ? </a:t>
            </a:r>
          </a:p>
          <a:p>
            <a:pPr>
              <a:buFont typeface="Arial" panose="020F0502020204030204" pitchFamily="34" charset="0"/>
              <a:buChar char="•"/>
            </a:pPr>
            <a:r>
              <a:rPr lang="en-US" dirty="0">
                <a:cs typeface="Calibri" panose="020F0502020204030204"/>
              </a:rPr>
              <a:t> Propositions de billets à </a:t>
            </a:r>
            <a:r>
              <a:rPr lang="en-US" dirty="0" err="1">
                <a:cs typeface="Calibri" panose="020F0502020204030204"/>
              </a:rPr>
              <a:t>publier</a:t>
            </a:r>
            <a:r>
              <a:rPr lang="en-US" dirty="0">
                <a:cs typeface="Calibri" panose="020F0502020204030204"/>
              </a:rPr>
              <a:t> dans les blogs de </a:t>
            </a:r>
            <a:r>
              <a:rPr lang="en-US" dirty="0" err="1">
                <a:cs typeface="Calibri" panose="020F0502020204030204"/>
              </a:rPr>
              <a:t>l'Abes</a:t>
            </a:r>
            <a:r>
              <a:rPr lang="en-US" dirty="0">
                <a:cs typeface="Calibri" panose="020F0502020204030204"/>
              </a:rPr>
              <a:t> ? </a:t>
            </a:r>
          </a:p>
          <a:p>
            <a:endParaRPr lang="en-US">
              <a:cs typeface="Calibri" panose="020F0502020204030204"/>
            </a:endParaRP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3188719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roix 3D connectée avec une ligne rouge">
            <a:extLst>
              <a:ext uri="{FF2B5EF4-FFF2-40B4-BE49-F238E27FC236}">
                <a16:creationId xmlns:a16="http://schemas.microsoft.com/office/drawing/2014/main" id="{07A6299C-2DFD-080A-E576-B4BCD570593E}"/>
              </a:ext>
            </a:extLst>
          </p:cNvPr>
          <p:cNvPicPr>
            <a:picLocks noChangeAspect="1"/>
          </p:cNvPicPr>
          <p:nvPr/>
        </p:nvPicPr>
        <p:blipFill rotWithShape="1">
          <a:blip r:embed="rId2">
            <a:duotone>
              <a:schemeClr val="bg2">
                <a:shade val="45000"/>
                <a:satMod val="135000"/>
              </a:schemeClr>
              <a:prstClr val="white"/>
            </a:duotone>
            <a:alphaModFix amt="35000"/>
          </a:blip>
          <a:srcRect t="12497" b="12503"/>
          <a:stretch/>
        </p:blipFill>
        <p:spPr>
          <a:xfrm>
            <a:off x="20" y="10"/>
            <a:ext cx="12191980" cy="6857990"/>
          </a:xfrm>
          <a:prstGeom prst="rect">
            <a:avLst/>
          </a:prstGeom>
        </p:spPr>
      </p:pic>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D0F331-E75E-DB78-950D-CFD43D0D54FB}"/>
              </a:ext>
            </a:extLst>
          </p:cNvPr>
          <p:cNvSpPr>
            <a:spLocks noGrp="1"/>
          </p:cNvSpPr>
          <p:nvPr>
            <p:ph type="title"/>
          </p:nvPr>
        </p:nvSpPr>
        <p:spPr>
          <a:xfrm>
            <a:off x="1097280" y="286603"/>
            <a:ext cx="10058400" cy="1450757"/>
          </a:xfrm>
        </p:spPr>
        <p:txBody>
          <a:bodyPr>
            <a:normAutofit/>
          </a:bodyPr>
          <a:lstStyle/>
          <a:p>
            <a:r>
              <a:rPr lang="en-US" dirty="0"/>
              <a:t>Des chantiers </a:t>
            </a:r>
            <a:r>
              <a:rPr lang="en-US" dirty="0" err="1"/>
              <a:t>collectifs</a:t>
            </a:r>
            <a:r>
              <a:rPr lang="en-US" dirty="0"/>
              <a:t> ?</a:t>
            </a:r>
          </a:p>
        </p:txBody>
      </p:sp>
      <p:sp>
        <p:nvSpPr>
          <p:cNvPr id="3" name="Content Placeholder 2">
            <a:extLst>
              <a:ext uri="{FF2B5EF4-FFF2-40B4-BE49-F238E27FC236}">
                <a16:creationId xmlns:a16="http://schemas.microsoft.com/office/drawing/2014/main" id="{B000AA60-0648-EFC8-6622-B4071783A811}"/>
              </a:ext>
            </a:extLst>
          </p:cNvPr>
          <p:cNvSpPr>
            <a:spLocks noGrp="1"/>
          </p:cNvSpPr>
          <p:nvPr>
            <p:ph idx="1"/>
          </p:nvPr>
        </p:nvSpPr>
        <p:spPr>
          <a:xfrm>
            <a:off x="1097280" y="1845734"/>
            <a:ext cx="10058400" cy="4023360"/>
          </a:xfrm>
        </p:spPr>
        <p:txBody>
          <a:bodyPr vert="horz" lIns="91440" tIns="45720" rIns="91440" bIns="45720" rtlCol="0" anchor="t">
            <a:normAutofit/>
          </a:bodyPr>
          <a:lstStyle/>
          <a:p>
            <a:r>
              <a:rPr lang="en-US" b="1" dirty="0"/>
              <a:t>Le </a:t>
            </a:r>
            <a:r>
              <a:rPr lang="en-US" b="1" dirty="0" err="1"/>
              <a:t>dispositif</a:t>
            </a:r>
            <a:r>
              <a:rPr lang="en-US" b="1" dirty="0"/>
              <a:t> </a:t>
            </a:r>
            <a:r>
              <a:rPr lang="en-US" b="1" dirty="0">
                <a:solidFill>
                  <a:srgbClr val="0070C0"/>
                </a:solidFill>
              </a:rPr>
              <a:t>C</a:t>
            </a:r>
            <a:r>
              <a:rPr lang="en-US" b="1" dirty="0">
                <a:solidFill>
                  <a:srgbClr val="C00000"/>
                </a:solidFill>
              </a:rPr>
              <a:t>E</a:t>
            </a:r>
            <a:r>
              <a:rPr lang="en-US" b="1" dirty="0">
                <a:solidFill>
                  <a:srgbClr val="FF0000"/>
                </a:solidFill>
              </a:rPr>
              <a:t>R</a:t>
            </a:r>
            <a:r>
              <a:rPr lang="en-US" b="1" dirty="0">
                <a:solidFill>
                  <a:srgbClr val="FFC000"/>
                </a:solidFill>
              </a:rPr>
              <a:t>C</a:t>
            </a:r>
            <a:r>
              <a:rPr lang="en-US" b="1" dirty="0">
                <a:solidFill>
                  <a:srgbClr val="E3E305"/>
                </a:solidFill>
              </a:rPr>
              <a:t>L</a:t>
            </a:r>
            <a:r>
              <a:rPr lang="en-US" b="1" dirty="0">
                <a:solidFill>
                  <a:srgbClr val="00B050"/>
                </a:solidFill>
              </a:rPr>
              <a:t>E</a:t>
            </a:r>
            <a:r>
              <a:rPr lang="en-US" b="1" dirty="0">
                <a:solidFill>
                  <a:schemeClr val="bg1">
                    <a:lumMod val="50000"/>
                  </a:schemeClr>
                </a:solidFill>
              </a:rPr>
              <a:t>S</a:t>
            </a:r>
            <a:endParaRPr lang="en-US" b="1">
              <a:solidFill>
                <a:schemeClr val="bg1">
                  <a:lumMod val="50000"/>
                </a:schemeClr>
              </a:solidFill>
              <a:cs typeface="Calibri"/>
            </a:endParaRPr>
          </a:p>
          <a:p>
            <a:r>
              <a:rPr lang="en-US" dirty="0">
                <a:solidFill>
                  <a:srgbClr val="333333"/>
                </a:solidFill>
                <a:ea typeface="+mn-lt"/>
                <a:cs typeface="+mn-lt"/>
              </a:rPr>
              <a:t>Le </a:t>
            </a:r>
            <a:r>
              <a:rPr lang="en-US" dirty="0" err="1">
                <a:solidFill>
                  <a:srgbClr val="333333"/>
                </a:solidFill>
                <a:ea typeface="+mn-lt"/>
                <a:cs typeface="+mn-lt"/>
              </a:rPr>
              <a:t>dispositif</a:t>
            </a:r>
            <a:r>
              <a:rPr lang="en-US" dirty="0">
                <a:solidFill>
                  <a:srgbClr val="333333"/>
                </a:solidFill>
                <a:ea typeface="+mn-lt"/>
                <a:cs typeface="+mn-lt"/>
              </a:rPr>
              <a:t> </a:t>
            </a:r>
            <a:r>
              <a:rPr lang="en-US" b="1" dirty="0">
                <a:solidFill>
                  <a:srgbClr val="0070C0"/>
                </a:solidFill>
                <a:ea typeface="+mn-lt"/>
                <a:cs typeface="+mn-lt"/>
              </a:rPr>
              <a:t>C</a:t>
            </a:r>
            <a:r>
              <a:rPr lang="en-US" b="1" dirty="0">
                <a:solidFill>
                  <a:srgbClr val="C00000"/>
                </a:solidFill>
                <a:ea typeface="+mn-lt"/>
                <a:cs typeface="+mn-lt"/>
              </a:rPr>
              <a:t>E</a:t>
            </a:r>
            <a:r>
              <a:rPr lang="en-US" b="1" dirty="0">
                <a:solidFill>
                  <a:srgbClr val="FF0000"/>
                </a:solidFill>
                <a:ea typeface="+mn-lt"/>
                <a:cs typeface="+mn-lt"/>
              </a:rPr>
              <a:t>R</a:t>
            </a:r>
            <a:r>
              <a:rPr lang="en-US" b="1" dirty="0">
                <a:solidFill>
                  <a:srgbClr val="FFC000"/>
                </a:solidFill>
                <a:ea typeface="+mn-lt"/>
                <a:cs typeface="+mn-lt"/>
              </a:rPr>
              <a:t>C</a:t>
            </a:r>
            <a:r>
              <a:rPr lang="en-US" b="1" dirty="0">
                <a:solidFill>
                  <a:srgbClr val="E3E305"/>
                </a:solidFill>
                <a:ea typeface="+mn-lt"/>
                <a:cs typeface="+mn-lt"/>
              </a:rPr>
              <a:t>L</a:t>
            </a:r>
            <a:r>
              <a:rPr lang="en-US" b="1" dirty="0">
                <a:solidFill>
                  <a:srgbClr val="00B050"/>
                </a:solidFill>
                <a:ea typeface="+mn-lt"/>
                <a:cs typeface="+mn-lt"/>
              </a:rPr>
              <a:t>E</a:t>
            </a:r>
            <a:r>
              <a:rPr lang="en-US" b="1" dirty="0">
                <a:solidFill>
                  <a:schemeClr val="bg1">
                    <a:lumMod val="50000"/>
                  </a:schemeClr>
                </a:solidFill>
                <a:ea typeface="+mn-lt"/>
                <a:cs typeface="+mn-lt"/>
              </a:rPr>
              <a:t>S</a:t>
            </a:r>
            <a:r>
              <a:rPr lang="en-US" b="1" dirty="0">
                <a:solidFill>
                  <a:srgbClr val="333333"/>
                </a:solidFill>
                <a:ea typeface="+mn-lt"/>
                <a:cs typeface="+mn-lt"/>
              </a:rPr>
              <a:t> – Correction et </a:t>
            </a:r>
            <a:r>
              <a:rPr lang="en-US" b="1" dirty="0" err="1">
                <a:solidFill>
                  <a:srgbClr val="333333"/>
                </a:solidFill>
                <a:ea typeface="+mn-lt"/>
                <a:cs typeface="+mn-lt"/>
              </a:rPr>
              <a:t>Enrichissement</a:t>
            </a:r>
            <a:r>
              <a:rPr lang="en-US" b="1" dirty="0">
                <a:solidFill>
                  <a:srgbClr val="333333"/>
                </a:solidFill>
                <a:ea typeface="+mn-lt"/>
                <a:cs typeface="+mn-lt"/>
              </a:rPr>
              <a:t> par le </a:t>
            </a:r>
            <a:r>
              <a:rPr lang="en-US" b="1" dirty="0" err="1">
                <a:solidFill>
                  <a:srgbClr val="333333"/>
                </a:solidFill>
                <a:ea typeface="+mn-lt"/>
                <a:cs typeface="+mn-lt"/>
              </a:rPr>
              <a:t>Réseau</a:t>
            </a:r>
            <a:r>
              <a:rPr lang="en-US" b="1" dirty="0">
                <a:solidFill>
                  <a:srgbClr val="333333"/>
                </a:solidFill>
                <a:ea typeface="+mn-lt"/>
                <a:cs typeface="+mn-lt"/>
              </a:rPr>
              <a:t> de Corpus de </a:t>
            </a:r>
            <a:r>
              <a:rPr lang="en-US" b="1" dirty="0" err="1">
                <a:solidFill>
                  <a:srgbClr val="333333"/>
                </a:solidFill>
                <a:ea typeface="+mn-lt"/>
                <a:cs typeface="+mn-lt"/>
              </a:rPr>
              <a:t>l’Enseignement</a:t>
            </a:r>
            <a:r>
              <a:rPr lang="en-US" b="1" dirty="0">
                <a:solidFill>
                  <a:srgbClr val="333333"/>
                </a:solidFill>
                <a:ea typeface="+mn-lt"/>
                <a:cs typeface="+mn-lt"/>
              </a:rPr>
              <a:t> Supérieur</a:t>
            </a:r>
            <a:r>
              <a:rPr lang="en-US" dirty="0">
                <a:solidFill>
                  <a:srgbClr val="333333"/>
                </a:solidFill>
                <a:ea typeface="+mn-lt"/>
                <a:cs typeface="+mn-lt"/>
              </a:rPr>
              <a:t> </a:t>
            </a:r>
            <a:r>
              <a:rPr lang="en-US" dirty="0" err="1">
                <a:solidFill>
                  <a:srgbClr val="333333"/>
                </a:solidFill>
                <a:ea typeface="+mn-lt"/>
                <a:cs typeface="+mn-lt"/>
              </a:rPr>
              <a:t>est</a:t>
            </a:r>
            <a:r>
              <a:rPr lang="en-US" dirty="0">
                <a:solidFill>
                  <a:srgbClr val="333333"/>
                </a:solidFill>
                <a:ea typeface="+mn-lt"/>
                <a:cs typeface="+mn-lt"/>
              </a:rPr>
              <a:t> </a:t>
            </a:r>
            <a:r>
              <a:rPr lang="en-US" dirty="0" err="1">
                <a:solidFill>
                  <a:srgbClr val="333333"/>
                </a:solidFill>
                <a:ea typeface="+mn-lt"/>
                <a:cs typeface="+mn-lt"/>
              </a:rPr>
              <a:t>conçu</a:t>
            </a:r>
            <a:r>
              <a:rPr lang="en-US" dirty="0">
                <a:solidFill>
                  <a:srgbClr val="333333"/>
                </a:solidFill>
                <a:ea typeface="+mn-lt"/>
                <a:cs typeface="+mn-lt"/>
              </a:rPr>
              <a:t> </a:t>
            </a:r>
            <a:r>
              <a:rPr lang="en-US" dirty="0" err="1">
                <a:solidFill>
                  <a:srgbClr val="333333"/>
                </a:solidFill>
                <a:ea typeface="+mn-lt"/>
                <a:cs typeface="+mn-lt"/>
              </a:rPr>
              <a:t>afin</a:t>
            </a:r>
            <a:r>
              <a:rPr lang="en-US" dirty="0">
                <a:solidFill>
                  <a:srgbClr val="333333"/>
                </a:solidFill>
                <a:ea typeface="+mn-lt"/>
                <a:cs typeface="+mn-lt"/>
              </a:rPr>
              <a:t> </a:t>
            </a:r>
            <a:r>
              <a:rPr lang="en-US" dirty="0" err="1">
                <a:solidFill>
                  <a:srgbClr val="333333"/>
                </a:solidFill>
                <a:ea typeface="+mn-lt"/>
                <a:cs typeface="+mn-lt"/>
              </a:rPr>
              <a:t>d’aider</a:t>
            </a:r>
            <a:r>
              <a:rPr lang="en-US" dirty="0">
                <a:solidFill>
                  <a:srgbClr val="333333"/>
                </a:solidFill>
                <a:ea typeface="+mn-lt"/>
                <a:cs typeface="+mn-lt"/>
              </a:rPr>
              <a:t> les </a:t>
            </a:r>
            <a:r>
              <a:rPr lang="en-US" dirty="0" err="1">
                <a:solidFill>
                  <a:srgbClr val="333333"/>
                </a:solidFill>
                <a:ea typeface="+mn-lt"/>
                <a:cs typeface="+mn-lt"/>
              </a:rPr>
              <a:t>établissements</a:t>
            </a:r>
            <a:r>
              <a:rPr lang="en-US" dirty="0">
                <a:solidFill>
                  <a:srgbClr val="333333"/>
                </a:solidFill>
                <a:ea typeface="+mn-lt"/>
                <a:cs typeface="+mn-lt"/>
              </a:rPr>
              <a:t> </a:t>
            </a:r>
            <a:r>
              <a:rPr lang="en-US" dirty="0" err="1">
                <a:solidFill>
                  <a:srgbClr val="333333"/>
                </a:solidFill>
                <a:ea typeface="+mn-lt"/>
                <a:cs typeface="+mn-lt"/>
              </a:rPr>
              <a:t>membres</a:t>
            </a:r>
            <a:r>
              <a:rPr lang="en-US" dirty="0">
                <a:solidFill>
                  <a:srgbClr val="333333"/>
                </a:solidFill>
                <a:ea typeface="+mn-lt"/>
                <a:cs typeface="+mn-lt"/>
              </a:rPr>
              <a:t> du </a:t>
            </a:r>
            <a:r>
              <a:rPr lang="en-US" dirty="0" err="1">
                <a:solidFill>
                  <a:srgbClr val="333333"/>
                </a:solidFill>
                <a:ea typeface="+mn-lt"/>
                <a:cs typeface="+mn-lt"/>
              </a:rPr>
              <a:t>réseau</a:t>
            </a:r>
            <a:r>
              <a:rPr lang="en-US" dirty="0">
                <a:solidFill>
                  <a:srgbClr val="333333"/>
                </a:solidFill>
                <a:ea typeface="+mn-lt"/>
                <a:cs typeface="+mn-lt"/>
              </a:rPr>
              <a:t> </a:t>
            </a:r>
            <a:r>
              <a:rPr lang="en-US" dirty="0" err="1">
                <a:solidFill>
                  <a:srgbClr val="333333"/>
                </a:solidFill>
                <a:ea typeface="+mn-lt"/>
                <a:cs typeface="+mn-lt"/>
              </a:rPr>
              <a:t>Sudoc</a:t>
            </a:r>
            <a:r>
              <a:rPr lang="en-US" dirty="0">
                <a:solidFill>
                  <a:srgbClr val="333333"/>
                </a:solidFill>
                <a:ea typeface="+mn-lt"/>
                <a:cs typeface="+mn-lt"/>
              </a:rPr>
              <a:t> à </a:t>
            </a:r>
            <a:r>
              <a:rPr lang="en-US" dirty="0" err="1">
                <a:solidFill>
                  <a:srgbClr val="333333"/>
                </a:solidFill>
                <a:ea typeface="+mn-lt"/>
                <a:cs typeface="+mn-lt"/>
              </a:rPr>
              <a:t>s’investir</a:t>
            </a:r>
            <a:r>
              <a:rPr lang="en-US" dirty="0">
                <a:solidFill>
                  <a:srgbClr val="333333"/>
                </a:solidFill>
                <a:ea typeface="+mn-lt"/>
                <a:cs typeface="+mn-lt"/>
              </a:rPr>
              <a:t> de façon </a:t>
            </a:r>
            <a:r>
              <a:rPr lang="en-US" dirty="0" err="1">
                <a:solidFill>
                  <a:srgbClr val="333333"/>
                </a:solidFill>
                <a:ea typeface="+mn-lt"/>
                <a:cs typeface="+mn-lt"/>
              </a:rPr>
              <a:t>structurée</a:t>
            </a:r>
            <a:r>
              <a:rPr lang="en-US" dirty="0">
                <a:solidFill>
                  <a:srgbClr val="333333"/>
                </a:solidFill>
                <a:ea typeface="+mn-lt"/>
                <a:cs typeface="+mn-lt"/>
              </a:rPr>
              <a:t> (cadre de </a:t>
            </a:r>
            <a:r>
              <a:rPr lang="en-US" dirty="0" err="1">
                <a:solidFill>
                  <a:srgbClr val="333333"/>
                </a:solidFill>
                <a:ea typeface="+mn-lt"/>
                <a:cs typeface="+mn-lt"/>
              </a:rPr>
              <a:t>suivi</a:t>
            </a:r>
            <a:r>
              <a:rPr lang="en-US" dirty="0">
                <a:solidFill>
                  <a:srgbClr val="333333"/>
                </a:solidFill>
                <a:ea typeface="+mn-lt"/>
                <a:cs typeface="+mn-lt"/>
              </a:rPr>
              <a:t>, </a:t>
            </a:r>
            <a:r>
              <a:rPr lang="en-US" dirty="0" err="1">
                <a:solidFill>
                  <a:srgbClr val="333333"/>
                </a:solidFill>
                <a:ea typeface="+mn-lt"/>
                <a:cs typeface="+mn-lt"/>
              </a:rPr>
              <a:t>calendrier</a:t>
            </a:r>
            <a:r>
              <a:rPr lang="en-US" dirty="0">
                <a:solidFill>
                  <a:srgbClr val="333333"/>
                </a:solidFill>
                <a:ea typeface="+mn-lt"/>
                <a:cs typeface="+mn-lt"/>
              </a:rPr>
              <a:t>, </a:t>
            </a:r>
            <a:r>
              <a:rPr lang="en-US" dirty="0" err="1">
                <a:solidFill>
                  <a:srgbClr val="333333"/>
                </a:solidFill>
                <a:ea typeface="+mn-lt"/>
                <a:cs typeface="+mn-lt"/>
              </a:rPr>
              <a:t>outils</a:t>
            </a:r>
            <a:r>
              <a:rPr lang="en-US" dirty="0">
                <a:solidFill>
                  <a:srgbClr val="333333"/>
                </a:solidFill>
                <a:ea typeface="+mn-lt"/>
                <a:cs typeface="+mn-lt"/>
              </a:rPr>
              <a:t>) pour </a:t>
            </a:r>
            <a:r>
              <a:rPr lang="en-US" dirty="0" err="1">
                <a:solidFill>
                  <a:srgbClr val="333333"/>
                </a:solidFill>
                <a:ea typeface="+mn-lt"/>
                <a:cs typeface="+mn-lt"/>
              </a:rPr>
              <a:t>apporter</a:t>
            </a:r>
            <a:r>
              <a:rPr lang="en-US" dirty="0">
                <a:solidFill>
                  <a:srgbClr val="333333"/>
                </a:solidFill>
                <a:ea typeface="+mn-lt"/>
                <a:cs typeface="+mn-lt"/>
              </a:rPr>
              <a:t> les </a:t>
            </a:r>
            <a:r>
              <a:rPr lang="en-US" dirty="0" err="1">
                <a:solidFill>
                  <a:srgbClr val="333333"/>
                </a:solidFill>
                <a:ea typeface="+mn-lt"/>
                <a:cs typeface="+mn-lt"/>
              </a:rPr>
              <a:t>enrichissements</a:t>
            </a:r>
            <a:r>
              <a:rPr lang="en-US" dirty="0">
                <a:solidFill>
                  <a:srgbClr val="333333"/>
                </a:solidFill>
                <a:ea typeface="+mn-lt"/>
                <a:cs typeface="+mn-lt"/>
              </a:rPr>
              <a:t> </a:t>
            </a:r>
            <a:r>
              <a:rPr lang="en-US" dirty="0" err="1">
                <a:solidFill>
                  <a:srgbClr val="333333"/>
                </a:solidFill>
                <a:ea typeface="+mn-lt"/>
                <a:cs typeface="+mn-lt"/>
              </a:rPr>
              <a:t>nécessaires</a:t>
            </a:r>
            <a:r>
              <a:rPr lang="en-US" dirty="0">
                <a:solidFill>
                  <a:srgbClr val="333333"/>
                </a:solidFill>
                <a:ea typeface="+mn-lt"/>
                <a:cs typeface="+mn-lt"/>
              </a:rPr>
              <a:t> aux notices de corpus </a:t>
            </a:r>
            <a:r>
              <a:rPr lang="en-US" dirty="0" err="1">
                <a:solidFill>
                  <a:srgbClr val="333333"/>
                </a:solidFill>
                <a:ea typeface="+mn-lt"/>
                <a:cs typeface="+mn-lt"/>
              </a:rPr>
              <a:t>déterminés</a:t>
            </a:r>
            <a:r>
              <a:rPr lang="en-US" dirty="0">
                <a:solidFill>
                  <a:srgbClr val="333333"/>
                </a:solidFill>
                <a:ea typeface="+mn-lt"/>
                <a:cs typeface="+mn-lt"/>
              </a:rPr>
              <a:t>.</a:t>
            </a:r>
            <a:endParaRPr lang="en-US" b="1" dirty="0"/>
          </a:p>
          <a:p>
            <a:endParaRPr lang="en-US">
              <a:cs typeface="Calibri"/>
            </a:endParaRP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4" name="Image 3" descr="Une image contenant texte, capture d’écran, Visage humain, personne&#10;&#10;Description générée automatiquement">
            <a:extLst>
              <a:ext uri="{FF2B5EF4-FFF2-40B4-BE49-F238E27FC236}">
                <a16:creationId xmlns:a16="http://schemas.microsoft.com/office/drawing/2014/main" id="{38795742-EABD-3DE9-E105-8A087F58CE31}"/>
              </a:ext>
            </a:extLst>
          </p:cNvPr>
          <p:cNvPicPr>
            <a:picLocks noChangeAspect="1"/>
          </p:cNvPicPr>
          <p:nvPr/>
        </p:nvPicPr>
        <p:blipFill>
          <a:blip r:embed="rId3"/>
          <a:stretch>
            <a:fillRect/>
          </a:stretch>
        </p:blipFill>
        <p:spPr>
          <a:xfrm>
            <a:off x="7226770" y="3556473"/>
            <a:ext cx="4549422" cy="2717795"/>
          </a:xfrm>
          <a:prstGeom prst="rect">
            <a:avLst/>
          </a:prstGeom>
        </p:spPr>
      </p:pic>
    </p:spTree>
    <p:extLst>
      <p:ext uri="{BB962C8B-B14F-4D97-AF65-F5344CB8AC3E}">
        <p14:creationId xmlns:p14="http://schemas.microsoft.com/office/powerpoint/2010/main" val="4288260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roix 3D connectée avec une ligne rouge">
            <a:extLst>
              <a:ext uri="{FF2B5EF4-FFF2-40B4-BE49-F238E27FC236}">
                <a16:creationId xmlns:a16="http://schemas.microsoft.com/office/drawing/2014/main" id="{07A6299C-2DFD-080A-E576-B4BCD570593E}"/>
              </a:ext>
            </a:extLst>
          </p:cNvPr>
          <p:cNvPicPr>
            <a:picLocks noChangeAspect="1"/>
          </p:cNvPicPr>
          <p:nvPr/>
        </p:nvPicPr>
        <p:blipFill rotWithShape="1">
          <a:blip r:embed="rId2">
            <a:duotone>
              <a:schemeClr val="bg2">
                <a:shade val="45000"/>
                <a:satMod val="135000"/>
              </a:schemeClr>
              <a:prstClr val="white"/>
            </a:duotone>
            <a:alphaModFix amt="35000"/>
          </a:blip>
          <a:srcRect t="12497" b="12503"/>
          <a:stretch/>
        </p:blipFill>
        <p:spPr>
          <a:xfrm>
            <a:off x="20" y="10"/>
            <a:ext cx="12191980" cy="6857990"/>
          </a:xfrm>
          <a:prstGeom prst="rect">
            <a:avLst/>
          </a:prstGeom>
        </p:spPr>
      </p:pic>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D0F331-E75E-DB78-950D-CFD43D0D54FB}"/>
              </a:ext>
            </a:extLst>
          </p:cNvPr>
          <p:cNvSpPr>
            <a:spLocks noGrp="1"/>
          </p:cNvSpPr>
          <p:nvPr>
            <p:ph type="title"/>
          </p:nvPr>
        </p:nvSpPr>
        <p:spPr>
          <a:xfrm>
            <a:off x="1097280" y="286603"/>
            <a:ext cx="10058400" cy="1450757"/>
          </a:xfrm>
        </p:spPr>
        <p:txBody>
          <a:bodyPr>
            <a:normAutofit/>
          </a:bodyPr>
          <a:lstStyle/>
          <a:p>
            <a:r>
              <a:rPr lang="en-US" dirty="0"/>
              <a:t>Des chantiers </a:t>
            </a:r>
            <a:r>
              <a:rPr lang="en-US" dirty="0" err="1"/>
              <a:t>collectifs</a:t>
            </a:r>
            <a:r>
              <a:rPr lang="en-US" dirty="0"/>
              <a:t> ?</a:t>
            </a:r>
          </a:p>
        </p:txBody>
      </p:sp>
      <p:sp>
        <p:nvSpPr>
          <p:cNvPr id="3" name="Content Placeholder 2">
            <a:extLst>
              <a:ext uri="{FF2B5EF4-FFF2-40B4-BE49-F238E27FC236}">
                <a16:creationId xmlns:a16="http://schemas.microsoft.com/office/drawing/2014/main" id="{B000AA60-0648-EFC8-6622-B4071783A811}"/>
              </a:ext>
            </a:extLst>
          </p:cNvPr>
          <p:cNvSpPr>
            <a:spLocks noGrp="1"/>
          </p:cNvSpPr>
          <p:nvPr>
            <p:ph idx="1"/>
          </p:nvPr>
        </p:nvSpPr>
        <p:spPr>
          <a:xfrm>
            <a:off x="1097280" y="1845734"/>
            <a:ext cx="10058400" cy="4023360"/>
          </a:xfrm>
        </p:spPr>
        <p:txBody>
          <a:bodyPr vert="horz" lIns="91440" tIns="45720" rIns="91440" bIns="45720" rtlCol="0" anchor="t">
            <a:normAutofit/>
          </a:bodyPr>
          <a:lstStyle/>
          <a:p>
            <a:r>
              <a:rPr lang="en-US" b="1" dirty="0"/>
              <a:t>Vos </a:t>
            </a:r>
            <a:r>
              <a:rPr lang="en-US" b="1" dirty="0" err="1"/>
              <a:t>idées</a:t>
            </a:r>
            <a:r>
              <a:rPr lang="en-US" b="1" dirty="0"/>
              <a:t> de chantiers </a:t>
            </a:r>
            <a:r>
              <a:rPr lang="en-US" b="1" dirty="0" err="1"/>
              <a:t>collectifs</a:t>
            </a:r>
            <a:r>
              <a:rPr lang="en-US" b="1" dirty="0"/>
              <a:t> ?</a:t>
            </a:r>
            <a:endParaRPr lang="en-US" b="1" dirty="0">
              <a:solidFill>
                <a:schemeClr val="bg1">
                  <a:lumMod val="50000"/>
                </a:schemeClr>
              </a:solidFill>
              <a:cs typeface="Calibri"/>
            </a:endParaRPr>
          </a:p>
          <a:p>
            <a:r>
              <a:rPr lang="en-US" b="1" dirty="0">
                <a:cs typeface="Calibri"/>
              </a:rPr>
              <a:t>...</a:t>
            </a:r>
          </a:p>
          <a:p>
            <a:endParaRPr lang="en-US">
              <a:cs typeface="Calibri"/>
            </a:endParaRP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814471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0D16-0D29-C1B8-8436-7331E6C893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48F92A-E067-80EA-F4FF-CF71E5722830}"/>
              </a:ext>
            </a:extLst>
          </p:cNvPr>
          <p:cNvSpPr>
            <a:spLocks noGrp="1"/>
          </p:cNvSpPr>
          <p:nvPr>
            <p:ph type="title"/>
          </p:nvPr>
        </p:nvSpPr>
        <p:spPr>
          <a:xfrm>
            <a:off x="1097280" y="286603"/>
            <a:ext cx="10058400" cy="603032"/>
          </a:xfrm>
        </p:spPr>
        <p:txBody>
          <a:bodyPr>
            <a:normAutofit fontScale="90000"/>
          </a:bodyPr>
          <a:lstStyle/>
          <a:p>
            <a:r>
              <a:rPr lang="fr-FR" dirty="0">
                <a:cs typeface="Calibri Light"/>
              </a:rPr>
              <a:t>Relevé de décisions et To-do List</a:t>
            </a:r>
            <a:endParaRPr lang="fr-FR" dirty="0"/>
          </a:p>
        </p:txBody>
      </p:sp>
      <p:graphicFrame>
        <p:nvGraphicFramePr>
          <p:cNvPr id="4" name="Tableau 3">
            <a:extLst>
              <a:ext uri="{FF2B5EF4-FFF2-40B4-BE49-F238E27FC236}">
                <a16:creationId xmlns:a16="http://schemas.microsoft.com/office/drawing/2014/main" id="{0E2DE2FC-1F4A-0DD1-972B-2953274A2793}"/>
              </a:ext>
            </a:extLst>
          </p:cNvPr>
          <p:cNvGraphicFramePr>
            <a:graphicFrameLocks noGrp="1"/>
          </p:cNvGraphicFramePr>
          <p:nvPr>
            <p:extLst>
              <p:ext uri="{D42A27DB-BD31-4B8C-83A1-F6EECF244321}">
                <p14:modId xmlns:p14="http://schemas.microsoft.com/office/powerpoint/2010/main" val="4831530"/>
              </p:ext>
            </p:extLst>
          </p:nvPr>
        </p:nvGraphicFramePr>
        <p:xfrm>
          <a:off x="533400" y="990600"/>
          <a:ext cx="11359557" cy="4744713"/>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1467821127"/>
                    </a:ext>
                  </a:extLst>
                </a:gridCol>
                <a:gridCol w="9349782">
                  <a:extLst>
                    <a:ext uri="{9D8B030D-6E8A-4147-A177-3AD203B41FA5}">
                      <a16:colId xmlns:a16="http://schemas.microsoft.com/office/drawing/2014/main" val="2411122563"/>
                    </a:ext>
                  </a:extLst>
                </a:gridCol>
              </a:tblGrid>
              <a:tr h="370840">
                <a:tc>
                  <a:txBody>
                    <a:bodyPr/>
                    <a:lstStyle/>
                    <a:p>
                      <a:r>
                        <a:rPr lang="fr-FR" sz="1400" b="1" dirty="0">
                          <a:solidFill>
                            <a:schemeClr val="tx1"/>
                          </a:solidFill>
                        </a:rPr>
                        <a:t>QUI</a:t>
                      </a:r>
                    </a:p>
                  </a:txBody>
                  <a:tcPr/>
                </a:tc>
                <a:tc>
                  <a:txBody>
                    <a:bodyPr/>
                    <a:lstStyle/>
                    <a:p>
                      <a:r>
                        <a:rPr lang="fr-FR" sz="1400" b="1" dirty="0">
                          <a:solidFill>
                            <a:schemeClr val="tx1"/>
                          </a:solidFill>
                        </a:rPr>
                        <a:t>QUOI</a:t>
                      </a:r>
                    </a:p>
                  </a:txBody>
                  <a:tcPr/>
                </a:tc>
                <a:extLst>
                  <a:ext uri="{0D108BD9-81ED-4DB2-BD59-A6C34878D82A}">
                    <a16:rowId xmlns:a16="http://schemas.microsoft.com/office/drawing/2014/main" val="497173514"/>
                  </a:ext>
                </a:extLst>
              </a:tr>
              <a:tr h="370840">
                <a:tc>
                  <a:txBody>
                    <a:bodyPr/>
                    <a:lstStyle/>
                    <a:p>
                      <a:pPr lvl="0">
                        <a:buNone/>
                      </a:pPr>
                      <a:r>
                        <a:rPr lang="fr-FR" sz="1400" b="0" i="0" u="none" strike="noStrike" noProof="0" dirty="0">
                          <a:solidFill>
                            <a:schemeClr val="tx1"/>
                          </a:solidFill>
                          <a:latin typeface="Calibri"/>
                        </a:rPr>
                        <a:t>ÉTABLISSEMENTS</a:t>
                      </a:r>
                      <a:endParaRPr lang="fr-FR" sz="1400" dirty="0"/>
                    </a:p>
                  </a:txBody>
                  <a:tcPr/>
                </a:tc>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Prendre connaissance des solutions de contournement (pour la recherche dans </a:t>
                      </a:r>
                      <a:r>
                        <a:rPr lang="fr-FR" sz="1400" b="0" i="0" u="none" strike="noStrike" noProof="0" err="1">
                          <a:solidFill>
                            <a:schemeClr val="tx1"/>
                          </a:solidFill>
                          <a:latin typeface="Calibri"/>
                        </a:rPr>
                        <a:t>WInIBW</a:t>
                      </a:r>
                      <a:r>
                        <a:rPr lang="fr-FR" sz="1400" b="0" i="0" u="none" strike="noStrike" noProof="0" dirty="0">
                          <a:solidFill>
                            <a:schemeClr val="tx1"/>
                          </a:solidFill>
                          <a:latin typeface="Calibri"/>
                        </a:rPr>
                        <a:t>) validées en séance</a:t>
                      </a:r>
                      <a:endParaRPr lang="fr-FR" sz="1400" b="0" i="0" u="none" strike="noStrike" noProof="0">
                        <a:solidFill>
                          <a:srgbClr val="000000"/>
                        </a:solidFill>
                        <a:latin typeface="Calibri"/>
                      </a:endParaRPr>
                    </a:p>
                  </a:txBody>
                  <a:tcPr/>
                </a:tc>
                <a:extLst>
                  <a:ext uri="{0D108BD9-81ED-4DB2-BD59-A6C34878D82A}">
                    <a16:rowId xmlns:a16="http://schemas.microsoft.com/office/drawing/2014/main" val="1477185287"/>
                  </a:ext>
                </a:extLst>
              </a:tr>
              <a:tr h="370840">
                <a:tc>
                  <a:txBody>
                    <a:bodyPr/>
                    <a:lstStyle/>
                    <a:p>
                      <a:pPr lvl="0">
                        <a:buNone/>
                      </a:pPr>
                      <a:r>
                        <a:rPr lang="fr-FR" sz="1400" b="0" i="0" u="none" strike="noStrike" noProof="0" dirty="0">
                          <a:solidFill>
                            <a:schemeClr val="tx1"/>
                          </a:solidFill>
                          <a:latin typeface="Calibri"/>
                        </a:rPr>
                        <a:t>ABES + ÉTABL. </a:t>
                      </a:r>
                      <a:endParaRPr lang="fr-FR" sz="1400" dirty="0"/>
                    </a:p>
                  </a:txBody>
                  <a:tcPr/>
                </a:tc>
                <a:tc>
                  <a:txBody>
                    <a:bodyPr/>
                    <a:lstStyle/>
                    <a:p>
                      <a:pPr lvl="0">
                        <a:buNone/>
                      </a:pPr>
                      <a:r>
                        <a:rPr lang="fr-FR" sz="1400" b="0" i="0" u="none" strike="noStrike" noProof="0" dirty="0">
                          <a:solidFill>
                            <a:schemeClr val="tx1"/>
                          </a:solidFill>
                          <a:latin typeface="Calibri"/>
                        </a:rPr>
                        <a:t>Solutionner le problème de l'arobase (soit à placer en début de zone, soit saisir des variantes de titres en 540). Se renseigner auprès des bibliothèques du monde arabe et partager avec tous les retours obtenus ;  Choisir collectivement une solution.</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2043182490"/>
                  </a:ext>
                </a:extLst>
              </a:tr>
              <a:tr h="370840">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ÉTABLISSEMENTS</a:t>
                      </a:r>
                      <a:endParaRPr lang="fr-FR" sz="1400" b="0" i="0" u="none" strike="noStrike" noProof="0" dirty="0">
                        <a:solidFill>
                          <a:srgbClr val="000000"/>
                        </a:solidFill>
                        <a:latin typeface="Calibri"/>
                      </a:endParaRPr>
                    </a:p>
                  </a:txBody>
                  <a:tcPr/>
                </a:tc>
                <a:tc>
                  <a:txBody>
                    <a:bodyPr/>
                    <a:lstStyle/>
                    <a:p>
                      <a:pPr lvl="0">
                        <a:buNone/>
                      </a:pPr>
                      <a:r>
                        <a:rPr lang="fr-FR" sz="1400" b="0" i="0" u="none" strike="noStrike" noProof="0" dirty="0">
                          <a:solidFill>
                            <a:schemeClr val="tx1"/>
                          </a:solidFill>
                          <a:latin typeface="Calibri"/>
                        </a:rPr>
                        <a:t>Faire un ticket sur </a:t>
                      </a:r>
                      <a:r>
                        <a:rPr lang="fr-FR" sz="1400" b="0" i="0" u="none" strike="noStrike" noProof="0" dirty="0" err="1">
                          <a:solidFill>
                            <a:schemeClr val="tx1"/>
                          </a:solidFill>
                          <a:latin typeface="Calibri"/>
                        </a:rPr>
                        <a:t>ABESstp</a:t>
                      </a:r>
                      <a:r>
                        <a:rPr lang="fr-FR" sz="1400" b="0" i="0" u="none" strike="noStrike" noProof="0" dirty="0">
                          <a:solidFill>
                            <a:schemeClr val="tx1"/>
                          </a:solidFill>
                          <a:latin typeface="Calibri"/>
                        </a:rPr>
                        <a:t> pour participer au test  du moteur de recherche </a:t>
                      </a:r>
                      <a:r>
                        <a:rPr lang="fr-FR" sz="1400" b="0" i="0" u="none" strike="noStrike" noProof="0" dirty="0" err="1">
                          <a:solidFill>
                            <a:schemeClr val="tx1"/>
                          </a:solidFill>
                          <a:latin typeface="Calibri"/>
                        </a:rPr>
                        <a:t>IdRef</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2741180154"/>
                  </a:ext>
                </a:extLst>
              </a:tr>
              <a:tr h="370840">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ÉTABLISSEMENTS</a:t>
                      </a:r>
                      <a:endParaRPr lang="fr-FR" sz="1400" b="0" i="0" u="none" strike="noStrike" noProof="0" dirty="0">
                        <a:solidFill>
                          <a:srgbClr val="000000"/>
                        </a:solidFill>
                        <a:latin typeface="Calibri"/>
                      </a:endParaRPr>
                    </a:p>
                  </a:txBody>
                  <a:tcPr/>
                </a:tc>
                <a:tc>
                  <a:txBody>
                    <a:bodyPr/>
                    <a:lstStyle/>
                    <a:p>
                      <a:pPr lvl="0">
                        <a:buNone/>
                      </a:pPr>
                      <a:r>
                        <a:rPr lang="fr-FR" sz="1400" b="0" i="0" u="none" strike="noStrike" noProof="0" dirty="0">
                          <a:solidFill>
                            <a:schemeClr val="tx1"/>
                          </a:solidFill>
                          <a:latin typeface="Calibri"/>
                        </a:rPr>
                        <a:t>Mettre en place la solution de contournement pour la saisie des caractères arabes dans Calames</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441410972"/>
                  </a:ext>
                </a:extLst>
              </a:tr>
              <a:tr h="370840">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ÉTABLISSEMENTS</a:t>
                      </a:r>
                      <a:endParaRPr lang="fr-FR" sz="1400" b="0" i="0" u="none" strike="noStrike" noProof="0" dirty="0">
                        <a:solidFill>
                          <a:srgbClr val="000000"/>
                        </a:solidFill>
                        <a:latin typeface="Calibri"/>
                      </a:endParaRPr>
                    </a:p>
                  </a:txBody>
                  <a:tcPr/>
                </a:tc>
                <a:tc>
                  <a:txBody>
                    <a:bodyPr/>
                    <a:lstStyle/>
                    <a:p>
                      <a:pPr lvl="0">
                        <a:buNone/>
                      </a:pPr>
                      <a:r>
                        <a:rPr lang="fr-FR" sz="1400" b="0" i="0" u="none" strike="noStrike" noProof="0" dirty="0">
                          <a:solidFill>
                            <a:schemeClr val="tx1"/>
                          </a:solidFill>
                          <a:latin typeface="Calibri"/>
                        </a:rPr>
                        <a:t>Faire un ticket sur </a:t>
                      </a:r>
                      <a:r>
                        <a:rPr lang="fr-FR" sz="1400" b="0" i="0" u="none" strike="noStrike" noProof="0" dirty="0" err="1">
                          <a:solidFill>
                            <a:schemeClr val="tx1"/>
                          </a:solidFill>
                          <a:latin typeface="Calibri"/>
                        </a:rPr>
                        <a:t>ABESstp</a:t>
                      </a:r>
                      <a:r>
                        <a:rPr lang="fr-FR" sz="1400" b="0" i="0" u="none" strike="noStrike" noProof="0" dirty="0">
                          <a:solidFill>
                            <a:srgbClr val="000000"/>
                          </a:solidFill>
                          <a:latin typeface="Calibri"/>
                        </a:rPr>
                        <a:t> pour particip</a:t>
                      </a:r>
                      <a:r>
                        <a:rPr lang="fr-FR" sz="1400" b="0" i="0" u="none" strike="noStrike" noProof="0" dirty="0">
                          <a:solidFill>
                            <a:schemeClr val="tx1"/>
                          </a:solidFill>
                          <a:latin typeface="Calibri"/>
                        </a:rPr>
                        <a:t>er au test d'une police de caractères (test fin janvier 2024)</a:t>
                      </a:r>
                      <a:endParaRPr lang="fr-FR" sz="1400" b="0" i="0" u="none" strike="noStrike" noProof="0">
                        <a:solidFill>
                          <a:srgbClr val="000000"/>
                        </a:solidFill>
                        <a:latin typeface="Calibri"/>
                      </a:endParaRPr>
                    </a:p>
                  </a:txBody>
                  <a:tcPr/>
                </a:tc>
                <a:extLst>
                  <a:ext uri="{0D108BD9-81ED-4DB2-BD59-A6C34878D82A}">
                    <a16:rowId xmlns:a16="http://schemas.microsoft.com/office/drawing/2014/main" val="2702062479"/>
                  </a:ext>
                </a:extLst>
              </a:tr>
              <a:tr h="370840">
                <a:tc>
                  <a:txBody>
                    <a:bodyPr/>
                    <a:lstStyle/>
                    <a:p>
                      <a:pPr lvl="0">
                        <a:buNone/>
                      </a:pPr>
                      <a:r>
                        <a:rPr lang="fr-FR" sz="1400" b="0" i="0" u="none" strike="noStrike" noProof="0" dirty="0">
                          <a:solidFill>
                            <a:schemeClr val="tx1"/>
                          </a:solidFill>
                          <a:latin typeface="Calibri"/>
                        </a:rPr>
                        <a:t>ABES</a:t>
                      </a:r>
                      <a:endParaRPr lang="fr-FR" sz="1400" dirty="0"/>
                    </a:p>
                  </a:txBody>
                  <a:tcPr/>
                </a:tc>
                <a:tc>
                  <a:txBody>
                    <a:bodyPr/>
                    <a:lstStyle/>
                    <a:p>
                      <a:pPr lvl="0">
                        <a:buNone/>
                      </a:pPr>
                      <a:r>
                        <a:rPr lang="fr-FR" sz="1400" b="0" i="0" u="none" strike="noStrike" noProof="0" dirty="0">
                          <a:solidFill>
                            <a:schemeClr val="tx1"/>
                          </a:solidFill>
                          <a:latin typeface="Calibri"/>
                        </a:rPr>
                        <a:t>Conduire les tests </a:t>
                      </a:r>
                      <a:r>
                        <a:rPr lang="fr-FR" sz="1400" b="0" i="0" u="none" strike="noStrike" noProof="0" dirty="0" err="1">
                          <a:solidFill>
                            <a:schemeClr val="tx1"/>
                          </a:solidFill>
                          <a:latin typeface="Calibri"/>
                        </a:rPr>
                        <a:t>IdRef</a:t>
                      </a:r>
                      <a:r>
                        <a:rPr lang="fr-FR" sz="1400" b="0" i="0" u="none" strike="noStrike" noProof="0" dirty="0">
                          <a:solidFill>
                            <a:schemeClr val="tx1"/>
                          </a:solidFill>
                          <a:latin typeface="Calibri"/>
                        </a:rPr>
                        <a:t> et Calames</a:t>
                      </a:r>
                      <a:endParaRPr lang="fr-FR" sz="1400" b="0" i="0" u="none" strike="noStrike" noProof="0">
                        <a:solidFill>
                          <a:srgbClr val="000000"/>
                        </a:solidFill>
                        <a:latin typeface="Calibri"/>
                      </a:endParaRPr>
                    </a:p>
                  </a:txBody>
                  <a:tcPr/>
                </a:tc>
                <a:extLst>
                  <a:ext uri="{0D108BD9-81ED-4DB2-BD59-A6C34878D82A}">
                    <a16:rowId xmlns:a16="http://schemas.microsoft.com/office/drawing/2014/main" val="2820271062"/>
                  </a:ext>
                </a:extLst>
              </a:tr>
              <a:tr h="370839">
                <a:tc>
                  <a:txBody>
                    <a:bodyPr/>
                    <a:lstStyle/>
                    <a:p>
                      <a:pPr lvl="0">
                        <a:buNone/>
                      </a:pPr>
                      <a:r>
                        <a:rPr lang="fr-FR" sz="1400" b="0" i="0" u="none" strike="noStrike" noProof="0" dirty="0">
                          <a:solidFill>
                            <a:schemeClr val="tx1"/>
                          </a:solidFill>
                          <a:latin typeface="Calibri"/>
                        </a:rPr>
                        <a:t>ABES</a:t>
                      </a:r>
                      <a:endParaRPr lang="fr-FR" sz="1400" dirty="0"/>
                    </a:p>
                  </a:txBody>
                  <a:tcPr/>
                </a:tc>
                <a:tc>
                  <a:txBody>
                    <a:bodyPr/>
                    <a:lstStyle/>
                    <a:p>
                      <a:pPr lvl="0">
                        <a:buNone/>
                      </a:pPr>
                      <a:r>
                        <a:rPr lang="fr-FR" sz="1400" b="0" i="0" u="none" strike="noStrike" noProof="0" dirty="0">
                          <a:solidFill>
                            <a:schemeClr val="tx1"/>
                          </a:solidFill>
                          <a:latin typeface="Calibri"/>
                        </a:rPr>
                        <a:t>Mettre en ligne un fichier collaboratif pour la discussion "Translittération : obligatoire ou non ?"</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604404957"/>
                  </a:ext>
                </a:extLst>
              </a:tr>
              <a:tr h="370838">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ÉTABLISSEMENTS</a:t>
                      </a:r>
                      <a:endParaRPr lang="fr-FR" sz="1400" b="0" i="0" u="none" strike="noStrike" noProof="0" dirty="0">
                        <a:solidFill>
                          <a:srgbClr val="000000"/>
                        </a:solidFill>
                        <a:latin typeface="Calibri"/>
                      </a:endParaRPr>
                    </a:p>
                  </a:txBody>
                  <a:tcPr/>
                </a:tc>
                <a:tc>
                  <a:txBody>
                    <a:bodyPr/>
                    <a:lstStyle/>
                    <a:p>
                      <a:pPr lvl="0">
                        <a:buNone/>
                      </a:pPr>
                      <a:r>
                        <a:rPr lang="fr-FR" sz="1400" b="0" i="0" u="none" strike="noStrike" noProof="0" dirty="0">
                          <a:solidFill>
                            <a:schemeClr val="tx1"/>
                          </a:solidFill>
                          <a:latin typeface="Calibri"/>
                        </a:rPr>
                        <a:t>Donner son avis sur le caractère obligatoire de la translittération dans le document collaboratif (avant fin février 2024)</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3621654143"/>
                  </a:ext>
                </a:extLst>
              </a:tr>
              <a:tr h="370838">
                <a:tc>
                  <a:txBody>
                    <a:bodyPr/>
                    <a:lstStyle/>
                    <a:p>
                      <a:pPr lvl="0">
                        <a:buNone/>
                      </a:pPr>
                      <a:r>
                        <a:rPr lang="fr-FR" sz="1400" b="0" i="0" u="none" strike="noStrike" noProof="0" dirty="0">
                          <a:solidFill>
                            <a:schemeClr val="tx1"/>
                          </a:solidFill>
                          <a:latin typeface="Calibri"/>
                        </a:rPr>
                        <a:t>ABES</a:t>
                      </a:r>
                    </a:p>
                  </a:txBody>
                  <a:tcPr/>
                </a:tc>
                <a:tc>
                  <a:txBody>
                    <a:bodyPr/>
                    <a:lstStyle/>
                    <a:p>
                      <a:pPr lvl="0">
                        <a:buNone/>
                      </a:pPr>
                      <a:r>
                        <a:rPr lang="fr-FR" sz="1400" b="0" i="0" u="none" strike="noStrike" noProof="0" dirty="0">
                          <a:solidFill>
                            <a:schemeClr val="tx1"/>
                          </a:solidFill>
                          <a:latin typeface="Calibri"/>
                        </a:rPr>
                        <a:t>Consigne à faire évoluer sur la saisie du titre parallèle</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1355511205"/>
                  </a:ext>
                </a:extLst>
              </a:tr>
              <a:tr h="370838">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ÉTABLISSEMENTS</a:t>
                      </a:r>
                      <a:endParaRPr lang="fr-FR" sz="1400" b="0" i="0" u="none" strike="noStrike" noProof="0" dirty="0">
                        <a:solidFill>
                          <a:srgbClr val="000000"/>
                        </a:solidFill>
                        <a:latin typeface="Calibri"/>
                      </a:endParaRPr>
                    </a:p>
                  </a:txBody>
                  <a:tcPr/>
                </a:tc>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Se signaler si on est volontaire pour rédiger collectivement un mémo sur le catalogage bibliographique en arabe</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2226021153"/>
                  </a:ext>
                </a:extLst>
              </a:tr>
              <a:tr h="370838">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ABES + ÉTABL. </a:t>
                      </a:r>
                      <a:endParaRPr lang="fr-FR" sz="1400" b="0" i="0" u="none" strike="noStrike" noProof="0" dirty="0">
                        <a:solidFill>
                          <a:srgbClr val="000000"/>
                        </a:solidFill>
                        <a:latin typeface="Calibri"/>
                      </a:endParaRPr>
                    </a:p>
                    <a:p>
                      <a:pPr lvl="0">
                        <a:buNone/>
                      </a:pPr>
                      <a:endParaRPr lang="fr-FR" sz="1400" b="0" i="0" u="none" strike="noStrike" noProof="0" dirty="0">
                        <a:solidFill>
                          <a:schemeClr val="tx1"/>
                        </a:solidFill>
                        <a:latin typeface="Calibri"/>
                      </a:endParaRPr>
                    </a:p>
                  </a:txBody>
                  <a:tcPr/>
                </a:tc>
                <a:tc>
                  <a:txBody>
                    <a:bodyPr/>
                    <a:lstStyle/>
                    <a:p>
                      <a:pPr lvl="0" algn="l">
                        <a:lnSpc>
                          <a:spcPct val="100000"/>
                        </a:lnSpc>
                        <a:spcBef>
                          <a:spcPts val="0"/>
                        </a:spcBef>
                        <a:spcAft>
                          <a:spcPts val="0"/>
                        </a:spcAft>
                        <a:buNone/>
                      </a:pPr>
                      <a:r>
                        <a:rPr lang="fr-FR" sz="1400" b="0" i="0" u="none" strike="noStrike" noProof="0" dirty="0">
                          <a:solidFill>
                            <a:schemeClr val="tx1"/>
                          </a:solidFill>
                          <a:latin typeface="Calibri"/>
                        </a:rPr>
                        <a:t>Se signaler pour reprendre et finaliser collectivement  le "Guide de catalogage des autorités personnes arabes"</a:t>
                      </a:r>
                      <a:endParaRPr lang="fr-FR" sz="1400" b="0" i="0" u="none" strike="noStrike" noProof="0" dirty="0">
                        <a:solidFill>
                          <a:srgbClr val="000000"/>
                        </a:solidFill>
                        <a:latin typeface="Calibri"/>
                      </a:endParaRPr>
                    </a:p>
                  </a:txBody>
                  <a:tcPr/>
                </a:tc>
                <a:extLst>
                  <a:ext uri="{0D108BD9-81ED-4DB2-BD59-A6C34878D82A}">
                    <a16:rowId xmlns:a16="http://schemas.microsoft.com/office/drawing/2014/main" val="3852983139"/>
                  </a:ext>
                </a:extLst>
              </a:tr>
            </a:tbl>
          </a:graphicData>
        </a:graphic>
      </p:graphicFrame>
      <p:sp>
        <p:nvSpPr>
          <p:cNvPr id="3" name="ZoneTexte 2">
            <a:extLst>
              <a:ext uri="{FF2B5EF4-FFF2-40B4-BE49-F238E27FC236}">
                <a16:creationId xmlns:a16="http://schemas.microsoft.com/office/drawing/2014/main" id="{FA10585D-B576-590A-D403-5774435EC146}"/>
              </a:ext>
            </a:extLst>
          </p:cNvPr>
          <p:cNvSpPr txBox="1"/>
          <p:nvPr/>
        </p:nvSpPr>
        <p:spPr>
          <a:xfrm>
            <a:off x="276225" y="5943600"/>
            <a:ext cx="59912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t>ÉTABLISSEMENTS = établissements membres des réseaux de l'</a:t>
            </a:r>
            <a:r>
              <a:rPr lang="fr-FR" sz="1400" dirty="0" err="1"/>
              <a:t>Abes</a:t>
            </a:r>
            <a:r>
              <a:rPr lang="fr-FR" sz="1400" dirty="0"/>
              <a:t> uniquement</a:t>
            </a:r>
            <a:endParaRPr lang="fr-FR" dirty="0" err="1"/>
          </a:p>
        </p:txBody>
      </p:sp>
    </p:spTree>
    <p:extLst>
      <p:ext uri="{BB962C8B-B14F-4D97-AF65-F5344CB8AC3E}">
        <p14:creationId xmlns:p14="http://schemas.microsoft.com/office/powerpoint/2010/main" val="179139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3FD7-2BEB-165A-6AAA-0309F6BEB3C7}"/>
              </a:ext>
            </a:extLst>
          </p:cNvPr>
          <p:cNvSpPr>
            <a:spLocks noGrp="1"/>
          </p:cNvSpPr>
          <p:nvPr>
            <p:ph type="title"/>
          </p:nvPr>
        </p:nvSpPr>
        <p:spPr/>
        <p:txBody>
          <a:bodyPr/>
          <a:lstStyle/>
          <a:p>
            <a:r>
              <a:rPr lang="en-US">
                <a:cs typeface="Calibri Light"/>
              </a:rPr>
              <a:t>Quelles solutions de </a:t>
            </a:r>
            <a:r>
              <a:rPr lang="en-US" err="1">
                <a:cs typeface="Calibri Light"/>
              </a:rPr>
              <a:t>contournement</a:t>
            </a:r>
            <a:r>
              <a:rPr lang="en-US">
                <a:cs typeface="Calibri Light"/>
              </a:rPr>
              <a:t> ?</a:t>
            </a:r>
            <a:endParaRPr lang="en-US"/>
          </a:p>
        </p:txBody>
      </p:sp>
      <p:sp>
        <p:nvSpPr>
          <p:cNvPr id="3" name="Content Placeholder 2">
            <a:extLst>
              <a:ext uri="{FF2B5EF4-FFF2-40B4-BE49-F238E27FC236}">
                <a16:creationId xmlns:a16="http://schemas.microsoft.com/office/drawing/2014/main" id="{025A5B8C-713E-062E-F3FE-DE21BB07CC42}"/>
              </a:ext>
            </a:extLst>
          </p:cNvPr>
          <p:cNvSpPr>
            <a:spLocks noGrp="1"/>
          </p:cNvSpPr>
          <p:nvPr>
            <p:ph idx="1"/>
          </p:nvPr>
        </p:nvSpPr>
        <p:spPr/>
        <p:txBody>
          <a:bodyPr vert="horz" lIns="0" tIns="45720" rIns="0" bIns="45720" rtlCol="0" anchor="t">
            <a:normAutofit/>
          </a:bodyPr>
          <a:lstStyle/>
          <a:p>
            <a:pPr marL="383540" lvl="1">
              <a:buFont typeface="Courier New" panose="020F0502020204030204" pitchFamily="34" charset="0"/>
              <a:buChar char="o"/>
            </a:pPr>
            <a:r>
              <a:rPr lang="en-US" err="1">
                <a:cs typeface="Calibri"/>
              </a:rPr>
              <a:t>Problème</a:t>
            </a:r>
            <a:r>
              <a:rPr lang="en-US">
                <a:cs typeface="Calibri"/>
              </a:rPr>
              <a:t> de manipulation des </a:t>
            </a:r>
            <a:r>
              <a:rPr lang="en-US" err="1">
                <a:cs typeface="Calibri"/>
              </a:rPr>
              <a:t>caractères</a:t>
            </a:r>
            <a:r>
              <a:rPr lang="en-US">
                <a:cs typeface="Calibri"/>
              </a:rPr>
              <a:t> </a:t>
            </a:r>
            <a:r>
              <a:rPr lang="en-US" err="1">
                <a:cs typeface="Calibri"/>
              </a:rPr>
              <a:t>arabes</a:t>
            </a:r>
            <a:r>
              <a:rPr lang="en-US">
                <a:cs typeface="Calibri"/>
              </a:rPr>
              <a:t> dans </a:t>
            </a:r>
            <a:r>
              <a:rPr lang="en-US" err="1">
                <a:cs typeface="Calibri"/>
              </a:rPr>
              <a:t>WinIBW</a:t>
            </a:r>
          </a:p>
          <a:p>
            <a:pPr marL="383540" lvl="1">
              <a:buFont typeface="Courier New" panose="020F0502020204030204" pitchFamily="34" charset="0"/>
              <a:buChar char="o"/>
            </a:pPr>
            <a:endParaRPr lang="en-US">
              <a:cs typeface="Calibri"/>
            </a:endParaRPr>
          </a:p>
          <a:p>
            <a:pPr marL="383540" lvl="1">
              <a:buFont typeface="Courier New" panose="020F0502020204030204" pitchFamily="34" charset="0"/>
              <a:buChar char="o"/>
            </a:pPr>
            <a:endParaRPr lang="en-US">
              <a:cs typeface="Calibri"/>
            </a:endParaRPr>
          </a:p>
          <a:p>
            <a:pPr marL="383540" lvl="1">
              <a:buFont typeface="Courier New" panose="020F0502020204030204" pitchFamily="34" charset="0"/>
              <a:buChar char="o"/>
            </a:pPr>
            <a:endParaRPr lang="en-US">
              <a:cs typeface="Calibri"/>
            </a:endParaRPr>
          </a:p>
          <a:p>
            <a:pPr marL="383540" lvl="1">
              <a:buFont typeface="Courier New" panose="020F0502020204030204" pitchFamily="34" charset="0"/>
              <a:buChar char="o"/>
            </a:pPr>
            <a:r>
              <a:rPr lang="en-US" err="1">
                <a:cs typeface="Calibri"/>
              </a:rPr>
              <a:t>Ecriture</a:t>
            </a:r>
            <a:r>
              <a:rPr lang="en-US">
                <a:cs typeface="Calibri"/>
              </a:rPr>
              <a:t> </a:t>
            </a:r>
            <a:r>
              <a:rPr lang="en-US" err="1">
                <a:cs typeface="Calibri"/>
              </a:rPr>
              <a:t>italique</a:t>
            </a:r>
            <a:r>
              <a:rPr lang="en-US">
                <a:cs typeface="Calibri"/>
              </a:rPr>
              <a:t> pas </a:t>
            </a:r>
            <a:r>
              <a:rPr lang="en-US" err="1">
                <a:cs typeface="Calibri"/>
              </a:rPr>
              <a:t>lisible</a:t>
            </a:r>
            <a:r>
              <a:rPr lang="en-US">
                <a:cs typeface="Calibri"/>
              </a:rPr>
              <a:t> à </a:t>
            </a:r>
            <a:r>
              <a:rPr lang="en-US" err="1">
                <a:cs typeface="Calibri"/>
              </a:rPr>
              <a:t>l'affichage</a:t>
            </a:r>
            <a:r>
              <a:rPr lang="en-US">
                <a:cs typeface="Calibri"/>
              </a:rPr>
              <a:t> (</a:t>
            </a:r>
            <a:r>
              <a:rPr lang="en-US" err="1">
                <a:cs typeface="Calibri"/>
              </a:rPr>
              <a:t>quand</a:t>
            </a:r>
            <a:r>
              <a:rPr lang="en-US">
                <a:cs typeface="Calibri"/>
              </a:rPr>
              <a:t> on </a:t>
            </a:r>
            <a:r>
              <a:rPr lang="en-US" err="1">
                <a:cs typeface="Calibri"/>
              </a:rPr>
              <a:t>valide</a:t>
            </a:r>
            <a:r>
              <a:rPr lang="en-US">
                <a:cs typeface="Calibri"/>
              </a:rPr>
              <a:t> la notice), </a:t>
            </a:r>
            <a:r>
              <a:rPr lang="en-US" err="1">
                <a:cs typeface="Calibri"/>
              </a:rPr>
              <a:t>ce</a:t>
            </a:r>
            <a:r>
              <a:rPr lang="en-US">
                <a:cs typeface="Calibri"/>
              </a:rPr>
              <a:t> qui pose un </a:t>
            </a:r>
            <a:r>
              <a:rPr lang="en-US" err="1">
                <a:cs typeface="Calibri"/>
              </a:rPr>
              <a:t>problème</a:t>
            </a:r>
            <a:r>
              <a:rPr lang="en-US">
                <a:cs typeface="Calibri"/>
              </a:rPr>
              <a:t> de lecture et de </a:t>
            </a:r>
            <a:r>
              <a:rPr lang="en-US" err="1">
                <a:cs typeface="Calibri"/>
              </a:rPr>
              <a:t>vérification</a:t>
            </a:r>
            <a:r>
              <a:rPr lang="en-US">
                <a:cs typeface="Calibri"/>
              </a:rPr>
              <a:t> de la notice pour le </a:t>
            </a:r>
            <a:r>
              <a:rPr lang="en-US" err="1">
                <a:cs typeface="Calibri"/>
              </a:rPr>
              <a:t>catalogueur</a:t>
            </a:r>
            <a:r>
              <a:rPr lang="en-US">
                <a:cs typeface="Calibri"/>
              </a:rPr>
              <a:t>  </a:t>
            </a:r>
          </a:p>
          <a:p>
            <a:pPr marL="383540" lvl="1">
              <a:buFont typeface="Courier New" panose="020F0502020204030204" pitchFamily="34" charset="0"/>
              <a:buChar char="o"/>
            </a:pPr>
            <a:endParaRPr lang="en-US">
              <a:cs typeface="Calibri"/>
            </a:endParaRPr>
          </a:p>
          <a:p>
            <a:pPr marL="383540" lvl="1">
              <a:buFont typeface="Courier New" panose="020F0502020204030204" pitchFamily="34" charset="0"/>
              <a:buChar char="o"/>
            </a:pPr>
            <a:endParaRPr lang="en-US">
              <a:cs typeface="Calibri"/>
            </a:endParaRPr>
          </a:p>
          <a:p>
            <a:pPr marL="383540" lvl="1">
              <a:buFont typeface="Courier New" panose="020F0502020204030204" pitchFamily="34" charset="0"/>
              <a:buChar char="o"/>
            </a:pPr>
            <a:endParaRPr lang="en-US">
              <a:cs typeface="Calibri"/>
            </a:endParaRPr>
          </a:p>
          <a:p>
            <a:pPr marL="383540" lvl="1">
              <a:buFont typeface="Courier New" panose="020F0502020204030204" pitchFamily="34" charset="0"/>
              <a:buChar char="o"/>
            </a:pPr>
            <a:r>
              <a:rPr lang="en-US">
                <a:cs typeface="Calibri"/>
              </a:rPr>
              <a:t>La </a:t>
            </a:r>
            <a:r>
              <a:rPr lang="en-US" err="1">
                <a:cs typeface="Calibri"/>
              </a:rPr>
              <a:t>saisie</a:t>
            </a:r>
            <a:r>
              <a:rPr lang="en-US">
                <a:cs typeface="Calibri"/>
              </a:rPr>
              <a:t> du </a:t>
            </a:r>
            <a:r>
              <a:rPr lang="en-US" err="1">
                <a:cs typeface="Calibri"/>
              </a:rPr>
              <a:t>tanwin</a:t>
            </a:r>
            <a:r>
              <a:rPr lang="en-US">
                <a:cs typeface="Calibri"/>
              </a:rPr>
              <a:t> (double </a:t>
            </a:r>
            <a:r>
              <a:rPr lang="en-US" err="1">
                <a:cs typeface="Calibri"/>
              </a:rPr>
              <a:t>voyelle</a:t>
            </a:r>
            <a:r>
              <a:rPr lang="en-US">
                <a:cs typeface="Calibri"/>
              </a:rPr>
              <a:t> marque de </a:t>
            </a:r>
            <a:r>
              <a:rPr lang="en-US" err="1">
                <a:cs typeface="Calibri"/>
              </a:rPr>
              <a:t>l'indéfini</a:t>
            </a:r>
            <a:r>
              <a:rPr lang="en-US">
                <a:cs typeface="Calibri"/>
              </a:rPr>
              <a:t>) </a:t>
            </a:r>
            <a:r>
              <a:rPr lang="en-US" err="1">
                <a:cs typeface="Calibri"/>
              </a:rPr>
              <a:t>crée</a:t>
            </a:r>
            <a:r>
              <a:rPr lang="en-US">
                <a:cs typeface="Calibri"/>
              </a:rPr>
              <a:t> des </a:t>
            </a:r>
            <a:r>
              <a:rPr lang="en-US" err="1">
                <a:cs typeface="Calibri"/>
              </a:rPr>
              <a:t>caractères</a:t>
            </a:r>
            <a:r>
              <a:rPr lang="en-US">
                <a:cs typeface="Calibri"/>
              </a:rPr>
              <a:t> </a:t>
            </a:r>
            <a:r>
              <a:rPr lang="en-US" err="1">
                <a:cs typeface="Calibri"/>
              </a:rPr>
              <a:t>bizarres</a:t>
            </a:r>
            <a:r>
              <a:rPr lang="en-US">
                <a:cs typeface="Calibri"/>
              </a:rPr>
              <a:t> à </a:t>
            </a:r>
            <a:r>
              <a:rPr lang="en-US" err="1">
                <a:cs typeface="Calibri"/>
              </a:rPr>
              <a:t>l'affichage</a:t>
            </a:r>
            <a:r>
              <a:rPr lang="en-US">
                <a:cs typeface="Calibri"/>
              </a:rPr>
              <a:t> (</a:t>
            </a:r>
            <a:r>
              <a:rPr lang="en-US" err="1">
                <a:cs typeface="Calibri"/>
              </a:rPr>
              <a:t>problème</a:t>
            </a:r>
            <a:r>
              <a:rPr lang="en-US">
                <a:cs typeface="Calibri"/>
              </a:rPr>
              <a:t> </a:t>
            </a:r>
            <a:r>
              <a:rPr lang="en-US" err="1">
                <a:cs typeface="Calibri"/>
              </a:rPr>
              <a:t>d'encodage</a:t>
            </a:r>
            <a:r>
              <a:rPr lang="en-US">
                <a:cs typeface="Calibri"/>
              </a:rPr>
              <a:t>) </a:t>
            </a:r>
          </a:p>
        </p:txBody>
      </p:sp>
      <p:sp>
        <p:nvSpPr>
          <p:cNvPr id="5" name="Rectangle 4">
            <a:extLst>
              <a:ext uri="{FF2B5EF4-FFF2-40B4-BE49-F238E27FC236}">
                <a16:creationId xmlns:a16="http://schemas.microsoft.com/office/drawing/2014/main" id="{D53E16A9-EF43-205B-4C6E-247DF8CE9DE6}"/>
              </a:ext>
            </a:extLst>
          </p:cNvPr>
          <p:cNvSpPr/>
          <p:nvPr/>
        </p:nvSpPr>
        <p:spPr>
          <a:xfrm>
            <a:off x="1248372" y="5386917"/>
            <a:ext cx="9773938" cy="66260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b="1">
                <a:solidFill>
                  <a:srgbClr val="404040"/>
                </a:solidFill>
                <a:cs typeface="Calibri"/>
              </a:rPr>
              <a:t>Ne pas </a:t>
            </a:r>
            <a:r>
              <a:rPr lang="en-US" b="1" err="1">
                <a:solidFill>
                  <a:srgbClr val="404040"/>
                </a:solidFill>
                <a:cs typeface="Calibri"/>
              </a:rPr>
              <a:t>saisir</a:t>
            </a:r>
            <a:r>
              <a:rPr lang="en-US" b="1">
                <a:solidFill>
                  <a:srgbClr val="404040"/>
                </a:solidFill>
                <a:cs typeface="Calibri"/>
              </a:rPr>
              <a:t> le tanwin</a:t>
            </a:r>
            <a:r>
              <a:rPr lang="en-US">
                <a:solidFill>
                  <a:srgbClr val="404040"/>
                </a:solidFill>
                <a:cs typeface="Calibri"/>
              </a:rPr>
              <a:t>, et si on le trouve dans une notice, le supprimer pour </a:t>
            </a:r>
            <a:r>
              <a:rPr lang="en-US" err="1">
                <a:solidFill>
                  <a:srgbClr val="404040"/>
                </a:solidFill>
                <a:cs typeface="Calibri"/>
              </a:rPr>
              <a:t>nettoyer</a:t>
            </a:r>
            <a:r>
              <a:rPr lang="en-US">
                <a:solidFill>
                  <a:srgbClr val="404040"/>
                </a:solidFill>
                <a:cs typeface="Calibri"/>
              </a:rPr>
              <a:t> les notices</a:t>
            </a:r>
            <a:endParaRPr lang="en-US"/>
          </a:p>
        </p:txBody>
      </p:sp>
      <p:sp>
        <p:nvSpPr>
          <p:cNvPr id="6" name="Rectangle 5">
            <a:extLst>
              <a:ext uri="{FF2B5EF4-FFF2-40B4-BE49-F238E27FC236}">
                <a16:creationId xmlns:a16="http://schemas.microsoft.com/office/drawing/2014/main" id="{3544D29E-345C-D952-7458-8D77D768AFB1}"/>
              </a:ext>
            </a:extLst>
          </p:cNvPr>
          <p:cNvSpPr/>
          <p:nvPr/>
        </p:nvSpPr>
        <p:spPr>
          <a:xfrm>
            <a:off x="1237788" y="3809999"/>
            <a:ext cx="9773938" cy="71552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97790" lvl="1">
              <a:lnSpc>
                <a:spcPct val="90000"/>
              </a:lnSpc>
              <a:spcBef>
                <a:spcPts val="200"/>
              </a:spcBef>
              <a:spcAft>
                <a:spcPts val="400"/>
              </a:spcAft>
            </a:pPr>
            <a:r>
              <a:rPr lang="en-US" b="1">
                <a:solidFill>
                  <a:srgbClr val="404040"/>
                </a:solidFill>
                <a:cs typeface="Calibri"/>
              </a:rPr>
              <a:t>Changer la police</a:t>
            </a:r>
            <a:r>
              <a:rPr lang="en-US">
                <a:solidFill>
                  <a:srgbClr val="404040"/>
                </a:solidFill>
                <a:cs typeface="Calibri"/>
              </a:rPr>
              <a:t> </a:t>
            </a:r>
            <a:r>
              <a:rPr lang="en-US" err="1">
                <a:solidFill>
                  <a:srgbClr val="404040"/>
                </a:solidFill>
                <a:cs typeface="Calibri"/>
              </a:rPr>
              <a:t>peut</a:t>
            </a:r>
            <a:r>
              <a:rPr lang="en-US">
                <a:solidFill>
                  <a:srgbClr val="404040"/>
                </a:solidFill>
                <a:cs typeface="Calibri"/>
              </a:rPr>
              <a:t> aider : Options &gt; </a:t>
            </a:r>
            <a:r>
              <a:rPr lang="en-US" err="1">
                <a:solidFill>
                  <a:srgbClr val="404040"/>
                </a:solidFill>
                <a:cs typeface="Calibri"/>
              </a:rPr>
              <a:t>Préférences</a:t>
            </a:r>
            <a:r>
              <a:rPr lang="en-US">
                <a:solidFill>
                  <a:srgbClr val="404040"/>
                </a:solidFill>
                <a:cs typeface="Calibri"/>
              </a:rPr>
              <a:t> &gt; </a:t>
            </a:r>
            <a:r>
              <a:rPr lang="en-US" err="1">
                <a:solidFill>
                  <a:srgbClr val="404040"/>
                </a:solidFill>
                <a:cs typeface="Calibri"/>
              </a:rPr>
              <a:t>Ecran</a:t>
            </a:r>
            <a:r>
              <a:rPr lang="en-US">
                <a:solidFill>
                  <a:srgbClr val="404040"/>
                </a:solidFill>
                <a:cs typeface="Calibri"/>
              </a:rPr>
              <a:t> de </a:t>
            </a:r>
            <a:r>
              <a:rPr lang="en-US" err="1">
                <a:solidFill>
                  <a:srgbClr val="404040"/>
                </a:solidFill>
                <a:cs typeface="Calibri" panose="020F0502020204030204"/>
              </a:rPr>
              <a:t>présentation</a:t>
            </a:r>
            <a:r>
              <a:rPr lang="en-US">
                <a:solidFill>
                  <a:srgbClr val="404040"/>
                </a:solidFill>
                <a:cs typeface="Calibri" panose="020F0502020204030204"/>
              </a:rPr>
              <a:t> dans WinIBW</a:t>
            </a:r>
            <a:endParaRPr lang="en-US"/>
          </a:p>
        </p:txBody>
      </p:sp>
      <p:sp>
        <p:nvSpPr>
          <p:cNvPr id="7" name="Rectangle 6">
            <a:extLst>
              <a:ext uri="{FF2B5EF4-FFF2-40B4-BE49-F238E27FC236}">
                <a16:creationId xmlns:a16="http://schemas.microsoft.com/office/drawing/2014/main" id="{AFF6E17E-2346-3384-126D-9AEF002578A6}"/>
              </a:ext>
            </a:extLst>
          </p:cNvPr>
          <p:cNvSpPr/>
          <p:nvPr/>
        </p:nvSpPr>
        <p:spPr>
          <a:xfrm>
            <a:off x="1237789" y="2275417"/>
            <a:ext cx="9784521" cy="66260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rgbClr val="404040"/>
                </a:solidFill>
                <a:cs typeface="Calibri"/>
              </a:rPr>
              <a:t>Ne pas </a:t>
            </a:r>
            <a:r>
              <a:rPr lang="en-US" err="1">
                <a:solidFill>
                  <a:srgbClr val="404040"/>
                </a:solidFill>
                <a:cs typeface="Calibri"/>
              </a:rPr>
              <a:t>utiliser</a:t>
            </a:r>
            <a:r>
              <a:rPr lang="en-US">
                <a:solidFill>
                  <a:srgbClr val="404040"/>
                </a:solidFill>
                <a:cs typeface="Calibri"/>
              </a:rPr>
              <a:t> la </a:t>
            </a:r>
            <a:r>
              <a:rPr lang="en-US" err="1">
                <a:solidFill>
                  <a:srgbClr val="404040"/>
                </a:solidFill>
                <a:cs typeface="Calibri"/>
              </a:rPr>
              <a:t>souris</a:t>
            </a:r>
            <a:r>
              <a:rPr lang="en-US">
                <a:solidFill>
                  <a:srgbClr val="404040"/>
                </a:solidFill>
                <a:cs typeface="Calibri"/>
              </a:rPr>
              <a:t> </a:t>
            </a:r>
            <a:r>
              <a:rPr lang="en-US" err="1">
                <a:solidFill>
                  <a:srgbClr val="404040"/>
                </a:solidFill>
                <a:cs typeface="Calibri"/>
              </a:rPr>
              <a:t>mais</a:t>
            </a:r>
            <a:r>
              <a:rPr lang="en-US">
                <a:solidFill>
                  <a:srgbClr val="404040"/>
                </a:solidFill>
                <a:cs typeface="Calibri"/>
              </a:rPr>
              <a:t> </a:t>
            </a:r>
            <a:r>
              <a:rPr lang="en-US" err="1">
                <a:solidFill>
                  <a:srgbClr val="404040"/>
                </a:solidFill>
                <a:cs typeface="Calibri"/>
              </a:rPr>
              <a:t>plutôt</a:t>
            </a:r>
            <a:r>
              <a:rPr lang="en-US">
                <a:solidFill>
                  <a:srgbClr val="404040"/>
                </a:solidFill>
                <a:cs typeface="Calibri"/>
              </a:rPr>
              <a:t> la </a:t>
            </a:r>
            <a:r>
              <a:rPr lang="en-US" b="1" err="1">
                <a:solidFill>
                  <a:srgbClr val="404040"/>
                </a:solidFill>
                <a:cs typeface="Calibri"/>
              </a:rPr>
              <a:t>touche</a:t>
            </a:r>
            <a:r>
              <a:rPr lang="en-US" b="1">
                <a:solidFill>
                  <a:srgbClr val="404040"/>
                </a:solidFill>
                <a:cs typeface="Calibri"/>
              </a:rPr>
              <a:t> "fin" et les </a:t>
            </a:r>
            <a:r>
              <a:rPr lang="en-US" b="1" err="1">
                <a:solidFill>
                  <a:srgbClr val="404040"/>
                </a:solidFill>
                <a:cs typeface="Calibri"/>
              </a:rPr>
              <a:t>flèches</a:t>
            </a:r>
            <a:r>
              <a:rPr lang="en-US" b="1">
                <a:solidFill>
                  <a:srgbClr val="404040"/>
                </a:solidFill>
                <a:cs typeface="Calibri"/>
              </a:rPr>
              <a:t> du clavier</a:t>
            </a:r>
            <a:r>
              <a:rPr lang="en-US">
                <a:solidFill>
                  <a:srgbClr val="404040"/>
                </a:solidFill>
                <a:cs typeface="Calibri"/>
              </a:rPr>
              <a:t> pour </a:t>
            </a:r>
            <a:r>
              <a:rPr lang="en-US" err="1">
                <a:solidFill>
                  <a:srgbClr val="404040"/>
                </a:solidFill>
                <a:cs typeface="Calibri"/>
              </a:rPr>
              <a:t>naviguer</a:t>
            </a:r>
            <a:r>
              <a:rPr lang="en-US">
                <a:solidFill>
                  <a:srgbClr val="404040"/>
                </a:solidFill>
                <a:cs typeface="Calibri"/>
              </a:rPr>
              <a:t> dans la </a:t>
            </a:r>
            <a:r>
              <a:rPr lang="en-US" err="1">
                <a:solidFill>
                  <a:srgbClr val="404040"/>
                </a:solidFill>
                <a:cs typeface="Calibri"/>
              </a:rPr>
              <a:t>ligne</a:t>
            </a:r>
            <a:r>
              <a:rPr lang="en-US">
                <a:solidFill>
                  <a:srgbClr val="404040"/>
                </a:solidFill>
                <a:cs typeface="Calibri"/>
              </a:rPr>
              <a:t> et pour </a:t>
            </a:r>
            <a:r>
              <a:rPr lang="en-US" err="1">
                <a:solidFill>
                  <a:srgbClr val="404040"/>
                </a:solidFill>
                <a:cs typeface="Calibri"/>
              </a:rPr>
              <a:t>aller</a:t>
            </a:r>
            <a:r>
              <a:rPr lang="en-US">
                <a:solidFill>
                  <a:srgbClr val="404040"/>
                </a:solidFill>
                <a:cs typeface="Calibri"/>
              </a:rPr>
              <a:t> à la fin de la </a:t>
            </a:r>
            <a:r>
              <a:rPr lang="en-US" err="1">
                <a:solidFill>
                  <a:srgbClr val="404040"/>
                </a:solidFill>
                <a:cs typeface="Calibri"/>
              </a:rPr>
              <a:t>ligne</a:t>
            </a:r>
            <a:endParaRPr lang="en-US" err="1">
              <a:cs typeface="Calibri" panose="020F0502020204030204"/>
            </a:endParaRPr>
          </a:p>
        </p:txBody>
      </p:sp>
    </p:spTree>
    <p:extLst>
      <p:ext uri="{BB962C8B-B14F-4D97-AF65-F5344CB8AC3E}">
        <p14:creationId xmlns:p14="http://schemas.microsoft.com/office/powerpoint/2010/main" val="182981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F34F-6F7D-BA8A-486B-E8ED42A24751}"/>
              </a:ext>
            </a:extLst>
          </p:cNvPr>
          <p:cNvSpPr>
            <a:spLocks noGrp="1"/>
          </p:cNvSpPr>
          <p:nvPr>
            <p:ph type="title"/>
          </p:nvPr>
        </p:nvSpPr>
        <p:spPr/>
        <p:txBody>
          <a:bodyPr/>
          <a:lstStyle/>
          <a:p>
            <a:r>
              <a:rPr lang="en-US">
                <a:cs typeface="Calibri Light"/>
              </a:rPr>
              <a:t>Limites de </a:t>
            </a:r>
            <a:r>
              <a:rPr lang="en-US" err="1">
                <a:cs typeface="Calibri Light"/>
              </a:rPr>
              <a:t>WinIBW</a:t>
            </a:r>
            <a:r>
              <a:rPr lang="en-US">
                <a:cs typeface="Calibri Light"/>
              </a:rPr>
              <a:t> (2)</a:t>
            </a:r>
            <a:endParaRPr lang="en-US" err="1"/>
          </a:p>
        </p:txBody>
      </p:sp>
      <p:sp>
        <p:nvSpPr>
          <p:cNvPr id="3" name="Text Placeholder 2">
            <a:extLst>
              <a:ext uri="{FF2B5EF4-FFF2-40B4-BE49-F238E27FC236}">
                <a16:creationId xmlns:a16="http://schemas.microsoft.com/office/drawing/2014/main" id="{B6F2DD40-E5AF-004B-9CAB-AB0C66B4B107}"/>
              </a:ext>
            </a:extLst>
          </p:cNvPr>
          <p:cNvSpPr>
            <a:spLocks noGrp="1"/>
          </p:cNvSpPr>
          <p:nvPr>
            <p:ph idx="1"/>
          </p:nvPr>
        </p:nvSpPr>
        <p:spPr/>
        <p:txBody>
          <a:bodyPr vert="horz" lIns="0" tIns="45720" rIns="0" bIns="45720" rtlCol="0" anchor="t">
            <a:normAutofit/>
          </a:bodyPr>
          <a:lstStyle/>
          <a:p>
            <a:pPr marL="0" indent="0">
              <a:buNone/>
            </a:pPr>
            <a:r>
              <a:rPr lang="en-US">
                <a:cs typeface="Calibri" panose="020F0502020204030204"/>
              </a:rPr>
              <a:t>Limites </a:t>
            </a:r>
            <a:r>
              <a:rPr lang="en-US" err="1">
                <a:cs typeface="Calibri" panose="020F0502020204030204"/>
              </a:rPr>
              <a:t>relevées</a:t>
            </a:r>
            <a:r>
              <a:rPr lang="en-US">
                <a:cs typeface="Calibri" panose="020F0502020204030204"/>
              </a:rPr>
              <a:t> par les </a:t>
            </a:r>
            <a:r>
              <a:rPr lang="en-US" err="1">
                <a:cs typeface="Calibri" panose="020F0502020204030204"/>
              </a:rPr>
              <a:t>catalogueurs</a:t>
            </a:r>
            <a:r>
              <a:rPr lang="en-US">
                <a:cs typeface="Calibri" panose="020F0502020204030204"/>
              </a:rPr>
              <a:t> :</a:t>
            </a:r>
          </a:p>
          <a:p>
            <a:pPr>
              <a:buChar char="-"/>
            </a:pPr>
            <a:r>
              <a:rPr lang="en-US">
                <a:cs typeface="Calibri" panose="020F0502020204030204"/>
              </a:rPr>
              <a:t>Recherche avec </a:t>
            </a:r>
            <a:r>
              <a:rPr lang="en-US" err="1">
                <a:cs typeface="Calibri" panose="020F0502020204030204"/>
              </a:rPr>
              <a:t>ou</a:t>
            </a:r>
            <a:r>
              <a:rPr lang="en-US">
                <a:cs typeface="Calibri" panose="020F0502020204030204"/>
              </a:rPr>
              <a:t> sans </a:t>
            </a:r>
            <a:r>
              <a:rPr lang="en-US" err="1">
                <a:cs typeface="Calibri" panose="020F0502020204030204"/>
              </a:rPr>
              <a:t>diacritiques</a:t>
            </a:r>
            <a:r>
              <a:rPr lang="en-US">
                <a:cs typeface="Calibri" panose="020F0502020204030204"/>
              </a:rPr>
              <a:t> (</a:t>
            </a:r>
            <a:r>
              <a:rPr lang="en-US" err="1">
                <a:cs typeface="Calibri" panose="020F0502020204030204"/>
              </a:rPr>
              <a:t>tachkil</a:t>
            </a:r>
            <a:r>
              <a:rPr lang="en-US">
                <a:cs typeface="Calibri" panose="020F0502020204030204"/>
              </a:rPr>
              <a:t>, </a:t>
            </a:r>
            <a:r>
              <a:rPr lang="en-US" err="1">
                <a:cs typeface="Calibri" panose="020F0502020204030204"/>
              </a:rPr>
              <a:t>tanwin</a:t>
            </a:r>
            <a:r>
              <a:rPr lang="en-US">
                <a:cs typeface="Calibri" panose="020F0502020204030204"/>
              </a:rPr>
              <a:t>, hamza) : </a:t>
            </a:r>
            <a:r>
              <a:rPr lang="en-US" err="1">
                <a:cs typeface="Calibri" panose="020F0502020204030204"/>
              </a:rPr>
              <a:t>donne</a:t>
            </a:r>
            <a:r>
              <a:rPr lang="en-US">
                <a:cs typeface="Calibri" panose="020F0502020204030204"/>
              </a:rPr>
              <a:t> des </a:t>
            </a:r>
            <a:r>
              <a:rPr lang="en-US" err="1">
                <a:cs typeface="Calibri" panose="020F0502020204030204"/>
              </a:rPr>
              <a:t>résultats</a:t>
            </a:r>
            <a:r>
              <a:rPr lang="en-US">
                <a:cs typeface="Calibri" panose="020F0502020204030204"/>
              </a:rPr>
              <a:t> </a:t>
            </a:r>
            <a:r>
              <a:rPr lang="en-US" err="1">
                <a:cs typeface="Calibri" panose="020F0502020204030204"/>
              </a:rPr>
              <a:t>différents</a:t>
            </a: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p:txBody>
      </p:sp>
      <p:sp>
        <p:nvSpPr>
          <p:cNvPr id="6" name="Rectangle 5">
            <a:extLst>
              <a:ext uri="{FF2B5EF4-FFF2-40B4-BE49-F238E27FC236}">
                <a16:creationId xmlns:a16="http://schemas.microsoft.com/office/drawing/2014/main" id="{69A877EE-4B3E-FC6A-24E4-04C85CEDB997}"/>
              </a:ext>
            </a:extLst>
          </p:cNvPr>
          <p:cNvSpPr/>
          <p:nvPr/>
        </p:nvSpPr>
        <p:spPr>
          <a:xfrm>
            <a:off x="1369391" y="2738783"/>
            <a:ext cx="9773938" cy="149086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rgbClr val="0C0C0C"/>
                </a:solidFill>
                <a:cs typeface="Calibri"/>
              </a:rPr>
              <a:t>Cela </a:t>
            </a:r>
            <a:r>
              <a:rPr lang="en-US" err="1">
                <a:solidFill>
                  <a:srgbClr val="0C0C0C"/>
                </a:solidFill>
                <a:cs typeface="Calibri"/>
              </a:rPr>
              <a:t>est</a:t>
            </a:r>
            <a:r>
              <a:rPr lang="en-US">
                <a:solidFill>
                  <a:srgbClr val="0C0C0C"/>
                </a:solidFill>
                <a:cs typeface="Calibri"/>
              </a:rPr>
              <a:t> </a:t>
            </a:r>
            <a:r>
              <a:rPr lang="en-US" err="1">
                <a:solidFill>
                  <a:srgbClr val="0C0C0C"/>
                </a:solidFill>
                <a:cs typeface="Calibri"/>
              </a:rPr>
              <a:t>lié</a:t>
            </a:r>
            <a:r>
              <a:rPr lang="en-US">
                <a:solidFill>
                  <a:srgbClr val="0C0C0C"/>
                </a:solidFill>
                <a:cs typeface="Calibri"/>
              </a:rPr>
              <a:t> au </a:t>
            </a:r>
            <a:r>
              <a:rPr lang="en-US" err="1">
                <a:solidFill>
                  <a:srgbClr val="0C0C0C"/>
                </a:solidFill>
                <a:cs typeface="Calibri"/>
              </a:rPr>
              <a:t>paramétrage</a:t>
            </a:r>
            <a:r>
              <a:rPr lang="en-US">
                <a:solidFill>
                  <a:srgbClr val="0C0C0C"/>
                </a:solidFill>
                <a:cs typeface="Calibri"/>
              </a:rPr>
              <a:t> du </a:t>
            </a:r>
            <a:r>
              <a:rPr lang="en-US" err="1">
                <a:solidFill>
                  <a:srgbClr val="0C0C0C"/>
                </a:solidFill>
                <a:cs typeface="Calibri"/>
              </a:rPr>
              <a:t>moteur</a:t>
            </a:r>
            <a:r>
              <a:rPr lang="en-US">
                <a:solidFill>
                  <a:srgbClr val="0C0C0C"/>
                </a:solidFill>
                <a:cs typeface="Calibri"/>
              </a:rPr>
              <a:t> de recherche dans </a:t>
            </a:r>
            <a:r>
              <a:rPr lang="en-US" err="1">
                <a:solidFill>
                  <a:srgbClr val="0C0C0C"/>
                </a:solidFill>
                <a:cs typeface="Calibri"/>
              </a:rPr>
              <a:t>WinIBW</a:t>
            </a:r>
            <a:r>
              <a:rPr lang="en-US">
                <a:solidFill>
                  <a:srgbClr val="0C0C0C"/>
                </a:solidFill>
                <a:cs typeface="Calibri"/>
              </a:rPr>
              <a:t>. Des tables de </a:t>
            </a:r>
            <a:r>
              <a:rPr lang="en-US" err="1">
                <a:solidFill>
                  <a:srgbClr val="0C0C0C"/>
                </a:solidFill>
                <a:cs typeface="Calibri"/>
              </a:rPr>
              <a:t>correspondance</a:t>
            </a:r>
            <a:r>
              <a:rPr lang="en-US">
                <a:solidFill>
                  <a:srgbClr val="0C0C0C"/>
                </a:solidFill>
                <a:cs typeface="Calibri"/>
              </a:rPr>
              <a:t> </a:t>
            </a:r>
            <a:r>
              <a:rPr lang="en-US" err="1">
                <a:solidFill>
                  <a:srgbClr val="0C0C0C"/>
                </a:solidFill>
                <a:cs typeface="Calibri"/>
              </a:rPr>
              <a:t>renvoient</a:t>
            </a:r>
            <a:r>
              <a:rPr lang="en-US">
                <a:solidFill>
                  <a:srgbClr val="0C0C0C"/>
                </a:solidFill>
                <a:cs typeface="Calibri"/>
              </a:rPr>
              <a:t> </a:t>
            </a:r>
            <a:r>
              <a:rPr lang="en-US" err="1">
                <a:solidFill>
                  <a:srgbClr val="0C0C0C"/>
                </a:solidFill>
                <a:cs typeface="Calibri"/>
              </a:rPr>
              <a:t>certains</a:t>
            </a:r>
            <a:r>
              <a:rPr lang="en-US">
                <a:solidFill>
                  <a:srgbClr val="0C0C0C"/>
                </a:solidFill>
                <a:cs typeface="Calibri"/>
              </a:rPr>
              <a:t> </a:t>
            </a:r>
            <a:r>
              <a:rPr lang="en-US" err="1">
                <a:solidFill>
                  <a:srgbClr val="0C0C0C"/>
                </a:solidFill>
                <a:cs typeface="Calibri"/>
              </a:rPr>
              <a:t>caractères</a:t>
            </a:r>
            <a:r>
              <a:rPr lang="en-US">
                <a:solidFill>
                  <a:srgbClr val="0C0C0C"/>
                </a:solidFill>
                <a:cs typeface="Calibri"/>
              </a:rPr>
              <a:t> </a:t>
            </a:r>
            <a:r>
              <a:rPr lang="en-US" err="1">
                <a:solidFill>
                  <a:srgbClr val="0C0C0C"/>
                </a:solidFill>
                <a:cs typeface="Calibri"/>
              </a:rPr>
              <a:t>vers</a:t>
            </a:r>
            <a:r>
              <a:rPr lang="en-US">
                <a:solidFill>
                  <a:srgbClr val="0C0C0C"/>
                </a:solidFill>
                <a:cs typeface="Calibri"/>
              </a:rPr>
              <a:t> </a:t>
            </a:r>
            <a:r>
              <a:rPr lang="en-US" err="1">
                <a:solidFill>
                  <a:srgbClr val="0C0C0C"/>
                </a:solidFill>
                <a:cs typeface="Calibri"/>
              </a:rPr>
              <a:t>d'autres</a:t>
            </a:r>
            <a:r>
              <a:rPr lang="en-US">
                <a:solidFill>
                  <a:srgbClr val="0C0C0C"/>
                </a:solidFill>
                <a:cs typeface="Calibri"/>
              </a:rPr>
              <a:t>, </a:t>
            </a:r>
            <a:r>
              <a:rPr lang="en-US" err="1">
                <a:solidFill>
                  <a:srgbClr val="0C0C0C"/>
                </a:solidFill>
                <a:cs typeface="Calibri"/>
              </a:rPr>
              <a:t>comme</a:t>
            </a:r>
            <a:r>
              <a:rPr lang="en-US">
                <a:solidFill>
                  <a:srgbClr val="0C0C0C"/>
                </a:solidFill>
                <a:cs typeface="Calibri"/>
              </a:rPr>
              <a:t> </a:t>
            </a:r>
            <a:r>
              <a:rPr lang="en-US" err="1">
                <a:solidFill>
                  <a:srgbClr val="0C0C0C"/>
                </a:solidFill>
                <a:cs typeface="Calibri"/>
              </a:rPr>
              <a:t>en</a:t>
            </a:r>
            <a:r>
              <a:rPr lang="en-US">
                <a:solidFill>
                  <a:srgbClr val="0C0C0C"/>
                </a:solidFill>
                <a:cs typeface="Calibri"/>
              </a:rPr>
              <a:t> </a:t>
            </a:r>
            <a:r>
              <a:rPr lang="en-US" err="1">
                <a:solidFill>
                  <a:srgbClr val="0C0C0C"/>
                </a:solidFill>
                <a:cs typeface="Calibri"/>
              </a:rPr>
              <a:t>français</a:t>
            </a:r>
            <a:r>
              <a:rPr lang="en-US">
                <a:solidFill>
                  <a:srgbClr val="0C0C0C"/>
                </a:solidFill>
                <a:cs typeface="Calibri"/>
              </a:rPr>
              <a:t> (é=e). </a:t>
            </a:r>
            <a:r>
              <a:rPr lang="en-US" err="1">
                <a:solidFill>
                  <a:srgbClr val="0C0C0C"/>
                </a:solidFill>
                <a:cs typeface="Calibri"/>
              </a:rPr>
              <a:t>Ces</a:t>
            </a:r>
            <a:r>
              <a:rPr lang="en-US">
                <a:solidFill>
                  <a:srgbClr val="0C0C0C"/>
                </a:solidFill>
                <a:cs typeface="Calibri"/>
              </a:rPr>
              <a:t> </a:t>
            </a:r>
            <a:r>
              <a:rPr lang="en-US" err="1">
                <a:solidFill>
                  <a:srgbClr val="0C0C0C"/>
                </a:solidFill>
                <a:cs typeface="Calibri"/>
              </a:rPr>
              <a:t>paramétrages</a:t>
            </a:r>
            <a:r>
              <a:rPr lang="en-US">
                <a:solidFill>
                  <a:srgbClr val="0C0C0C"/>
                </a:solidFill>
                <a:cs typeface="Calibri"/>
              </a:rPr>
              <a:t> </a:t>
            </a:r>
            <a:r>
              <a:rPr lang="en-US" err="1">
                <a:solidFill>
                  <a:srgbClr val="0C0C0C"/>
                </a:solidFill>
                <a:cs typeface="Calibri"/>
              </a:rPr>
              <a:t>sont</a:t>
            </a:r>
            <a:r>
              <a:rPr lang="en-US">
                <a:solidFill>
                  <a:srgbClr val="0C0C0C"/>
                </a:solidFill>
                <a:cs typeface="Calibri"/>
              </a:rPr>
              <a:t> </a:t>
            </a:r>
            <a:r>
              <a:rPr lang="en-US" err="1">
                <a:solidFill>
                  <a:srgbClr val="0C0C0C"/>
                </a:solidFill>
                <a:cs typeface="Calibri"/>
              </a:rPr>
              <a:t>lacunaires</a:t>
            </a:r>
            <a:r>
              <a:rPr lang="en-US">
                <a:solidFill>
                  <a:srgbClr val="0C0C0C"/>
                </a:solidFill>
                <a:cs typeface="Calibri"/>
              </a:rPr>
              <a:t> pour </a:t>
            </a:r>
            <a:r>
              <a:rPr lang="en-US" err="1">
                <a:solidFill>
                  <a:srgbClr val="0C0C0C"/>
                </a:solidFill>
                <a:cs typeface="Calibri"/>
              </a:rPr>
              <a:t>l'arabe</a:t>
            </a:r>
            <a:r>
              <a:rPr lang="en-US">
                <a:solidFill>
                  <a:srgbClr val="0C0C0C"/>
                </a:solidFill>
                <a:cs typeface="Calibri"/>
              </a:rPr>
              <a:t> et </a:t>
            </a:r>
            <a:r>
              <a:rPr lang="en-US" err="1">
                <a:solidFill>
                  <a:srgbClr val="0C0C0C"/>
                </a:solidFill>
                <a:cs typeface="Calibri"/>
              </a:rPr>
              <a:t>probablement</a:t>
            </a:r>
            <a:r>
              <a:rPr lang="en-US">
                <a:solidFill>
                  <a:srgbClr val="0C0C0C"/>
                </a:solidFill>
                <a:cs typeface="Calibri"/>
              </a:rPr>
              <a:t> pour </a:t>
            </a:r>
            <a:r>
              <a:rPr lang="en-US" err="1">
                <a:solidFill>
                  <a:srgbClr val="0C0C0C"/>
                </a:solidFill>
                <a:cs typeface="Calibri"/>
              </a:rPr>
              <a:t>d'autres</a:t>
            </a:r>
            <a:r>
              <a:rPr lang="en-US">
                <a:solidFill>
                  <a:srgbClr val="0C0C0C"/>
                </a:solidFill>
                <a:cs typeface="Calibri"/>
              </a:rPr>
              <a:t> </a:t>
            </a:r>
            <a:r>
              <a:rPr lang="en-US" err="1">
                <a:solidFill>
                  <a:srgbClr val="0C0C0C"/>
                </a:solidFill>
                <a:cs typeface="Calibri"/>
              </a:rPr>
              <a:t>langues</a:t>
            </a:r>
            <a:r>
              <a:rPr lang="en-US">
                <a:solidFill>
                  <a:srgbClr val="0C0C0C"/>
                </a:solidFill>
                <a:cs typeface="Calibri"/>
              </a:rPr>
              <a:t>. En raison du </a:t>
            </a:r>
            <a:r>
              <a:rPr lang="en-US" err="1">
                <a:solidFill>
                  <a:srgbClr val="0C0C0C"/>
                </a:solidFill>
                <a:cs typeface="Calibri"/>
              </a:rPr>
              <a:t>remplacement</a:t>
            </a:r>
            <a:r>
              <a:rPr lang="en-US">
                <a:solidFill>
                  <a:srgbClr val="0C0C0C"/>
                </a:solidFill>
                <a:cs typeface="Calibri"/>
              </a:rPr>
              <a:t> </a:t>
            </a:r>
            <a:r>
              <a:rPr lang="en-US" err="1">
                <a:solidFill>
                  <a:srgbClr val="0C0C0C"/>
                </a:solidFill>
                <a:cs typeface="Calibri"/>
              </a:rPr>
              <a:t>prévu</a:t>
            </a:r>
            <a:r>
              <a:rPr lang="en-US">
                <a:solidFill>
                  <a:srgbClr val="0C0C0C"/>
                </a:solidFill>
                <a:cs typeface="Calibri"/>
              </a:rPr>
              <a:t> de </a:t>
            </a:r>
            <a:r>
              <a:rPr lang="en-US" err="1">
                <a:solidFill>
                  <a:srgbClr val="0C0C0C"/>
                </a:solidFill>
                <a:cs typeface="Calibri"/>
              </a:rPr>
              <a:t>WinIBW</a:t>
            </a:r>
            <a:r>
              <a:rPr lang="en-US">
                <a:solidFill>
                  <a:srgbClr val="0C0C0C"/>
                </a:solidFill>
                <a:cs typeface="Calibri"/>
              </a:rPr>
              <a:t> </a:t>
            </a:r>
            <a:r>
              <a:rPr lang="en-US" err="1">
                <a:solidFill>
                  <a:srgbClr val="0C0C0C"/>
                </a:solidFill>
                <a:cs typeface="Calibri"/>
              </a:rPr>
              <a:t>d'ici</a:t>
            </a:r>
            <a:r>
              <a:rPr lang="en-US">
                <a:solidFill>
                  <a:srgbClr val="0C0C0C"/>
                </a:solidFill>
                <a:cs typeface="Calibri"/>
              </a:rPr>
              <a:t> 2027, </a:t>
            </a:r>
            <a:r>
              <a:rPr lang="en-US" b="1" err="1">
                <a:solidFill>
                  <a:srgbClr val="0C0C0C"/>
                </a:solidFill>
                <a:cs typeface="Calibri"/>
              </a:rPr>
              <a:t>l'Abes</a:t>
            </a:r>
            <a:r>
              <a:rPr lang="en-US" b="1">
                <a:solidFill>
                  <a:srgbClr val="0C0C0C"/>
                </a:solidFill>
                <a:cs typeface="Calibri"/>
              </a:rPr>
              <a:t> ne </a:t>
            </a:r>
            <a:r>
              <a:rPr lang="en-US" b="1" err="1">
                <a:solidFill>
                  <a:srgbClr val="0C0C0C"/>
                </a:solidFill>
                <a:cs typeface="Calibri"/>
              </a:rPr>
              <a:t>pourra</a:t>
            </a:r>
            <a:r>
              <a:rPr lang="en-US" b="1">
                <a:solidFill>
                  <a:srgbClr val="0C0C0C"/>
                </a:solidFill>
                <a:cs typeface="Calibri"/>
              </a:rPr>
              <a:t> </a:t>
            </a:r>
            <a:r>
              <a:rPr lang="en-US" b="1" err="1">
                <a:solidFill>
                  <a:srgbClr val="0C0C0C"/>
                </a:solidFill>
                <a:cs typeface="Calibri"/>
              </a:rPr>
              <a:t>probablement</a:t>
            </a:r>
            <a:r>
              <a:rPr lang="en-US" b="1">
                <a:solidFill>
                  <a:srgbClr val="0C0C0C"/>
                </a:solidFill>
                <a:cs typeface="Calibri"/>
              </a:rPr>
              <a:t> pas </a:t>
            </a:r>
            <a:r>
              <a:rPr lang="en-US" b="1" err="1">
                <a:solidFill>
                  <a:srgbClr val="0C0C0C"/>
                </a:solidFill>
                <a:cs typeface="Calibri"/>
              </a:rPr>
              <a:t>apporter</a:t>
            </a:r>
            <a:r>
              <a:rPr lang="en-US" b="1">
                <a:solidFill>
                  <a:srgbClr val="0C0C0C"/>
                </a:solidFill>
                <a:cs typeface="Calibri"/>
              </a:rPr>
              <a:t> de solution</a:t>
            </a:r>
            <a:r>
              <a:rPr lang="en-US">
                <a:solidFill>
                  <a:srgbClr val="0C0C0C"/>
                </a:solidFill>
                <a:cs typeface="Calibri"/>
              </a:rPr>
              <a:t> à </a:t>
            </a:r>
            <a:r>
              <a:rPr lang="en-US" err="1">
                <a:solidFill>
                  <a:srgbClr val="0C0C0C"/>
                </a:solidFill>
                <a:cs typeface="Calibri"/>
              </a:rPr>
              <a:t>ce</a:t>
            </a:r>
            <a:r>
              <a:rPr lang="en-US">
                <a:solidFill>
                  <a:srgbClr val="0C0C0C"/>
                </a:solidFill>
                <a:cs typeface="Calibri"/>
              </a:rPr>
              <a:t> </a:t>
            </a:r>
            <a:r>
              <a:rPr lang="en-US" err="1">
                <a:solidFill>
                  <a:srgbClr val="0C0C0C"/>
                </a:solidFill>
                <a:cs typeface="Calibri"/>
              </a:rPr>
              <a:t>problème</a:t>
            </a:r>
            <a:r>
              <a:rPr lang="en-US">
                <a:solidFill>
                  <a:srgbClr val="0C0C0C"/>
                </a:solidFill>
                <a:cs typeface="Calibri"/>
              </a:rPr>
              <a:t> dans </a:t>
            </a:r>
            <a:r>
              <a:rPr lang="en-US" err="1">
                <a:solidFill>
                  <a:srgbClr val="0C0C0C"/>
                </a:solidFill>
                <a:cs typeface="Calibri"/>
              </a:rPr>
              <a:t>l'immédiat</a:t>
            </a:r>
            <a:r>
              <a:rPr lang="en-US">
                <a:solidFill>
                  <a:srgbClr val="0C0C0C"/>
                </a:solidFill>
                <a:cs typeface="Calibri"/>
              </a:rPr>
              <a:t>.</a:t>
            </a:r>
          </a:p>
        </p:txBody>
      </p:sp>
    </p:spTree>
    <p:extLst>
      <p:ext uri="{BB962C8B-B14F-4D97-AF65-F5344CB8AC3E}">
        <p14:creationId xmlns:p14="http://schemas.microsoft.com/office/powerpoint/2010/main" val="361182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9CA3-EBFE-E25A-5D21-4ACA3E24C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10745-A10C-1B84-8B28-1B0BC52C8323}"/>
              </a:ext>
            </a:extLst>
          </p:cNvPr>
          <p:cNvSpPr>
            <a:spLocks noGrp="1"/>
          </p:cNvSpPr>
          <p:nvPr>
            <p:ph type="title"/>
          </p:nvPr>
        </p:nvSpPr>
        <p:spPr/>
        <p:txBody>
          <a:bodyPr/>
          <a:lstStyle/>
          <a:p>
            <a:r>
              <a:rPr lang="en-US" dirty="0">
                <a:cs typeface="Calibri Light"/>
              </a:rPr>
              <a:t>Limites de </a:t>
            </a:r>
            <a:r>
              <a:rPr lang="en-US" dirty="0" err="1">
                <a:cs typeface="Calibri Light"/>
              </a:rPr>
              <a:t>WinIBW</a:t>
            </a:r>
            <a:r>
              <a:rPr lang="en-US" dirty="0">
                <a:cs typeface="Calibri Light"/>
              </a:rPr>
              <a:t> (3)</a:t>
            </a:r>
            <a:endParaRPr lang="en-US" dirty="0" err="1"/>
          </a:p>
        </p:txBody>
      </p:sp>
      <p:sp>
        <p:nvSpPr>
          <p:cNvPr id="3" name="Text Placeholder 2">
            <a:extLst>
              <a:ext uri="{FF2B5EF4-FFF2-40B4-BE49-F238E27FC236}">
                <a16:creationId xmlns:a16="http://schemas.microsoft.com/office/drawing/2014/main" id="{D14B6F7C-EE0B-2369-F79E-882B17C87F0F}"/>
              </a:ext>
            </a:extLst>
          </p:cNvPr>
          <p:cNvSpPr>
            <a:spLocks noGrp="1"/>
          </p:cNvSpPr>
          <p:nvPr>
            <p:ph idx="1"/>
          </p:nvPr>
        </p:nvSpPr>
        <p:spPr/>
        <p:txBody>
          <a:bodyPr vert="horz" lIns="0" tIns="45720" rIns="0" bIns="45720" rtlCol="0" anchor="t">
            <a:normAutofit/>
          </a:bodyPr>
          <a:lstStyle/>
          <a:p>
            <a:pPr marL="0" indent="0">
              <a:buNone/>
            </a:pPr>
            <a:r>
              <a:rPr lang="en-US">
                <a:cs typeface="Calibri" panose="020F0502020204030204"/>
              </a:rPr>
              <a:t>Limites </a:t>
            </a:r>
            <a:r>
              <a:rPr lang="en-US" err="1">
                <a:cs typeface="Calibri" panose="020F0502020204030204"/>
              </a:rPr>
              <a:t>relevées</a:t>
            </a:r>
            <a:r>
              <a:rPr lang="en-US">
                <a:cs typeface="Calibri" panose="020F0502020204030204"/>
              </a:rPr>
              <a:t> par les </a:t>
            </a:r>
            <a:r>
              <a:rPr lang="en-US" err="1">
                <a:cs typeface="Calibri" panose="020F0502020204030204"/>
              </a:rPr>
              <a:t>catalogueurs</a:t>
            </a:r>
            <a:r>
              <a:rPr lang="en-US">
                <a:cs typeface="Calibri" panose="020F0502020204030204"/>
              </a:rPr>
              <a:t> :</a:t>
            </a:r>
          </a:p>
          <a:p>
            <a:pPr>
              <a:buChar char="-"/>
            </a:pPr>
            <a:r>
              <a:rPr lang="en-US">
                <a:cs typeface="Calibri" panose="020F0502020204030204"/>
              </a:rPr>
              <a:t>Recherche avec </a:t>
            </a:r>
            <a:r>
              <a:rPr lang="en-US" err="1">
                <a:cs typeface="Calibri" panose="020F0502020204030204"/>
              </a:rPr>
              <a:t>ou</a:t>
            </a:r>
            <a:r>
              <a:rPr lang="en-US">
                <a:cs typeface="Calibri" panose="020F0502020204030204"/>
              </a:rPr>
              <a:t> sans article </a:t>
            </a:r>
            <a:r>
              <a:rPr lang="en-US" err="1">
                <a:cs typeface="Calibri" panose="020F0502020204030204"/>
              </a:rPr>
              <a:t>défini</a:t>
            </a:r>
            <a:r>
              <a:rPr lang="en-US">
                <a:cs typeface="Calibri" panose="020F0502020204030204"/>
              </a:rPr>
              <a:t> : </a:t>
            </a:r>
            <a:r>
              <a:rPr lang="en-US" err="1">
                <a:cs typeface="Calibri" panose="020F0502020204030204"/>
              </a:rPr>
              <a:t>donne</a:t>
            </a:r>
            <a:r>
              <a:rPr lang="en-US">
                <a:cs typeface="Calibri" panose="020F0502020204030204"/>
              </a:rPr>
              <a:t> des </a:t>
            </a:r>
            <a:r>
              <a:rPr lang="en-US" err="1">
                <a:cs typeface="Calibri" panose="020F0502020204030204"/>
              </a:rPr>
              <a:t>résultats</a:t>
            </a:r>
            <a:r>
              <a:rPr lang="en-US">
                <a:cs typeface="Calibri" panose="020F0502020204030204"/>
              </a:rPr>
              <a:t> </a:t>
            </a:r>
            <a:r>
              <a:rPr lang="en-US" err="1">
                <a:cs typeface="Calibri" panose="020F0502020204030204"/>
              </a:rPr>
              <a:t>différents</a:t>
            </a:r>
            <a:endParaRPr lang="en-US" err="1"/>
          </a:p>
          <a:p>
            <a:pPr>
              <a:buChar char="-"/>
            </a:pPr>
            <a:endParaRPr lang="en-US">
              <a:cs typeface="Calibri" panose="020F0502020204030204"/>
            </a:endParaRPr>
          </a:p>
          <a:p>
            <a:pPr marL="0" indent="0">
              <a:buNone/>
            </a:pP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p:txBody>
      </p:sp>
      <p:sp>
        <p:nvSpPr>
          <p:cNvPr id="7" name="Rectangle 6">
            <a:extLst>
              <a:ext uri="{FF2B5EF4-FFF2-40B4-BE49-F238E27FC236}">
                <a16:creationId xmlns:a16="http://schemas.microsoft.com/office/drawing/2014/main" id="{B290811E-016D-4BE2-F3DA-7E31B0816E58}"/>
              </a:ext>
            </a:extLst>
          </p:cNvPr>
          <p:cNvSpPr/>
          <p:nvPr/>
        </p:nvSpPr>
        <p:spPr>
          <a:xfrm>
            <a:off x="1200058" y="2867624"/>
            <a:ext cx="9784521" cy="264721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err="1">
                <a:solidFill>
                  <a:srgbClr val="0C0C0C"/>
                </a:solidFill>
                <a:cs typeface="Calibri"/>
              </a:rPr>
              <a:t>L'article</a:t>
            </a:r>
            <a:r>
              <a:rPr lang="en-US">
                <a:solidFill>
                  <a:srgbClr val="0C0C0C"/>
                </a:solidFill>
                <a:cs typeface="Calibri"/>
              </a:rPr>
              <a:t> </a:t>
            </a:r>
            <a:r>
              <a:rPr lang="en-US" err="1">
                <a:solidFill>
                  <a:srgbClr val="0C0C0C"/>
                </a:solidFill>
                <a:cs typeface="Calibri"/>
              </a:rPr>
              <a:t>défini</a:t>
            </a:r>
            <a:r>
              <a:rPr lang="en-US">
                <a:solidFill>
                  <a:srgbClr val="0C0C0C"/>
                </a:solidFill>
                <a:cs typeface="Calibri"/>
              </a:rPr>
              <a:t> -</a:t>
            </a:r>
            <a:r>
              <a:rPr lang="en-US" b="1" err="1">
                <a:solidFill>
                  <a:srgbClr val="0C0C0C"/>
                </a:solidFill>
                <a:ea typeface="+mn-lt"/>
                <a:cs typeface="+mn-lt"/>
              </a:rPr>
              <a:t>اَلْ</a:t>
            </a:r>
            <a:r>
              <a:rPr lang="en-US" b="1">
                <a:solidFill>
                  <a:srgbClr val="0C0C0C"/>
                </a:solidFill>
                <a:ea typeface="+mn-lt"/>
                <a:cs typeface="+mn-lt"/>
              </a:rPr>
              <a:t> </a:t>
            </a:r>
            <a:r>
              <a:rPr lang="en-US">
                <a:solidFill>
                  <a:srgbClr val="0C0C0C"/>
                </a:solidFill>
                <a:ea typeface="+mn-lt"/>
                <a:cs typeface="+mn-lt"/>
              </a:rPr>
              <a:t>(al-) </a:t>
            </a:r>
            <a:r>
              <a:rPr lang="en-US" err="1">
                <a:solidFill>
                  <a:srgbClr val="0C0C0C"/>
                </a:solidFill>
                <a:ea typeface="+mn-lt"/>
                <a:cs typeface="+mn-lt"/>
              </a:rPr>
              <a:t>est</a:t>
            </a:r>
            <a:r>
              <a:rPr lang="en-US">
                <a:solidFill>
                  <a:srgbClr val="0C0C0C"/>
                </a:solidFill>
                <a:ea typeface="+mn-lt"/>
                <a:cs typeface="+mn-lt"/>
              </a:rPr>
              <a:t> </a:t>
            </a:r>
            <a:r>
              <a:rPr lang="en-US" err="1">
                <a:solidFill>
                  <a:srgbClr val="0C0C0C"/>
                </a:solidFill>
                <a:ea typeface="+mn-lt"/>
                <a:cs typeface="+mn-lt"/>
              </a:rPr>
              <a:t>ignoré</a:t>
            </a:r>
            <a:r>
              <a:rPr lang="en-US">
                <a:solidFill>
                  <a:srgbClr val="0C0C0C"/>
                </a:solidFill>
                <a:ea typeface="+mn-lt"/>
                <a:cs typeface="+mn-lt"/>
              </a:rPr>
              <a:t> </a:t>
            </a:r>
            <a:r>
              <a:rPr lang="en-US" err="1">
                <a:solidFill>
                  <a:srgbClr val="0C0C0C"/>
                </a:solidFill>
                <a:ea typeface="+mn-lt"/>
                <a:cs typeface="+mn-lt"/>
              </a:rPr>
              <a:t>si</a:t>
            </a:r>
            <a:r>
              <a:rPr lang="en-US">
                <a:solidFill>
                  <a:srgbClr val="0C0C0C"/>
                </a:solidFill>
                <a:ea typeface="+mn-lt"/>
                <a:cs typeface="+mn-lt"/>
              </a:rPr>
              <a:t> le </a:t>
            </a:r>
            <a:r>
              <a:rPr lang="en-US" err="1">
                <a:solidFill>
                  <a:srgbClr val="0C0C0C"/>
                </a:solidFill>
                <a:ea typeface="+mn-lt"/>
                <a:cs typeface="+mn-lt"/>
              </a:rPr>
              <a:t>caractère</a:t>
            </a:r>
            <a:r>
              <a:rPr lang="en-US">
                <a:solidFill>
                  <a:srgbClr val="0C0C0C"/>
                </a:solidFill>
                <a:ea typeface="+mn-lt"/>
                <a:cs typeface="+mn-lt"/>
              </a:rPr>
              <a:t> </a:t>
            </a:r>
            <a:r>
              <a:rPr lang="en-US" err="1">
                <a:solidFill>
                  <a:srgbClr val="0C0C0C"/>
                </a:solidFill>
                <a:ea typeface="+mn-lt"/>
                <a:cs typeface="+mn-lt"/>
              </a:rPr>
              <a:t>d'indexation</a:t>
            </a:r>
            <a:r>
              <a:rPr lang="en-US">
                <a:solidFill>
                  <a:srgbClr val="0C0C0C"/>
                </a:solidFill>
                <a:ea typeface="+mn-lt"/>
                <a:cs typeface="+mn-lt"/>
              </a:rPr>
              <a:t> @ </a:t>
            </a:r>
            <a:r>
              <a:rPr lang="en-US" err="1">
                <a:solidFill>
                  <a:srgbClr val="0C0C0C"/>
                </a:solidFill>
                <a:ea typeface="+mn-lt"/>
                <a:cs typeface="+mn-lt"/>
              </a:rPr>
              <a:t>est</a:t>
            </a:r>
            <a:r>
              <a:rPr lang="en-US">
                <a:solidFill>
                  <a:srgbClr val="0C0C0C"/>
                </a:solidFill>
                <a:ea typeface="+mn-lt"/>
                <a:cs typeface="+mn-lt"/>
              </a:rPr>
              <a:t> </a:t>
            </a:r>
            <a:r>
              <a:rPr lang="en-US" err="1">
                <a:solidFill>
                  <a:srgbClr val="0C0C0C"/>
                </a:solidFill>
                <a:ea typeface="+mn-lt"/>
                <a:cs typeface="+mn-lt"/>
              </a:rPr>
              <a:t>placé</a:t>
            </a:r>
            <a:r>
              <a:rPr lang="en-US">
                <a:solidFill>
                  <a:srgbClr val="0C0C0C"/>
                </a:solidFill>
                <a:ea typeface="+mn-lt"/>
                <a:cs typeface="+mn-lt"/>
              </a:rPr>
              <a:t> après, </a:t>
            </a:r>
            <a:r>
              <a:rPr lang="en-US" err="1">
                <a:solidFill>
                  <a:srgbClr val="0C0C0C"/>
                </a:solidFill>
                <a:ea typeface="+mn-lt"/>
                <a:cs typeface="+mn-lt"/>
              </a:rPr>
              <a:t>comme</a:t>
            </a:r>
            <a:r>
              <a:rPr lang="en-US">
                <a:solidFill>
                  <a:srgbClr val="0C0C0C"/>
                </a:solidFill>
                <a:ea typeface="+mn-lt"/>
                <a:cs typeface="+mn-lt"/>
              </a:rPr>
              <a:t> dans </a:t>
            </a:r>
            <a:r>
              <a:rPr lang="en-US" err="1">
                <a:solidFill>
                  <a:srgbClr val="0C0C0C"/>
                </a:solidFill>
                <a:ea typeface="+mn-lt"/>
                <a:cs typeface="+mn-lt"/>
              </a:rPr>
              <a:t>toutes</a:t>
            </a:r>
            <a:r>
              <a:rPr lang="en-US">
                <a:solidFill>
                  <a:srgbClr val="0C0C0C"/>
                </a:solidFill>
                <a:ea typeface="+mn-lt"/>
                <a:cs typeface="+mn-lt"/>
              </a:rPr>
              <a:t> les </a:t>
            </a:r>
            <a:r>
              <a:rPr lang="en-US" err="1">
                <a:solidFill>
                  <a:srgbClr val="0C0C0C"/>
                </a:solidFill>
                <a:ea typeface="+mn-lt"/>
                <a:cs typeface="+mn-lt"/>
              </a:rPr>
              <a:t>langues</a:t>
            </a:r>
            <a:r>
              <a:rPr lang="en-US">
                <a:solidFill>
                  <a:srgbClr val="0C0C0C"/>
                </a:solidFill>
                <a:ea typeface="+mn-lt"/>
                <a:cs typeface="+mn-lt"/>
              </a:rPr>
              <a:t>. Ex : </a:t>
            </a:r>
            <a:r>
              <a:rPr lang="en-US" err="1">
                <a:solidFill>
                  <a:srgbClr val="0C0C0C"/>
                </a:solidFill>
                <a:ea typeface="+mn-lt"/>
                <a:cs typeface="+mn-lt"/>
              </a:rPr>
              <a:t>ال@دولة</a:t>
            </a:r>
            <a:r>
              <a:rPr lang="en-US">
                <a:solidFill>
                  <a:srgbClr val="0C0C0C"/>
                </a:solidFill>
                <a:ea typeface="+mn-lt"/>
                <a:cs typeface="+mn-lt"/>
              </a:rPr>
              <a:t> </a:t>
            </a:r>
            <a:r>
              <a:rPr lang="en-US" err="1">
                <a:solidFill>
                  <a:srgbClr val="0C0C0C"/>
                </a:solidFill>
                <a:ea typeface="+mn-lt"/>
                <a:cs typeface="+mn-lt"/>
              </a:rPr>
              <a:t>المركزية</a:t>
            </a:r>
            <a:r>
              <a:rPr lang="en-US">
                <a:solidFill>
                  <a:srgbClr val="0C0C0C"/>
                </a:solidFill>
                <a:ea typeface="+mn-lt"/>
                <a:cs typeface="+mn-lt"/>
              </a:rPr>
              <a:t> </a:t>
            </a:r>
            <a:r>
              <a:rPr lang="en-US" err="1">
                <a:solidFill>
                  <a:srgbClr val="0C0C0C"/>
                </a:solidFill>
                <a:ea typeface="+mn-lt"/>
                <a:cs typeface="+mn-lt"/>
              </a:rPr>
              <a:t>في</a:t>
            </a:r>
            <a:r>
              <a:rPr lang="en-US">
                <a:solidFill>
                  <a:srgbClr val="0C0C0C"/>
                </a:solidFill>
                <a:ea typeface="+mn-lt"/>
                <a:cs typeface="+mn-lt"/>
              </a:rPr>
              <a:t> </a:t>
            </a:r>
            <a:r>
              <a:rPr lang="en-US" err="1">
                <a:solidFill>
                  <a:srgbClr val="0C0C0C"/>
                </a:solidFill>
                <a:ea typeface="+mn-lt"/>
                <a:cs typeface="+mn-lt"/>
              </a:rPr>
              <a:t>مصر</a:t>
            </a:r>
            <a:r>
              <a:rPr lang="en-US">
                <a:solidFill>
                  <a:srgbClr val="0C0C0C"/>
                </a:solidFill>
                <a:ea typeface="+mn-lt"/>
                <a:cs typeface="+mn-lt"/>
              </a:rPr>
              <a:t> (PPN 098038931)</a:t>
            </a:r>
          </a:p>
          <a:p>
            <a:pPr algn="ctr"/>
            <a:r>
              <a:rPr lang="en-US">
                <a:solidFill>
                  <a:srgbClr val="0C0C0C"/>
                </a:solidFill>
                <a:ea typeface="+mn-lt"/>
                <a:cs typeface="+mn-lt"/>
              </a:rPr>
              <a:t>En </a:t>
            </a:r>
            <a:r>
              <a:rPr lang="en-US" err="1">
                <a:solidFill>
                  <a:srgbClr val="0C0C0C"/>
                </a:solidFill>
                <a:ea typeface="+mn-lt"/>
                <a:cs typeface="+mn-lt"/>
              </a:rPr>
              <a:t>arabe</a:t>
            </a:r>
            <a:r>
              <a:rPr lang="en-US">
                <a:solidFill>
                  <a:srgbClr val="0C0C0C"/>
                </a:solidFill>
                <a:ea typeface="+mn-lt"/>
                <a:cs typeface="+mn-lt"/>
              </a:rPr>
              <a:t>, la </a:t>
            </a:r>
            <a:r>
              <a:rPr lang="en-US" err="1">
                <a:solidFill>
                  <a:srgbClr val="0C0C0C"/>
                </a:solidFill>
                <a:ea typeface="+mn-lt"/>
                <a:cs typeface="+mn-lt"/>
              </a:rPr>
              <a:t>règle</a:t>
            </a:r>
            <a:r>
              <a:rPr lang="en-US">
                <a:solidFill>
                  <a:srgbClr val="0C0C0C"/>
                </a:solidFill>
                <a:ea typeface="+mn-lt"/>
                <a:cs typeface="+mn-lt"/>
              </a:rPr>
              <a:t> de placement de l'@ (après </a:t>
            </a:r>
            <a:r>
              <a:rPr lang="en-US" err="1">
                <a:solidFill>
                  <a:srgbClr val="0C0C0C"/>
                </a:solidFill>
                <a:ea typeface="+mn-lt"/>
                <a:cs typeface="+mn-lt"/>
              </a:rPr>
              <a:t>l'article</a:t>
            </a:r>
            <a:r>
              <a:rPr lang="en-US">
                <a:solidFill>
                  <a:srgbClr val="0C0C0C"/>
                </a:solidFill>
                <a:ea typeface="+mn-lt"/>
                <a:cs typeface="+mn-lt"/>
              </a:rPr>
              <a:t> </a:t>
            </a:r>
            <a:r>
              <a:rPr lang="en-US" err="1">
                <a:solidFill>
                  <a:srgbClr val="0C0C0C"/>
                </a:solidFill>
                <a:ea typeface="+mn-lt"/>
                <a:cs typeface="+mn-lt"/>
              </a:rPr>
              <a:t>défini</a:t>
            </a:r>
            <a:r>
              <a:rPr lang="en-US">
                <a:solidFill>
                  <a:srgbClr val="0C0C0C"/>
                </a:solidFill>
                <a:ea typeface="+mn-lt"/>
                <a:cs typeface="+mn-lt"/>
              </a:rPr>
              <a:t>) pose </a:t>
            </a:r>
            <a:r>
              <a:rPr lang="en-US" err="1">
                <a:solidFill>
                  <a:srgbClr val="0C0C0C"/>
                </a:solidFill>
                <a:ea typeface="+mn-lt"/>
                <a:cs typeface="+mn-lt"/>
              </a:rPr>
              <a:t>problème</a:t>
            </a:r>
            <a:r>
              <a:rPr lang="en-US">
                <a:solidFill>
                  <a:srgbClr val="0C0C0C"/>
                </a:solidFill>
                <a:ea typeface="+mn-lt"/>
                <a:cs typeface="+mn-lt"/>
              </a:rPr>
              <a:t> car </a:t>
            </a:r>
            <a:r>
              <a:rPr lang="en-US" err="1">
                <a:solidFill>
                  <a:srgbClr val="0C0C0C"/>
                </a:solidFill>
                <a:ea typeface="+mn-lt"/>
                <a:cs typeface="+mn-lt"/>
              </a:rPr>
              <a:t>l'article</a:t>
            </a:r>
            <a:r>
              <a:rPr lang="en-US">
                <a:solidFill>
                  <a:srgbClr val="0C0C0C"/>
                </a:solidFill>
                <a:ea typeface="+mn-lt"/>
                <a:cs typeface="+mn-lt"/>
              </a:rPr>
              <a:t> </a:t>
            </a:r>
            <a:r>
              <a:rPr lang="en-US" err="1">
                <a:solidFill>
                  <a:srgbClr val="0C0C0C"/>
                </a:solidFill>
                <a:ea typeface="+mn-lt"/>
                <a:cs typeface="+mn-lt"/>
              </a:rPr>
              <a:t>défini</a:t>
            </a:r>
            <a:r>
              <a:rPr lang="en-US">
                <a:solidFill>
                  <a:srgbClr val="0C0C0C"/>
                </a:solidFill>
                <a:ea typeface="+mn-lt"/>
                <a:cs typeface="+mn-lt"/>
              </a:rPr>
              <a:t> </a:t>
            </a:r>
            <a:r>
              <a:rPr lang="en-US" err="1">
                <a:solidFill>
                  <a:srgbClr val="0C0C0C"/>
                </a:solidFill>
                <a:ea typeface="+mn-lt"/>
                <a:cs typeface="+mn-lt"/>
              </a:rPr>
              <a:t>est</a:t>
            </a:r>
            <a:r>
              <a:rPr lang="en-US">
                <a:solidFill>
                  <a:srgbClr val="0C0C0C"/>
                </a:solidFill>
                <a:ea typeface="+mn-lt"/>
                <a:cs typeface="+mn-lt"/>
              </a:rPr>
              <a:t> </a:t>
            </a:r>
            <a:r>
              <a:rPr lang="en-US" err="1">
                <a:solidFill>
                  <a:srgbClr val="0C0C0C"/>
                </a:solidFill>
                <a:ea typeface="+mn-lt"/>
                <a:cs typeface="+mn-lt"/>
              </a:rPr>
              <a:t>collé</a:t>
            </a:r>
            <a:r>
              <a:rPr lang="en-US">
                <a:solidFill>
                  <a:srgbClr val="0C0C0C"/>
                </a:solidFill>
                <a:ea typeface="+mn-lt"/>
                <a:cs typeface="+mn-lt"/>
              </a:rPr>
              <a:t> au mot </a:t>
            </a:r>
            <a:r>
              <a:rPr lang="en-US" err="1">
                <a:solidFill>
                  <a:srgbClr val="0C0C0C"/>
                </a:solidFill>
                <a:ea typeface="+mn-lt"/>
                <a:cs typeface="+mn-lt"/>
              </a:rPr>
              <a:t>suivant</a:t>
            </a:r>
            <a:r>
              <a:rPr lang="en-US">
                <a:solidFill>
                  <a:srgbClr val="0C0C0C"/>
                </a:solidFill>
                <a:ea typeface="+mn-lt"/>
                <a:cs typeface="+mn-lt"/>
              </a:rPr>
              <a:t>, qui </a:t>
            </a:r>
            <a:r>
              <a:rPr lang="en-US" err="1">
                <a:solidFill>
                  <a:srgbClr val="0C0C0C"/>
                </a:solidFill>
                <a:ea typeface="+mn-lt"/>
                <a:cs typeface="+mn-lt"/>
              </a:rPr>
              <a:t>devient</a:t>
            </a:r>
            <a:r>
              <a:rPr lang="en-US">
                <a:solidFill>
                  <a:srgbClr val="0C0C0C"/>
                </a:solidFill>
                <a:ea typeface="+mn-lt"/>
                <a:cs typeface="+mn-lt"/>
              </a:rPr>
              <a:t> </a:t>
            </a:r>
            <a:r>
              <a:rPr lang="en-US" err="1">
                <a:solidFill>
                  <a:srgbClr val="0C0C0C"/>
                </a:solidFill>
                <a:ea typeface="+mn-lt"/>
                <a:cs typeface="+mn-lt"/>
              </a:rPr>
              <a:t>donc</a:t>
            </a:r>
            <a:r>
              <a:rPr lang="en-US">
                <a:solidFill>
                  <a:srgbClr val="0C0C0C"/>
                </a:solidFill>
                <a:ea typeface="+mn-lt"/>
                <a:cs typeface="+mn-lt"/>
              </a:rPr>
              <a:t> un nouveau mot. </a:t>
            </a:r>
          </a:p>
          <a:p>
            <a:pPr algn="ctr"/>
            <a:r>
              <a:rPr lang="en-US">
                <a:solidFill>
                  <a:srgbClr val="0C0C0C"/>
                </a:solidFill>
                <a:cs typeface="Calibri"/>
              </a:rPr>
              <a:t>&gt;&gt; En recherche : il faut faire la recherche </a:t>
            </a:r>
            <a:r>
              <a:rPr lang="en-US" err="1">
                <a:solidFill>
                  <a:srgbClr val="0C0C0C"/>
                </a:solidFill>
                <a:cs typeface="Calibri"/>
              </a:rPr>
              <a:t>en</a:t>
            </a:r>
            <a:r>
              <a:rPr lang="en-US">
                <a:solidFill>
                  <a:srgbClr val="0C0C0C"/>
                </a:solidFill>
                <a:cs typeface="Calibri"/>
              </a:rPr>
              <a:t> </a:t>
            </a:r>
            <a:r>
              <a:rPr lang="en-US" err="1">
                <a:solidFill>
                  <a:srgbClr val="0C0C0C"/>
                </a:solidFill>
                <a:cs typeface="Calibri"/>
              </a:rPr>
              <a:t>translittération</a:t>
            </a:r>
            <a:r>
              <a:rPr lang="en-US">
                <a:solidFill>
                  <a:srgbClr val="0C0C0C"/>
                </a:solidFill>
                <a:cs typeface="Calibri"/>
              </a:rPr>
              <a:t>, </a:t>
            </a:r>
            <a:r>
              <a:rPr lang="en-US" err="1">
                <a:solidFill>
                  <a:srgbClr val="0C0C0C"/>
                </a:solidFill>
                <a:cs typeface="Calibri"/>
              </a:rPr>
              <a:t>ou</a:t>
            </a:r>
            <a:r>
              <a:rPr lang="en-US">
                <a:solidFill>
                  <a:srgbClr val="0C0C0C"/>
                </a:solidFill>
                <a:cs typeface="Calibri"/>
              </a:rPr>
              <a:t> sans </a:t>
            </a:r>
            <a:r>
              <a:rPr lang="en-US" err="1">
                <a:solidFill>
                  <a:srgbClr val="0C0C0C"/>
                </a:solidFill>
                <a:cs typeface="Calibri"/>
              </a:rPr>
              <a:t>l'article</a:t>
            </a:r>
            <a:r>
              <a:rPr lang="en-US">
                <a:solidFill>
                  <a:srgbClr val="0C0C0C"/>
                </a:solidFill>
                <a:cs typeface="Calibri"/>
              </a:rPr>
              <a:t> </a:t>
            </a:r>
            <a:r>
              <a:rPr lang="en-US" err="1">
                <a:solidFill>
                  <a:srgbClr val="0C0C0C"/>
                </a:solidFill>
                <a:cs typeface="Calibri"/>
              </a:rPr>
              <a:t>défini</a:t>
            </a:r>
            <a:r>
              <a:rPr lang="en-US">
                <a:solidFill>
                  <a:srgbClr val="0C0C0C"/>
                </a:solidFill>
                <a:cs typeface="Calibri"/>
              </a:rPr>
              <a:t>.</a:t>
            </a:r>
          </a:p>
          <a:p>
            <a:pPr algn="ctr"/>
            <a:r>
              <a:rPr lang="en-US">
                <a:solidFill>
                  <a:srgbClr val="0C0C0C"/>
                </a:solidFill>
                <a:cs typeface="Calibri"/>
              </a:rPr>
              <a:t>Deux </a:t>
            </a:r>
            <a:r>
              <a:rPr lang="en-US" err="1">
                <a:solidFill>
                  <a:srgbClr val="0C0C0C"/>
                </a:solidFill>
                <a:cs typeface="Calibri"/>
              </a:rPr>
              <a:t>pistes</a:t>
            </a:r>
            <a:r>
              <a:rPr lang="en-US">
                <a:solidFill>
                  <a:srgbClr val="0C0C0C"/>
                </a:solidFill>
                <a:cs typeface="Calibri"/>
              </a:rPr>
              <a:t> pour faire </a:t>
            </a:r>
            <a:r>
              <a:rPr lang="en-US" err="1">
                <a:solidFill>
                  <a:srgbClr val="0C0C0C"/>
                </a:solidFill>
                <a:cs typeface="Calibri"/>
              </a:rPr>
              <a:t>évoluer</a:t>
            </a:r>
            <a:r>
              <a:rPr lang="en-US">
                <a:solidFill>
                  <a:srgbClr val="0C0C0C"/>
                </a:solidFill>
                <a:cs typeface="Calibri"/>
              </a:rPr>
              <a:t> la </a:t>
            </a:r>
            <a:r>
              <a:rPr lang="en-US" err="1">
                <a:solidFill>
                  <a:srgbClr val="0C0C0C"/>
                </a:solidFill>
                <a:cs typeface="Calibri"/>
              </a:rPr>
              <a:t>règle</a:t>
            </a:r>
            <a:r>
              <a:rPr lang="en-US">
                <a:solidFill>
                  <a:srgbClr val="0C0C0C"/>
                </a:solidFill>
                <a:cs typeface="Calibri"/>
              </a:rPr>
              <a:t> pour le </a:t>
            </a:r>
            <a:r>
              <a:rPr lang="en-US" err="1">
                <a:solidFill>
                  <a:srgbClr val="0C0C0C"/>
                </a:solidFill>
                <a:cs typeface="Calibri"/>
              </a:rPr>
              <a:t>catalogage</a:t>
            </a:r>
            <a:r>
              <a:rPr lang="en-US">
                <a:solidFill>
                  <a:srgbClr val="0C0C0C"/>
                </a:solidFill>
                <a:cs typeface="Calibri"/>
              </a:rPr>
              <a:t> </a:t>
            </a:r>
            <a:r>
              <a:rPr lang="en-US" err="1">
                <a:solidFill>
                  <a:srgbClr val="0C0C0C"/>
                </a:solidFill>
                <a:cs typeface="Calibri"/>
              </a:rPr>
              <a:t>en</a:t>
            </a:r>
            <a:r>
              <a:rPr lang="en-US">
                <a:solidFill>
                  <a:srgbClr val="0C0C0C"/>
                </a:solidFill>
                <a:cs typeface="Calibri"/>
              </a:rPr>
              <a:t> </a:t>
            </a:r>
            <a:r>
              <a:rPr lang="en-US" err="1">
                <a:solidFill>
                  <a:srgbClr val="0C0C0C"/>
                </a:solidFill>
                <a:cs typeface="Calibri"/>
              </a:rPr>
              <a:t>arabe</a:t>
            </a:r>
            <a:r>
              <a:rPr lang="en-US">
                <a:solidFill>
                  <a:srgbClr val="0C0C0C"/>
                </a:solidFill>
                <a:cs typeface="Calibri"/>
              </a:rPr>
              <a:t> :</a:t>
            </a:r>
          </a:p>
          <a:p>
            <a:pPr marL="285750" indent="-285750" algn="ctr">
              <a:buFont typeface="Calibri"/>
              <a:buChar char="-"/>
            </a:pPr>
            <a:r>
              <a:rPr lang="en-US">
                <a:solidFill>
                  <a:srgbClr val="0C0C0C"/>
                </a:solidFill>
                <a:cs typeface="Calibri"/>
              </a:rPr>
              <a:t>Placer le @ </a:t>
            </a:r>
            <a:r>
              <a:rPr lang="en-US" err="1">
                <a:solidFill>
                  <a:srgbClr val="0C0C0C"/>
                </a:solidFill>
                <a:cs typeface="Calibri"/>
              </a:rPr>
              <a:t>en</a:t>
            </a:r>
            <a:r>
              <a:rPr lang="en-US">
                <a:solidFill>
                  <a:srgbClr val="0C0C0C"/>
                </a:solidFill>
                <a:cs typeface="Calibri"/>
              </a:rPr>
              <a:t> début de mot</a:t>
            </a:r>
          </a:p>
          <a:p>
            <a:pPr marL="285750" indent="-285750" algn="ctr">
              <a:buFont typeface="Calibri"/>
              <a:buChar char="-"/>
            </a:pPr>
            <a:r>
              <a:rPr lang="en-US" err="1">
                <a:solidFill>
                  <a:srgbClr val="0C0C0C"/>
                </a:solidFill>
                <a:cs typeface="Calibri"/>
              </a:rPr>
              <a:t>Saisir</a:t>
            </a:r>
            <a:r>
              <a:rPr lang="en-US">
                <a:solidFill>
                  <a:srgbClr val="0C0C0C"/>
                </a:solidFill>
                <a:cs typeface="Calibri"/>
              </a:rPr>
              <a:t> des </a:t>
            </a:r>
            <a:r>
              <a:rPr lang="en-US" err="1">
                <a:solidFill>
                  <a:srgbClr val="0C0C0C"/>
                </a:solidFill>
                <a:cs typeface="Calibri"/>
              </a:rPr>
              <a:t>variantes</a:t>
            </a:r>
            <a:r>
              <a:rPr lang="en-US">
                <a:solidFill>
                  <a:srgbClr val="0C0C0C"/>
                </a:solidFill>
                <a:cs typeface="Calibri"/>
              </a:rPr>
              <a:t> de titres en 540</a:t>
            </a:r>
          </a:p>
          <a:p>
            <a:pPr algn="ctr"/>
            <a:r>
              <a:rPr lang="en-US" b="1">
                <a:solidFill>
                  <a:srgbClr val="0C0C0C"/>
                </a:solidFill>
                <a:cs typeface="Calibri"/>
              </a:rPr>
              <a:t>&gt;&gt; A </a:t>
            </a:r>
            <a:r>
              <a:rPr lang="en-US" b="1" err="1">
                <a:solidFill>
                  <a:srgbClr val="0C0C0C"/>
                </a:solidFill>
                <a:cs typeface="Calibri"/>
              </a:rPr>
              <a:t>trancher</a:t>
            </a:r>
            <a:r>
              <a:rPr lang="en-US" b="1">
                <a:solidFill>
                  <a:srgbClr val="0C0C0C"/>
                </a:solidFill>
                <a:cs typeface="Calibri"/>
              </a:rPr>
              <a:t> au sein du </a:t>
            </a:r>
            <a:r>
              <a:rPr lang="en-US" b="1" err="1">
                <a:solidFill>
                  <a:srgbClr val="0C0C0C"/>
                </a:solidFill>
                <a:cs typeface="Calibri"/>
              </a:rPr>
              <a:t>réseau</a:t>
            </a:r>
            <a:endParaRPr lang="en-US" b="1">
              <a:solidFill>
                <a:srgbClr val="0C0C0C"/>
              </a:solidFill>
              <a:cs typeface="Calibri"/>
            </a:endParaRPr>
          </a:p>
        </p:txBody>
      </p:sp>
    </p:spTree>
    <p:extLst>
      <p:ext uri="{BB962C8B-B14F-4D97-AF65-F5344CB8AC3E}">
        <p14:creationId xmlns:p14="http://schemas.microsoft.com/office/powerpoint/2010/main" val="37940780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8265</Words>
  <Application>Microsoft Office PowerPoint</Application>
  <PresentationFormat>Grand écran</PresentationFormat>
  <Paragraphs>665</Paragraphs>
  <Slides>63</Slides>
  <Notes>24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63</vt:i4>
      </vt:variant>
    </vt:vector>
  </HeadingPairs>
  <TitlesOfParts>
    <vt:vector size="74" baseType="lpstr">
      <vt:lpstr>AB BLinePro</vt:lpstr>
      <vt:lpstr>Arial</vt:lpstr>
      <vt:lpstr>Arial,Sans-Serif</vt:lpstr>
      <vt:lpstr>Calibri</vt:lpstr>
      <vt:lpstr>Calibri Light</vt:lpstr>
      <vt:lpstr>Calibri,Sans-Serif</vt:lpstr>
      <vt:lpstr>Courier New</vt:lpstr>
      <vt:lpstr>Courier New,monospace</vt:lpstr>
      <vt:lpstr>Wingdings</vt:lpstr>
      <vt:lpstr>Wingdings,Sans-Serif</vt:lpstr>
      <vt:lpstr>Retrospect</vt:lpstr>
      <vt:lpstr>Cataloguer en arabe dans le Sudoc</vt:lpstr>
      <vt:lpstr>Préambule</vt:lpstr>
      <vt:lpstr>Les établissements présents</vt:lpstr>
      <vt:lpstr>3 séquences</vt:lpstr>
      <vt:lpstr>Les interfaces de l'Abes et leurs limites</vt:lpstr>
      <vt:lpstr>Limites de WinIBW (1)</vt:lpstr>
      <vt:lpstr>Quelles solutions de contournement ?</vt:lpstr>
      <vt:lpstr>Limites de WinIBW (2)</vt:lpstr>
      <vt:lpstr>Limites de WinIBW (3)</vt:lpstr>
      <vt:lpstr>Dans le Sudoc : Comment faciliter la recherche en arabe ?</vt:lpstr>
      <vt:lpstr>Dans IdRef</vt:lpstr>
      <vt:lpstr>Dans IdRef :  Prises de contact pour obtenir une liste</vt:lpstr>
      <vt:lpstr>Dans IdRef :  Obtenir une liste n'est pas si facile</vt:lpstr>
      <vt:lpstr>Dans IdRef :  The liste ?</vt:lpstr>
      <vt:lpstr>Dans IdRef :  Et pour la translittération ?</vt:lpstr>
      <vt:lpstr>Dans Calames : problèmes relevés</vt:lpstr>
      <vt:lpstr>Dans Calames : un problème d'éditeur</vt:lpstr>
      <vt:lpstr>Dans Calames : un problème d'éditeur (2)</vt:lpstr>
      <vt:lpstr>Dans Calames : Résolution du problème : modifications préalables dans Windows </vt:lpstr>
      <vt:lpstr>Dans Calames : Plusieurs questions en suspens : à trancher par des experts</vt:lpstr>
      <vt:lpstr>Dans Calames : Plusieurs questions en suspens : à trancher par des experts (2)</vt:lpstr>
      <vt:lpstr>Dans Calames : Résolution du problème : appel à contributions + tests (calendrier)</vt:lpstr>
      <vt:lpstr>La translittération : rappels et discussions</vt:lpstr>
      <vt:lpstr>Rappels : normes et outils</vt:lpstr>
      <vt:lpstr>Vos questions</vt:lpstr>
      <vt:lpstr>Vos questions</vt:lpstr>
      <vt:lpstr>Vos questions</vt:lpstr>
      <vt:lpstr>Vos questions</vt:lpstr>
      <vt:lpstr>Vos questions</vt:lpstr>
      <vt:lpstr>Au programme de cette séquence #3</vt:lpstr>
      <vt:lpstr>Vos questions sur le catalogage bibliographique</vt:lpstr>
      <vt:lpstr>Quelques rappels – Documents de référence</vt:lpstr>
      <vt:lpstr>Vos questions</vt:lpstr>
      <vt:lpstr>Vos questions</vt:lpstr>
      <vt:lpstr>Vos questions</vt:lpstr>
      <vt:lpstr>Vos questions</vt:lpstr>
      <vt:lpstr>Vos questions</vt:lpstr>
      <vt:lpstr>Le catalogage des autorités : le guide de la BULAC et vos questions</vt:lpstr>
      <vt:lpstr>Guide complémentaire  pour le catalogage des notices 'autorité personne' arabes</vt:lpstr>
      <vt:lpstr>Prérequis</vt:lpstr>
      <vt:lpstr>Documents de référence   </vt:lpstr>
      <vt:lpstr>Documents de référence</vt:lpstr>
      <vt:lpstr>Présentation PowerPoint</vt:lpstr>
      <vt:lpstr>Présentation PowerPoint</vt:lpstr>
      <vt:lpstr>Présentation PowerPoint</vt:lpstr>
      <vt:lpstr>Présentation PowerPoint</vt:lpstr>
      <vt:lpstr>Présentation PowerPoint</vt:lpstr>
      <vt:lpstr>Noms théophores et le préfixe abd</vt:lpstr>
      <vt:lpstr>L’article al-</vt:lpstr>
      <vt:lpstr>Qualificatifs de dates ($f)</vt:lpstr>
      <vt:lpstr>Eléments additionnels autres que les dates  ou qualificatifs de fonction ($c)</vt:lpstr>
      <vt:lpstr>Translittération</vt:lpstr>
      <vt:lpstr>Transcription</vt:lpstr>
      <vt:lpstr>Autres questions du réseau</vt:lpstr>
      <vt:lpstr>Autres questions du réseau</vt:lpstr>
      <vt:lpstr>Autres questions du réseau</vt:lpstr>
      <vt:lpstr>Autres questions du réseau</vt:lpstr>
      <vt:lpstr>Autres questions du réseau</vt:lpstr>
      <vt:lpstr>Travailler ensemble</vt:lpstr>
      <vt:lpstr>Cataloguer en réseau</vt:lpstr>
      <vt:lpstr>Des chantiers collectifs ?</vt:lpstr>
      <vt:lpstr>Des chantiers collectifs ?</vt:lpstr>
      <vt:lpstr>Relevé de décisions et To-do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2024-08-02T08:40:34Z</dcterms:created>
  <dcterms:modified xsi:type="dcterms:W3CDTF">2024-08-02T08:40:40Z</dcterms:modified>
</cp:coreProperties>
</file>