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67"/>
  </p:notesMasterIdLst>
  <p:sldIdLst>
    <p:sldId id="259" r:id="rId5"/>
    <p:sldId id="321" r:id="rId6"/>
    <p:sldId id="261" r:id="rId7"/>
    <p:sldId id="263" r:id="rId8"/>
    <p:sldId id="264" r:id="rId9"/>
    <p:sldId id="265" r:id="rId10"/>
    <p:sldId id="335" r:id="rId11"/>
    <p:sldId id="266" r:id="rId12"/>
    <p:sldId id="337" r:id="rId13"/>
    <p:sldId id="262" r:id="rId14"/>
    <p:sldId id="336" r:id="rId15"/>
    <p:sldId id="268" r:id="rId16"/>
    <p:sldId id="270" r:id="rId17"/>
    <p:sldId id="269" r:id="rId18"/>
    <p:sldId id="272" r:id="rId19"/>
    <p:sldId id="273" r:id="rId20"/>
    <p:sldId id="329" r:id="rId21"/>
    <p:sldId id="630" r:id="rId22"/>
    <p:sldId id="274" r:id="rId23"/>
    <p:sldId id="275" r:id="rId24"/>
    <p:sldId id="303" r:id="rId25"/>
    <p:sldId id="276" r:id="rId26"/>
    <p:sldId id="277" r:id="rId27"/>
    <p:sldId id="279" r:id="rId28"/>
    <p:sldId id="284" r:id="rId29"/>
    <p:sldId id="316" r:id="rId30"/>
    <p:sldId id="285" r:id="rId31"/>
    <p:sldId id="286" r:id="rId32"/>
    <p:sldId id="324" r:id="rId33"/>
    <p:sldId id="331" r:id="rId34"/>
    <p:sldId id="332" r:id="rId35"/>
    <p:sldId id="333" r:id="rId36"/>
    <p:sldId id="334" r:id="rId37"/>
    <p:sldId id="317" r:id="rId38"/>
    <p:sldId id="312" r:id="rId39"/>
    <p:sldId id="305" r:id="rId40"/>
    <p:sldId id="306" r:id="rId41"/>
    <p:sldId id="307" r:id="rId42"/>
    <p:sldId id="288" r:id="rId43"/>
    <p:sldId id="289" r:id="rId44"/>
    <p:sldId id="291" r:id="rId45"/>
    <p:sldId id="330" r:id="rId46"/>
    <p:sldId id="308" r:id="rId47"/>
    <p:sldId id="293" r:id="rId48"/>
    <p:sldId id="294" r:id="rId49"/>
    <p:sldId id="295" r:id="rId50"/>
    <p:sldId id="298" r:id="rId51"/>
    <p:sldId id="310" r:id="rId52"/>
    <p:sldId id="311" r:id="rId53"/>
    <p:sldId id="300" r:id="rId54"/>
    <p:sldId id="301" r:id="rId55"/>
    <p:sldId id="302" r:id="rId56"/>
    <p:sldId id="309" r:id="rId57"/>
    <p:sldId id="313" r:id="rId58"/>
    <p:sldId id="314" r:id="rId59"/>
    <p:sldId id="327" r:id="rId60"/>
    <p:sldId id="328" r:id="rId61"/>
    <p:sldId id="315" r:id="rId62"/>
    <p:sldId id="292" r:id="rId63"/>
    <p:sldId id="318" r:id="rId64"/>
    <p:sldId id="319" r:id="rId65"/>
    <p:sldId id="320" r:id="rId6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6C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CBC19-0826-473B-99BC-5901BEB9169B}" v="103" dt="2025-10-06T07:02:08.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2978" autoAdjust="0"/>
  </p:normalViewPr>
  <p:slideViewPr>
    <p:cSldViewPr snapToGrid="0" showGuides="1">
      <p:cViewPr varScale="1">
        <p:scale>
          <a:sx n="76" d="100"/>
          <a:sy n="76" d="100"/>
        </p:scale>
        <p:origin x="898" y="67"/>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271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er J.H. Kosinski" userId="f9aa3610-f289-4973-83cd-43c1dbe4d41a" providerId="ADAL" clId="{0814983D-4345-4FF6-AB13-A064D10C3F97}"/>
    <pc:docChg chg="undo redo custSel addSld delSld modSld">
      <pc:chgData name="Olivier J.H. Kosinski" userId="f9aa3610-f289-4973-83cd-43c1dbe4d41a" providerId="ADAL" clId="{0814983D-4345-4FF6-AB13-A064D10C3F97}" dt="2025-10-07T11:22:25.456" v="1936" actId="478"/>
      <pc:docMkLst>
        <pc:docMk/>
      </pc:docMkLst>
      <pc:sldChg chg="delSp mod">
        <pc:chgData name="Olivier J.H. Kosinski" userId="f9aa3610-f289-4973-83cd-43c1dbe4d41a" providerId="ADAL" clId="{0814983D-4345-4FF6-AB13-A064D10C3F97}" dt="2025-10-07T11:22:25.456" v="1936" actId="478"/>
        <pc:sldMkLst>
          <pc:docMk/>
          <pc:sldMk cId="681048402" sldId="259"/>
        </pc:sldMkLst>
        <pc:spChg chg="del">
          <ac:chgData name="Olivier J.H. Kosinski" userId="f9aa3610-f289-4973-83cd-43c1dbe4d41a" providerId="ADAL" clId="{0814983D-4345-4FF6-AB13-A064D10C3F97}" dt="2025-10-07T11:22:25.456" v="1936" actId="478"/>
          <ac:spMkLst>
            <pc:docMk/>
            <pc:sldMk cId="681048402" sldId="259"/>
            <ac:spMk id="6" creationId="{9036F12B-CC19-7BE3-EE85-AE68B23F3F71}"/>
          </ac:spMkLst>
        </pc:spChg>
      </pc:sldChg>
      <pc:sldChg chg="modSp mod">
        <pc:chgData name="Olivier J.H. Kosinski" userId="f9aa3610-f289-4973-83cd-43c1dbe4d41a" providerId="ADAL" clId="{0814983D-4345-4FF6-AB13-A064D10C3F97}" dt="2025-09-18T11:23:59.269" v="1742"/>
        <pc:sldMkLst>
          <pc:docMk/>
          <pc:sldMk cId="94323621" sldId="263"/>
        </pc:sldMkLst>
        <pc:spChg chg="mod">
          <ac:chgData name="Olivier J.H. Kosinski" userId="f9aa3610-f289-4973-83cd-43c1dbe4d41a" providerId="ADAL" clId="{0814983D-4345-4FF6-AB13-A064D10C3F97}" dt="2025-09-18T11:23:59.269" v="1742"/>
          <ac:spMkLst>
            <pc:docMk/>
            <pc:sldMk cId="94323621" sldId="263"/>
            <ac:spMk id="2" creationId="{00000000-0000-0000-0000-000000000000}"/>
          </ac:spMkLst>
        </pc:spChg>
      </pc:sldChg>
      <pc:sldChg chg="modSp mod">
        <pc:chgData name="Olivier J.H. Kosinski" userId="f9aa3610-f289-4973-83cd-43c1dbe4d41a" providerId="ADAL" clId="{0814983D-4345-4FF6-AB13-A064D10C3F97}" dt="2025-09-18T11:24:56.272" v="1756" actId="1036"/>
        <pc:sldMkLst>
          <pc:docMk/>
          <pc:sldMk cId="3819275413" sldId="265"/>
        </pc:sldMkLst>
        <pc:spChg chg="mod">
          <ac:chgData name="Olivier J.H. Kosinski" userId="f9aa3610-f289-4973-83cd-43c1dbe4d41a" providerId="ADAL" clId="{0814983D-4345-4FF6-AB13-A064D10C3F97}" dt="2025-09-10T08:49:24.967" v="112" actId="948"/>
          <ac:spMkLst>
            <pc:docMk/>
            <pc:sldMk cId="3819275413" sldId="265"/>
            <ac:spMk id="10" creationId="{00000000-0000-0000-0000-000000000000}"/>
          </ac:spMkLst>
        </pc:spChg>
        <pc:picChg chg="mod">
          <ac:chgData name="Olivier J.H. Kosinski" userId="f9aa3610-f289-4973-83cd-43c1dbe4d41a" providerId="ADAL" clId="{0814983D-4345-4FF6-AB13-A064D10C3F97}" dt="2025-09-18T11:24:56.272" v="1756" actId="1036"/>
          <ac:picMkLst>
            <pc:docMk/>
            <pc:sldMk cId="3819275413" sldId="265"/>
            <ac:picMk id="9" creationId="{00000000-0000-0000-0000-000000000000}"/>
          </ac:picMkLst>
        </pc:picChg>
      </pc:sldChg>
      <pc:sldChg chg="addSp delSp modSp mod">
        <pc:chgData name="Olivier J.H. Kosinski" userId="f9aa3610-f289-4973-83cd-43c1dbe4d41a" providerId="ADAL" clId="{0814983D-4345-4FF6-AB13-A064D10C3F97}" dt="2025-09-10T09:00:37.538" v="169" actId="403"/>
        <pc:sldMkLst>
          <pc:docMk/>
          <pc:sldMk cId="2103161236" sldId="266"/>
        </pc:sldMkLst>
        <pc:spChg chg="mod">
          <ac:chgData name="Olivier J.H. Kosinski" userId="f9aa3610-f289-4973-83cd-43c1dbe4d41a" providerId="ADAL" clId="{0814983D-4345-4FF6-AB13-A064D10C3F97}" dt="2025-09-10T08:42:01.866" v="41" actId="20577"/>
          <ac:spMkLst>
            <pc:docMk/>
            <pc:sldMk cId="2103161236" sldId="266"/>
            <ac:spMk id="4" creationId="{00000000-0000-0000-0000-000000000000}"/>
          </ac:spMkLst>
        </pc:spChg>
        <pc:graphicFrameChg chg="add mod">
          <ac:chgData name="Olivier J.H. Kosinski" userId="f9aa3610-f289-4973-83cd-43c1dbe4d41a" providerId="ADAL" clId="{0814983D-4345-4FF6-AB13-A064D10C3F97}" dt="2025-09-10T09:00:37.538" v="169" actId="403"/>
          <ac:graphicFrameMkLst>
            <pc:docMk/>
            <pc:sldMk cId="2103161236" sldId="266"/>
            <ac:graphicFrameMk id="2" creationId="{EF861477-6AAA-63E3-FFD4-B3EC7CD7A822}"/>
          </ac:graphicFrameMkLst>
        </pc:graphicFrameChg>
      </pc:sldChg>
      <pc:sldChg chg="modSp mod">
        <pc:chgData name="Olivier J.H. Kosinski" userId="f9aa3610-f289-4973-83cd-43c1dbe4d41a" providerId="ADAL" clId="{0814983D-4345-4FF6-AB13-A064D10C3F97}" dt="2025-09-18T11:33:44.676" v="1762" actId="20577"/>
        <pc:sldMkLst>
          <pc:docMk/>
          <pc:sldMk cId="2828064474" sldId="268"/>
        </pc:sldMkLst>
        <pc:spChg chg="mod">
          <ac:chgData name="Olivier J.H. Kosinski" userId="f9aa3610-f289-4973-83cd-43c1dbe4d41a" providerId="ADAL" clId="{0814983D-4345-4FF6-AB13-A064D10C3F97}" dt="2025-09-18T11:33:44.676" v="1762" actId="20577"/>
          <ac:spMkLst>
            <pc:docMk/>
            <pc:sldMk cId="2828064474" sldId="268"/>
            <ac:spMk id="9" creationId="{00000000-0000-0000-0000-000000000000}"/>
          </ac:spMkLst>
        </pc:spChg>
      </pc:sldChg>
      <pc:sldChg chg="modSp mod">
        <pc:chgData name="Olivier J.H. Kosinski" userId="f9aa3610-f289-4973-83cd-43c1dbe4d41a" providerId="ADAL" clId="{0814983D-4345-4FF6-AB13-A064D10C3F97}" dt="2025-09-10T12:27:37.342" v="305" actId="20577"/>
        <pc:sldMkLst>
          <pc:docMk/>
          <pc:sldMk cId="3002084082" sldId="272"/>
        </pc:sldMkLst>
        <pc:spChg chg="mod">
          <ac:chgData name="Olivier J.H. Kosinski" userId="f9aa3610-f289-4973-83cd-43c1dbe4d41a" providerId="ADAL" clId="{0814983D-4345-4FF6-AB13-A064D10C3F97}" dt="2025-09-10T12:27:37.342" v="305" actId="20577"/>
          <ac:spMkLst>
            <pc:docMk/>
            <pc:sldMk cId="3002084082" sldId="272"/>
            <ac:spMk id="10" creationId="{00000000-0000-0000-0000-000000000000}"/>
          </ac:spMkLst>
        </pc:spChg>
      </pc:sldChg>
      <pc:sldChg chg="modSp mod">
        <pc:chgData name="Olivier J.H. Kosinski" userId="f9aa3610-f289-4973-83cd-43c1dbe4d41a" providerId="ADAL" clId="{0814983D-4345-4FF6-AB13-A064D10C3F97}" dt="2025-09-18T11:52:51.302" v="1843" actId="20577"/>
        <pc:sldMkLst>
          <pc:docMk/>
          <pc:sldMk cId="2865603037" sldId="289"/>
        </pc:sldMkLst>
        <pc:spChg chg="mod">
          <ac:chgData name="Olivier J.H. Kosinski" userId="f9aa3610-f289-4973-83cd-43c1dbe4d41a" providerId="ADAL" clId="{0814983D-4345-4FF6-AB13-A064D10C3F97}" dt="2025-09-18T11:52:51.302" v="1843" actId="20577"/>
          <ac:spMkLst>
            <pc:docMk/>
            <pc:sldMk cId="2865603037" sldId="289"/>
            <ac:spMk id="8" creationId="{00000000-0000-0000-0000-000000000000}"/>
          </ac:spMkLst>
        </pc:spChg>
      </pc:sldChg>
      <pc:sldChg chg="modSp mod">
        <pc:chgData name="Olivier J.H. Kosinski" userId="f9aa3610-f289-4973-83cd-43c1dbe4d41a" providerId="ADAL" clId="{0814983D-4345-4FF6-AB13-A064D10C3F97}" dt="2025-09-18T09:15:06.222" v="1700" actId="207"/>
        <pc:sldMkLst>
          <pc:docMk/>
          <pc:sldMk cId="2529267313" sldId="292"/>
        </pc:sldMkLst>
        <pc:spChg chg="mod">
          <ac:chgData name="Olivier J.H. Kosinski" userId="f9aa3610-f289-4973-83cd-43c1dbe4d41a" providerId="ADAL" clId="{0814983D-4345-4FF6-AB13-A064D10C3F97}" dt="2025-09-18T09:15:06.222" v="1700" actId="207"/>
          <ac:spMkLst>
            <pc:docMk/>
            <pc:sldMk cId="2529267313" sldId="292"/>
            <ac:spMk id="3" creationId="{00000000-0000-0000-0000-000000000000}"/>
          </ac:spMkLst>
        </pc:spChg>
      </pc:sldChg>
      <pc:sldChg chg="addSp delSp modSp mod modNotesTx">
        <pc:chgData name="Olivier J.H. Kosinski" userId="f9aa3610-f289-4973-83cd-43c1dbe4d41a" providerId="ADAL" clId="{0814983D-4345-4FF6-AB13-A064D10C3F97}" dt="2025-10-01T06:33:39.217" v="1850" actId="27636"/>
        <pc:sldMkLst>
          <pc:docMk/>
          <pc:sldMk cId="2959965136" sldId="298"/>
        </pc:sldMkLst>
        <pc:spChg chg="add mod">
          <ac:chgData name="Olivier J.H. Kosinski" userId="f9aa3610-f289-4973-83cd-43c1dbe4d41a" providerId="ADAL" clId="{0814983D-4345-4FF6-AB13-A064D10C3F97}" dt="2025-09-18T08:37:09.048" v="1513" actId="12"/>
          <ac:spMkLst>
            <pc:docMk/>
            <pc:sldMk cId="2959965136" sldId="298"/>
            <ac:spMk id="10" creationId="{55BF579D-9A6A-728A-918A-3920C2520A40}"/>
          </ac:spMkLst>
        </pc:spChg>
        <pc:spChg chg="mod">
          <ac:chgData name="Olivier J.H. Kosinski" userId="f9aa3610-f289-4973-83cd-43c1dbe4d41a" providerId="ADAL" clId="{0814983D-4345-4FF6-AB13-A064D10C3F97}" dt="2025-09-18T08:38:02.613" v="1514" actId="1036"/>
          <ac:spMkLst>
            <pc:docMk/>
            <pc:sldMk cId="2959965136" sldId="298"/>
            <ac:spMk id="14" creationId="{00000000-0000-0000-0000-000000000000}"/>
          </ac:spMkLst>
        </pc:spChg>
        <pc:spChg chg="mod">
          <ac:chgData name="Olivier J.H. Kosinski" userId="f9aa3610-f289-4973-83cd-43c1dbe4d41a" providerId="ADAL" clId="{0814983D-4345-4FF6-AB13-A064D10C3F97}" dt="2025-10-01T06:33:39.217" v="1850" actId="27636"/>
          <ac:spMkLst>
            <pc:docMk/>
            <pc:sldMk cId="2959965136" sldId="298"/>
            <ac:spMk id="16" creationId="{00000000-0000-0000-0000-000000000000}"/>
          </ac:spMkLst>
        </pc:spChg>
        <pc:spChg chg="mod">
          <ac:chgData name="Olivier J.H. Kosinski" userId="f9aa3610-f289-4973-83cd-43c1dbe4d41a" providerId="ADAL" clId="{0814983D-4345-4FF6-AB13-A064D10C3F97}" dt="2025-09-18T08:38:48.437" v="1515"/>
          <ac:spMkLst>
            <pc:docMk/>
            <pc:sldMk cId="2959965136" sldId="298"/>
            <ac:spMk id="9219" creationId="{00000000-0000-0000-0000-000000000000}"/>
          </ac:spMkLst>
        </pc:spChg>
        <pc:grpChg chg="mod">
          <ac:chgData name="Olivier J.H. Kosinski" userId="f9aa3610-f289-4973-83cd-43c1dbe4d41a" providerId="ADAL" clId="{0814983D-4345-4FF6-AB13-A064D10C3F97}" dt="2025-09-18T08:38:02.613" v="1514" actId="1036"/>
          <ac:grpSpMkLst>
            <pc:docMk/>
            <pc:sldMk cId="2959965136" sldId="298"/>
            <ac:grpSpMk id="2" creationId="{00000000-0000-0000-0000-000000000000}"/>
          </ac:grpSpMkLst>
        </pc:grpChg>
        <pc:picChg chg="mod">
          <ac:chgData name="Olivier J.H. Kosinski" userId="f9aa3610-f289-4973-83cd-43c1dbe4d41a" providerId="ADAL" clId="{0814983D-4345-4FF6-AB13-A064D10C3F97}" dt="2025-09-18T08:38:02.613" v="1514" actId="1036"/>
          <ac:picMkLst>
            <pc:docMk/>
            <pc:sldMk cId="2959965136" sldId="298"/>
            <ac:picMk id="3" creationId="{75421E20-EEFB-0921-9E60-3645947E39EC}"/>
          </ac:picMkLst>
        </pc:picChg>
        <pc:picChg chg="mod">
          <ac:chgData name="Olivier J.H. Kosinski" userId="f9aa3610-f289-4973-83cd-43c1dbe4d41a" providerId="ADAL" clId="{0814983D-4345-4FF6-AB13-A064D10C3F97}" dt="2025-09-18T08:38:02.613" v="1514" actId="1036"/>
          <ac:picMkLst>
            <pc:docMk/>
            <pc:sldMk cId="2959965136" sldId="298"/>
            <ac:picMk id="4" creationId="{6E28FBC9-A04F-4BE0-F71C-BB64FFDF8653}"/>
          </ac:picMkLst>
        </pc:picChg>
        <pc:picChg chg="mod">
          <ac:chgData name="Olivier J.H. Kosinski" userId="f9aa3610-f289-4973-83cd-43c1dbe4d41a" providerId="ADAL" clId="{0814983D-4345-4FF6-AB13-A064D10C3F97}" dt="2025-09-18T08:38:02.613" v="1514" actId="1036"/>
          <ac:picMkLst>
            <pc:docMk/>
            <pc:sldMk cId="2959965136" sldId="298"/>
            <ac:picMk id="5" creationId="{7DBB27B3-F2DF-C8C2-484D-EB783D24A251}"/>
          </ac:picMkLst>
        </pc:picChg>
        <pc:picChg chg="mod">
          <ac:chgData name="Olivier J.H. Kosinski" userId="f9aa3610-f289-4973-83cd-43c1dbe4d41a" providerId="ADAL" clId="{0814983D-4345-4FF6-AB13-A064D10C3F97}" dt="2025-09-18T08:38:02.613" v="1514" actId="1036"/>
          <ac:picMkLst>
            <pc:docMk/>
            <pc:sldMk cId="2959965136" sldId="298"/>
            <ac:picMk id="8" creationId="{4A9D1C42-B014-D78A-B2E7-162F1A7F4696}"/>
          </ac:picMkLst>
        </pc:picChg>
      </pc:sldChg>
      <pc:sldChg chg="modSp mod">
        <pc:chgData name="Olivier J.H. Kosinski" userId="f9aa3610-f289-4973-83cd-43c1dbe4d41a" providerId="ADAL" clId="{0814983D-4345-4FF6-AB13-A064D10C3F97}" dt="2025-09-18T11:51:57.728" v="1796" actId="20577"/>
        <pc:sldMkLst>
          <pc:docMk/>
          <pc:sldMk cId="1929998576" sldId="306"/>
        </pc:sldMkLst>
        <pc:spChg chg="mod">
          <ac:chgData name="Olivier J.H. Kosinski" userId="f9aa3610-f289-4973-83cd-43c1dbe4d41a" providerId="ADAL" clId="{0814983D-4345-4FF6-AB13-A064D10C3F97}" dt="2025-09-18T11:51:57.728" v="1796" actId="20577"/>
          <ac:spMkLst>
            <pc:docMk/>
            <pc:sldMk cId="1929998576" sldId="306"/>
            <ac:spMk id="2" creationId="{00000000-0000-0000-0000-000000000000}"/>
          </ac:spMkLst>
        </pc:spChg>
      </pc:sldChg>
      <pc:sldChg chg="modSp mod">
        <pc:chgData name="Olivier J.H. Kosinski" userId="f9aa3610-f289-4973-83cd-43c1dbe4d41a" providerId="ADAL" clId="{0814983D-4345-4FF6-AB13-A064D10C3F97}" dt="2025-10-07T11:21:19.201" v="1935" actId="403"/>
        <pc:sldMkLst>
          <pc:docMk/>
          <pc:sldMk cId="2764599887" sldId="311"/>
        </pc:sldMkLst>
        <pc:spChg chg="mod">
          <ac:chgData name="Olivier J.H. Kosinski" userId="f9aa3610-f289-4973-83cd-43c1dbe4d41a" providerId="ADAL" clId="{0814983D-4345-4FF6-AB13-A064D10C3F97}" dt="2025-10-07T11:21:19.201" v="1935" actId="403"/>
          <ac:spMkLst>
            <pc:docMk/>
            <pc:sldMk cId="2764599887" sldId="311"/>
            <ac:spMk id="8" creationId="{00000000-0000-0000-0000-000000000000}"/>
          </ac:spMkLst>
        </pc:spChg>
      </pc:sldChg>
      <pc:sldChg chg="modSp mod">
        <pc:chgData name="Olivier J.H. Kosinski" userId="f9aa3610-f289-4973-83cd-43c1dbe4d41a" providerId="ADAL" clId="{0814983D-4345-4FF6-AB13-A064D10C3F97}" dt="2025-09-18T09:08:51.441" v="1676" actId="20577"/>
        <pc:sldMkLst>
          <pc:docMk/>
          <pc:sldMk cId="3041379871" sldId="314"/>
        </pc:sldMkLst>
        <pc:spChg chg="mod">
          <ac:chgData name="Olivier J.H. Kosinski" userId="f9aa3610-f289-4973-83cd-43c1dbe4d41a" providerId="ADAL" clId="{0814983D-4345-4FF6-AB13-A064D10C3F97}" dt="2025-09-18T09:08:51.441" v="1676" actId="20577"/>
          <ac:spMkLst>
            <pc:docMk/>
            <pc:sldMk cId="3041379871" sldId="314"/>
            <ac:spMk id="9" creationId="{00000000-0000-0000-0000-000000000000}"/>
          </ac:spMkLst>
        </pc:spChg>
      </pc:sldChg>
      <pc:sldChg chg="modSp mod">
        <pc:chgData name="Olivier J.H. Kosinski" userId="f9aa3610-f289-4973-83cd-43c1dbe4d41a" providerId="ADAL" clId="{0814983D-4345-4FF6-AB13-A064D10C3F97}" dt="2025-09-18T10:59:17.402" v="1721" actId="6549"/>
        <pc:sldMkLst>
          <pc:docMk/>
          <pc:sldMk cId="2474950496" sldId="318"/>
        </pc:sldMkLst>
        <pc:spChg chg="mod">
          <ac:chgData name="Olivier J.H. Kosinski" userId="f9aa3610-f289-4973-83cd-43c1dbe4d41a" providerId="ADAL" clId="{0814983D-4345-4FF6-AB13-A064D10C3F97}" dt="2025-09-18T10:59:17.402" v="1721" actId="6549"/>
          <ac:spMkLst>
            <pc:docMk/>
            <pc:sldMk cId="2474950496" sldId="318"/>
            <ac:spMk id="9" creationId="{00000000-0000-0000-0000-000000000000}"/>
          </ac:spMkLst>
        </pc:spChg>
      </pc:sldChg>
      <pc:sldChg chg="modSp mod">
        <pc:chgData name="Olivier J.H. Kosinski" userId="f9aa3610-f289-4973-83cd-43c1dbe4d41a" providerId="ADAL" clId="{0814983D-4345-4FF6-AB13-A064D10C3F97}" dt="2025-09-18T10:59:28.110" v="1741" actId="20577"/>
        <pc:sldMkLst>
          <pc:docMk/>
          <pc:sldMk cId="35024725" sldId="321"/>
        </pc:sldMkLst>
        <pc:spChg chg="mod">
          <ac:chgData name="Olivier J.H. Kosinski" userId="f9aa3610-f289-4973-83cd-43c1dbe4d41a" providerId="ADAL" clId="{0814983D-4345-4FF6-AB13-A064D10C3F97}" dt="2025-09-18T10:59:28.110" v="1741" actId="20577"/>
          <ac:spMkLst>
            <pc:docMk/>
            <pc:sldMk cId="35024725" sldId="321"/>
            <ac:spMk id="13" creationId="{00000000-0000-0000-0000-000000000000}"/>
          </ac:spMkLst>
        </pc:spChg>
      </pc:sldChg>
      <pc:sldChg chg="addSp delSp modSp del mod">
        <pc:chgData name="Olivier J.H. Kosinski" userId="f9aa3610-f289-4973-83cd-43c1dbe4d41a" providerId="ADAL" clId="{0814983D-4345-4FF6-AB13-A064D10C3F97}" dt="2025-09-18T11:32:31.611" v="1757" actId="47"/>
        <pc:sldMkLst>
          <pc:docMk/>
          <pc:sldMk cId="1687820158" sldId="322"/>
        </pc:sldMkLst>
      </pc:sldChg>
      <pc:sldChg chg="addSp delSp modSp mod modAnim">
        <pc:chgData name="Olivier J.H. Kosinski" userId="f9aa3610-f289-4973-83cd-43c1dbe4d41a" providerId="ADAL" clId="{0814983D-4345-4FF6-AB13-A064D10C3F97}" dt="2025-09-18T09:11:30.937" v="1692"/>
        <pc:sldMkLst>
          <pc:docMk/>
          <pc:sldMk cId="2430611284" sldId="327"/>
        </pc:sldMkLst>
        <pc:spChg chg="mod">
          <ac:chgData name="Olivier J.H. Kosinski" userId="f9aa3610-f289-4973-83cd-43c1dbe4d41a" providerId="ADAL" clId="{0814983D-4345-4FF6-AB13-A064D10C3F97}" dt="2025-09-18T09:08:45.593" v="1675" actId="20577"/>
          <ac:spMkLst>
            <pc:docMk/>
            <pc:sldMk cId="2430611284" sldId="327"/>
            <ac:spMk id="9" creationId="{00000000-0000-0000-0000-000000000000}"/>
          </ac:spMkLst>
        </pc:spChg>
        <pc:spChg chg="mod">
          <ac:chgData name="Olivier J.H. Kosinski" userId="f9aa3610-f289-4973-83cd-43c1dbe4d41a" providerId="ADAL" clId="{0814983D-4345-4FF6-AB13-A064D10C3F97}" dt="2025-09-18T09:10:33.759" v="1691" actId="1036"/>
          <ac:spMkLst>
            <pc:docMk/>
            <pc:sldMk cId="2430611284" sldId="327"/>
            <ac:spMk id="12" creationId="{00000000-0000-0000-0000-000000000000}"/>
          </ac:spMkLst>
        </pc:spChg>
        <pc:picChg chg="mod">
          <ac:chgData name="Olivier J.H. Kosinski" userId="f9aa3610-f289-4973-83cd-43c1dbe4d41a" providerId="ADAL" clId="{0814983D-4345-4FF6-AB13-A064D10C3F97}" dt="2025-09-18T09:10:33.759" v="1691" actId="1036"/>
          <ac:picMkLst>
            <pc:docMk/>
            <pc:sldMk cId="2430611284" sldId="327"/>
            <ac:picMk id="5" creationId="{00000000-0000-0000-0000-000000000000}"/>
          </ac:picMkLst>
        </pc:picChg>
        <pc:picChg chg="add mod">
          <ac:chgData name="Olivier J.H. Kosinski" userId="f9aa3610-f289-4973-83cd-43c1dbe4d41a" providerId="ADAL" clId="{0814983D-4345-4FF6-AB13-A064D10C3F97}" dt="2025-09-18T09:10:33.759" v="1691" actId="1036"/>
          <ac:picMkLst>
            <pc:docMk/>
            <pc:sldMk cId="2430611284" sldId="327"/>
            <ac:picMk id="10" creationId="{ABD1518B-FC8C-5A15-1564-421036134F6C}"/>
          </ac:picMkLst>
        </pc:picChg>
      </pc:sldChg>
      <pc:sldChg chg="addSp delSp modSp mod modAnim">
        <pc:chgData name="Olivier J.H. Kosinski" userId="f9aa3610-f289-4973-83cd-43c1dbe4d41a" providerId="ADAL" clId="{0814983D-4345-4FF6-AB13-A064D10C3F97}" dt="2025-09-18T09:11:58.682" v="1698"/>
        <pc:sldMkLst>
          <pc:docMk/>
          <pc:sldMk cId="303259385" sldId="328"/>
        </pc:sldMkLst>
        <pc:spChg chg="mod">
          <ac:chgData name="Olivier J.H. Kosinski" userId="f9aa3610-f289-4973-83cd-43c1dbe4d41a" providerId="ADAL" clId="{0814983D-4345-4FF6-AB13-A064D10C3F97}" dt="2025-09-18T09:08:17.839" v="1672" actId="20577"/>
          <ac:spMkLst>
            <pc:docMk/>
            <pc:sldMk cId="303259385" sldId="328"/>
            <ac:spMk id="9" creationId="{00000000-0000-0000-0000-000000000000}"/>
          </ac:spMkLst>
        </pc:spChg>
        <pc:picChg chg="add mod">
          <ac:chgData name="Olivier J.H. Kosinski" userId="f9aa3610-f289-4973-83cd-43c1dbe4d41a" providerId="ADAL" clId="{0814983D-4345-4FF6-AB13-A064D10C3F97}" dt="2025-09-18T09:09:42.106" v="1680" actId="1076"/>
          <ac:picMkLst>
            <pc:docMk/>
            <pc:sldMk cId="303259385" sldId="328"/>
            <ac:picMk id="16" creationId="{08BA189D-81FE-73EF-1478-8D28FF4AE577}"/>
          </ac:picMkLst>
        </pc:picChg>
        <pc:picChg chg="add mod">
          <ac:chgData name="Olivier J.H. Kosinski" userId="f9aa3610-f289-4973-83cd-43c1dbe4d41a" providerId="ADAL" clId="{0814983D-4345-4FF6-AB13-A064D10C3F97}" dt="2025-09-18T09:09:42.106" v="1680" actId="1076"/>
          <ac:picMkLst>
            <pc:docMk/>
            <pc:sldMk cId="303259385" sldId="328"/>
            <ac:picMk id="18" creationId="{1D3AD651-7E67-50BB-EE78-F17FF946B775}"/>
          </ac:picMkLst>
        </pc:picChg>
        <pc:picChg chg="add mod">
          <ac:chgData name="Olivier J.H. Kosinski" userId="f9aa3610-f289-4973-83cd-43c1dbe4d41a" providerId="ADAL" clId="{0814983D-4345-4FF6-AB13-A064D10C3F97}" dt="2025-09-18T09:09:42.106" v="1680" actId="1076"/>
          <ac:picMkLst>
            <pc:docMk/>
            <pc:sldMk cId="303259385" sldId="328"/>
            <ac:picMk id="20" creationId="{9AB6020A-7C89-2D32-485C-EC86A2EEE80D}"/>
          </ac:picMkLst>
        </pc:picChg>
        <pc:picChg chg="add mod">
          <ac:chgData name="Olivier J.H. Kosinski" userId="f9aa3610-f289-4973-83cd-43c1dbe4d41a" providerId="ADAL" clId="{0814983D-4345-4FF6-AB13-A064D10C3F97}" dt="2025-09-18T09:09:42.106" v="1680" actId="1076"/>
          <ac:picMkLst>
            <pc:docMk/>
            <pc:sldMk cId="303259385" sldId="328"/>
            <ac:picMk id="22" creationId="{7306DFDC-1747-EF4B-7F77-254951167DB2}"/>
          </ac:picMkLst>
        </pc:picChg>
      </pc:sldChg>
      <pc:sldChg chg="modSp mod">
        <pc:chgData name="Olivier J.H. Kosinski" userId="f9aa3610-f289-4973-83cd-43c1dbe4d41a" providerId="ADAL" clId="{0814983D-4345-4FF6-AB13-A064D10C3F97}" dt="2025-09-17T10:10:55.590" v="354" actId="20577"/>
        <pc:sldMkLst>
          <pc:docMk/>
          <pc:sldMk cId="1837038353" sldId="335"/>
        </pc:sldMkLst>
        <pc:spChg chg="mod">
          <ac:chgData name="Olivier J.H. Kosinski" userId="f9aa3610-f289-4973-83cd-43c1dbe4d41a" providerId="ADAL" clId="{0814983D-4345-4FF6-AB13-A064D10C3F97}" dt="2025-09-17T10:10:55.590" v="354" actId="20577"/>
          <ac:spMkLst>
            <pc:docMk/>
            <pc:sldMk cId="1837038353" sldId="335"/>
            <ac:spMk id="10" creationId="{00000000-0000-0000-0000-000000000000}"/>
          </ac:spMkLst>
        </pc:spChg>
        <pc:picChg chg="mod">
          <ac:chgData name="Olivier J.H. Kosinski" userId="f9aa3610-f289-4973-83cd-43c1dbe4d41a" providerId="ADAL" clId="{0814983D-4345-4FF6-AB13-A064D10C3F97}" dt="2025-09-10T08:48:39.782" v="86" actId="1076"/>
          <ac:picMkLst>
            <pc:docMk/>
            <pc:sldMk cId="1837038353" sldId="335"/>
            <ac:picMk id="4" creationId="{116DA126-83A6-8DC4-A047-D4C7C8F85657}"/>
          </ac:picMkLst>
        </pc:picChg>
      </pc:sldChg>
      <pc:sldChg chg="addSp delSp modSp add mod">
        <pc:chgData name="Olivier J.H. Kosinski" userId="f9aa3610-f289-4973-83cd-43c1dbe4d41a" providerId="ADAL" clId="{0814983D-4345-4FF6-AB13-A064D10C3F97}" dt="2025-09-10T09:00:30.857" v="168" actId="403"/>
        <pc:sldMkLst>
          <pc:docMk/>
          <pc:sldMk cId="3163672669" sldId="337"/>
        </pc:sldMkLst>
        <pc:spChg chg="mod">
          <ac:chgData name="Olivier J.H. Kosinski" userId="f9aa3610-f289-4973-83cd-43c1dbe4d41a" providerId="ADAL" clId="{0814983D-4345-4FF6-AB13-A064D10C3F97}" dt="2025-09-10T08:42:06.529" v="53" actId="20577"/>
          <ac:spMkLst>
            <pc:docMk/>
            <pc:sldMk cId="3163672669" sldId="337"/>
            <ac:spMk id="4" creationId="{5D334712-D526-2D77-5C79-417D50B7CCDD}"/>
          </ac:spMkLst>
        </pc:spChg>
        <pc:graphicFrameChg chg="add mod">
          <ac:chgData name="Olivier J.H. Kosinski" userId="f9aa3610-f289-4973-83cd-43c1dbe4d41a" providerId="ADAL" clId="{0814983D-4345-4FF6-AB13-A064D10C3F97}" dt="2025-09-10T09:00:30.857" v="168" actId="403"/>
          <ac:graphicFrameMkLst>
            <pc:docMk/>
            <pc:sldMk cId="3163672669" sldId="337"/>
            <ac:graphicFrameMk id="2" creationId="{9CB3F263-7C7A-41EA-B8AE-EDAB2AEE09F0}"/>
          </ac:graphicFrameMkLst>
        </pc:graphicFrameChg>
      </pc:sldChg>
      <pc:sldChg chg="addSp delSp modSp add mod">
        <pc:chgData name="Olivier J.H. Kosinski" userId="f9aa3610-f289-4973-83cd-43c1dbe4d41a" providerId="ADAL" clId="{0814983D-4345-4FF6-AB13-A064D10C3F97}" dt="2025-09-18T11:51:18.450" v="1795" actId="20577"/>
        <pc:sldMkLst>
          <pc:docMk/>
          <pc:sldMk cId="3630078681" sldId="630"/>
        </pc:sldMkLst>
        <pc:spChg chg="mod">
          <ac:chgData name="Olivier J.H. Kosinski" userId="f9aa3610-f289-4973-83cd-43c1dbe4d41a" providerId="ADAL" clId="{0814983D-4345-4FF6-AB13-A064D10C3F97}" dt="2025-09-18T11:51:18.450" v="1795" actId="20577"/>
          <ac:spMkLst>
            <pc:docMk/>
            <pc:sldMk cId="3630078681" sldId="630"/>
            <ac:spMk id="9" creationId="{79FBB094-8EB2-3625-68EA-9CBFA6E6D67C}"/>
          </ac:spMkLst>
        </pc:spChg>
        <pc:picChg chg="add del">
          <ac:chgData name="Olivier J.H. Kosinski" userId="f9aa3610-f289-4973-83cd-43c1dbe4d41a" providerId="ADAL" clId="{0814983D-4345-4FF6-AB13-A064D10C3F97}" dt="2025-09-11T11:59:47.515" v="322" actId="478"/>
          <ac:picMkLst>
            <pc:docMk/>
            <pc:sldMk cId="3630078681" sldId="630"/>
            <ac:picMk id="15" creationId="{8563BCFA-ED80-B831-9DDA-668420F3389F}"/>
          </ac:picMkLst>
        </pc:picChg>
      </pc:sldChg>
      <pc:sldChg chg="delSp new del mod">
        <pc:chgData name="Olivier J.H. Kosinski" userId="f9aa3610-f289-4973-83cd-43c1dbe4d41a" providerId="ADAL" clId="{0814983D-4345-4FF6-AB13-A064D10C3F97}" dt="2025-10-06T07:02:12.089" v="1854" actId="2696"/>
        <pc:sldMkLst>
          <pc:docMk/>
          <pc:sldMk cId="4204515199" sldId="631"/>
        </pc:sldMkLst>
        <pc:spChg chg="del">
          <ac:chgData name="Olivier J.H. Kosinski" userId="f9aa3610-f289-4973-83cd-43c1dbe4d41a" providerId="ADAL" clId="{0814983D-4345-4FF6-AB13-A064D10C3F97}" dt="2025-10-06T07:02:08.532" v="1852" actId="478"/>
          <ac:spMkLst>
            <pc:docMk/>
            <pc:sldMk cId="4204515199" sldId="631"/>
            <ac:spMk id="2" creationId="{48AC4575-BBA5-1AA2-D40D-30850110E878}"/>
          </ac:spMkLst>
        </pc:spChg>
      </pc:sldChg>
      <pc:sldChg chg="add del">
        <pc:chgData name="Olivier J.H. Kosinski" userId="f9aa3610-f289-4973-83cd-43c1dbe4d41a" providerId="ADAL" clId="{0814983D-4345-4FF6-AB13-A064D10C3F97}" dt="2025-10-06T07:02:26.041" v="1855" actId="47"/>
        <pc:sldMkLst>
          <pc:docMk/>
          <pc:sldMk cId="1067672106" sldId="632"/>
        </pc:sldMkLst>
      </pc:sldChg>
    </pc:docChg>
  </pc:docChgLst>
  <pc:docChgLst>
    <pc:chgData name="Olivier J.H. Kosinski" userId="f9aa3610-f289-4973-83cd-43c1dbe4d41a" providerId="ADAL" clId="{E2B994F7-9C32-4219-9E6B-48587B1DB45F}"/>
    <pc:docChg chg="custSel addSld delSld modSld">
      <pc:chgData name="Olivier J.H. Kosinski" userId="f9aa3610-f289-4973-83cd-43c1dbe4d41a" providerId="ADAL" clId="{E2B994F7-9C32-4219-9E6B-48587B1DB45F}" dt="2025-08-07T08:42:54.243" v="208" actId="14100"/>
      <pc:docMkLst>
        <pc:docMk/>
      </pc:docMkLst>
      <pc:sldChg chg="del">
        <pc:chgData name="Olivier J.H. Kosinski" userId="f9aa3610-f289-4973-83cd-43c1dbe4d41a" providerId="ADAL" clId="{E2B994F7-9C32-4219-9E6B-48587B1DB45F}" dt="2025-08-07T08:41:26.608" v="187" actId="2696"/>
        <pc:sldMkLst>
          <pc:docMk/>
          <pc:sldMk cId="3105621854" sldId="267"/>
        </pc:sldMkLst>
      </pc:sldChg>
      <pc:sldChg chg="addSp delSp modSp add mod">
        <pc:chgData name="Olivier J.H. Kosinski" userId="f9aa3610-f289-4973-83cd-43c1dbe4d41a" providerId="ADAL" clId="{E2B994F7-9C32-4219-9E6B-48587B1DB45F}" dt="2025-08-07T08:42:54.243" v="208" actId="14100"/>
        <pc:sldMkLst>
          <pc:docMk/>
          <pc:sldMk cId="3759379493" sldId="336"/>
        </pc:sldMkLst>
      </pc:sldChg>
    </pc:docChg>
  </pc:docChgLst>
  <pc:docChgLst>
    <pc:chgData name="Olivier Kosinski" userId="f9aa3610-f289-4973-83cd-43c1dbe4d41a" providerId="ADAL" clId="{68CA5FFC-3ADD-465B-945B-C71ADC30AE8F}"/>
    <pc:docChg chg="custSel modSld">
      <pc:chgData name="Olivier Kosinski" userId="f9aa3610-f289-4973-83cd-43c1dbe4d41a" providerId="ADAL" clId="{68CA5FFC-3ADD-465B-945B-C71ADC30AE8F}" dt="2023-10-04T09:02:38.928" v="35" actId="6549"/>
      <pc:docMkLst>
        <pc:docMk/>
      </pc:docMkLst>
      <pc:sldChg chg="modSp mod">
        <pc:chgData name="Olivier Kosinski" userId="f9aa3610-f289-4973-83cd-43c1dbe4d41a" providerId="ADAL" clId="{68CA5FFC-3ADD-465B-945B-C71ADC30AE8F}" dt="2023-10-04T09:02:10.323" v="15" actId="207"/>
        <pc:sldMkLst>
          <pc:docMk/>
          <pc:sldMk cId="2865603037" sldId="289"/>
        </pc:sldMkLst>
      </pc:sldChg>
      <pc:sldChg chg="modSp mod">
        <pc:chgData name="Olivier Kosinski" userId="f9aa3610-f289-4973-83cd-43c1dbe4d41a" providerId="ADAL" clId="{68CA5FFC-3ADD-465B-945B-C71ADC30AE8F}" dt="2023-10-04T09:02:38.928" v="35" actId="6549"/>
        <pc:sldMkLst>
          <pc:docMk/>
          <pc:sldMk cId="2529267313" sldId="292"/>
        </pc:sldMkLst>
      </pc:sldChg>
    </pc:docChg>
  </pc:docChgLst>
  <pc:docChgLst>
    <pc:chgData name="Olivier J.H. Kosinski" userId="f9aa3610-f289-4973-83cd-43c1dbe4d41a" providerId="ADAL" clId="{C25B405E-6126-4823-9292-943C496C8EFB}"/>
    <pc:docChg chg="undo redo custSel addSld delSld modSld">
      <pc:chgData name="Olivier J.H. Kosinski" userId="f9aa3610-f289-4973-83cd-43c1dbe4d41a" providerId="ADAL" clId="{C25B405E-6126-4823-9292-943C496C8EFB}" dt="2024-10-16T09:05:53.750" v="1802"/>
      <pc:docMkLst>
        <pc:docMk/>
      </pc:docMkLst>
      <pc:sldChg chg="delSp mod">
        <pc:chgData name="Olivier J.H. Kosinski" userId="f9aa3610-f289-4973-83cd-43c1dbe4d41a" providerId="ADAL" clId="{C25B405E-6126-4823-9292-943C496C8EFB}" dt="2024-09-25T07:35:42.972" v="1706" actId="478"/>
        <pc:sldMkLst>
          <pc:docMk/>
          <pc:sldMk cId="3290561340" sldId="261"/>
        </pc:sldMkLst>
      </pc:sldChg>
      <pc:sldChg chg="modSp mod">
        <pc:chgData name="Olivier J.H. Kosinski" userId="f9aa3610-f289-4973-83cd-43c1dbe4d41a" providerId="ADAL" clId="{C25B405E-6126-4823-9292-943C496C8EFB}" dt="2024-09-17T11:33:50.931" v="1687" actId="1035"/>
        <pc:sldMkLst>
          <pc:docMk/>
          <pc:sldMk cId="94323621" sldId="263"/>
        </pc:sldMkLst>
      </pc:sldChg>
      <pc:sldChg chg="modSp mod">
        <pc:chgData name="Olivier J.H. Kosinski" userId="f9aa3610-f289-4973-83cd-43c1dbe4d41a" providerId="ADAL" clId="{C25B405E-6126-4823-9292-943C496C8EFB}" dt="2024-10-16T09:05:53.750" v="1802"/>
        <pc:sldMkLst>
          <pc:docMk/>
          <pc:sldMk cId="3819275413" sldId="265"/>
        </pc:sldMkLst>
      </pc:sldChg>
      <pc:sldChg chg="addSp delSp modSp mod">
        <pc:chgData name="Olivier J.H. Kosinski" userId="f9aa3610-f289-4973-83cd-43c1dbe4d41a" providerId="ADAL" clId="{C25B405E-6126-4823-9292-943C496C8EFB}" dt="2024-09-17T10:25:18.835" v="375" actId="13822"/>
        <pc:sldMkLst>
          <pc:docMk/>
          <pc:sldMk cId="2103161236" sldId="266"/>
        </pc:sldMkLst>
      </pc:sldChg>
      <pc:sldChg chg="addSp delSp modSp mod">
        <pc:chgData name="Olivier J.H. Kosinski" userId="f9aa3610-f289-4973-83cd-43c1dbe4d41a" providerId="ADAL" clId="{C25B405E-6126-4823-9292-943C496C8EFB}" dt="2024-09-17T09:48:25.734" v="260" actId="14100"/>
        <pc:sldMkLst>
          <pc:docMk/>
          <pc:sldMk cId="3105621854" sldId="267"/>
        </pc:sldMkLst>
      </pc:sldChg>
      <pc:sldChg chg="modSp mod">
        <pc:chgData name="Olivier J.H. Kosinski" userId="f9aa3610-f289-4973-83cd-43c1dbe4d41a" providerId="ADAL" clId="{C25B405E-6126-4823-9292-943C496C8EFB}" dt="2024-10-01T11:27:37.161" v="1795" actId="20577"/>
        <pc:sldMkLst>
          <pc:docMk/>
          <pc:sldMk cId="2828064474" sldId="268"/>
        </pc:sldMkLst>
      </pc:sldChg>
      <pc:sldChg chg="modSp mod">
        <pc:chgData name="Olivier J.H. Kosinski" userId="f9aa3610-f289-4973-83cd-43c1dbe4d41a" providerId="ADAL" clId="{C25B405E-6126-4823-9292-943C496C8EFB}" dt="2024-09-17T11:11:13.455" v="1521" actId="6549"/>
        <pc:sldMkLst>
          <pc:docMk/>
          <pc:sldMk cId="2784357553" sldId="275"/>
        </pc:sldMkLst>
      </pc:sldChg>
      <pc:sldChg chg="addSp delSp modSp mod">
        <pc:chgData name="Olivier J.H. Kosinski" userId="f9aa3610-f289-4973-83cd-43c1dbe4d41a" providerId="ADAL" clId="{C25B405E-6126-4823-9292-943C496C8EFB}" dt="2024-10-16T08:14:16.891" v="1797"/>
        <pc:sldMkLst>
          <pc:docMk/>
          <pc:sldMk cId="626722930" sldId="293"/>
        </pc:sldMkLst>
      </pc:sldChg>
      <pc:sldChg chg="addSp delSp modSp mod">
        <pc:chgData name="Olivier J.H. Kosinski" userId="f9aa3610-f289-4973-83cd-43c1dbe4d41a" providerId="ADAL" clId="{C25B405E-6126-4823-9292-943C496C8EFB}" dt="2024-10-16T08:19:57.426" v="1801"/>
        <pc:sldMkLst>
          <pc:docMk/>
          <pc:sldMk cId="2411526684" sldId="294"/>
        </pc:sldMkLst>
      </pc:sldChg>
      <pc:sldChg chg="addSp delSp modSp mod">
        <pc:chgData name="Olivier J.H. Kosinski" userId="f9aa3610-f289-4973-83cd-43c1dbe4d41a" providerId="ADAL" clId="{C25B405E-6126-4823-9292-943C496C8EFB}" dt="2024-10-16T08:16:42.792" v="1799"/>
        <pc:sldMkLst>
          <pc:docMk/>
          <pc:sldMk cId="1360646354" sldId="295"/>
        </pc:sldMkLst>
      </pc:sldChg>
      <pc:sldChg chg="addSp modSp mod">
        <pc:chgData name="Olivier J.H. Kosinski" userId="f9aa3610-f289-4973-83cd-43c1dbe4d41a" providerId="ADAL" clId="{C25B405E-6126-4823-9292-943C496C8EFB}" dt="2024-09-17T10:46:47.419" v="376"/>
        <pc:sldMkLst>
          <pc:docMk/>
          <pc:sldMk cId="2959965136" sldId="298"/>
        </pc:sldMkLst>
      </pc:sldChg>
      <pc:sldChg chg="modSp mod">
        <pc:chgData name="Olivier J.H. Kosinski" userId="f9aa3610-f289-4973-83cd-43c1dbe4d41a" providerId="ADAL" clId="{C25B405E-6126-4823-9292-943C496C8EFB}" dt="2024-09-19T07:50:53.012" v="1705" actId="20577"/>
        <pc:sldMkLst>
          <pc:docMk/>
          <pc:sldMk cId="3461113575" sldId="319"/>
        </pc:sldMkLst>
      </pc:sldChg>
      <pc:sldChg chg="addSp delSp modSp mod">
        <pc:chgData name="Olivier J.H. Kosinski" userId="f9aa3610-f289-4973-83cd-43c1dbe4d41a" providerId="ADAL" clId="{C25B405E-6126-4823-9292-943C496C8EFB}" dt="2024-09-17T11:18:23.986" v="1648" actId="1038"/>
        <pc:sldMkLst>
          <pc:docMk/>
          <pc:sldMk cId="852390752" sldId="330"/>
        </pc:sldMkLst>
      </pc:sldChg>
      <pc:sldChg chg="addSp delSp modSp add mod">
        <pc:chgData name="Olivier J.H. Kosinski" userId="f9aa3610-f289-4973-83cd-43c1dbe4d41a" providerId="ADAL" clId="{C25B405E-6126-4823-9292-943C496C8EFB}" dt="2024-09-17T11:21:10.292" v="1660" actId="20577"/>
        <pc:sldMkLst>
          <pc:docMk/>
          <pc:sldMk cId="1837038353" sldId="335"/>
        </pc:sldMkLst>
      </pc:sldChg>
      <pc:sldChg chg="new del">
        <pc:chgData name="Olivier J.H. Kosinski" userId="f9aa3610-f289-4973-83cd-43c1dbe4d41a" providerId="ADAL" clId="{C25B405E-6126-4823-9292-943C496C8EFB}" dt="2024-09-17T11:01:29.584" v="378" actId="680"/>
        <pc:sldMkLst>
          <pc:docMk/>
          <pc:sldMk cId="4059894327" sldId="335"/>
        </pc:sldMkLst>
      </pc:sldChg>
    </pc:docChg>
  </pc:docChgLst>
  <pc:docChgLst>
    <pc:chgData name="Olivier Kosinski" userId="f9aa3610-f289-4973-83cd-43c1dbe4d41a" providerId="ADAL" clId="{8EECF4DE-AFC0-46C8-BC18-DF17C1BF8E9F}"/>
    <pc:docChg chg="undo custSel modSld">
      <pc:chgData name="Olivier Kosinski" userId="f9aa3610-f289-4973-83cd-43c1dbe4d41a" providerId="ADAL" clId="{8EECF4DE-AFC0-46C8-BC18-DF17C1BF8E9F}" dt="2024-02-06T12:47:11.955" v="691"/>
      <pc:docMkLst>
        <pc:docMk/>
      </pc:docMkLst>
      <pc:sldChg chg="addSp modSp mod">
        <pc:chgData name="Olivier Kosinski" userId="f9aa3610-f289-4973-83cd-43c1dbe4d41a" providerId="ADAL" clId="{8EECF4DE-AFC0-46C8-BC18-DF17C1BF8E9F}" dt="2024-02-06T12:31:33.376" v="689" actId="20577"/>
        <pc:sldMkLst>
          <pc:docMk/>
          <pc:sldMk cId="681048402" sldId="259"/>
        </pc:sldMkLst>
      </pc:sldChg>
      <pc:sldChg chg="addSp delSp modSp mod">
        <pc:chgData name="Olivier Kosinski" userId="f9aa3610-f289-4973-83cd-43c1dbe4d41a" providerId="ADAL" clId="{8EECF4DE-AFC0-46C8-BC18-DF17C1BF8E9F}" dt="2024-02-06T11:49:01.749" v="493" actId="692"/>
        <pc:sldMkLst>
          <pc:docMk/>
          <pc:sldMk cId="3105621854" sldId="267"/>
        </pc:sldMkLst>
      </pc:sldChg>
      <pc:sldChg chg="addSp delSp modSp mod">
        <pc:chgData name="Olivier Kosinski" userId="f9aa3610-f289-4973-83cd-43c1dbe4d41a" providerId="ADAL" clId="{8EECF4DE-AFC0-46C8-BC18-DF17C1BF8E9F}" dt="2024-02-06T12:47:11.955" v="691"/>
        <pc:sldMkLst>
          <pc:docMk/>
          <pc:sldMk cId="852390752" sldId="330"/>
        </pc:sldMkLst>
      </pc:sldChg>
    </pc:docChg>
  </pc:docChgLst>
  <pc:docChgLst>
    <pc:chgData name="Olivier Kosinski" userId="f9aa3610-f289-4973-83cd-43c1dbe4d41a" providerId="ADAL" clId="{A6EB2559-B735-4A31-9421-D1DD9A40F511}"/>
    <pc:docChg chg="undo custSel addSld delSld modSld">
      <pc:chgData name="Olivier Kosinski" userId="f9aa3610-f289-4973-83cd-43c1dbe4d41a" providerId="ADAL" clId="{A6EB2559-B735-4A31-9421-D1DD9A40F511}" dt="2024-01-29T12:33:58.762" v="173"/>
      <pc:docMkLst>
        <pc:docMk/>
      </pc:docMkLst>
      <pc:sldChg chg="addSp delSp modSp mod">
        <pc:chgData name="Olivier Kosinski" userId="f9aa3610-f289-4973-83cd-43c1dbe4d41a" providerId="ADAL" clId="{A6EB2559-B735-4A31-9421-D1DD9A40F511}" dt="2024-01-29T12:20:11.306" v="10"/>
        <pc:sldMkLst>
          <pc:docMk/>
          <pc:sldMk cId="283628231" sldId="270"/>
        </pc:sldMkLst>
      </pc:sldChg>
      <pc:sldChg chg="del">
        <pc:chgData name="Olivier Kosinski" userId="f9aa3610-f289-4973-83cd-43c1dbe4d41a" providerId="ADAL" clId="{A6EB2559-B735-4A31-9421-D1DD9A40F511}" dt="2024-01-29T12:32:43.878" v="154" actId="47"/>
        <pc:sldMkLst>
          <pc:docMk/>
          <pc:sldMk cId="2619467420" sldId="287"/>
        </pc:sldMkLst>
      </pc:sldChg>
      <pc:sldChg chg="delSp del mod">
        <pc:chgData name="Olivier Kosinski" userId="f9aa3610-f289-4973-83cd-43c1dbe4d41a" providerId="ADAL" clId="{A6EB2559-B735-4A31-9421-D1DD9A40F511}" dt="2024-01-29T12:32:43.878" v="154" actId="47"/>
        <pc:sldMkLst>
          <pc:docMk/>
          <pc:sldMk cId="2966376658" sldId="323"/>
        </pc:sldMkLst>
      </pc:sldChg>
      <pc:sldChg chg="addSp delSp modSp mod delAnim modAnim">
        <pc:chgData name="Olivier Kosinski" userId="f9aa3610-f289-4973-83cd-43c1dbe4d41a" providerId="ADAL" clId="{A6EB2559-B735-4A31-9421-D1DD9A40F511}" dt="2024-01-29T12:33:11.964" v="164" actId="478"/>
        <pc:sldMkLst>
          <pc:docMk/>
          <pc:sldMk cId="2056461060" sldId="324"/>
        </pc:sldMkLst>
      </pc:sldChg>
      <pc:sldChg chg="addSp delSp modSp del mod">
        <pc:chgData name="Olivier Kosinski" userId="f9aa3610-f289-4973-83cd-43c1dbe4d41a" providerId="ADAL" clId="{A6EB2559-B735-4A31-9421-D1DD9A40F511}" dt="2024-01-29T12:32:43.878" v="154" actId="47"/>
        <pc:sldMkLst>
          <pc:docMk/>
          <pc:sldMk cId="1804503966" sldId="325"/>
        </pc:sldMkLst>
      </pc:sldChg>
      <pc:sldChg chg="del">
        <pc:chgData name="Olivier Kosinski" userId="f9aa3610-f289-4973-83cd-43c1dbe4d41a" providerId="ADAL" clId="{A6EB2559-B735-4A31-9421-D1DD9A40F511}" dt="2024-01-29T12:32:43.878" v="154" actId="47"/>
        <pc:sldMkLst>
          <pc:docMk/>
          <pc:sldMk cId="1977662121" sldId="326"/>
        </pc:sldMkLst>
      </pc:sldChg>
      <pc:sldChg chg="addSp delSp modSp mod">
        <pc:chgData name="Olivier Kosinski" userId="f9aa3610-f289-4973-83cd-43c1dbe4d41a" providerId="ADAL" clId="{A6EB2559-B735-4A31-9421-D1DD9A40F511}" dt="2024-01-29T12:25:07.531" v="86" actId="1035"/>
        <pc:sldMkLst>
          <pc:docMk/>
          <pc:sldMk cId="570468495" sldId="329"/>
        </pc:sldMkLst>
      </pc:sldChg>
      <pc:sldChg chg="delSp modSp add mod delAnim">
        <pc:chgData name="Olivier Kosinski" userId="f9aa3610-f289-4973-83cd-43c1dbe4d41a" providerId="ADAL" clId="{A6EB2559-B735-4A31-9421-D1DD9A40F511}" dt="2024-01-29T12:33:33.961" v="168" actId="478"/>
        <pc:sldMkLst>
          <pc:docMk/>
          <pc:sldMk cId="4016133567" sldId="331"/>
        </pc:sldMkLst>
      </pc:sldChg>
      <pc:sldChg chg="delSp modSp add mod delAnim">
        <pc:chgData name="Olivier Kosinski" userId="f9aa3610-f289-4973-83cd-43c1dbe4d41a" providerId="ADAL" clId="{A6EB2559-B735-4A31-9421-D1DD9A40F511}" dt="2024-01-29T12:33:46.107" v="171" actId="478"/>
        <pc:sldMkLst>
          <pc:docMk/>
          <pc:sldMk cId="2016724211" sldId="332"/>
        </pc:sldMkLst>
      </pc:sldChg>
      <pc:sldChg chg="delSp add mod modAnim">
        <pc:chgData name="Olivier Kosinski" userId="f9aa3610-f289-4973-83cd-43c1dbe4d41a" providerId="ADAL" clId="{A6EB2559-B735-4A31-9421-D1DD9A40F511}" dt="2024-01-29T12:33:58.762" v="173"/>
        <pc:sldMkLst>
          <pc:docMk/>
          <pc:sldMk cId="2445800357" sldId="333"/>
        </pc:sldMkLst>
      </pc:sldChg>
      <pc:sldChg chg="add modAnim">
        <pc:chgData name="Olivier Kosinski" userId="f9aa3610-f289-4973-83cd-43c1dbe4d41a" providerId="ADAL" clId="{A6EB2559-B735-4A31-9421-D1DD9A40F511}" dt="2024-01-29T12:33:15.929" v="165"/>
        <pc:sldMkLst>
          <pc:docMk/>
          <pc:sldMk cId="959796398" sldId="33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besfr-my.sharepoint.com/personal/kosinski_abes_fr/Documents/Step/stats_ste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besfr-my.sharepoint.com/personal/kosinski_abes_fr/Documents/Step/stats_ste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3"/>
          <c:order val="2"/>
          <c:tx>
            <c:strRef>
              <c:f>Création!$C$14</c:f>
              <c:strCache>
                <c:ptCount val="1"/>
                <c:pt idx="0">
                  <c:v>Création par imports</c:v>
                </c:pt>
              </c:strCache>
            </c:strRef>
          </c:tx>
          <c: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c:spPr>
          <c:dLbls>
            <c:dLbl>
              <c:idx val="11"/>
              <c:layout>
                <c:manualLayout>
                  <c:x val="-2.23097112860892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59-404B-B0AA-6CAC4B4B0A2D}"/>
                </c:ext>
              </c:extLst>
            </c:dLbl>
            <c:spPr>
              <a:noFill/>
              <a:ln>
                <a:noFill/>
              </a:ln>
              <a:effectLst/>
            </c:spPr>
            <c:txPr>
              <a:bodyPr rot="0" spcFirstLastPara="1" vertOverflow="ellipsis" vert="horz" wrap="square" lIns="38100" tIns="19050" rIns="38100" bIns="19050" anchor="ctr" anchorCtr="0">
                <a:spAutoFit/>
              </a:bodyPr>
              <a:lstStyle/>
              <a:p>
                <a:pPr>
                  <a:defRPr sz="1600" b="1" i="0" u="none" strike="noStrike" kern="1200" baseline="0">
                    <a:solidFill>
                      <a:schemeClr val="accent3">
                        <a:lumMod val="50000"/>
                      </a:schemeClr>
                    </a:solidFill>
                    <a:latin typeface="Aptos Narrow" panose="020B00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Création!$D$10:$O$10</c:f>
              <c:strCache>
                <c:ptCount val="12"/>
                <c:pt idx="0">
                  <c:v>Septembre</c:v>
                </c:pt>
                <c:pt idx="1">
                  <c:v>Octobre</c:v>
                </c:pt>
                <c:pt idx="2">
                  <c:v>Novembre</c:v>
                </c:pt>
                <c:pt idx="3">
                  <c:v>Décembre</c:v>
                </c:pt>
                <c:pt idx="4">
                  <c:v>Janvier</c:v>
                </c:pt>
                <c:pt idx="5">
                  <c:v>Février</c:v>
                </c:pt>
                <c:pt idx="6">
                  <c:v>Mars</c:v>
                </c:pt>
                <c:pt idx="7">
                  <c:v>Avril</c:v>
                </c:pt>
                <c:pt idx="8">
                  <c:v>Mai</c:v>
                </c:pt>
                <c:pt idx="9">
                  <c:v>Juin</c:v>
                </c:pt>
                <c:pt idx="10">
                  <c:v>Juillet </c:v>
                </c:pt>
                <c:pt idx="11">
                  <c:v>Août</c:v>
                </c:pt>
              </c:strCache>
            </c:strRef>
          </c:cat>
          <c:val>
            <c:numRef>
              <c:f>Création!$D$14:$O$14</c:f>
              <c:numCache>
                <c:formatCode>General</c:formatCode>
                <c:ptCount val="12"/>
                <c:pt idx="0">
                  <c:v>3687</c:v>
                </c:pt>
                <c:pt idx="1">
                  <c:v>3716</c:v>
                </c:pt>
                <c:pt idx="2">
                  <c:v>2680</c:v>
                </c:pt>
                <c:pt idx="3">
                  <c:v>1861</c:v>
                </c:pt>
                <c:pt idx="4">
                  <c:v>1606</c:v>
                </c:pt>
                <c:pt idx="5">
                  <c:v>750</c:v>
                </c:pt>
                <c:pt idx="6">
                  <c:v>840</c:v>
                </c:pt>
                <c:pt idx="7">
                  <c:v>468</c:v>
                </c:pt>
                <c:pt idx="8">
                  <c:v>447</c:v>
                </c:pt>
                <c:pt idx="9">
                  <c:v>1926</c:v>
                </c:pt>
                <c:pt idx="10">
                  <c:v>1800</c:v>
                </c:pt>
                <c:pt idx="11">
                  <c:v>390</c:v>
                </c:pt>
              </c:numCache>
            </c:numRef>
          </c:val>
          <c:extLst>
            <c:ext xmlns:c16="http://schemas.microsoft.com/office/drawing/2014/chart" uri="{C3380CC4-5D6E-409C-BE32-E72D297353CC}">
              <c16:uniqueId val="{00000001-C759-404B-B0AA-6CAC4B4B0A2D}"/>
            </c:ext>
          </c:extLst>
        </c:ser>
        <c:ser>
          <c:idx val="0"/>
          <c:order val="3"/>
          <c:tx>
            <c:strRef>
              <c:f>Création!$C$11</c:f>
              <c:strCache>
                <c:ptCount val="1"/>
                <c:pt idx="0">
                  <c:v>Création via les formulaires</c:v>
                </c:pt>
              </c:strCache>
            </c:strRef>
          </c:tx>
          <c:spPr>
            <a:solidFill>
              <a:schemeClr val="accent1"/>
            </a:solidFill>
            <a:ln>
              <a:noFill/>
            </a:ln>
            <a:effectLst/>
          </c:spPr>
          <c:dLbls>
            <c:dLbl>
              <c:idx val="0"/>
              <c:layout>
                <c:manualLayout>
                  <c:x val="-2.6246719160104987E-3"/>
                  <c:y val="-2.5974025974025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59-404B-B0AA-6CAC4B4B0A2D}"/>
                </c:ext>
              </c:extLst>
            </c:dLbl>
            <c:dLbl>
              <c:idx val="1"/>
              <c:layout>
                <c:manualLayout>
                  <c:x val="0"/>
                  <c:y val="-4.545454545454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59-404B-B0AA-6CAC4B4B0A2D}"/>
                </c:ext>
              </c:extLst>
            </c:dLbl>
            <c:dLbl>
              <c:idx val="2"/>
              <c:layout>
                <c:manualLayout>
                  <c:x val="6.5616797900262466E-3"/>
                  <c:y val="-6.9264069264069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59-404B-B0AA-6CAC4B4B0A2D}"/>
                </c:ext>
              </c:extLst>
            </c:dLbl>
            <c:dLbl>
              <c:idx val="3"/>
              <c:layout>
                <c:manualLayout>
                  <c:x val="5.2493438320209496E-3"/>
                  <c:y val="-6.0606060606060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59-404B-B0AA-6CAC4B4B0A2D}"/>
                </c:ext>
              </c:extLst>
            </c:dLbl>
            <c:dLbl>
              <c:idx val="4"/>
              <c:layout>
                <c:manualLayout>
                  <c:x val="0"/>
                  <c:y val="-6.4935064935065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59-404B-B0AA-6CAC4B4B0A2D}"/>
                </c:ext>
              </c:extLst>
            </c:dLbl>
            <c:dLbl>
              <c:idx val="5"/>
              <c:layout>
                <c:manualLayout>
                  <c:x val="0"/>
                  <c:y val="-6.4935064935065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59-404B-B0AA-6CAC4B4B0A2D}"/>
                </c:ext>
              </c:extLst>
            </c:dLbl>
            <c:dLbl>
              <c:idx val="6"/>
              <c:layout>
                <c:manualLayout>
                  <c:x val="-9.6236858517316476E-17"/>
                  <c:y val="-4.9783549783549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59-404B-B0AA-6CAC4B4B0A2D}"/>
                </c:ext>
              </c:extLst>
            </c:dLbl>
            <c:dLbl>
              <c:idx val="7"/>
              <c:layout>
                <c:manualLayout>
                  <c:x val="1.3123359580052493E-3"/>
                  <c:y val="-4.978354978354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759-404B-B0AA-6CAC4B4B0A2D}"/>
                </c:ext>
              </c:extLst>
            </c:dLbl>
            <c:dLbl>
              <c:idx val="8"/>
              <c:layout>
                <c:manualLayout>
                  <c:x val="-9.1863517060368424E-3"/>
                  <c:y val="-4.761904761904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759-404B-B0AA-6CAC4B4B0A2D}"/>
                </c:ext>
              </c:extLst>
            </c:dLbl>
            <c:dLbl>
              <c:idx val="9"/>
              <c:layout>
                <c:manualLayout>
                  <c:x val="-9.1863517060367453E-3"/>
                  <c:y val="-3.896103896103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59-404B-B0AA-6CAC4B4B0A2D}"/>
                </c:ext>
              </c:extLst>
            </c:dLbl>
            <c:dLbl>
              <c:idx val="10"/>
              <c:layout>
                <c:manualLayout>
                  <c:x val="1.4435695538057743E-2"/>
                  <c:y val="-3.6796536796536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759-404B-B0AA-6CAC4B4B0A2D}"/>
                </c:ext>
              </c:extLst>
            </c:dLbl>
            <c:dLbl>
              <c:idx val="11"/>
              <c:layout>
                <c:manualLayout>
                  <c:x val="0"/>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759-404B-B0AA-6CAC4B4B0A2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Aptos Narrow" panose="020B00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Création!$D$10:$O$10</c:f>
              <c:strCache>
                <c:ptCount val="12"/>
                <c:pt idx="0">
                  <c:v>Septembre</c:v>
                </c:pt>
                <c:pt idx="1">
                  <c:v>Octobre</c:v>
                </c:pt>
                <c:pt idx="2">
                  <c:v>Novembre</c:v>
                </c:pt>
                <c:pt idx="3">
                  <c:v>Décembre</c:v>
                </c:pt>
                <c:pt idx="4">
                  <c:v>Janvier</c:v>
                </c:pt>
                <c:pt idx="5">
                  <c:v>Février</c:v>
                </c:pt>
                <c:pt idx="6">
                  <c:v>Mars</c:v>
                </c:pt>
                <c:pt idx="7">
                  <c:v>Avril</c:v>
                </c:pt>
                <c:pt idx="8">
                  <c:v>Mai</c:v>
                </c:pt>
                <c:pt idx="9">
                  <c:v>Juin</c:v>
                </c:pt>
                <c:pt idx="10">
                  <c:v>Juillet </c:v>
                </c:pt>
                <c:pt idx="11">
                  <c:v>Août</c:v>
                </c:pt>
              </c:strCache>
            </c:strRef>
          </c:cat>
          <c:val>
            <c:numRef>
              <c:f>Création!$D$11:$O$11</c:f>
              <c:numCache>
                <c:formatCode>General</c:formatCode>
                <c:ptCount val="12"/>
                <c:pt idx="0">
                  <c:v>51</c:v>
                </c:pt>
                <c:pt idx="1">
                  <c:v>124</c:v>
                </c:pt>
                <c:pt idx="2">
                  <c:v>179</c:v>
                </c:pt>
                <c:pt idx="3">
                  <c:v>198</c:v>
                </c:pt>
                <c:pt idx="4">
                  <c:v>228</c:v>
                </c:pt>
                <c:pt idx="5">
                  <c:v>86</c:v>
                </c:pt>
                <c:pt idx="6">
                  <c:v>60</c:v>
                </c:pt>
                <c:pt idx="7">
                  <c:v>21</c:v>
                </c:pt>
                <c:pt idx="8">
                  <c:v>39</c:v>
                </c:pt>
                <c:pt idx="9">
                  <c:v>73</c:v>
                </c:pt>
                <c:pt idx="10">
                  <c:v>57</c:v>
                </c:pt>
                <c:pt idx="11">
                  <c:v>25</c:v>
                </c:pt>
              </c:numCache>
            </c:numRef>
          </c:val>
          <c:extLst>
            <c:ext xmlns:c16="http://schemas.microsoft.com/office/drawing/2014/chart" uri="{C3380CC4-5D6E-409C-BE32-E72D297353CC}">
              <c16:uniqueId val="{0000000E-C759-404B-B0AA-6CAC4B4B0A2D}"/>
            </c:ext>
          </c:extLst>
        </c:ser>
        <c:dLbls>
          <c:showLegendKey val="0"/>
          <c:showVal val="0"/>
          <c:showCatName val="0"/>
          <c:showSerName val="0"/>
          <c:showPercent val="0"/>
          <c:showBubbleSize val="0"/>
        </c:dLbls>
        <c:axId val="1406531039"/>
        <c:axId val="1406527679"/>
        <c:extLst>
          <c:ext xmlns:c15="http://schemas.microsoft.com/office/drawing/2012/chart" uri="{02D57815-91ED-43cb-92C2-25804820EDAC}">
            <c15:filteredAreaSeries>
              <c15:ser>
                <c:idx val="1"/>
                <c:order val="0"/>
                <c:tx>
                  <c:strRef>
                    <c:extLst>
                      <c:ext uri="{02D57815-91ED-43cb-92C2-25804820EDAC}">
                        <c15:formulaRef>
                          <c15:sqref>Création!$C$12</c15:sqref>
                        </c15:formulaRef>
                      </c:ext>
                    </c:extLst>
                    <c:strCache>
                      <c:ptCount val="1"/>
                      <c:pt idx="0">
                        <c:v>Création via Webservice</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50000"/>
                            </a:schemeClr>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Création!$D$10:$O$10</c15:sqref>
                        </c15:formulaRef>
                      </c:ext>
                    </c:extLst>
                    <c:strCache>
                      <c:ptCount val="12"/>
                      <c:pt idx="0">
                        <c:v>Septembre</c:v>
                      </c:pt>
                      <c:pt idx="1">
                        <c:v>Octobre</c:v>
                      </c:pt>
                      <c:pt idx="2">
                        <c:v>Novembre</c:v>
                      </c:pt>
                      <c:pt idx="3">
                        <c:v>Décembre</c:v>
                      </c:pt>
                      <c:pt idx="4">
                        <c:v>Janvier</c:v>
                      </c:pt>
                      <c:pt idx="5">
                        <c:v>Février</c:v>
                      </c:pt>
                      <c:pt idx="6">
                        <c:v>Mars</c:v>
                      </c:pt>
                      <c:pt idx="7">
                        <c:v>Avril</c:v>
                      </c:pt>
                      <c:pt idx="8">
                        <c:v>Mai</c:v>
                      </c:pt>
                      <c:pt idx="9">
                        <c:v>Juin</c:v>
                      </c:pt>
                      <c:pt idx="10">
                        <c:v>Juillet </c:v>
                      </c:pt>
                      <c:pt idx="11">
                        <c:v>Août</c:v>
                      </c:pt>
                    </c:strCache>
                  </c:strRef>
                </c:cat>
                <c:val>
                  <c:numRef>
                    <c:extLst>
                      <c:ext uri="{02D57815-91ED-43cb-92C2-25804820EDAC}">
                        <c15:formulaRef>
                          <c15:sqref>Création!$D$12:$O$12</c15:sqref>
                        </c15:formulaRef>
                      </c:ext>
                    </c:extLst>
                    <c:numCache>
                      <c:formatCode>General</c:formatCode>
                      <c:ptCount val="12"/>
                      <c:pt idx="0">
                        <c:v>3668</c:v>
                      </c:pt>
                      <c:pt idx="1">
                        <c:v>3695</c:v>
                      </c:pt>
                      <c:pt idx="2">
                        <c:v>2669</c:v>
                      </c:pt>
                      <c:pt idx="3">
                        <c:v>1833</c:v>
                      </c:pt>
                      <c:pt idx="4">
                        <c:v>1570</c:v>
                      </c:pt>
                      <c:pt idx="5">
                        <c:v>737</c:v>
                      </c:pt>
                      <c:pt idx="6">
                        <c:v>810</c:v>
                      </c:pt>
                      <c:pt idx="7">
                        <c:v>458</c:v>
                      </c:pt>
                      <c:pt idx="8">
                        <c:v>447</c:v>
                      </c:pt>
                      <c:pt idx="9">
                        <c:v>1926</c:v>
                      </c:pt>
                      <c:pt idx="10">
                        <c:v>1799</c:v>
                      </c:pt>
                      <c:pt idx="11">
                        <c:v>388</c:v>
                      </c:pt>
                    </c:numCache>
                  </c:numRef>
                </c:val>
                <c:extLst>
                  <c:ext xmlns:c16="http://schemas.microsoft.com/office/drawing/2014/chart" uri="{C3380CC4-5D6E-409C-BE32-E72D297353CC}">
                    <c16:uniqueId val="{0000000F-C759-404B-B0AA-6CAC4B4B0A2D}"/>
                  </c:ext>
                </c:extLst>
              </c15:ser>
            </c15:filteredAreaSeries>
            <c15:filteredAreaSeries>
              <c15:ser>
                <c:idx val="2"/>
                <c:order val="1"/>
                <c:tx>
                  <c:strRef>
                    <c:extLst xmlns:c15="http://schemas.microsoft.com/office/drawing/2012/chart">
                      <c:ext xmlns:c15="http://schemas.microsoft.com/office/drawing/2012/chart" uri="{02D57815-91ED-43cb-92C2-25804820EDAC}">
                        <c15:formulaRef>
                          <c15:sqref>Création!$C$13</c15:sqref>
                        </c15:formulaRef>
                      </c:ext>
                    </c:extLst>
                    <c:strCache>
                      <c:ptCount val="1"/>
                      <c:pt idx="0">
                        <c:v>Création via Import Mail</c:v>
                      </c:pt>
                    </c:strCache>
                  </c:strRef>
                </c:tx>
                <c:spPr>
                  <a:solidFill>
                    <a:schemeClr val="accent3"/>
                  </a:solidFill>
                  <a:ln>
                    <a:noFill/>
                  </a:ln>
                  <a:effectLst/>
                </c:spPr>
                <c:dLbls>
                  <c:dLbl>
                    <c:idx val="0"/>
                    <c:layout>
                      <c:manualLayout>
                        <c:x val="1.1811023622047239E-2"/>
                        <c:y val="3.030303030303030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C759-404B-B0AA-6CAC4B4B0A2D}"/>
                      </c:ext>
                    </c:extLst>
                  </c:dLbl>
                  <c:dLbl>
                    <c:idx val="1"/>
                    <c:layout>
                      <c:manualLayout>
                        <c:x val="0"/>
                        <c:y val="3.246753246753246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C759-404B-B0AA-6CAC4B4B0A2D}"/>
                      </c:ext>
                    </c:extLst>
                  </c:dLbl>
                  <c:dLbl>
                    <c:idx val="2"/>
                    <c:layout>
                      <c:manualLayout>
                        <c:x val="-7.874015748031496E-3"/>
                        <c:y val="2.59740259740259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C759-404B-B0AA-6CAC4B4B0A2D}"/>
                      </c:ext>
                    </c:extLst>
                  </c:dLbl>
                  <c:dLbl>
                    <c:idx val="3"/>
                    <c:layout>
                      <c:manualLayout>
                        <c:x val="0"/>
                        <c:y val="2.597402597402597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C759-404B-B0AA-6CAC4B4B0A2D}"/>
                      </c:ext>
                    </c:extLst>
                  </c:dLbl>
                  <c:dLbl>
                    <c:idx val="4"/>
                    <c:layout>
                      <c:manualLayout>
                        <c:x val="-1.3123359580052012E-3"/>
                        <c:y val="3.246753246753246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4-C759-404B-B0AA-6CAC4B4B0A2D}"/>
                      </c:ext>
                    </c:extLst>
                  </c:dLbl>
                  <c:dLbl>
                    <c:idx val="5"/>
                    <c:layout>
                      <c:manualLayout>
                        <c:x val="0"/>
                        <c:y val="2.380952380952365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5-C759-404B-B0AA-6CAC4B4B0A2D}"/>
                      </c:ext>
                    </c:extLst>
                  </c:dLbl>
                  <c:dLbl>
                    <c:idx val="6"/>
                    <c:layout>
                      <c:manualLayout>
                        <c:x val="-9.6236858517316476E-17"/>
                        <c:y val="1.94805194805194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6-C759-404B-B0AA-6CAC4B4B0A2D}"/>
                      </c:ext>
                    </c:extLst>
                  </c:dLbl>
                  <c:dLbl>
                    <c:idx val="7"/>
                    <c:layout>
                      <c:manualLayout>
                        <c:x val="0"/>
                        <c:y val="1.515151515151515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7-C759-404B-B0AA-6CAC4B4B0A2D}"/>
                      </c:ext>
                    </c:extLst>
                  </c:dLbl>
                  <c:dLbl>
                    <c:idx val="8"/>
                    <c:layout>
                      <c:manualLayout>
                        <c:x val="1.4435695538057743E-2"/>
                        <c:y val="0"/>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8-C759-404B-B0AA-6CAC4B4B0A2D}"/>
                      </c:ext>
                    </c:extLst>
                  </c:dLbl>
                  <c:dLbl>
                    <c:idx val="9"/>
                    <c:layout>
                      <c:manualLayout>
                        <c:x val="6.5616797900262466E-3"/>
                        <c:y val="3.246753246753238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9-C759-404B-B0AA-6CAC4B4B0A2D}"/>
                      </c:ext>
                    </c:extLst>
                  </c:dLbl>
                  <c:dLbl>
                    <c:idx val="10"/>
                    <c:layout>
                      <c:manualLayout>
                        <c:x val="2.6246719160104987E-3"/>
                        <c:y val="4.329004329004321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A-C759-404B-B0AA-6CAC4B4B0A2D}"/>
                      </c:ext>
                    </c:extLst>
                  </c:dLbl>
                  <c:dLbl>
                    <c:idx val="11"/>
                    <c:layout>
                      <c:manualLayout>
                        <c:x val="-1.4435695538057743E-2"/>
                        <c:y val="-2.1645021645023232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B-C759-404B-B0AA-6CAC4B4B0A2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lumMod val="60000"/>
                              <a:lumOff val="40000"/>
                            </a:schemeClr>
                          </a:solidFill>
                          <a:latin typeface="+mn-lt"/>
                          <a:ea typeface="+mn-ea"/>
                          <a:cs typeface="+mn-cs"/>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Création!$D$10:$O$10</c15:sqref>
                        </c15:formulaRef>
                      </c:ext>
                    </c:extLst>
                    <c:strCache>
                      <c:ptCount val="12"/>
                      <c:pt idx="0">
                        <c:v>Septembre</c:v>
                      </c:pt>
                      <c:pt idx="1">
                        <c:v>Octobre</c:v>
                      </c:pt>
                      <c:pt idx="2">
                        <c:v>Novembre</c:v>
                      </c:pt>
                      <c:pt idx="3">
                        <c:v>Décembre</c:v>
                      </c:pt>
                      <c:pt idx="4">
                        <c:v>Janvier</c:v>
                      </c:pt>
                      <c:pt idx="5">
                        <c:v>Février</c:v>
                      </c:pt>
                      <c:pt idx="6">
                        <c:v>Mars</c:v>
                      </c:pt>
                      <c:pt idx="7">
                        <c:v>Avril</c:v>
                      </c:pt>
                      <c:pt idx="8">
                        <c:v>Mai</c:v>
                      </c:pt>
                      <c:pt idx="9">
                        <c:v>Juin</c:v>
                      </c:pt>
                      <c:pt idx="10">
                        <c:v>Juillet </c:v>
                      </c:pt>
                      <c:pt idx="11">
                        <c:v>Août</c:v>
                      </c:pt>
                    </c:strCache>
                  </c:strRef>
                </c:cat>
                <c:val>
                  <c:numRef>
                    <c:extLst xmlns:c15="http://schemas.microsoft.com/office/drawing/2012/chart">
                      <c:ext xmlns:c15="http://schemas.microsoft.com/office/drawing/2012/chart" uri="{02D57815-91ED-43cb-92C2-25804820EDAC}">
                        <c15:formulaRef>
                          <c15:sqref>Création!$D$13:$O$13</c15:sqref>
                        </c15:formulaRef>
                      </c:ext>
                    </c:extLst>
                    <c:numCache>
                      <c:formatCode>General</c:formatCode>
                      <c:ptCount val="12"/>
                      <c:pt idx="0">
                        <c:v>19</c:v>
                      </c:pt>
                      <c:pt idx="1">
                        <c:v>21</c:v>
                      </c:pt>
                      <c:pt idx="2">
                        <c:v>11</c:v>
                      </c:pt>
                      <c:pt idx="3">
                        <c:v>28</c:v>
                      </c:pt>
                      <c:pt idx="4">
                        <c:v>36</c:v>
                      </c:pt>
                      <c:pt idx="5">
                        <c:v>13</c:v>
                      </c:pt>
                      <c:pt idx="6">
                        <c:v>30</c:v>
                      </c:pt>
                      <c:pt idx="7">
                        <c:v>10</c:v>
                      </c:pt>
                      <c:pt idx="8">
                        <c:v>0</c:v>
                      </c:pt>
                      <c:pt idx="9">
                        <c:v>0</c:v>
                      </c:pt>
                      <c:pt idx="10">
                        <c:v>1</c:v>
                      </c:pt>
                      <c:pt idx="11">
                        <c:v>2</c:v>
                      </c:pt>
                    </c:numCache>
                  </c:numRef>
                </c:val>
                <c:extLst xmlns:c15="http://schemas.microsoft.com/office/drawing/2012/chart">
                  <c:ext xmlns:c16="http://schemas.microsoft.com/office/drawing/2014/chart" uri="{C3380CC4-5D6E-409C-BE32-E72D297353CC}">
                    <c16:uniqueId val="{0000001C-C759-404B-B0AA-6CAC4B4B0A2D}"/>
                  </c:ext>
                </c:extLst>
              </c15:ser>
            </c15:filteredAreaSeries>
          </c:ext>
        </c:extLst>
      </c:areaChart>
      <c:catAx>
        <c:axId val="140653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ptos Narrow" panose="020B0004020202020204" pitchFamily="34" charset="0"/>
                <a:ea typeface="+mn-ea"/>
                <a:cs typeface="+mn-cs"/>
              </a:defRPr>
            </a:pPr>
            <a:endParaRPr lang="fr-FR"/>
          </a:p>
        </c:txPr>
        <c:crossAx val="1406527679"/>
        <c:crosses val="autoZero"/>
        <c:auto val="1"/>
        <c:lblAlgn val="ctr"/>
        <c:lblOffset val="100"/>
        <c:noMultiLvlLbl val="0"/>
      </c:catAx>
      <c:valAx>
        <c:axId val="140652767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06531039"/>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ptos Narrow" panose="020B0004020202020204" pitchFamily="34" charset="0"/>
                <a:ea typeface="+mn-ea"/>
                <a:cs typeface="+mn-cs"/>
              </a:defRPr>
            </a:pPr>
            <a:endParaRPr lang="fr-FR"/>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ptos Narrow" panose="020B000402020202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2"/>
          <c:order val="1"/>
          <c:tx>
            <c:strRef>
              <c:f>'Mise à jour'!$C$15</c:f>
              <c:strCache>
                <c:ptCount val="1"/>
                <c:pt idx="0">
                  <c:v>Mise à jour Pro</c:v>
                </c:pt>
              </c:strCache>
            </c:strRef>
          </c:tx>
          <c: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c:spPr>
          <c:dLbls>
            <c:dLbl>
              <c:idx val="1"/>
              <c:layout>
                <c:manualLayout>
                  <c:x val="0"/>
                  <c:y val="3.2467532467532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3D-4092-A0BF-113BE4BB3A64}"/>
                </c:ext>
              </c:extLst>
            </c:dLbl>
            <c:dLbl>
              <c:idx val="2"/>
              <c:layout>
                <c:manualLayout>
                  <c:x val="-7.874015748031496E-3"/>
                  <c:y val="2.5974025974025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3D-4092-A0BF-113BE4BB3A64}"/>
                </c:ext>
              </c:extLst>
            </c:dLbl>
            <c:dLbl>
              <c:idx val="3"/>
              <c:layout>
                <c:manualLayout>
                  <c:x val="0"/>
                  <c:y val="2.5974025974025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3D-4092-A0BF-113BE4BB3A64}"/>
                </c:ext>
              </c:extLst>
            </c:dLbl>
            <c:dLbl>
              <c:idx val="4"/>
              <c:layout>
                <c:manualLayout>
                  <c:x val="-1.3123359580052012E-3"/>
                  <c:y val="3.2467532467532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3D-4092-A0BF-113BE4BB3A64}"/>
                </c:ext>
              </c:extLst>
            </c:dLbl>
            <c:dLbl>
              <c:idx val="5"/>
              <c:layout>
                <c:manualLayout>
                  <c:x val="0"/>
                  <c:y val="2.3809523809523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3D-4092-A0BF-113BE4BB3A64}"/>
                </c:ext>
              </c:extLst>
            </c:dLbl>
            <c:dLbl>
              <c:idx val="6"/>
              <c:layout>
                <c:manualLayout>
                  <c:x val="-9.6236858517316476E-17"/>
                  <c:y val="1.948051948051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3D-4092-A0BF-113BE4BB3A64}"/>
                </c:ext>
              </c:extLst>
            </c:dLbl>
            <c:dLbl>
              <c:idx val="7"/>
              <c:layout>
                <c:manualLayout>
                  <c:x val="0"/>
                  <c:y val="1.51515151515151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3D-4092-A0BF-113BE4BB3A64}"/>
                </c:ext>
              </c:extLst>
            </c:dLbl>
            <c:dLbl>
              <c:idx val="8"/>
              <c:layout>
                <c:manualLayout>
                  <c:x val="1.44356955380577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3D-4092-A0BF-113BE4BB3A64}"/>
                </c:ext>
              </c:extLst>
            </c:dLbl>
            <c:dLbl>
              <c:idx val="9"/>
              <c:layout>
                <c:manualLayout>
                  <c:x val="6.5616797900262466E-3"/>
                  <c:y val="3.2467532467532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3D-4092-A0BF-113BE4BB3A64}"/>
                </c:ext>
              </c:extLst>
            </c:dLbl>
            <c:dLbl>
              <c:idx val="10"/>
              <c:layout>
                <c:manualLayout>
                  <c:x val="0"/>
                  <c:y val="1.0822510822510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3D-4092-A0BF-113BE4BB3A64}"/>
                </c:ext>
              </c:extLst>
            </c:dLbl>
            <c:dLbl>
              <c:idx val="11"/>
              <c:layout>
                <c:manualLayout>
                  <c:x val="-1.4435695538057743E-2"/>
                  <c:y val="-2.1645021645023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E3D-4092-A0BF-113BE4BB3A6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lumMod val="50000"/>
                      </a:schemeClr>
                    </a:solidFill>
                    <a:latin typeface="Aptos Narrow" panose="020B00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'Mise à jour'!$D$10:$O$10</c:f>
              <c:strCache>
                <c:ptCount val="12"/>
                <c:pt idx="0">
                  <c:v>Septembre</c:v>
                </c:pt>
                <c:pt idx="1">
                  <c:v>Octobre</c:v>
                </c:pt>
                <c:pt idx="2">
                  <c:v>Novembre</c:v>
                </c:pt>
                <c:pt idx="3">
                  <c:v>Décembre</c:v>
                </c:pt>
                <c:pt idx="4">
                  <c:v>Janvier</c:v>
                </c:pt>
                <c:pt idx="5">
                  <c:v>Février</c:v>
                </c:pt>
                <c:pt idx="6">
                  <c:v>Mars</c:v>
                </c:pt>
                <c:pt idx="7">
                  <c:v>Avril</c:v>
                </c:pt>
                <c:pt idx="8">
                  <c:v>Mai</c:v>
                </c:pt>
                <c:pt idx="9">
                  <c:v>Juin</c:v>
                </c:pt>
                <c:pt idx="10">
                  <c:v>Juillet </c:v>
                </c:pt>
                <c:pt idx="11">
                  <c:v>Août</c:v>
                </c:pt>
              </c:strCache>
            </c:strRef>
          </c:cat>
          <c:val>
            <c:numRef>
              <c:f>'Mise à jour'!$D$15:$O$15</c:f>
              <c:numCache>
                <c:formatCode>General</c:formatCode>
                <c:ptCount val="12"/>
                <c:pt idx="0">
                  <c:v>2867</c:v>
                </c:pt>
                <c:pt idx="1">
                  <c:v>4553</c:v>
                </c:pt>
                <c:pt idx="2">
                  <c:v>3668</c:v>
                </c:pt>
                <c:pt idx="3">
                  <c:v>3372</c:v>
                </c:pt>
                <c:pt idx="4">
                  <c:v>3958</c:v>
                </c:pt>
                <c:pt idx="5">
                  <c:v>3362</c:v>
                </c:pt>
                <c:pt idx="6">
                  <c:v>3875</c:v>
                </c:pt>
                <c:pt idx="7">
                  <c:v>2501</c:v>
                </c:pt>
                <c:pt idx="8">
                  <c:v>2457</c:v>
                </c:pt>
                <c:pt idx="9">
                  <c:v>5204</c:v>
                </c:pt>
                <c:pt idx="10">
                  <c:v>6758</c:v>
                </c:pt>
                <c:pt idx="11">
                  <c:v>2141</c:v>
                </c:pt>
              </c:numCache>
            </c:numRef>
          </c:val>
          <c:extLst>
            <c:ext xmlns:c16="http://schemas.microsoft.com/office/drawing/2014/chart" uri="{C3380CC4-5D6E-409C-BE32-E72D297353CC}">
              <c16:uniqueId val="{0000000B-EE3D-4092-A0BF-113BE4BB3A64}"/>
            </c:ext>
          </c:extLst>
        </c:ser>
        <c:ser>
          <c:idx val="0"/>
          <c:order val="2"/>
          <c:tx>
            <c:strRef>
              <c:f>'Mise à jour'!$C$11</c:f>
              <c:strCache>
                <c:ptCount val="1"/>
                <c:pt idx="0">
                  <c:v>Mise à jour Doctorant</c:v>
                </c:pt>
              </c:strCache>
            </c:strRef>
          </c:tx>
          <c: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c:spPr>
          <c:dLbls>
            <c:dLbl>
              <c:idx val="0"/>
              <c:layout>
                <c:manualLayout>
                  <c:x val="-1.4435695538057746E-2"/>
                  <c:y val="-2.5974025974025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E3D-4092-A0BF-113BE4BB3A64}"/>
                </c:ext>
              </c:extLst>
            </c:dLbl>
            <c:dLbl>
              <c:idx val="1"/>
              <c:layout>
                <c:manualLayout>
                  <c:x val="0"/>
                  <c:y val="-4.545454545454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E3D-4092-A0BF-113BE4BB3A64}"/>
                </c:ext>
              </c:extLst>
            </c:dLbl>
            <c:dLbl>
              <c:idx val="2"/>
              <c:layout>
                <c:manualLayout>
                  <c:x val="6.5616797900262466E-3"/>
                  <c:y val="-6.9264069264069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E3D-4092-A0BF-113BE4BB3A64}"/>
                </c:ext>
              </c:extLst>
            </c:dLbl>
            <c:dLbl>
              <c:idx val="3"/>
              <c:layout>
                <c:manualLayout>
                  <c:x val="5.2493438320209496E-3"/>
                  <c:y val="-6.0606060606060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E3D-4092-A0BF-113BE4BB3A64}"/>
                </c:ext>
              </c:extLst>
            </c:dLbl>
            <c:dLbl>
              <c:idx val="4"/>
              <c:layout>
                <c:manualLayout>
                  <c:x val="0"/>
                  <c:y val="-6.4935064935065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E3D-4092-A0BF-113BE4BB3A64}"/>
                </c:ext>
              </c:extLst>
            </c:dLbl>
            <c:dLbl>
              <c:idx val="5"/>
              <c:layout>
                <c:manualLayout>
                  <c:x val="0"/>
                  <c:y val="-6.4935064935065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E3D-4092-A0BF-113BE4BB3A64}"/>
                </c:ext>
              </c:extLst>
            </c:dLbl>
            <c:dLbl>
              <c:idx val="6"/>
              <c:layout>
                <c:manualLayout>
                  <c:x val="-9.6236858517316476E-17"/>
                  <c:y val="-4.9783549783549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E3D-4092-A0BF-113BE4BB3A64}"/>
                </c:ext>
              </c:extLst>
            </c:dLbl>
            <c:dLbl>
              <c:idx val="7"/>
              <c:layout>
                <c:manualLayout>
                  <c:x val="1.3123359580052493E-3"/>
                  <c:y val="-4.978354978354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E3D-4092-A0BF-113BE4BB3A64}"/>
                </c:ext>
              </c:extLst>
            </c:dLbl>
            <c:dLbl>
              <c:idx val="8"/>
              <c:layout>
                <c:manualLayout>
                  <c:x val="-9.1863517060368424E-3"/>
                  <c:y val="-4.761904761904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E3D-4092-A0BF-113BE4BB3A64}"/>
                </c:ext>
              </c:extLst>
            </c:dLbl>
            <c:dLbl>
              <c:idx val="9"/>
              <c:layout>
                <c:manualLayout>
                  <c:x val="-9.1863517060367453E-3"/>
                  <c:y val="-3.896103896103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E3D-4092-A0BF-113BE4BB3A64}"/>
                </c:ext>
              </c:extLst>
            </c:dLbl>
            <c:dLbl>
              <c:idx val="10"/>
              <c:layout>
                <c:manualLayout>
                  <c:x val="1.4435695538057743E-2"/>
                  <c:y val="-3.6796536796536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E3D-4092-A0BF-113BE4BB3A64}"/>
                </c:ext>
              </c:extLst>
            </c:dLbl>
            <c:dLbl>
              <c:idx val="11"/>
              <c:layout>
                <c:manualLayout>
                  <c:x val="1.0498687664041995E-2"/>
                  <c:y val="-4.978354978354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E3D-4092-A0BF-113BE4BB3A6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Aptos Narrow" panose="020B00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'Mise à jour'!$D$10:$O$10</c:f>
              <c:strCache>
                <c:ptCount val="12"/>
                <c:pt idx="0">
                  <c:v>Septembre</c:v>
                </c:pt>
                <c:pt idx="1">
                  <c:v>Octobre</c:v>
                </c:pt>
                <c:pt idx="2">
                  <c:v>Novembre</c:v>
                </c:pt>
                <c:pt idx="3">
                  <c:v>Décembre</c:v>
                </c:pt>
                <c:pt idx="4">
                  <c:v>Janvier</c:v>
                </c:pt>
                <c:pt idx="5">
                  <c:v>Février</c:v>
                </c:pt>
                <c:pt idx="6">
                  <c:v>Mars</c:v>
                </c:pt>
                <c:pt idx="7">
                  <c:v>Avril</c:v>
                </c:pt>
                <c:pt idx="8">
                  <c:v>Mai</c:v>
                </c:pt>
                <c:pt idx="9">
                  <c:v>Juin</c:v>
                </c:pt>
                <c:pt idx="10">
                  <c:v>Juillet </c:v>
                </c:pt>
                <c:pt idx="11">
                  <c:v>Août</c:v>
                </c:pt>
              </c:strCache>
            </c:strRef>
          </c:cat>
          <c:val>
            <c:numRef>
              <c:f>'Mise à jour'!$D$11:$O$11</c:f>
              <c:numCache>
                <c:formatCode>General</c:formatCode>
                <c:ptCount val="12"/>
                <c:pt idx="0">
                  <c:v>54</c:v>
                </c:pt>
                <c:pt idx="1">
                  <c:v>106</c:v>
                </c:pt>
                <c:pt idx="2">
                  <c:v>75</c:v>
                </c:pt>
                <c:pt idx="3">
                  <c:v>56</c:v>
                </c:pt>
                <c:pt idx="4">
                  <c:v>66</c:v>
                </c:pt>
                <c:pt idx="5">
                  <c:v>67</c:v>
                </c:pt>
                <c:pt idx="6">
                  <c:v>55</c:v>
                </c:pt>
                <c:pt idx="7">
                  <c:v>57</c:v>
                </c:pt>
                <c:pt idx="8">
                  <c:v>62</c:v>
                </c:pt>
                <c:pt idx="9">
                  <c:v>62</c:v>
                </c:pt>
                <c:pt idx="10">
                  <c:v>105</c:v>
                </c:pt>
                <c:pt idx="11">
                  <c:v>53</c:v>
                </c:pt>
              </c:numCache>
            </c:numRef>
          </c:val>
          <c:extLst>
            <c:ext xmlns:c16="http://schemas.microsoft.com/office/drawing/2014/chart" uri="{C3380CC4-5D6E-409C-BE32-E72D297353CC}">
              <c16:uniqueId val="{00000018-EE3D-4092-A0BF-113BE4BB3A64}"/>
            </c:ext>
          </c:extLst>
        </c:ser>
        <c:dLbls>
          <c:showLegendKey val="0"/>
          <c:showVal val="0"/>
          <c:showCatName val="0"/>
          <c:showSerName val="0"/>
          <c:showPercent val="0"/>
          <c:showBubbleSize val="0"/>
        </c:dLbls>
        <c:axId val="1406531039"/>
        <c:axId val="1406527679"/>
        <c:extLst>
          <c:ext xmlns:c15="http://schemas.microsoft.com/office/drawing/2012/chart" uri="{02D57815-91ED-43cb-92C2-25804820EDAC}">
            <c15:filteredAreaSeries>
              <c15:ser>
                <c:idx val="1"/>
                <c:order val="0"/>
                <c:tx>
                  <c:strRef>
                    <c:extLst>
                      <c:ext uri="{02D57815-91ED-43cb-92C2-25804820EDAC}">
                        <c15:formulaRef>
                          <c15:sqref>'Mise à jour'!$C$12</c15:sqref>
                        </c15:formulaRef>
                      </c:ext>
                    </c:extLst>
                    <c:strCache>
                      <c:ptCount val="1"/>
                      <c:pt idx="0">
                        <c:v>Mise à jour dans Step</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lumMod val="50000"/>
                            </a:schemeClr>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'Mise à jour'!$D$10:$O$10</c15:sqref>
                        </c15:formulaRef>
                      </c:ext>
                    </c:extLst>
                    <c:strCache>
                      <c:ptCount val="12"/>
                      <c:pt idx="0">
                        <c:v>Septembre</c:v>
                      </c:pt>
                      <c:pt idx="1">
                        <c:v>Octobre</c:v>
                      </c:pt>
                      <c:pt idx="2">
                        <c:v>Novembre</c:v>
                      </c:pt>
                      <c:pt idx="3">
                        <c:v>Décembre</c:v>
                      </c:pt>
                      <c:pt idx="4">
                        <c:v>Janvier</c:v>
                      </c:pt>
                      <c:pt idx="5">
                        <c:v>Février</c:v>
                      </c:pt>
                      <c:pt idx="6">
                        <c:v>Mars</c:v>
                      </c:pt>
                      <c:pt idx="7">
                        <c:v>Avril</c:v>
                      </c:pt>
                      <c:pt idx="8">
                        <c:v>Mai</c:v>
                      </c:pt>
                      <c:pt idx="9">
                        <c:v>Juin</c:v>
                      </c:pt>
                      <c:pt idx="10">
                        <c:v>Juillet </c:v>
                      </c:pt>
                      <c:pt idx="11">
                        <c:v>Août</c:v>
                      </c:pt>
                    </c:strCache>
                  </c:strRef>
                </c:cat>
                <c:val>
                  <c:numRef>
                    <c:extLst>
                      <c:ext uri="{02D57815-91ED-43cb-92C2-25804820EDAC}">
                        <c15:formulaRef>
                          <c15:sqref>'Mise à jour'!$D$12:$O$12</c15:sqref>
                        </c15:formulaRef>
                      </c:ext>
                    </c:extLst>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19-EE3D-4092-A0BF-113BE4BB3A64}"/>
                  </c:ext>
                </c:extLst>
              </c15:ser>
            </c15:filteredAreaSeries>
            <c15:filteredAreaSeries>
              <c15:ser>
                <c:idx val="3"/>
                <c:order val="3"/>
                <c:tx>
                  <c:strRef>
                    <c:extLst xmlns:c15="http://schemas.microsoft.com/office/drawing/2012/chart">
                      <c:ext xmlns:c15="http://schemas.microsoft.com/office/drawing/2012/chart" uri="{02D57815-91ED-43cb-92C2-25804820EDAC}">
                        <c15:formulaRef>
                          <c15:sqref>'Mise à jour'!$C$13</c15:sqref>
                        </c15:formulaRef>
                      </c:ext>
                    </c:extLst>
                    <c:strCache>
                      <c:ptCount val="1"/>
                      <c:pt idx="0">
                        <c:v>Imports Webservice</c:v>
                      </c:pt>
                    </c:strCache>
                  </c:strRef>
                </c:tx>
                <c:spPr>
                  <a:solidFill>
                    <a:schemeClr val="accent4"/>
                  </a:solidFill>
                  <a:ln>
                    <a:noFill/>
                  </a:ln>
                  <a:effectLst/>
                </c:spPr>
                <c:dLbls>
                  <c:dLbl>
                    <c:idx val="0"/>
                    <c:layout>
                      <c:manualLayout>
                        <c:x val="1.1811023622047239E-2"/>
                        <c:y val="3.0303030303030304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A-EE3D-4092-A0BF-113BE4BB3A6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20000"/>
                              <a:lumOff val="80000"/>
                            </a:schemeClr>
                          </a:solidFill>
                          <a:latin typeface="+mn-lt"/>
                          <a:ea typeface="+mn-ea"/>
                          <a:cs typeface="+mn-cs"/>
                        </a:defRPr>
                      </a:pPr>
                      <a:endParaRPr lang="fr-F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'Mise à jour'!$D$10:$O$10</c15:sqref>
                        </c15:formulaRef>
                      </c:ext>
                    </c:extLst>
                    <c:strCache>
                      <c:ptCount val="12"/>
                      <c:pt idx="0">
                        <c:v>Septembre</c:v>
                      </c:pt>
                      <c:pt idx="1">
                        <c:v>Octobre</c:v>
                      </c:pt>
                      <c:pt idx="2">
                        <c:v>Novembre</c:v>
                      </c:pt>
                      <c:pt idx="3">
                        <c:v>Décembre</c:v>
                      </c:pt>
                      <c:pt idx="4">
                        <c:v>Janvier</c:v>
                      </c:pt>
                      <c:pt idx="5">
                        <c:v>Février</c:v>
                      </c:pt>
                      <c:pt idx="6">
                        <c:v>Mars</c:v>
                      </c:pt>
                      <c:pt idx="7">
                        <c:v>Avril</c:v>
                      </c:pt>
                      <c:pt idx="8">
                        <c:v>Mai</c:v>
                      </c:pt>
                      <c:pt idx="9">
                        <c:v>Juin</c:v>
                      </c:pt>
                      <c:pt idx="10">
                        <c:v>Juillet </c:v>
                      </c:pt>
                      <c:pt idx="11">
                        <c:v>Août</c:v>
                      </c:pt>
                    </c:strCache>
                  </c:strRef>
                </c:cat>
                <c:val>
                  <c:numRef>
                    <c:extLst xmlns:c15="http://schemas.microsoft.com/office/drawing/2012/chart">
                      <c:ext xmlns:c15="http://schemas.microsoft.com/office/drawing/2012/chart" uri="{02D57815-91ED-43cb-92C2-25804820EDAC}">
                        <c15:formulaRef>
                          <c15:sqref>'Mise à jour'!$D$13:$O$13</c15:sqref>
                        </c15:formulaRef>
                      </c:ext>
                    </c:extLst>
                    <c:numCache>
                      <c:formatCode>General</c:formatCode>
                      <c:ptCount val="12"/>
                      <c:pt idx="0">
                        <c:v>2825</c:v>
                      </c:pt>
                      <c:pt idx="1">
                        <c:v>4534</c:v>
                      </c:pt>
                      <c:pt idx="2">
                        <c:v>3652</c:v>
                      </c:pt>
                      <c:pt idx="3">
                        <c:v>3352</c:v>
                      </c:pt>
                      <c:pt idx="4">
                        <c:v>3932</c:v>
                      </c:pt>
                      <c:pt idx="5">
                        <c:v>3336</c:v>
                      </c:pt>
                      <c:pt idx="6">
                        <c:v>3843</c:v>
                      </c:pt>
                      <c:pt idx="7">
                        <c:v>2452</c:v>
                      </c:pt>
                      <c:pt idx="8">
                        <c:v>2442</c:v>
                      </c:pt>
                      <c:pt idx="9">
                        <c:v>5174</c:v>
                      </c:pt>
                      <c:pt idx="10">
                        <c:v>6756</c:v>
                      </c:pt>
                      <c:pt idx="11">
                        <c:v>2118</c:v>
                      </c:pt>
                    </c:numCache>
                  </c:numRef>
                </c:val>
                <c:extLst xmlns:c15="http://schemas.microsoft.com/office/drawing/2012/chart">
                  <c:ext xmlns:c16="http://schemas.microsoft.com/office/drawing/2014/chart" uri="{C3380CC4-5D6E-409C-BE32-E72D297353CC}">
                    <c16:uniqueId val="{0000001B-EE3D-4092-A0BF-113BE4BB3A64}"/>
                  </c:ext>
                </c:extLst>
              </c15:ser>
            </c15:filteredAreaSeries>
          </c:ext>
        </c:extLst>
      </c:areaChart>
      <c:catAx>
        <c:axId val="140653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ptos Narrow" panose="020B0004020202020204" pitchFamily="34" charset="0"/>
                <a:ea typeface="+mn-ea"/>
                <a:cs typeface="+mn-cs"/>
              </a:defRPr>
            </a:pPr>
            <a:endParaRPr lang="fr-FR"/>
          </a:p>
        </c:txPr>
        <c:crossAx val="1406527679"/>
        <c:crosses val="autoZero"/>
        <c:auto val="1"/>
        <c:lblAlgn val="ctr"/>
        <c:lblOffset val="100"/>
        <c:noMultiLvlLbl val="0"/>
      </c:catAx>
      <c:valAx>
        <c:axId val="140652767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0653103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ptos Narrow" panose="020B000402020202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B2DC7-630A-44BB-A276-AE0772C06FF4}" type="doc">
      <dgm:prSet loTypeId="urn:microsoft.com/office/officeart/2005/8/layout/chevron2" loCatId="process" qsTypeId="urn:microsoft.com/office/officeart/2005/8/quickstyle/simple1" qsCatId="simple" csTypeId="urn:microsoft.com/office/officeart/2005/8/colors/colorful1#5" csCatId="colorful" phldr="1"/>
      <dgm:spPr/>
    </dgm:pt>
    <dgm:pt modelId="{1FFCF3C4-8C27-4389-BCC0-75D97E4F584F}">
      <dgm:prSet phldrT="[Texte]" custT="1"/>
      <dgm:spPr/>
      <dgm:t>
        <a:bodyPr/>
        <a:lstStyle/>
        <a:p>
          <a:r>
            <a:rPr lang="fr-FR" sz="2800" b="1" dirty="0">
              <a:latin typeface="Arial Narrow" panose="020B0606020202030204" pitchFamily="34" charset="0"/>
            </a:rPr>
            <a:t>1</a:t>
          </a:r>
        </a:p>
      </dgm:t>
    </dgm:pt>
    <dgm:pt modelId="{525774A3-C927-4A19-848F-9956A48A495E}" type="parTrans" cxnId="{C2876C2A-439B-41BB-A45A-A4E9FF14A45E}">
      <dgm:prSet/>
      <dgm:spPr/>
      <dgm:t>
        <a:bodyPr/>
        <a:lstStyle/>
        <a:p>
          <a:endParaRPr lang="fr-FR"/>
        </a:p>
      </dgm:t>
    </dgm:pt>
    <dgm:pt modelId="{FB02CFC2-57D4-4393-95A1-F27B5C0045C4}" type="sibTrans" cxnId="{C2876C2A-439B-41BB-A45A-A4E9FF14A45E}">
      <dgm:prSet/>
      <dgm:spPr/>
      <dgm:t>
        <a:bodyPr/>
        <a:lstStyle/>
        <a:p>
          <a:endParaRPr lang="fr-FR"/>
        </a:p>
      </dgm:t>
    </dgm:pt>
    <dgm:pt modelId="{E664D925-B1BB-48A8-811F-1E528502E3A9}">
      <dgm:prSet phldrT="[Texte]" custT="1"/>
      <dgm:spPr>
        <a:solidFill>
          <a:srgbClr val="00B050"/>
        </a:solidFill>
        <a:ln>
          <a:solidFill>
            <a:srgbClr val="00B050"/>
          </a:solidFill>
        </a:ln>
      </dgm:spPr>
      <dgm:t>
        <a:bodyPr/>
        <a:lstStyle/>
        <a:p>
          <a:r>
            <a:rPr lang="fr-FR" sz="2800" b="1" dirty="0">
              <a:latin typeface="Arial Narrow" panose="020B0606020202030204" pitchFamily="34" charset="0"/>
            </a:rPr>
            <a:t>2</a:t>
          </a:r>
        </a:p>
      </dgm:t>
    </dgm:pt>
    <dgm:pt modelId="{231DB76D-8B96-4E40-878E-D812C446D252}" type="parTrans" cxnId="{C5EDEE2A-8E54-4C58-94E1-F5D936A83A17}">
      <dgm:prSet/>
      <dgm:spPr/>
      <dgm:t>
        <a:bodyPr/>
        <a:lstStyle/>
        <a:p>
          <a:endParaRPr lang="fr-FR"/>
        </a:p>
      </dgm:t>
    </dgm:pt>
    <dgm:pt modelId="{7E1F8795-33A3-4761-B8D8-6C6CB80B1A85}" type="sibTrans" cxnId="{C5EDEE2A-8E54-4C58-94E1-F5D936A83A17}">
      <dgm:prSet/>
      <dgm:spPr/>
      <dgm:t>
        <a:bodyPr/>
        <a:lstStyle/>
        <a:p>
          <a:endParaRPr lang="fr-FR"/>
        </a:p>
      </dgm:t>
    </dgm:pt>
    <dgm:pt modelId="{E2F5C5DE-8413-4122-8EEF-85B967DAA2BE}">
      <dgm:prSet phldrT="[Texte]" custT="1"/>
      <dgm:spPr/>
      <dgm:t>
        <a:bodyPr/>
        <a:lstStyle/>
        <a:p>
          <a:r>
            <a:rPr lang="fr-FR" sz="2800" b="1" dirty="0">
              <a:latin typeface="Arial Narrow" panose="020B0606020202030204" pitchFamily="34" charset="0"/>
            </a:rPr>
            <a:t>3</a:t>
          </a:r>
        </a:p>
      </dgm:t>
    </dgm:pt>
    <dgm:pt modelId="{77A17DB0-5C13-4FC5-9D6C-50FE6F60EE9A}" type="parTrans" cxnId="{85C1DB71-41BD-49BA-9780-556FC08873B0}">
      <dgm:prSet/>
      <dgm:spPr/>
      <dgm:t>
        <a:bodyPr/>
        <a:lstStyle/>
        <a:p>
          <a:endParaRPr lang="fr-FR"/>
        </a:p>
      </dgm:t>
    </dgm:pt>
    <dgm:pt modelId="{FDA8D0A4-77FA-4FD2-A5E2-6586B29D0631}" type="sibTrans" cxnId="{85C1DB71-41BD-49BA-9780-556FC08873B0}">
      <dgm:prSet/>
      <dgm:spPr/>
      <dgm:t>
        <a:bodyPr/>
        <a:lstStyle/>
        <a:p>
          <a:endParaRPr lang="fr-FR"/>
        </a:p>
      </dgm:t>
    </dgm:pt>
    <dgm:pt modelId="{9BD41698-E105-4F7C-96FA-1458DABB4B2A}">
      <dgm:prSet phldrT="[Texte]" custT="1"/>
      <dgm:spPr/>
      <dgm:t>
        <a:bodyPr/>
        <a:lstStyle/>
        <a:p>
          <a:r>
            <a:rPr lang="fr-FR" sz="2800" b="1" dirty="0">
              <a:latin typeface="Arial Narrow" panose="020B0606020202030204" pitchFamily="34" charset="0"/>
            </a:rPr>
            <a:t>4</a:t>
          </a:r>
        </a:p>
      </dgm:t>
    </dgm:pt>
    <dgm:pt modelId="{9C506455-CBF2-49C9-8EE2-BA653458CD12}" type="parTrans" cxnId="{D4024CF4-A20F-4C03-940B-D2D6A85672EB}">
      <dgm:prSet/>
      <dgm:spPr/>
      <dgm:t>
        <a:bodyPr/>
        <a:lstStyle/>
        <a:p>
          <a:endParaRPr lang="fr-FR"/>
        </a:p>
      </dgm:t>
    </dgm:pt>
    <dgm:pt modelId="{DFBB71EA-FE6B-454D-BED9-3DF815B5096D}" type="sibTrans" cxnId="{D4024CF4-A20F-4C03-940B-D2D6A85672EB}">
      <dgm:prSet/>
      <dgm:spPr/>
      <dgm:t>
        <a:bodyPr/>
        <a:lstStyle/>
        <a:p>
          <a:endParaRPr lang="fr-FR"/>
        </a:p>
      </dgm:t>
    </dgm:pt>
    <dgm:pt modelId="{79D33286-9DB5-4EDF-9BA1-FB431268987B}" type="pres">
      <dgm:prSet presAssocID="{34FB2DC7-630A-44BB-A276-AE0772C06FF4}" presName="linearFlow" presStyleCnt="0">
        <dgm:presLayoutVars>
          <dgm:dir/>
          <dgm:animLvl val="lvl"/>
          <dgm:resizeHandles val="exact"/>
        </dgm:presLayoutVars>
      </dgm:prSet>
      <dgm:spPr/>
    </dgm:pt>
    <dgm:pt modelId="{3A581E76-AAFC-4AF6-A75B-228B7EB4954A}" type="pres">
      <dgm:prSet presAssocID="{1FFCF3C4-8C27-4389-BCC0-75D97E4F584F}" presName="composite" presStyleCnt="0"/>
      <dgm:spPr/>
    </dgm:pt>
    <dgm:pt modelId="{1FFC76CC-E395-4A91-B580-299DCD88FC16}" type="pres">
      <dgm:prSet presAssocID="{1FFCF3C4-8C27-4389-BCC0-75D97E4F584F}" presName="parentText" presStyleLbl="alignNode1" presStyleIdx="0" presStyleCnt="4" custLinFactNeighborY="246">
        <dgm:presLayoutVars>
          <dgm:chMax val="1"/>
          <dgm:bulletEnabled val="1"/>
        </dgm:presLayoutVars>
      </dgm:prSet>
      <dgm:spPr/>
    </dgm:pt>
    <dgm:pt modelId="{C55F6838-5DB3-41BE-A72B-C6FA47EFA308}" type="pres">
      <dgm:prSet presAssocID="{1FFCF3C4-8C27-4389-BCC0-75D97E4F584F}" presName="descendantText" presStyleLbl="alignAcc1" presStyleIdx="0" presStyleCnt="4" custScaleX="68153" custScaleY="101455" custLinFactNeighborX="-6318" custLinFactNeighborY="-1365">
        <dgm:presLayoutVars>
          <dgm:bulletEnabled val="1"/>
        </dgm:presLayoutVars>
      </dgm:prSet>
      <dgm:spPr/>
    </dgm:pt>
    <dgm:pt modelId="{2BB4F186-CBDD-48BD-88A1-D8A3812A2416}" type="pres">
      <dgm:prSet presAssocID="{FB02CFC2-57D4-4393-95A1-F27B5C0045C4}" presName="sp" presStyleCnt="0"/>
      <dgm:spPr/>
    </dgm:pt>
    <dgm:pt modelId="{D1A86084-322C-4F21-9203-4CAED5E478B4}" type="pres">
      <dgm:prSet presAssocID="{E664D925-B1BB-48A8-811F-1E528502E3A9}" presName="composite" presStyleCnt="0"/>
      <dgm:spPr/>
    </dgm:pt>
    <dgm:pt modelId="{FD296B81-5BAD-42A3-81E1-71056AA8929E}" type="pres">
      <dgm:prSet presAssocID="{E664D925-B1BB-48A8-811F-1E528502E3A9}" presName="parentText" presStyleLbl="alignNode1" presStyleIdx="1" presStyleCnt="4" custLinFactNeighborY="-965">
        <dgm:presLayoutVars>
          <dgm:chMax val="1"/>
          <dgm:bulletEnabled val="1"/>
        </dgm:presLayoutVars>
      </dgm:prSet>
      <dgm:spPr/>
    </dgm:pt>
    <dgm:pt modelId="{CB8F45C5-81A2-470D-BA54-DC5423D0B8F8}" type="pres">
      <dgm:prSet presAssocID="{E664D925-B1BB-48A8-811F-1E528502E3A9}" presName="descendantText" presStyleLbl="alignAcc1" presStyleIdx="1" presStyleCnt="4" custScaleX="68859" custScaleY="99690" custLinFactNeighborX="-6399" custLinFactNeighborY="-4617">
        <dgm:presLayoutVars>
          <dgm:bulletEnabled val="1"/>
        </dgm:presLayoutVars>
      </dgm:prSet>
      <dgm:spPr>
        <a:ln>
          <a:solidFill>
            <a:srgbClr val="00B050"/>
          </a:solidFill>
        </a:ln>
      </dgm:spPr>
    </dgm:pt>
    <dgm:pt modelId="{04F54907-3026-45AD-BAD4-FDCB6C2FF239}" type="pres">
      <dgm:prSet presAssocID="{7E1F8795-33A3-4761-B8D8-6C6CB80B1A85}" presName="sp" presStyleCnt="0"/>
      <dgm:spPr/>
    </dgm:pt>
    <dgm:pt modelId="{D6CDD1E6-4DDD-4198-B5C3-4A9974974291}" type="pres">
      <dgm:prSet presAssocID="{E2F5C5DE-8413-4122-8EEF-85B967DAA2BE}" presName="composite" presStyleCnt="0"/>
      <dgm:spPr/>
    </dgm:pt>
    <dgm:pt modelId="{358ACC2B-23AE-40B9-931B-A307764437B1}" type="pres">
      <dgm:prSet presAssocID="{E2F5C5DE-8413-4122-8EEF-85B967DAA2BE}" presName="parentText" presStyleLbl="alignNode1" presStyleIdx="2" presStyleCnt="4" custLinFactNeighborY="-1084">
        <dgm:presLayoutVars>
          <dgm:chMax val="1"/>
          <dgm:bulletEnabled val="1"/>
        </dgm:presLayoutVars>
      </dgm:prSet>
      <dgm:spPr/>
    </dgm:pt>
    <dgm:pt modelId="{D9F41408-43E1-44F8-9CD0-0A5AEB35AC71}" type="pres">
      <dgm:prSet presAssocID="{E2F5C5DE-8413-4122-8EEF-85B967DAA2BE}" presName="descendantText" presStyleLbl="alignAcc1" presStyleIdx="2" presStyleCnt="4" custScaleX="68859" custScaleY="103556" custLinFactNeighborX="-6399" custLinFactNeighborY="-2051">
        <dgm:presLayoutVars>
          <dgm:bulletEnabled val="1"/>
        </dgm:presLayoutVars>
      </dgm:prSet>
      <dgm:spPr/>
    </dgm:pt>
    <dgm:pt modelId="{114915FA-EE5D-409D-AFDB-39E2EB083DD4}" type="pres">
      <dgm:prSet presAssocID="{FDA8D0A4-77FA-4FD2-A5E2-6586B29D0631}" presName="sp" presStyleCnt="0"/>
      <dgm:spPr/>
    </dgm:pt>
    <dgm:pt modelId="{F6F6BA74-E752-41AE-A48D-04161DD4EFA0}" type="pres">
      <dgm:prSet presAssocID="{9BD41698-E105-4F7C-96FA-1458DABB4B2A}" presName="composite" presStyleCnt="0"/>
      <dgm:spPr/>
    </dgm:pt>
    <dgm:pt modelId="{7CF5A617-4787-481A-BA77-FFDB7D8BBAB4}" type="pres">
      <dgm:prSet presAssocID="{9BD41698-E105-4F7C-96FA-1458DABB4B2A}" presName="parentText" presStyleLbl="alignNode1" presStyleIdx="3" presStyleCnt="4">
        <dgm:presLayoutVars>
          <dgm:chMax val="1"/>
          <dgm:bulletEnabled val="1"/>
        </dgm:presLayoutVars>
      </dgm:prSet>
      <dgm:spPr/>
    </dgm:pt>
    <dgm:pt modelId="{C7950F44-A32F-45C4-AF74-56416DCD8F51}" type="pres">
      <dgm:prSet presAssocID="{9BD41698-E105-4F7C-96FA-1458DABB4B2A}" presName="descendantText" presStyleLbl="alignAcc1" presStyleIdx="3" presStyleCnt="4" custScaleX="68859" custScaleY="100739" custLinFactNeighborX="-6489" custLinFactNeighborY="-1111">
        <dgm:presLayoutVars>
          <dgm:bulletEnabled val="1"/>
        </dgm:presLayoutVars>
      </dgm:prSet>
      <dgm:spPr/>
    </dgm:pt>
  </dgm:ptLst>
  <dgm:cxnLst>
    <dgm:cxn modelId="{C2876C2A-439B-41BB-A45A-A4E9FF14A45E}" srcId="{34FB2DC7-630A-44BB-A276-AE0772C06FF4}" destId="{1FFCF3C4-8C27-4389-BCC0-75D97E4F584F}" srcOrd="0" destOrd="0" parTransId="{525774A3-C927-4A19-848F-9956A48A495E}" sibTransId="{FB02CFC2-57D4-4393-95A1-F27B5C0045C4}"/>
    <dgm:cxn modelId="{C5EDEE2A-8E54-4C58-94E1-F5D936A83A17}" srcId="{34FB2DC7-630A-44BB-A276-AE0772C06FF4}" destId="{E664D925-B1BB-48A8-811F-1E528502E3A9}" srcOrd="1" destOrd="0" parTransId="{231DB76D-8B96-4E40-878E-D812C446D252}" sibTransId="{7E1F8795-33A3-4761-B8D8-6C6CB80B1A85}"/>
    <dgm:cxn modelId="{5A14E95C-133C-41FB-8326-2ACA606171CF}" type="presOf" srcId="{E2F5C5DE-8413-4122-8EEF-85B967DAA2BE}" destId="{358ACC2B-23AE-40B9-931B-A307764437B1}" srcOrd="0" destOrd="0" presId="urn:microsoft.com/office/officeart/2005/8/layout/chevron2"/>
    <dgm:cxn modelId="{B3B28E6E-5B5D-4B9B-BC5A-E4ED8E95D856}" type="presOf" srcId="{E664D925-B1BB-48A8-811F-1E528502E3A9}" destId="{FD296B81-5BAD-42A3-81E1-71056AA8929E}" srcOrd="0" destOrd="0" presId="urn:microsoft.com/office/officeart/2005/8/layout/chevron2"/>
    <dgm:cxn modelId="{85C1DB71-41BD-49BA-9780-556FC08873B0}" srcId="{34FB2DC7-630A-44BB-A276-AE0772C06FF4}" destId="{E2F5C5DE-8413-4122-8EEF-85B967DAA2BE}" srcOrd="2" destOrd="0" parTransId="{77A17DB0-5C13-4FC5-9D6C-50FE6F60EE9A}" sibTransId="{FDA8D0A4-77FA-4FD2-A5E2-6586B29D0631}"/>
    <dgm:cxn modelId="{69176187-A974-4262-9F88-505E3C378869}" type="presOf" srcId="{9BD41698-E105-4F7C-96FA-1458DABB4B2A}" destId="{7CF5A617-4787-481A-BA77-FFDB7D8BBAB4}" srcOrd="0" destOrd="0" presId="urn:microsoft.com/office/officeart/2005/8/layout/chevron2"/>
    <dgm:cxn modelId="{7C68CAB2-0EF0-4F43-8F49-AEC338851984}" type="presOf" srcId="{34FB2DC7-630A-44BB-A276-AE0772C06FF4}" destId="{79D33286-9DB5-4EDF-9BA1-FB431268987B}" srcOrd="0" destOrd="0" presId="urn:microsoft.com/office/officeart/2005/8/layout/chevron2"/>
    <dgm:cxn modelId="{129D49E5-5F54-44E5-91A2-F8191FAE8908}" type="presOf" srcId="{1FFCF3C4-8C27-4389-BCC0-75D97E4F584F}" destId="{1FFC76CC-E395-4A91-B580-299DCD88FC16}" srcOrd="0" destOrd="0" presId="urn:microsoft.com/office/officeart/2005/8/layout/chevron2"/>
    <dgm:cxn modelId="{D4024CF4-A20F-4C03-940B-D2D6A85672EB}" srcId="{34FB2DC7-630A-44BB-A276-AE0772C06FF4}" destId="{9BD41698-E105-4F7C-96FA-1458DABB4B2A}" srcOrd="3" destOrd="0" parTransId="{9C506455-CBF2-49C9-8EE2-BA653458CD12}" sibTransId="{DFBB71EA-FE6B-454D-BED9-3DF815B5096D}"/>
    <dgm:cxn modelId="{3FF1E5DB-7DEB-41CF-BA65-A5D8849255B9}" type="presParOf" srcId="{79D33286-9DB5-4EDF-9BA1-FB431268987B}" destId="{3A581E76-AAFC-4AF6-A75B-228B7EB4954A}" srcOrd="0" destOrd="0" presId="urn:microsoft.com/office/officeart/2005/8/layout/chevron2"/>
    <dgm:cxn modelId="{1C9DE0DB-CE43-4B1C-8942-0B61DF2EBCC2}" type="presParOf" srcId="{3A581E76-AAFC-4AF6-A75B-228B7EB4954A}" destId="{1FFC76CC-E395-4A91-B580-299DCD88FC16}" srcOrd="0" destOrd="0" presId="urn:microsoft.com/office/officeart/2005/8/layout/chevron2"/>
    <dgm:cxn modelId="{387C8E9F-6C36-4880-AA1E-05DBB6B162AB}" type="presParOf" srcId="{3A581E76-AAFC-4AF6-A75B-228B7EB4954A}" destId="{C55F6838-5DB3-41BE-A72B-C6FA47EFA308}" srcOrd="1" destOrd="0" presId="urn:microsoft.com/office/officeart/2005/8/layout/chevron2"/>
    <dgm:cxn modelId="{CB45FAA8-786E-4DB2-827D-438ACD27A563}" type="presParOf" srcId="{79D33286-9DB5-4EDF-9BA1-FB431268987B}" destId="{2BB4F186-CBDD-48BD-88A1-D8A3812A2416}" srcOrd="1" destOrd="0" presId="urn:microsoft.com/office/officeart/2005/8/layout/chevron2"/>
    <dgm:cxn modelId="{FE4E7B38-F411-4BD6-87C6-4E99370CEBEE}" type="presParOf" srcId="{79D33286-9DB5-4EDF-9BA1-FB431268987B}" destId="{D1A86084-322C-4F21-9203-4CAED5E478B4}" srcOrd="2" destOrd="0" presId="urn:microsoft.com/office/officeart/2005/8/layout/chevron2"/>
    <dgm:cxn modelId="{B290D677-F1C3-4000-83C0-99F1ADEF60B5}" type="presParOf" srcId="{D1A86084-322C-4F21-9203-4CAED5E478B4}" destId="{FD296B81-5BAD-42A3-81E1-71056AA8929E}" srcOrd="0" destOrd="0" presId="urn:microsoft.com/office/officeart/2005/8/layout/chevron2"/>
    <dgm:cxn modelId="{E8B0500C-299C-4213-955C-4FE211A1457A}" type="presParOf" srcId="{D1A86084-322C-4F21-9203-4CAED5E478B4}" destId="{CB8F45C5-81A2-470D-BA54-DC5423D0B8F8}" srcOrd="1" destOrd="0" presId="urn:microsoft.com/office/officeart/2005/8/layout/chevron2"/>
    <dgm:cxn modelId="{9817B8F3-408C-4052-BBB5-6893A394AFB2}" type="presParOf" srcId="{79D33286-9DB5-4EDF-9BA1-FB431268987B}" destId="{04F54907-3026-45AD-BAD4-FDCB6C2FF239}" srcOrd="3" destOrd="0" presId="urn:microsoft.com/office/officeart/2005/8/layout/chevron2"/>
    <dgm:cxn modelId="{0A219A27-FBB5-49FB-9B1A-CFA6D31E7C70}" type="presParOf" srcId="{79D33286-9DB5-4EDF-9BA1-FB431268987B}" destId="{D6CDD1E6-4DDD-4198-B5C3-4A9974974291}" srcOrd="4" destOrd="0" presId="urn:microsoft.com/office/officeart/2005/8/layout/chevron2"/>
    <dgm:cxn modelId="{B8285FE7-168B-408B-872B-F1C14C5E745C}" type="presParOf" srcId="{D6CDD1E6-4DDD-4198-B5C3-4A9974974291}" destId="{358ACC2B-23AE-40B9-931B-A307764437B1}" srcOrd="0" destOrd="0" presId="urn:microsoft.com/office/officeart/2005/8/layout/chevron2"/>
    <dgm:cxn modelId="{BF441798-E04D-4156-BC9E-4824382AA799}" type="presParOf" srcId="{D6CDD1E6-4DDD-4198-B5C3-4A9974974291}" destId="{D9F41408-43E1-44F8-9CD0-0A5AEB35AC71}" srcOrd="1" destOrd="0" presId="urn:microsoft.com/office/officeart/2005/8/layout/chevron2"/>
    <dgm:cxn modelId="{C6795C7B-7E10-4F28-B005-00DCB34F626C}" type="presParOf" srcId="{79D33286-9DB5-4EDF-9BA1-FB431268987B}" destId="{114915FA-EE5D-409D-AFDB-39E2EB083DD4}" srcOrd="5" destOrd="0" presId="urn:microsoft.com/office/officeart/2005/8/layout/chevron2"/>
    <dgm:cxn modelId="{6B845CAB-1BE7-40C2-8029-8B3B946DE71C}" type="presParOf" srcId="{79D33286-9DB5-4EDF-9BA1-FB431268987B}" destId="{F6F6BA74-E752-41AE-A48D-04161DD4EFA0}" srcOrd="6" destOrd="0" presId="urn:microsoft.com/office/officeart/2005/8/layout/chevron2"/>
    <dgm:cxn modelId="{EC496CBB-DA7C-44A8-8BC4-CD1567758004}" type="presParOf" srcId="{F6F6BA74-E752-41AE-A48D-04161DD4EFA0}" destId="{7CF5A617-4787-481A-BA77-FFDB7D8BBAB4}" srcOrd="0" destOrd="0" presId="urn:microsoft.com/office/officeart/2005/8/layout/chevron2"/>
    <dgm:cxn modelId="{43B39913-4E68-4ED1-941F-9F7C43B37023}" type="presParOf" srcId="{F6F6BA74-E752-41AE-A48D-04161DD4EFA0}" destId="{C7950F44-A32F-45C4-AF74-56416DCD8F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C76CC-E395-4A91-B580-299DCD88FC16}">
      <dsp:nvSpPr>
        <dsp:cNvPr id="0" name=""/>
        <dsp:cNvSpPr/>
      </dsp:nvSpPr>
      <dsp:spPr>
        <a:xfrm rot="5400000">
          <a:off x="439576" y="256515"/>
          <a:ext cx="1596189" cy="111733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Narrow" panose="020B0606020202030204" pitchFamily="34" charset="0"/>
            </a:rPr>
            <a:t>1</a:t>
          </a:r>
        </a:p>
      </dsp:txBody>
      <dsp:txXfrm rot="-5400000">
        <a:off x="679005" y="575752"/>
        <a:ext cx="1117332" cy="478857"/>
      </dsp:txXfrm>
    </dsp:sp>
    <dsp:sp modelId="{C55F6838-5DB3-41BE-A72B-C6FA47EFA308}">
      <dsp:nvSpPr>
        <dsp:cNvPr id="0" name=""/>
        <dsp:cNvSpPr/>
      </dsp:nvSpPr>
      <dsp:spPr>
        <a:xfrm rot="5400000">
          <a:off x="3204186" y="-1380667"/>
          <a:ext cx="1052618" cy="381395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96B81-5BAD-42A3-81E1-71056AA8929E}">
      <dsp:nvSpPr>
        <dsp:cNvPr id="0" name=""/>
        <dsp:cNvSpPr/>
      </dsp:nvSpPr>
      <dsp:spPr>
        <a:xfrm rot="5400000">
          <a:off x="439576" y="1690823"/>
          <a:ext cx="1596189" cy="1117332"/>
        </a:xfrm>
        <a:prstGeom prst="chevron">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Narrow" panose="020B0606020202030204" pitchFamily="34" charset="0"/>
            </a:rPr>
            <a:t>2</a:t>
          </a:r>
        </a:p>
      </dsp:txBody>
      <dsp:txXfrm rot="-5400000">
        <a:off x="679005" y="2010060"/>
        <a:ext cx="1117332" cy="478857"/>
      </dsp:txXfrm>
    </dsp:sp>
    <dsp:sp modelId="{CB8F45C5-81A2-470D-BA54-DC5423D0B8F8}">
      <dsp:nvSpPr>
        <dsp:cNvPr id="0" name=""/>
        <dsp:cNvSpPr/>
      </dsp:nvSpPr>
      <dsp:spPr>
        <a:xfrm rot="5400000">
          <a:off x="3232508" y="10926"/>
          <a:ext cx="1034306" cy="3853462"/>
        </a:xfrm>
        <a:prstGeom prst="round2SameRect">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358ACC2B-23AE-40B9-931B-A307764437B1}">
      <dsp:nvSpPr>
        <dsp:cNvPr id="0" name=""/>
        <dsp:cNvSpPr/>
      </dsp:nvSpPr>
      <dsp:spPr>
        <a:xfrm rot="5400000">
          <a:off x="439576" y="3161009"/>
          <a:ext cx="1596189" cy="1117332"/>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Narrow" panose="020B0606020202030204" pitchFamily="34" charset="0"/>
            </a:rPr>
            <a:t>3</a:t>
          </a:r>
        </a:p>
      </dsp:txBody>
      <dsp:txXfrm rot="-5400000">
        <a:off x="679005" y="3480246"/>
        <a:ext cx="1117332" cy="478857"/>
      </dsp:txXfrm>
    </dsp:sp>
    <dsp:sp modelId="{D9F41408-43E1-44F8-9CD0-0A5AEB35AC71}">
      <dsp:nvSpPr>
        <dsp:cNvPr id="0" name=""/>
        <dsp:cNvSpPr/>
      </dsp:nvSpPr>
      <dsp:spPr>
        <a:xfrm rot="5400000">
          <a:off x="3212453" y="1509633"/>
          <a:ext cx="1074417" cy="385346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5A617-4787-481A-BA77-FFDB7D8BBAB4}">
      <dsp:nvSpPr>
        <dsp:cNvPr id="0" name=""/>
        <dsp:cNvSpPr/>
      </dsp:nvSpPr>
      <dsp:spPr>
        <a:xfrm rot="5400000">
          <a:off x="439576" y="4635783"/>
          <a:ext cx="1596189" cy="1117332"/>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Narrow" panose="020B0606020202030204" pitchFamily="34" charset="0"/>
            </a:rPr>
            <a:t>4</a:t>
          </a:r>
        </a:p>
      </dsp:txBody>
      <dsp:txXfrm rot="-5400000">
        <a:off x="679005" y="4955020"/>
        <a:ext cx="1117332" cy="478857"/>
      </dsp:txXfrm>
    </dsp:sp>
    <dsp:sp modelId="{C7950F44-A32F-45C4-AF74-56416DCD8F51}">
      <dsp:nvSpPr>
        <dsp:cNvPr id="0" name=""/>
        <dsp:cNvSpPr/>
      </dsp:nvSpPr>
      <dsp:spPr>
        <a:xfrm rot="5400000">
          <a:off x="3222030" y="2976857"/>
          <a:ext cx="1045190" cy="385346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479CB-861A-448B-8C3E-9C15C5630976}" type="datetimeFigureOut">
              <a:rPr lang="fr-FR" smtClean="0"/>
              <a:t>07/10/2025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D45A0-B01E-441C-A91B-F109AE5D6392}" type="slidenum">
              <a:rPr lang="fr-FR" smtClean="0"/>
              <a:t>‹N°›</a:t>
            </a:fld>
            <a:endParaRPr lang="fr-FR"/>
          </a:p>
        </p:txBody>
      </p:sp>
    </p:spTree>
    <p:extLst>
      <p:ext uri="{BB962C8B-B14F-4D97-AF65-F5344CB8AC3E}">
        <p14:creationId xmlns:p14="http://schemas.microsoft.com/office/powerpoint/2010/main" val="4033941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a:t>
            </a:fld>
            <a:endParaRPr lang="fr-FR"/>
          </a:p>
        </p:txBody>
      </p:sp>
    </p:spTree>
    <p:extLst>
      <p:ext uri="{BB962C8B-B14F-4D97-AF65-F5344CB8AC3E}">
        <p14:creationId xmlns:p14="http://schemas.microsoft.com/office/powerpoint/2010/main" val="238066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000" dirty="0">
                <a:latin typeface="Verdana" pitchFamily="34" charset="0"/>
                <a:ea typeface="Verdana" pitchFamily="34" charset="0"/>
                <a:cs typeface="Verdana" pitchFamily="34" charset="0"/>
              </a:rPr>
              <a:t>Evoquons enfin la dernière spécificités rencontré par les formulaires.</a:t>
            </a:r>
          </a:p>
          <a:p>
            <a:r>
              <a:rPr lang="fr-FR" sz="1000" dirty="0">
                <a:latin typeface="Verdana" pitchFamily="34" charset="0"/>
                <a:ea typeface="Verdana" pitchFamily="34" charset="0"/>
                <a:cs typeface="Verdana" pitchFamily="34" charset="0"/>
              </a:rPr>
              <a:t># A chaque enregistrement, des bilans vont s’afficher à l’écran.</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Ces bilans servent à la fois # d’indicateur signalant l’absence d’informations obligatoires, comme c’est le cas ici par rapport au titre ou du directeur par exemple.</a:t>
            </a:r>
          </a:p>
          <a:p>
            <a:r>
              <a:rPr lang="fr-FR" sz="1000" dirty="0">
                <a:latin typeface="Verdana" pitchFamily="34" charset="0"/>
                <a:ea typeface="Verdana" pitchFamily="34" charset="0"/>
                <a:cs typeface="Verdana" pitchFamily="34" charset="0"/>
              </a:rPr>
              <a:t>Les bilans jouent aussi les conseiller en vous donnant astuces ou conseils.</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Dans l’exemple à l’écran, Step vous propose de vérifier que le nom d’usage et le nom de naissance peuvent ne pas être identique, pour les personnes mariées par exemple.</a:t>
            </a: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34</a:t>
            </a:fld>
            <a:endParaRPr lang="fr-FR"/>
          </a:p>
        </p:txBody>
      </p:sp>
    </p:spTree>
    <p:extLst>
      <p:ext uri="{BB962C8B-B14F-4D97-AF65-F5344CB8AC3E}">
        <p14:creationId xmlns:p14="http://schemas.microsoft.com/office/powerpoint/2010/main" val="711317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36</a:t>
            </a:fld>
            <a:endParaRPr lang="fr-FR"/>
          </a:p>
        </p:txBody>
      </p:sp>
    </p:spTree>
    <p:extLst>
      <p:ext uri="{BB962C8B-B14F-4D97-AF65-F5344CB8AC3E}">
        <p14:creationId xmlns:p14="http://schemas.microsoft.com/office/powerpoint/2010/main" val="965651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900" dirty="0">
                <a:latin typeface="Verdana" pitchFamily="34" charset="0"/>
                <a:ea typeface="Verdana" pitchFamily="34" charset="0"/>
                <a:cs typeface="Verdana" pitchFamily="34" charset="0"/>
              </a:rPr>
              <a:t>Légitimement,</a:t>
            </a:r>
            <a:r>
              <a:rPr lang="fr-FR" sz="900" baseline="0" dirty="0">
                <a:latin typeface="Verdana" pitchFamily="34" charset="0"/>
                <a:ea typeface="Verdana" pitchFamily="34" charset="0"/>
                <a:cs typeface="Verdana" pitchFamily="34" charset="0"/>
              </a:rPr>
              <a:t> vous allez me demander ce que peut bien faire un doctorant.</a:t>
            </a:r>
          </a:p>
          <a:p>
            <a:endParaRPr lang="fr-FR" sz="900" baseline="0" dirty="0">
              <a:latin typeface="Verdana" pitchFamily="34" charset="0"/>
              <a:ea typeface="Verdana" pitchFamily="34" charset="0"/>
              <a:cs typeface="Verdana" pitchFamily="34" charset="0"/>
            </a:endParaRPr>
          </a:p>
          <a:p>
            <a:r>
              <a:rPr lang="fr-FR" sz="900" baseline="0" dirty="0">
                <a:latin typeface="Verdana" pitchFamily="34" charset="0"/>
                <a:ea typeface="Verdana" pitchFamily="34" charset="0"/>
                <a:cs typeface="Verdana" pitchFamily="34" charset="0"/>
              </a:rPr>
              <a:t>Commençons déjà par évoquer ce que le doctorant ne peut pas faire #</a:t>
            </a:r>
          </a:p>
          <a:p>
            <a:r>
              <a:rPr lang="fr-FR" sz="900" dirty="0">
                <a:latin typeface="Verdana" pitchFamily="34" charset="0"/>
                <a:ea typeface="Verdana" pitchFamily="34" charset="0"/>
                <a:cs typeface="Verdana" pitchFamily="34" charset="0"/>
              </a:rPr>
              <a:t>Il</a:t>
            </a:r>
            <a:r>
              <a:rPr lang="fr-FR" sz="900" baseline="0" dirty="0">
                <a:latin typeface="Verdana" pitchFamily="34" charset="0"/>
                <a:ea typeface="Verdana" pitchFamily="34" charset="0"/>
                <a:cs typeface="Verdana" pitchFamily="34" charset="0"/>
              </a:rPr>
              <a:t> ne peut pas modifier # </a:t>
            </a:r>
            <a:r>
              <a:rPr lang="fr-FR" sz="9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s</a:t>
            </a:r>
            <a:r>
              <a:rPr lang="fr-FR" sz="900" kern="1200" dirty="0">
                <a:solidFill>
                  <a:schemeClr val="tx1"/>
                </a:solidFill>
                <a:latin typeface="Verdana" panose="020B0604030504040204" pitchFamily="34" charset="0"/>
                <a:ea typeface="Verdana" panose="020B0604030504040204" pitchFamily="34" charset="0"/>
                <a:cs typeface="Verdana" panose="020B0604030504040204" pitchFamily="34" charset="0"/>
              </a:rPr>
              <a:t>es nom, prénom, date de naissance et nationalité. Il n’y a que vous qui pouvez le faire.</a:t>
            </a:r>
          </a:p>
          <a:p>
            <a:r>
              <a:rPr lang="fr-FR" sz="900" kern="1200" dirty="0">
                <a:solidFill>
                  <a:schemeClr val="tx1"/>
                </a:solidFill>
                <a:latin typeface="Verdana" panose="020B0604030504040204" pitchFamily="34" charset="0"/>
                <a:ea typeface="Verdana" panose="020B0604030504040204" pitchFamily="34" charset="0"/>
                <a:cs typeface="Verdana" panose="020B0604030504040204" pitchFamily="34" charset="0"/>
              </a:rPr>
              <a:t># Même chose en ce qui concerne le directeur de thèse, le doctorant ne peut évidemment pas s’amuser à en changer</a:t>
            </a:r>
          </a:p>
          <a:p>
            <a:r>
              <a:rPr lang="fr-FR" sz="900" kern="12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fr-FR" sz="9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 En ce qui concerne l’école doctorale, le doctorant peut éventuellement signaler qu’il la quitte en renseignant une date de transfert, mais il ne peut en aucun cas choisir l’école. Cela relève également de votre unique responsabilité.</a:t>
            </a:r>
          </a:p>
          <a:p>
            <a:r>
              <a:rPr lang="fr-FR" sz="900" dirty="0">
                <a:latin typeface="Verdana" pitchFamily="34" charset="0"/>
                <a:ea typeface="Verdana" pitchFamily="34" charset="0"/>
                <a:cs typeface="Verdana" pitchFamily="34" charset="0"/>
              </a:rPr>
              <a:t>Il lui est également impossible # d’indiquer sa date de soutenance réelle.</a:t>
            </a:r>
          </a:p>
          <a:p>
            <a:endParaRPr lang="fr-FR" sz="900" dirty="0">
              <a:latin typeface="Verdana" pitchFamily="34" charset="0"/>
              <a:ea typeface="Verdana" pitchFamily="34" charset="0"/>
              <a:cs typeface="Verdana" pitchFamily="34" charset="0"/>
            </a:endParaRPr>
          </a:p>
          <a:p>
            <a:r>
              <a:rPr lang="fr-FR" sz="900" dirty="0">
                <a:latin typeface="Verdana" pitchFamily="34" charset="0"/>
                <a:ea typeface="Verdana" pitchFamily="34" charset="0"/>
                <a:cs typeface="Verdana" pitchFamily="34" charset="0"/>
              </a:rPr>
              <a:t>En contrepartie #, le doctorant peut</a:t>
            </a:r>
          </a:p>
          <a:p>
            <a:r>
              <a:rPr lang="fr-FR" sz="900" dirty="0">
                <a:latin typeface="Verdana" pitchFamily="34" charset="0"/>
                <a:ea typeface="Verdana" pitchFamily="34" charset="0"/>
                <a:cs typeface="Verdana" pitchFamily="34" charset="0"/>
              </a:rPr>
              <a:t># Demande une attestation</a:t>
            </a:r>
          </a:p>
          <a:p>
            <a:r>
              <a:rPr lang="fr-FR" sz="900" dirty="0">
                <a:latin typeface="Verdana" pitchFamily="34" charset="0"/>
                <a:ea typeface="Verdana" pitchFamily="34" charset="0"/>
                <a:cs typeface="Verdana" pitchFamily="34" charset="0"/>
              </a:rPr>
              <a:t># Corriger ses coordonnées postales</a:t>
            </a:r>
            <a:r>
              <a:rPr lang="fr-FR" sz="900" baseline="0" dirty="0">
                <a:latin typeface="Verdana" pitchFamily="34" charset="0"/>
                <a:ea typeface="Verdana" pitchFamily="34" charset="0"/>
                <a:cs typeface="Verdana" pitchFamily="34" charset="0"/>
              </a:rPr>
              <a:t> et son adresse mail</a:t>
            </a:r>
          </a:p>
          <a:p>
            <a:r>
              <a:rPr lang="fr-FR" sz="900" baseline="0" dirty="0">
                <a:latin typeface="Verdana" pitchFamily="34" charset="0"/>
                <a:ea typeface="Verdana" pitchFamily="34" charset="0"/>
                <a:cs typeface="Verdana" pitchFamily="34" charset="0"/>
              </a:rPr>
              <a:t># De personnaliser ses </a:t>
            </a:r>
            <a:r>
              <a:rPr lang="fr-FR" sz="900" baseline="0" dirty="0" err="1">
                <a:latin typeface="Verdana" pitchFamily="34" charset="0"/>
                <a:ea typeface="Verdana" pitchFamily="34" charset="0"/>
                <a:cs typeface="Verdana" pitchFamily="34" charset="0"/>
              </a:rPr>
              <a:t>logins</a:t>
            </a:r>
            <a:r>
              <a:rPr lang="fr-FR" sz="900" baseline="0" dirty="0">
                <a:latin typeface="Verdana" pitchFamily="34" charset="0"/>
                <a:ea typeface="Verdana" pitchFamily="34" charset="0"/>
                <a:cs typeface="Verdana" pitchFamily="34" charset="0"/>
              </a:rPr>
              <a:t> et mots de passe dans Step</a:t>
            </a:r>
          </a:p>
          <a:p>
            <a:r>
              <a:rPr lang="fr-FR" sz="900" baseline="0" dirty="0">
                <a:latin typeface="Verdana" pitchFamily="34" charset="0"/>
                <a:ea typeface="Verdana" pitchFamily="34" charset="0"/>
                <a:cs typeface="Verdana" pitchFamily="34" charset="0"/>
              </a:rPr>
              <a:t># D’i</a:t>
            </a:r>
            <a:r>
              <a:rPr lang="fr-FR" sz="900" kern="1200" dirty="0">
                <a:solidFill>
                  <a:schemeClr val="tx1"/>
                </a:solidFill>
                <a:latin typeface="Verdana" panose="020B0604030504040204" pitchFamily="34" charset="0"/>
                <a:ea typeface="Verdana" panose="020B0604030504040204" pitchFamily="34" charset="0"/>
                <a:cs typeface="Verdana" panose="020B0604030504040204" pitchFamily="34" charset="0"/>
              </a:rPr>
              <a:t>ntervenir sur le titre, la discipline, le domaine, les mots clés et les résumés</a:t>
            </a:r>
            <a:r>
              <a:rPr lang="fr-FR" sz="900" kern="1200" baseline="0" dirty="0">
                <a:solidFill>
                  <a:schemeClr val="tx1"/>
                </a:solidFill>
                <a:latin typeface="Verdana" pitchFamily="34" charset="0"/>
                <a:ea typeface="Verdana" pitchFamily="34" charset="0"/>
                <a:cs typeface="Verdana" pitchFamily="34" charset="0"/>
              </a:rPr>
              <a:t> </a:t>
            </a:r>
            <a:r>
              <a:rPr lang="fr-FR" sz="900" baseline="0" dirty="0">
                <a:latin typeface="Verdana" pitchFamily="34" charset="0"/>
                <a:ea typeface="Verdana" pitchFamily="34" charset="0"/>
                <a:cs typeface="Verdana" pitchFamily="34" charset="0"/>
              </a:rPr>
              <a:t>sachant que dans tous les cas, l’école doctorale a toujours moyen de révoquer à tout moment ce que le doctorant aura changé.</a:t>
            </a:r>
          </a:p>
          <a:p>
            <a:r>
              <a:rPr lang="fr-FR" sz="900" baseline="0" dirty="0">
                <a:latin typeface="Verdana" pitchFamily="34" charset="0"/>
                <a:ea typeface="Verdana" pitchFamily="34" charset="0"/>
                <a:cs typeface="Verdana" pitchFamily="34" charset="0"/>
              </a:rPr>
              <a:t># Il peut indiquer sa date de soutenance prévisionnelle</a:t>
            </a:r>
          </a:p>
          <a:p>
            <a:r>
              <a:rPr lang="fr-FR" sz="900" baseline="0" dirty="0">
                <a:latin typeface="Verdana" pitchFamily="34" charset="0"/>
                <a:ea typeface="Verdana" pitchFamily="34" charset="0"/>
                <a:cs typeface="Verdana" pitchFamily="34" charset="0"/>
              </a:rPr>
              <a:t># Il peut également signaler son départ pour un nouvel établissement</a:t>
            </a:r>
          </a:p>
          <a:p>
            <a:r>
              <a:rPr lang="fr-FR" sz="900" baseline="0" dirty="0">
                <a:latin typeface="Verdana" pitchFamily="34" charset="0"/>
                <a:ea typeface="Verdana" pitchFamily="34" charset="0"/>
                <a:cs typeface="Verdana" pitchFamily="34" charset="0"/>
              </a:rPr>
              <a:t># Il peut enfin décider d’abandonner son sujet. Dans ce cas, il n’a plus aucun moyen de le récupérer si ce n’est de se réinscrire et déposer un nouveau sujet.</a:t>
            </a: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37</a:t>
            </a:fld>
            <a:endParaRPr lang="fr-FR"/>
          </a:p>
        </p:txBody>
      </p:sp>
    </p:spTree>
    <p:extLst>
      <p:ext uri="{BB962C8B-B14F-4D97-AF65-F5344CB8AC3E}">
        <p14:creationId xmlns:p14="http://schemas.microsoft.com/office/powerpoint/2010/main" val="376113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39</a:t>
            </a:fld>
            <a:endParaRPr lang="fr-FR"/>
          </a:p>
        </p:txBody>
      </p:sp>
    </p:spTree>
    <p:extLst>
      <p:ext uri="{BB962C8B-B14F-4D97-AF65-F5344CB8AC3E}">
        <p14:creationId xmlns:p14="http://schemas.microsoft.com/office/powerpoint/2010/main" val="989169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293588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96887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198231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191236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3926042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2075" y="744538"/>
            <a:ext cx="6615113" cy="3722687"/>
          </a:xfrm>
          <a:solidFill>
            <a:srgbClr val="FFFFFF"/>
          </a:solidFill>
          <a:ln/>
        </p:spPr>
      </p:sp>
      <p:sp>
        <p:nvSpPr>
          <p:cNvPr id="41987" name="Rectangle 3"/>
          <p:cNvSpPr>
            <a:spLocks noGrp="1" noChangeArrowheads="1"/>
          </p:cNvSpPr>
          <p:nvPr>
            <p:ph type="body" idx="1"/>
          </p:nvPr>
        </p:nvSpPr>
        <p:spPr>
          <a:xfrm>
            <a:off x="905954" y="4714653"/>
            <a:ext cx="4949291" cy="4856308"/>
          </a:xfrm>
          <a:noFill/>
          <a:ln/>
        </p:spPr>
        <p:txBody>
          <a:bodyPr wrap="none" anchor="ctr"/>
          <a:lstStyle/>
          <a:p>
            <a:r>
              <a:rPr lang="fr-FR" dirty="0"/>
              <a:t>Catherine Morales (</a:t>
            </a:r>
            <a:r>
              <a:rPr lang="fr-FR" dirty="0" err="1"/>
              <a:t>Adum</a:t>
            </a:r>
            <a:r>
              <a:rPr lang="fr-FR" dirty="0"/>
              <a:t> - Montpellier)</a:t>
            </a:r>
          </a:p>
          <a:p>
            <a:r>
              <a:rPr lang="fr-FR" dirty="0"/>
              <a:t>Matthieu Leroy (</a:t>
            </a:r>
            <a:r>
              <a:rPr lang="fr-FR" dirty="0" err="1"/>
              <a:t>Amethis</a:t>
            </a:r>
            <a:r>
              <a:rPr lang="fr-FR" dirty="0"/>
              <a:t> - Université de Rennes)</a:t>
            </a:r>
            <a:br>
              <a:rPr lang="fr-FR" dirty="0"/>
            </a:br>
            <a:r>
              <a:rPr lang="fr-FR" dirty="0"/>
              <a:t>Nicolas Boileau (</a:t>
            </a:r>
            <a:r>
              <a:rPr lang="fr-FR" dirty="0" err="1"/>
              <a:t>Esup-Sygal</a:t>
            </a:r>
            <a:r>
              <a:rPr lang="fr-FR" dirty="0"/>
              <a:t> – Normandie Université)</a:t>
            </a:r>
            <a:br>
              <a:rPr lang="fr-FR" dirty="0"/>
            </a:br>
            <a:r>
              <a:rPr lang="fr-FR" dirty="0"/>
              <a:t>Pascale Arnoult (Apogée - AMUE)</a:t>
            </a:r>
          </a:p>
        </p:txBody>
      </p:sp>
    </p:spTree>
    <p:extLst>
      <p:ext uri="{BB962C8B-B14F-4D97-AF65-F5344CB8AC3E}">
        <p14:creationId xmlns:p14="http://schemas.microsoft.com/office/powerpoint/2010/main" val="352833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10</a:t>
            </a:fld>
            <a:endParaRPr lang="fr-FR"/>
          </a:p>
        </p:txBody>
      </p:sp>
    </p:spTree>
    <p:extLst>
      <p:ext uri="{BB962C8B-B14F-4D97-AF65-F5344CB8AC3E}">
        <p14:creationId xmlns:p14="http://schemas.microsoft.com/office/powerpoint/2010/main" val="2796082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48</a:t>
            </a:fld>
            <a:endParaRPr lang="fr-FR"/>
          </a:p>
        </p:txBody>
      </p:sp>
    </p:spTree>
    <p:extLst>
      <p:ext uri="{BB962C8B-B14F-4D97-AF65-F5344CB8AC3E}">
        <p14:creationId xmlns:p14="http://schemas.microsoft.com/office/powerpoint/2010/main" val="1744939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2984004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3376708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1400960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1463695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53</a:t>
            </a:fld>
            <a:endParaRPr lang="fr-FR"/>
          </a:p>
        </p:txBody>
      </p:sp>
    </p:spTree>
    <p:extLst>
      <p:ext uri="{BB962C8B-B14F-4D97-AF65-F5344CB8AC3E}">
        <p14:creationId xmlns:p14="http://schemas.microsoft.com/office/powerpoint/2010/main" val="3554963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2075" y="744538"/>
            <a:ext cx="6615113" cy="3722687"/>
          </a:xfrm>
          <a:solidFill>
            <a:srgbClr val="FFFFFF"/>
          </a:solidFill>
          <a:ln/>
        </p:spPr>
      </p:sp>
      <p:sp>
        <p:nvSpPr>
          <p:cNvPr id="41987" name="Rectangle 3"/>
          <p:cNvSpPr>
            <a:spLocks noGrp="1" noChangeArrowheads="1"/>
          </p:cNvSpPr>
          <p:nvPr>
            <p:ph type="body" idx="1"/>
          </p:nvPr>
        </p:nvSpPr>
        <p:spPr>
          <a:xfrm>
            <a:off x="905952" y="4714653"/>
            <a:ext cx="4949291" cy="4856308"/>
          </a:xfrm>
          <a:noFill/>
          <a:ln/>
        </p:spPr>
        <p:txBody>
          <a:bodyPr wrap="none" anchor="ctr"/>
          <a:lstStyle/>
          <a:p>
            <a:endParaRPr lang="fr-FR"/>
          </a:p>
        </p:txBody>
      </p:sp>
    </p:spTree>
    <p:extLst>
      <p:ext uri="{BB962C8B-B14F-4D97-AF65-F5344CB8AC3E}">
        <p14:creationId xmlns:p14="http://schemas.microsoft.com/office/powerpoint/2010/main" val="1896957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2075" y="744538"/>
            <a:ext cx="6615113" cy="3722687"/>
          </a:xfrm>
          <a:solidFill>
            <a:srgbClr val="FFFFFF"/>
          </a:solidFill>
          <a:ln/>
        </p:spPr>
      </p:sp>
      <p:sp>
        <p:nvSpPr>
          <p:cNvPr id="68611" name="Espace réservé des commentaires 2"/>
          <p:cNvSpPr>
            <a:spLocks noGrp="1"/>
          </p:cNvSpPr>
          <p:nvPr>
            <p:ph type="body" idx="1"/>
          </p:nvPr>
        </p:nvSpPr>
        <p:spPr>
          <a:noFill/>
          <a:ln/>
        </p:spPr>
        <p:txBody>
          <a:bodyPr/>
          <a:lstStyle/>
          <a:p>
            <a:endParaRPr lang="fr-FR" dirty="0"/>
          </a:p>
        </p:txBody>
      </p:sp>
    </p:spTree>
    <p:extLst>
      <p:ext uri="{BB962C8B-B14F-4D97-AF65-F5344CB8AC3E}">
        <p14:creationId xmlns:p14="http://schemas.microsoft.com/office/powerpoint/2010/main" val="3442410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2075" y="744538"/>
            <a:ext cx="6615113" cy="3722687"/>
          </a:xfrm>
          <a:solidFill>
            <a:srgbClr val="FFFFFF"/>
          </a:solidFill>
          <a:ln/>
        </p:spPr>
      </p:sp>
      <p:sp>
        <p:nvSpPr>
          <p:cNvPr id="68611" name="Espace réservé des commentaires 2"/>
          <p:cNvSpPr>
            <a:spLocks noGrp="1"/>
          </p:cNvSpPr>
          <p:nvPr>
            <p:ph type="body" idx="1"/>
          </p:nvPr>
        </p:nvSpPr>
        <p:spPr>
          <a:noFill/>
          <a:ln/>
        </p:spPr>
        <p:txBody>
          <a:bodyPr/>
          <a:lstStyle/>
          <a:p>
            <a:endParaRPr lang="fr-FR" dirty="0"/>
          </a:p>
        </p:txBody>
      </p:sp>
    </p:spTree>
    <p:extLst>
      <p:ext uri="{BB962C8B-B14F-4D97-AF65-F5344CB8AC3E}">
        <p14:creationId xmlns:p14="http://schemas.microsoft.com/office/powerpoint/2010/main" val="2107474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2075" y="744538"/>
            <a:ext cx="6615113" cy="3722687"/>
          </a:xfrm>
          <a:solidFill>
            <a:srgbClr val="FFFFFF"/>
          </a:solidFill>
          <a:ln/>
        </p:spPr>
      </p:sp>
      <p:sp>
        <p:nvSpPr>
          <p:cNvPr id="68611" name="Espace réservé des commentaires 2"/>
          <p:cNvSpPr>
            <a:spLocks noGrp="1"/>
          </p:cNvSpPr>
          <p:nvPr>
            <p:ph type="body" idx="1"/>
          </p:nvPr>
        </p:nvSpPr>
        <p:spPr>
          <a:noFill/>
          <a:ln/>
        </p:spPr>
        <p:txBody>
          <a:bodyPr/>
          <a:lstStyle/>
          <a:p>
            <a:endParaRPr lang="fr-FR" dirty="0"/>
          </a:p>
        </p:txBody>
      </p:sp>
    </p:spTree>
    <p:extLst>
      <p:ext uri="{BB962C8B-B14F-4D97-AF65-F5344CB8AC3E}">
        <p14:creationId xmlns:p14="http://schemas.microsoft.com/office/powerpoint/2010/main" val="406921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19</a:t>
            </a:fld>
            <a:endParaRPr lang="fr-FR"/>
          </a:p>
        </p:txBody>
      </p:sp>
    </p:spTree>
    <p:extLst>
      <p:ext uri="{BB962C8B-B14F-4D97-AF65-F5344CB8AC3E}">
        <p14:creationId xmlns:p14="http://schemas.microsoft.com/office/powerpoint/2010/main" val="1139251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xfrm>
            <a:off x="92075" y="744538"/>
            <a:ext cx="6615113" cy="3722687"/>
          </a:xfrm>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574755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extLst>
      <p:ext uri="{BB962C8B-B14F-4D97-AF65-F5344CB8AC3E}">
        <p14:creationId xmlns:p14="http://schemas.microsoft.com/office/powerpoint/2010/main" val="1172978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60</a:t>
            </a:fld>
            <a:endParaRPr lang="fr-FR"/>
          </a:p>
        </p:txBody>
      </p:sp>
    </p:spTree>
    <p:extLst>
      <p:ext uri="{BB962C8B-B14F-4D97-AF65-F5344CB8AC3E}">
        <p14:creationId xmlns:p14="http://schemas.microsoft.com/office/powerpoint/2010/main" val="188407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969DA75-9866-A74D-90A1-6EC520430085}" type="slidenum">
              <a:rPr lang="fr-FR" smtClean="0"/>
              <a:pPr/>
              <a:t>62</a:t>
            </a:fld>
            <a:endParaRPr lang="fr-FR"/>
          </a:p>
        </p:txBody>
      </p:sp>
    </p:spTree>
    <p:extLst>
      <p:ext uri="{BB962C8B-B14F-4D97-AF65-F5344CB8AC3E}">
        <p14:creationId xmlns:p14="http://schemas.microsoft.com/office/powerpoint/2010/main" val="286983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FR" sz="1000" dirty="0">
                <a:latin typeface="Verdana" pitchFamily="34" charset="0"/>
                <a:ea typeface="Verdana" pitchFamily="34" charset="0"/>
                <a:cs typeface="Verdana" pitchFamily="34" charset="0"/>
              </a:rPr>
              <a:t>Autre spécificités des formulaires, une aide à la saisie a été implémentée dans Step afin de vous faire gagner du temps.</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Dans le cas où la fiche établissement a été correctement renseignée #, une liste préremplie est dès lors systématiquement proposée pour # les école doctorales, # les partenaires de recherche et # les établissement de cotutelle internationale.</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 Vous remarquerez d’ailleurs dans cette liste déroulante une différence de police de caractère.</a:t>
            </a:r>
          </a:p>
          <a:p>
            <a:r>
              <a:rPr lang="fr-FR" sz="1000" dirty="0">
                <a:latin typeface="Verdana" pitchFamily="34" charset="0"/>
                <a:ea typeface="Verdana" pitchFamily="34" charset="0"/>
                <a:cs typeface="Verdana" pitchFamily="34" charset="0"/>
              </a:rPr>
              <a:t>Certains sont en gras et d’autres pas. La différence réside dans le fait que les écoles apparaissant en gras # sont proposés par la fiche établissement. Le lien </a:t>
            </a:r>
            <a:r>
              <a:rPr lang="fr-FR" sz="1000" dirty="0" err="1">
                <a:latin typeface="Verdana" pitchFamily="34" charset="0"/>
                <a:ea typeface="Verdana" pitchFamily="34" charset="0"/>
                <a:cs typeface="Verdana" pitchFamily="34" charset="0"/>
              </a:rPr>
              <a:t>IdRef</a:t>
            </a:r>
            <a:r>
              <a:rPr lang="fr-FR" sz="1000" dirty="0">
                <a:latin typeface="Verdana" pitchFamily="34" charset="0"/>
                <a:ea typeface="Verdana" pitchFamily="34" charset="0"/>
                <a:cs typeface="Verdana" pitchFamily="34" charset="0"/>
              </a:rPr>
              <a:t> ayant déjà été fait, il n’est donc plus utile de le refaire quand vous cliquez sur eux.</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A contrario, les informations qui n’apparaissent pas en gras, comme ici « Monde antiques et médiévaux », sont des informations qui ont été saisie précédemment dans ce formulaire et qui ne figure pas encore dans la fiche établissement. Soit parce qu’elle a été oubliée, soit parce qu’il s’agit d’une erreur, soit parce que l’école doctorale concernée ne se trouve pas encore dans </a:t>
            </a:r>
            <a:r>
              <a:rPr lang="fr-FR" sz="1000" dirty="0" err="1">
                <a:latin typeface="Verdana" pitchFamily="34" charset="0"/>
                <a:ea typeface="Verdana" pitchFamily="34" charset="0"/>
                <a:cs typeface="Verdana" pitchFamily="34" charset="0"/>
              </a:rPr>
              <a:t>Idref</a:t>
            </a:r>
            <a:r>
              <a:rPr lang="fr-FR" sz="1000" dirty="0">
                <a:latin typeface="Verdana" pitchFamily="34" charset="0"/>
                <a:ea typeface="Verdana" pitchFamily="34" charset="0"/>
                <a:cs typeface="Verdana" pitchFamily="34" charset="0"/>
              </a:rPr>
              <a:t>.</a:t>
            </a:r>
          </a:p>
          <a:p>
            <a:endParaRPr lang="fr-FR" sz="1000" dirty="0">
              <a:latin typeface="Verdana" pitchFamily="34" charset="0"/>
              <a:ea typeface="Verdana" pitchFamily="34" charset="0"/>
              <a:cs typeface="Verdana" pitchFamily="34" charset="0"/>
            </a:endParaRPr>
          </a:p>
          <a:p>
            <a:r>
              <a:rPr lang="fr-FR" sz="1000" dirty="0">
                <a:latin typeface="Verdana" pitchFamily="34" charset="0"/>
                <a:ea typeface="Verdana" pitchFamily="34" charset="0"/>
                <a:cs typeface="Verdana" pitchFamily="34" charset="0"/>
              </a:rPr>
              <a:t>Pour ce dernier cas, vous pouvez vous adresser au correspondant Autorité ou au correspondant Star de votre établissement pour que l’établissement manquant soit rajouté.</a:t>
            </a:r>
          </a:p>
          <a:p>
            <a:r>
              <a:rPr lang="fr-FR" sz="1000" dirty="0">
                <a:latin typeface="Verdana" pitchFamily="34" charset="0"/>
                <a:ea typeface="Verdana" pitchFamily="34" charset="0"/>
                <a:cs typeface="Verdana" pitchFamily="34" charset="0"/>
              </a:rPr>
              <a:t>Dans le cas où vous ne connaissez pas l’un ou l’autre de ces correspondants, n’hésitez pas à nous contacter via le guichet d’assistance afin que nous vous fournissions ses coordonnées.</a:t>
            </a: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26</a:t>
            </a:fld>
            <a:endParaRPr lang="fr-FR"/>
          </a:p>
        </p:txBody>
      </p:sp>
    </p:spTree>
    <p:extLst>
      <p:ext uri="{BB962C8B-B14F-4D97-AF65-F5344CB8AC3E}">
        <p14:creationId xmlns:p14="http://schemas.microsoft.com/office/powerpoint/2010/main" val="153167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latin typeface="Verdana" pitchFamily="34" charset="0"/>
              <a:ea typeface="Verdana" pitchFamily="34" charset="0"/>
              <a:cs typeface="Verdana" pitchFamily="34" charset="0"/>
            </a:endParaRP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29</a:t>
            </a:fld>
            <a:endParaRPr lang="fr-FR"/>
          </a:p>
        </p:txBody>
      </p:sp>
    </p:spTree>
    <p:extLst>
      <p:ext uri="{BB962C8B-B14F-4D97-AF65-F5344CB8AC3E}">
        <p14:creationId xmlns:p14="http://schemas.microsoft.com/office/powerpoint/2010/main" val="817270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latin typeface="Verdana" pitchFamily="34" charset="0"/>
              <a:ea typeface="Verdana" pitchFamily="34" charset="0"/>
              <a:cs typeface="Verdana" pitchFamily="34" charset="0"/>
            </a:endParaRP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30</a:t>
            </a:fld>
            <a:endParaRPr lang="fr-FR"/>
          </a:p>
        </p:txBody>
      </p:sp>
    </p:spTree>
    <p:extLst>
      <p:ext uri="{BB962C8B-B14F-4D97-AF65-F5344CB8AC3E}">
        <p14:creationId xmlns:p14="http://schemas.microsoft.com/office/powerpoint/2010/main" val="154726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latin typeface="Verdana" pitchFamily="34" charset="0"/>
              <a:ea typeface="Verdana" pitchFamily="34" charset="0"/>
              <a:cs typeface="Verdana" pitchFamily="34" charset="0"/>
            </a:endParaRP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31</a:t>
            </a:fld>
            <a:endParaRPr lang="fr-FR"/>
          </a:p>
        </p:txBody>
      </p:sp>
    </p:spTree>
    <p:extLst>
      <p:ext uri="{BB962C8B-B14F-4D97-AF65-F5344CB8AC3E}">
        <p14:creationId xmlns:p14="http://schemas.microsoft.com/office/powerpoint/2010/main" val="103108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latin typeface="Verdana" pitchFamily="34" charset="0"/>
              <a:ea typeface="Verdana" pitchFamily="34" charset="0"/>
              <a:cs typeface="Verdana" pitchFamily="34" charset="0"/>
            </a:endParaRP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32</a:t>
            </a:fld>
            <a:endParaRPr lang="fr-FR"/>
          </a:p>
        </p:txBody>
      </p:sp>
    </p:spTree>
    <p:extLst>
      <p:ext uri="{BB962C8B-B14F-4D97-AF65-F5344CB8AC3E}">
        <p14:creationId xmlns:p14="http://schemas.microsoft.com/office/powerpoint/2010/main" val="4987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000" dirty="0">
              <a:latin typeface="Verdana" pitchFamily="34" charset="0"/>
              <a:ea typeface="Verdana" pitchFamily="34" charset="0"/>
              <a:cs typeface="Verdana" pitchFamily="34" charset="0"/>
            </a:endParaRPr>
          </a:p>
        </p:txBody>
      </p:sp>
      <p:sp>
        <p:nvSpPr>
          <p:cNvPr id="4" name="Espace réservé du numéro de diapositive 3"/>
          <p:cNvSpPr>
            <a:spLocks noGrp="1"/>
          </p:cNvSpPr>
          <p:nvPr>
            <p:ph type="sldNum" sz="quarter" idx="10"/>
          </p:nvPr>
        </p:nvSpPr>
        <p:spPr/>
        <p:txBody>
          <a:bodyPr/>
          <a:lstStyle/>
          <a:p>
            <a:pPr>
              <a:defRPr/>
            </a:pPr>
            <a:fld id="{0FD2D270-0ECE-43DE-A030-9738314CD815}" type="slidenum">
              <a:rPr lang="fr-FR" smtClean="0"/>
              <a:pPr>
                <a:defRPr/>
              </a:pPr>
              <a:t>33</a:t>
            </a:fld>
            <a:endParaRPr lang="fr-FR"/>
          </a:p>
        </p:txBody>
      </p:sp>
    </p:spTree>
    <p:extLst>
      <p:ext uri="{BB962C8B-B14F-4D97-AF65-F5344CB8AC3E}">
        <p14:creationId xmlns:p14="http://schemas.microsoft.com/office/powerpoint/2010/main" val="828008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ctrTitle"/>
          </p:nvPr>
        </p:nvSpPr>
        <p:spPr>
          <a:xfrm>
            <a:off x="-9572" y="2340044"/>
            <a:ext cx="12192001" cy="1470025"/>
          </a:xfrm>
          <a:noFill/>
        </p:spPr>
        <p:txBody>
          <a:bodyPr>
            <a:noAutofit/>
          </a:bodyPr>
          <a:lstStyle>
            <a:lvl1pPr algn="ctr">
              <a:defRPr sz="5400" b="1" i="1" cap="all" baseline="0">
                <a:ln>
                  <a:noFill/>
                </a:ln>
                <a:solidFill>
                  <a:srgbClr val="EC6839"/>
                </a:solidFill>
                <a:latin typeface="Arial Narrow" panose="020B0606020202030204" pitchFamily="34" charset="0"/>
              </a:defRPr>
            </a:lvl1pPr>
          </a:lstStyle>
          <a:p>
            <a:r>
              <a:rPr lang="fr-FR" dirty="0"/>
              <a:t>Cliquez pour modifier le style du titre</a:t>
            </a:r>
          </a:p>
        </p:txBody>
      </p:sp>
      <p:sp>
        <p:nvSpPr>
          <p:cNvPr id="3" name="Sous-titre 2"/>
          <p:cNvSpPr>
            <a:spLocks noGrp="1"/>
          </p:cNvSpPr>
          <p:nvPr>
            <p:ph type="subTitle" idx="1"/>
          </p:nvPr>
        </p:nvSpPr>
        <p:spPr>
          <a:xfrm>
            <a:off x="1813568" y="423667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cxnSp>
        <p:nvCxnSpPr>
          <p:cNvPr id="11" name="Connecteur droit 10"/>
          <p:cNvCxnSpPr/>
          <p:nvPr userDrawn="1"/>
        </p:nvCxnSpPr>
        <p:spPr bwMode="auto">
          <a:xfrm>
            <a:off x="4983097" y="3514488"/>
            <a:ext cx="2184400" cy="0"/>
          </a:xfrm>
          <a:prstGeom prst="line">
            <a:avLst/>
          </a:prstGeom>
          <a:solidFill>
            <a:srgbClr val="F4370A"/>
          </a:solidFill>
          <a:ln w="571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8278175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a:xfrm>
            <a:off x="609601" y="742538"/>
            <a:ext cx="4011084" cy="1162050"/>
          </a:xfrm>
          <a:solidFill>
            <a:schemeClr val="accent1"/>
          </a:solidFill>
        </p:spPr>
        <p:txBody>
          <a:bodyPr anchor="b"/>
          <a:lstStyle>
            <a:lvl1pPr algn="l">
              <a:defRPr sz="2000" b="1">
                <a:solidFill>
                  <a:schemeClr val="bg1"/>
                </a:solidFill>
              </a:defRPr>
            </a:lvl1pPr>
          </a:lstStyle>
          <a:p>
            <a:r>
              <a:rPr lang="fr-FR" dirty="0"/>
              <a:t>Modifiez le style du titre</a:t>
            </a:r>
          </a:p>
        </p:txBody>
      </p:sp>
      <p:sp>
        <p:nvSpPr>
          <p:cNvPr id="3" name="Espace réservé du contenu 2"/>
          <p:cNvSpPr>
            <a:spLocks noGrp="1"/>
          </p:cNvSpPr>
          <p:nvPr>
            <p:ph idx="1"/>
          </p:nvPr>
        </p:nvSpPr>
        <p:spPr>
          <a:xfrm>
            <a:off x="4766733" y="742538"/>
            <a:ext cx="6815667" cy="5383626"/>
          </a:xfrm>
        </p:spPr>
        <p:txBody>
          <a:bodyPr/>
          <a:lstStyle>
            <a:lvl1pPr>
              <a:defRPr sz="24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09601" y="2152073"/>
            <a:ext cx="4011084" cy="3974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309747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a:xfrm>
            <a:off x="2389717" y="4800600"/>
            <a:ext cx="7315200" cy="566738"/>
          </a:xfrm>
          <a:solidFill>
            <a:schemeClr val="accent1"/>
          </a:solidFill>
        </p:spPr>
        <p:txBody>
          <a:bodyPr anchor="b"/>
          <a:lstStyle>
            <a:lvl1pPr algn="l">
              <a:defRPr sz="2000" b="1">
                <a:solidFill>
                  <a:schemeClr val="bg1"/>
                </a:solidFill>
              </a:defRPr>
            </a:lvl1pPr>
          </a:lstStyle>
          <a:p>
            <a:r>
              <a:rPr lang="fr-FR" dirty="0"/>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267020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8" name="Connecteur droit 7"/>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6" name="Espace réservé du numéro de diapositive 5"/>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287424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vertical 1"/>
          <p:cNvSpPr>
            <a:spLocks noGrp="1"/>
          </p:cNvSpPr>
          <p:nvPr>
            <p:ph type="title" orient="vert"/>
          </p:nvPr>
        </p:nvSpPr>
        <p:spPr>
          <a:xfrm>
            <a:off x="8357860" y="274639"/>
            <a:ext cx="2743200" cy="5851525"/>
          </a:xfrm>
          <a:solidFill>
            <a:schemeClr val="accent1"/>
          </a:solidFill>
        </p:spPr>
        <p:txBody>
          <a:bodyPr vert="eaVert"/>
          <a:lstStyle>
            <a:lvl1pPr>
              <a:defRPr>
                <a:solidFill>
                  <a:schemeClr val="bg1"/>
                </a:solidFill>
              </a:defRPr>
            </a:lvl1pPr>
          </a:lstStyle>
          <a:p>
            <a:r>
              <a:rPr lang="fr-FR" dirty="0"/>
              <a:t>Modifiez le style du titre</a:t>
            </a:r>
          </a:p>
        </p:txBody>
      </p:sp>
      <p:sp>
        <p:nvSpPr>
          <p:cNvPr id="3" name="Espace réservé du texte vertical 2"/>
          <p:cNvSpPr>
            <a:spLocks noGrp="1"/>
          </p:cNvSpPr>
          <p:nvPr>
            <p:ph type="body" orient="vert" idx="1"/>
          </p:nvPr>
        </p:nvSpPr>
        <p:spPr>
          <a:xfrm>
            <a:off x="609600" y="274639"/>
            <a:ext cx="7601527"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393499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u 4/3">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999803" y="147389"/>
            <a:ext cx="9668197" cy="527538"/>
          </a:xfrm>
        </p:spPr>
        <p:txBody>
          <a:bodyPr/>
          <a:lstStyle/>
          <a:p>
            <a:r>
              <a:rPr lang="fr-FR"/>
              <a:t>Modifiez le style du titre</a:t>
            </a:r>
          </a:p>
        </p:txBody>
      </p:sp>
      <p:cxnSp>
        <p:nvCxnSpPr>
          <p:cNvPr id="11" name="Connecteur droit 10"/>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7" name="Espace réservé du numéro de diapositive 5"/>
          <p:cNvSpPr>
            <a:spLocks noGrp="1"/>
          </p:cNvSpPr>
          <p:nvPr>
            <p:ph type="sldNum" sz="quarter" idx="11"/>
          </p:nvPr>
        </p:nvSpPr>
        <p:spPr/>
        <p:txBody>
          <a:bodyPr/>
          <a:lstStyle>
            <a:lvl1pPr>
              <a:defRPr/>
            </a:lvl1pPr>
          </a:lstStyle>
          <a:p>
            <a:fld id="{AD8045ED-DE0C-4527-8264-0379EF2BB254}" type="slidenum">
              <a:rPr lang="fr-FR" smtClean="0"/>
              <a:t>‹N°›</a:t>
            </a:fld>
            <a:endParaRPr lang="fr-FR"/>
          </a:p>
        </p:txBody>
      </p:sp>
    </p:spTree>
    <p:extLst>
      <p:ext uri="{BB962C8B-B14F-4D97-AF65-F5344CB8AC3E}">
        <p14:creationId xmlns:p14="http://schemas.microsoft.com/office/powerpoint/2010/main" val="392348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Contenu 16/10">
    <p:spTree>
      <p:nvGrpSpPr>
        <p:cNvPr id="1" name=""/>
        <p:cNvGrpSpPr/>
        <p:nvPr/>
      </p:nvGrpSpPr>
      <p:grpSpPr>
        <a:xfrm>
          <a:off x="0" y="0"/>
          <a:ext cx="0" cy="0"/>
          <a:chOff x="0" y="0"/>
          <a:chExt cx="0" cy="0"/>
        </a:xfrm>
      </p:grpSpPr>
      <p:pic>
        <p:nvPicPr>
          <p:cNvPr id="4" name="Picture 2" descr="H:\Departements\CCE\ComexternesaufArabesques\LOGO\LogoproduitsABES\LogoABES\logo_ABES.PNG"/>
          <p:cNvPicPr>
            <a:picLocks noChangeAspect="1" noChangeArrowheads="1"/>
          </p:cNvPicPr>
          <p:nvPr userDrawn="1"/>
        </p:nvPicPr>
        <p:blipFill>
          <a:blip r:embed="rId2" cstate="print"/>
          <a:srcRect/>
          <a:stretch>
            <a:fillRect/>
          </a:stretch>
        </p:blipFill>
        <p:spPr bwMode="auto">
          <a:xfrm>
            <a:off x="624419" y="6408738"/>
            <a:ext cx="681567" cy="404812"/>
          </a:xfrm>
          <a:prstGeom prst="rect">
            <a:avLst/>
          </a:prstGeom>
          <a:noFill/>
          <a:ln w="9525">
            <a:noFill/>
            <a:miter lim="800000"/>
            <a:headEnd/>
            <a:tailEnd/>
          </a:ln>
        </p:spPr>
      </p:pic>
      <p:pic>
        <p:nvPicPr>
          <p:cNvPr id="5" name="Picture 2" descr="https://bouda.abes.fr/deptCellMiss/dsr/Pfd/Documentation/Logos-sanstexte-70opacite/stepsST.png"/>
          <p:cNvPicPr>
            <a:picLocks noChangeAspect="1" noChangeArrowheads="1"/>
          </p:cNvPicPr>
          <p:nvPr userDrawn="1"/>
        </p:nvPicPr>
        <p:blipFill>
          <a:blip r:embed="rId3" cstate="print"/>
          <a:srcRect/>
          <a:stretch>
            <a:fillRect/>
          </a:stretch>
        </p:blipFill>
        <p:spPr bwMode="auto">
          <a:xfrm>
            <a:off x="0" y="-22225"/>
            <a:ext cx="922867" cy="68580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3"/>
          <p:cNvSpPr>
            <a:spLocks noGrp="1"/>
          </p:cNvSpPr>
          <p:nvPr>
            <p:ph type="sldNum" sz="quarter" idx="11"/>
          </p:nvPr>
        </p:nvSpPr>
        <p:spPr>
          <a:xfrm>
            <a:off x="9264352" y="6366927"/>
            <a:ext cx="2844800" cy="365125"/>
          </a:xfrm>
          <a:prstGeom prst="rect">
            <a:avLst/>
          </a:prstGeom>
        </p:spPr>
        <p:txBody>
          <a:bodyPr/>
          <a:lstStyle>
            <a:lvl1pPr algn="r">
              <a:defRPr/>
            </a:lvl1pPr>
          </a:lstStyle>
          <a:p>
            <a:pPr>
              <a:defRPr/>
            </a:pPr>
            <a:fld id="{CD933B49-DF3A-4F08-BF51-66D5E15737C6}" type="slidenum">
              <a:rPr lang="fr-FR" smtClean="0"/>
              <a:pPr>
                <a:defRPr/>
              </a:pPr>
              <a:t>‹N°›</a:t>
            </a:fld>
            <a:endParaRPr lang="fr-FR" dirty="0"/>
          </a:p>
        </p:txBody>
      </p:sp>
    </p:spTree>
    <p:extLst>
      <p:ext uri="{BB962C8B-B14F-4D97-AF65-F5344CB8AC3E}">
        <p14:creationId xmlns:p14="http://schemas.microsoft.com/office/powerpoint/2010/main" val="32217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inter-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ctrTitle"/>
          </p:nvPr>
        </p:nvSpPr>
        <p:spPr>
          <a:xfrm>
            <a:off x="-9572" y="2340044"/>
            <a:ext cx="10953203" cy="1470025"/>
          </a:xfrm>
          <a:noFill/>
        </p:spPr>
        <p:txBody>
          <a:bodyPr>
            <a:normAutofit/>
          </a:bodyPr>
          <a:lstStyle>
            <a:lvl1pPr algn="r">
              <a:defRPr sz="4000" b="1" i="1" cap="all" baseline="0">
                <a:ln>
                  <a:noFill/>
                </a:ln>
                <a:solidFill>
                  <a:schemeClr val="tx2"/>
                </a:solidFill>
                <a:latin typeface="Arial Narrow" panose="020B060602020203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1813568" y="423667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cxnSp>
        <p:nvCxnSpPr>
          <p:cNvPr id="11" name="Connecteur droit 10"/>
          <p:cNvCxnSpPr/>
          <p:nvPr/>
        </p:nvCxnSpPr>
        <p:spPr bwMode="auto">
          <a:xfrm>
            <a:off x="8759231" y="3416710"/>
            <a:ext cx="2184400" cy="0"/>
          </a:xfrm>
          <a:prstGeom prst="line">
            <a:avLst/>
          </a:prstGeom>
          <a:solidFill>
            <a:srgbClr val="F4370A"/>
          </a:solidFill>
          <a:ln w="57150" cap="flat" cmpd="sng" algn="ctr">
            <a:solidFill>
              <a:srgbClr val="EC6839"/>
            </a:solidFill>
            <a:prstDash val="solid"/>
            <a:round/>
            <a:headEnd type="none" w="med" len="med"/>
            <a:tailEnd type="none" w="med" len="med"/>
          </a:ln>
          <a:effectLst/>
        </p:spPr>
      </p:cxnSp>
    </p:spTree>
    <p:extLst>
      <p:ext uri="{BB962C8B-B14F-4D97-AF65-F5344CB8AC3E}">
        <p14:creationId xmlns:p14="http://schemas.microsoft.com/office/powerpoint/2010/main" val="35325843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 y="0"/>
            <a:ext cx="12191479" cy="6857999"/>
          </a:xfrm>
          <a:prstGeom prst="rect">
            <a:avLst/>
          </a:prstGeom>
        </p:spPr>
      </p:pic>
      <p:sp>
        <p:nvSpPr>
          <p:cNvPr id="2" name="Titre 1"/>
          <p:cNvSpPr>
            <a:spLocks noGrp="1"/>
          </p:cNvSpPr>
          <p:nvPr>
            <p:ph type="title"/>
          </p:nvPr>
        </p:nvSpPr>
        <p:spPr>
          <a:xfrm>
            <a:off x="963084" y="4406901"/>
            <a:ext cx="10363200" cy="1362075"/>
          </a:xfrm>
          <a:solidFill>
            <a:schemeClr val="accent1"/>
          </a:solidFill>
        </p:spPr>
        <p:txBody>
          <a:bodyPr anchor="t"/>
          <a:lstStyle>
            <a:lvl1pPr algn="ctr">
              <a:defRPr sz="3600" b="1" cap="all">
                <a:solidFill>
                  <a:schemeClr val="bg1"/>
                </a:solidFill>
              </a:defRPr>
            </a:lvl1pPr>
          </a:lstStyle>
          <a:p>
            <a:r>
              <a:rPr lang="fr-FR" dirty="0"/>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6" name="Espace réservé du numéro de diapositive 5"/>
          <p:cNvSpPr>
            <a:spLocks noGrp="1"/>
          </p:cNvSpPr>
          <p:nvPr>
            <p:ph type="sldNum" sz="quarter" idx="12"/>
          </p:nvPr>
        </p:nvSpPr>
        <p:spPr/>
        <p:txBody>
          <a:bodyPr/>
          <a:lstStyle/>
          <a:p>
            <a:fld id="{A63E2F55-217E-784D-959E-8EB90DBD2478}" type="slidenum">
              <a:rPr lang="fr-FR" smtClean="0"/>
              <a:pPr/>
              <a:t>‹N°›</a:t>
            </a:fld>
            <a:endParaRPr lang="fr-FR"/>
          </a:p>
        </p:txBody>
      </p:sp>
    </p:spTree>
    <p:extLst>
      <p:ext uri="{BB962C8B-B14F-4D97-AF65-F5344CB8AC3E}">
        <p14:creationId xmlns:p14="http://schemas.microsoft.com/office/powerpoint/2010/main" val="295269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3" name="Espace réservé du contenu 2"/>
          <p:cNvSpPr>
            <a:spLocks noGrp="1"/>
          </p:cNvSpPr>
          <p:nvPr>
            <p:ph idx="1"/>
          </p:nvPr>
        </p:nvSpPr>
        <p:spPr/>
        <p:txBody>
          <a:bodyPr/>
          <a:lstStyle>
            <a:lvl1pPr marL="619200" indent="-363600">
              <a:lnSpc>
                <a:spcPct val="70000"/>
              </a:lnSpc>
              <a:spcBef>
                <a:spcPts val="624"/>
              </a:spcBef>
              <a:defRPr sz="2400" b="1" i="1">
                <a:solidFill>
                  <a:schemeClr val="accent6"/>
                </a:solidFill>
                <a:latin typeface="Arial Narrow" panose="020B0606020202030204" pitchFamily="34" charset="0"/>
              </a:defRPr>
            </a:lvl1pPr>
            <a:lvl2pPr>
              <a:lnSpc>
                <a:spcPct val="70000"/>
              </a:lnSpc>
              <a:spcBef>
                <a:spcPts val="400"/>
              </a:spcBef>
              <a:spcAft>
                <a:spcPts val="200"/>
              </a:spcAft>
              <a:defRPr sz="1800">
                <a:solidFill>
                  <a:schemeClr val="tx1">
                    <a:lumMod val="75000"/>
                    <a:lumOff val="25000"/>
                  </a:schemeClr>
                </a:solidFill>
                <a:latin typeface="Arial Narrow" panose="020B0606020202030204" pitchFamily="34" charset="0"/>
              </a:defRPr>
            </a:lvl2pPr>
            <a:lvl3pPr>
              <a:lnSpc>
                <a:spcPct val="70000"/>
              </a:lnSpc>
              <a:defRPr sz="1600">
                <a:solidFill>
                  <a:schemeClr val="tx1">
                    <a:lumMod val="75000"/>
                    <a:lumOff val="25000"/>
                  </a:schemeClr>
                </a:solidFill>
                <a:latin typeface="Arial Narrow" panose="020B0606020202030204" pitchFamily="34" charset="0"/>
              </a:defRPr>
            </a:lvl3pPr>
            <a:lvl4pPr>
              <a:lnSpc>
                <a:spcPct val="70000"/>
              </a:lnSpc>
              <a:defRPr>
                <a:solidFill>
                  <a:schemeClr val="tx1">
                    <a:lumMod val="75000"/>
                    <a:lumOff val="25000"/>
                  </a:schemeClr>
                </a:solidFill>
                <a:latin typeface="Arial Narrow" panose="020B0606020202030204" pitchFamily="34" charset="0"/>
              </a:defRPr>
            </a:lvl4pPr>
            <a:lvl5pPr>
              <a:lnSpc>
                <a:spcPct val="70000"/>
              </a:lnSpc>
              <a:defRPr>
                <a:solidFill>
                  <a:schemeClr val="tx1">
                    <a:lumMod val="75000"/>
                    <a:lumOff val="25000"/>
                  </a:schemeClr>
                </a:solidFill>
                <a:latin typeface="Arial Narrow" panose="020B0606020202030204" pitchFamily="34" charset="0"/>
              </a:defRPr>
            </a:lvl5p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cxnSp>
        <p:nvCxnSpPr>
          <p:cNvPr id="16" name="Connecteur droit 15"/>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12" name="Espace réservé du numéro de diapositive 11"/>
          <p:cNvSpPr>
            <a:spLocks noGrp="1"/>
          </p:cNvSpPr>
          <p:nvPr>
            <p:ph type="sldNum" sz="quarter" idx="12"/>
          </p:nvPr>
        </p:nvSpPr>
        <p:spPr/>
        <p:txBody>
          <a:bodyPr/>
          <a:lstStyle/>
          <a:p>
            <a:fld id="{AD8045ED-DE0C-4527-8264-0379EF2BB254}" type="slidenum">
              <a:rPr lang="fr-FR" smtClean="0"/>
              <a:t>‹N°›</a:t>
            </a:fld>
            <a:endParaRPr lang="fr-FR" dirty="0"/>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56282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169507"/>
            <a:ext cx="5384800" cy="5294301"/>
          </a:xfrm>
        </p:spPr>
        <p:txBody>
          <a:bodyPr/>
          <a:lstStyle>
            <a:lvl1pPr>
              <a:defRPr sz="2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174845"/>
            <a:ext cx="5384800" cy="5288964"/>
          </a:xfrm>
        </p:spPr>
        <p:txBody>
          <a:bodyPr/>
          <a:lstStyle>
            <a:lvl1pPr>
              <a:defRPr sz="24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9" name="Connecteur droit 8"/>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7" name="Espace réservé du numéro de diapositive 6"/>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64757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155365"/>
            <a:ext cx="5386917" cy="63976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1935560"/>
            <a:ext cx="5386917" cy="4613225"/>
          </a:xfrm>
        </p:spPr>
        <p:txBody>
          <a:bodyPr/>
          <a:lstStyle>
            <a:lvl1pPr>
              <a:defRPr sz="24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93366" y="1155365"/>
            <a:ext cx="5389033" cy="639762"/>
          </a:xfrm>
        </p:spPr>
        <p:txBody>
          <a:bodyPr anchor="b"/>
          <a:lstStyle>
            <a:lvl1pPr marL="0" indent="0">
              <a:buNone/>
              <a:defRPr sz="24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1935560"/>
            <a:ext cx="5389033" cy="4613224"/>
          </a:xfrm>
        </p:spPr>
        <p:txBody>
          <a:bodyPr/>
          <a:lstStyle>
            <a:lvl1pPr>
              <a:defRPr sz="24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1" name="Connecteur droit 10"/>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9" name="Espace réservé du numéro de diapositive 8"/>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287226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2" name="Titre 1"/>
          <p:cNvSpPr>
            <a:spLocks noGrp="1"/>
          </p:cNvSpPr>
          <p:nvPr>
            <p:ph type="title"/>
          </p:nvPr>
        </p:nvSpPr>
        <p:spPr/>
        <p:txBody>
          <a:bodyPr/>
          <a:lstStyle/>
          <a:p>
            <a:r>
              <a:rPr lang="fr-FR"/>
              <a:t>Modifiez le style du titre</a:t>
            </a:r>
          </a:p>
        </p:txBody>
      </p:sp>
      <p:cxnSp>
        <p:nvCxnSpPr>
          <p:cNvPr id="7" name="Connecteur droit 6"/>
          <p:cNvCxnSpPr/>
          <p:nvPr/>
        </p:nvCxnSpPr>
        <p:spPr bwMode="auto">
          <a:xfrm>
            <a:off x="3860800" y="734027"/>
            <a:ext cx="68072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
        <p:nvSpPr>
          <p:cNvPr id="5" name="Espace réservé du numéro de diapositive 4"/>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242897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sp>
        <p:nvSpPr>
          <p:cNvPr id="4" name="Espace réservé du numéro de diapositive 3"/>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326161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83" y="0"/>
            <a:ext cx="12187833" cy="6858000"/>
          </a:xfrm>
          <a:prstGeom prst="rect">
            <a:avLst/>
          </a:prstGeom>
        </p:spPr>
      </p:pic>
      <p:pic>
        <p:nvPicPr>
          <p:cNvPr id="5" name="klink2_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88308" y="1539461"/>
            <a:ext cx="8466667" cy="3568700"/>
          </a:xfrm>
          <a:prstGeom prst="rect">
            <a:avLst/>
          </a:prstGeom>
        </p:spPr>
      </p:pic>
      <p:sp>
        <p:nvSpPr>
          <p:cNvPr id="4" name="Espace réservé du numéro de diapositive 3"/>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41178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99803" y="147389"/>
            <a:ext cx="9668197" cy="527538"/>
          </a:xfrm>
          <a:prstGeom prst="rect">
            <a:avLst/>
          </a:prstGeom>
          <a:gradFill flip="none" rotWithShape="1">
            <a:gsLst>
              <a:gs pos="0">
                <a:schemeClr val="accent1"/>
              </a:gs>
              <a:gs pos="0">
                <a:srgbClr val="FFFFFF">
                  <a:alpha val="0"/>
                </a:srgbClr>
              </a:gs>
            </a:gsLst>
            <a:path path="circle">
              <a:fillToRect l="100000" t="100000"/>
            </a:path>
            <a:tileRect r="-100000" b="-100000"/>
          </a:gradFill>
        </p:spPr>
        <p:txBody>
          <a:bodyPr vert="horz" lIns="36000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181653"/>
            <a:ext cx="10972800" cy="528215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11576735" y="6463810"/>
            <a:ext cx="5887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045ED-DE0C-4527-8264-0379EF2BB254}" type="slidenum">
              <a:rPr lang="fr-FR" smtClean="0"/>
              <a:t>‹N°›</a:t>
            </a:fld>
            <a:endParaRPr lang="fr-FR" dirty="0"/>
          </a:p>
        </p:txBody>
      </p:sp>
    </p:spTree>
    <p:extLst>
      <p:ext uri="{BB962C8B-B14F-4D97-AF65-F5344CB8AC3E}">
        <p14:creationId xmlns:p14="http://schemas.microsoft.com/office/powerpoint/2010/main" val="3046641030"/>
      </p:ext>
    </p:extLst>
  </p:cSld>
  <p:clrMap bg1="lt1" tx1="dk1" bg2="lt2" tx2="dk2" accent1="accent1" accent2="accent2" accent3="accent3" accent4="accent4" accent5="accent5" accent6="accent6" hlink="hlink" folHlink="folHlink"/>
  <p:sldLayoutIdLst>
    <p:sldLayoutId id="2147483698" r:id="rId1"/>
    <p:sldLayoutId id="2147483685" r:id="rId2"/>
    <p:sldLayoutId id="2147483699" r:id="rId3"/>
    <p:sldLayoutId id="2147483686"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700" r:id="rId15"/>
  </p:sldLayoutIdLst>
  <p:hf sldNum="0" hdr="0" dt="0"/>
  <p:txStyles>
    <p:titleStyle>
      <a:lvl1pPr algn="r" defTabSz="457200" rtl="0" eaLnBrk="1" latinLnBrk="0" hangingPunct="1">
        <a:spcBef>
          <a:spcPct val="0"/>
        </a:spcBef>
        <a:buNone/>
        <a:defRPr sz="2800" b="1" i="1" kern="1200">
          <a:solidFill>
            <a:schemeClr val="tx2"/>
          </a:solidFill>
          <a:latin typeface="Arial Narrow" panose="020B0606020202030204" pitchFamily="34" charset="0"/>
          <a:ea typeface="+mj-ea"/>
          <a:cs typeface="+mj-cs"/>
        </a:defRPr>
      </a:lvl1pPr>
    </p:titleStyle>
    <p:bodyStyle>
      <a:lvl1pPr marL="342900" indent="-342900" algn="l" defTabSz="457200" rtl="0" eaLnBrk="1" latinLnBrk="0" hangingPunct="1">
        <a:lnSpc>
          <a:spcPct val="70000"/>
        </a:lnSpc>
        <a:spcBef>
          <a:spcPct val="20000"/>
        </a:spcBef>
        <a:buClr>
          <a:schemeClr val="accent6">
            <a:lumMod val="75000"/>
          </a:schemeClr>
        </a:buClr>
        <a:buSzPct val="150000"/>
        <a:buFont typeface="Wingdings" panose="05000000000000000000" pitchFamily="2" charset="2"/>
        <a:buChar char="ü"/>
        <a:defRPr sz="2400" b="1" i="1" kern="1200">
          <a:solidFill>
            <a:schemeClr val="accent6"/>
          </a:solidFill>
          <a:latin typeface="Arial Narrow" panose="020B0606020202030204" pitchFamily="34" charset="0"/>
          <a:ea typeface="+mn-ea"/>
          <a:cs typeface="+mn-cs"/>
        </a:defRPr>
      </a:lvl1pPr>
      <a:lvl2pPr marL="742950" indent="-285750" algn="l" defTabSz="457200" rtl="0" eaLnBrk="1" latinLnBrk="0" hangingPunct="1">
        <a:lnSpc>
          <a:spcPct val="70000"/>
        </a:lnSpc>
        <a:spcBef>
          <a:spcPct val="20000"/>
        </a:spcBef>
        <a:buFont typeface="Arial"/>
        <a:buChar char="–"/>
        <a:defRPr sz="1800" kern="1200">
          <a:solidFill>
            <a:schemeClr val="tx1"/>
          </a:solidFill>
          <a:latin typeface="Arial Narrow" panose="020B0606020202030204" pitchFamily="34" charset="0"/>
          <a:ea typeface="+mn-ea"/>
          <a:cs typeface="+mn-cs"/>
        </a:defRPr>
      </a:lvl2pPr>
      <a:lvl3pPr marL="1143000" indent="-228600" algn="l" defTabSz="457200" rtl="0" eaLnBrk="1" latinLnBrk="0" hangingPunct="1">
        <a:lnSpc>
          <a:spcPct val="70000"/>
        </a:lnSpc>
        <a:spcBef>
          <a:spcPct val="20000"/>
        </a:spcBef>
        <a:buFont typeface="Arial"/>
        <a:buChar char="•"/>
        <a:defRPr sz="1600" kern="1200">
          <a:solidFill>
            <a:schemeClr val="tx1"/>
          </a:solidFill>
          <a:latin typeface="Arial Narrow" panose="020B0606020202030204" pitchFamily="34" charset="0"/>
          <a:ea typeface="+mn-ea"/>
          <a:cs typeface="+mn-cs"/>
        </a:defRPr>
      </a:lvl3pPr>
      <a:lvl4pPr marL="1600200" indent="-228600" algn="l" defTabSz="457200" rtl="0" eaLnBrk="1" latinLnBrk="0" hangingPunct="1">
        <a:lnSpc>
          <a:spcPct val="70000"/>
        </a:lnSpc>
        <a:spcBef>
          <a:spcPct val="20000"/>
        </a:spcBef>
        <a:buFont typeface="Arial"/>
        <a:buChar char="–"/>
        <a:defRPr sz="1600" kern="1200">
          <a:solidFill>
            <a:schemeClr val="tx1"/>
          </a:solidFill>
          <a:latin typeface="Arial Narrow" panose="020B0606020202030204" pitchFamily="34" charset="0"/>
          <a:ea typeface="+mn-ea"/>
          <a:cs typeface="+mn-cs"/>
        </a:defRPr>
      </a:lvl4pPr>
      <a:lvl5pPr marL="2057400" indent="-228600" algn="l" defTabSz="457200" rtl="0" eaLnBrk="1" latinLnBrk="0" hangingPunct="1">
        <a:lnSpc>
          <a:spcPct val="70000"/>
        </a:lnSpc>
        <a:spcBef>
          <a:spcPct val="20000"/>
        </a:spcBef>
        <a:buFont typeface="Arial"/>
        <a:buChar char="»"/>
        <a:defRPr sz="1400" kern="1200">
          <a:solidFill>
            <a:schemeClr val="tx1"/>
          </a:solidFill>
          <a:latin typeface="Arial Narrow"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hyperlink" Target="https://ezmesure.couperin.org/" TargetMode="Externa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5.jpg"/><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5.jp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hyperlink" Target="http://www.theses.fr/"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theses.fr/"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3.png"/><Relationship Id="rId7" Type="http://schemas.openxmlformats.org/officeDocument/2006/relationships/image" Target="../media/image29.png"/><Relationship Id="rId2" Type="http://schemas.openxmlformats.org/officeDocument/2006/relationships/image" Target="../media/image72.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74.png"/><Relationship Id="rId4" Type="http://schemas.openxmlformats.org/officeDocument/2006/relationships/image" Target="../media/image27.png"/><Relationship Id="rId9"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8" Type="http://schemas.openxmlformats.org/officeDocument/2006/relationships/hyperlink" Target="https://documentation.abes.fr/aidetheses/index.html#parametrage_imports_webservice" TargetMode="External"/><Relationship Id="rId3" Type="http://schemas.openxmlformats.org/officeDocument/2006/relationships/hyperlink" Target="https://imports.theses.fr/services/DepotTEF?wsdl" TargetMode="External"/><Relationship Id="rId7"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84.wmf"/></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7.png"/></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mailto:cortheses@listes.abes.fr" TargetMode="External"/><Relationship Id="rId3" Type="http://schemas.openxmlformats.org/officeDocument/2006/relationships/hyperlink" Target="https://step-test.theses.fr/" TargetMode="External"/><Relationship Id="rId7" Type="http://schemas.openxmlformats.org/officeDocument/2006/relationships/hyperlink" Target="https://moodle.abes.fr/" TargetMode="External"/><Relationship Id="rId2" Type="http://schemas.openxmlformats.org/officeDocument/2006/relationships/hyperlink" Target="https://star-test.theses.fr/" TargetMode="External"/><Relationship Id="rId1" Type="http://schemas.openxmlformats.org/officeDocument/2006/relationships/slideLayout" Target="../slideLayouts/slideLayout4.xml"/><Relationship Id="rId6" Type="http://schemas.openxmlformats.org/officeDocument/2006/relationships/hyperlink" Target="http://documentation.abes.fr/aidetheses/doctorant/index.html" TargetMode="External"/><Relationship Id="rId11" Type="http://schemas.openxmlformats.org/officeDocument/2006/relationships/image" Target="../media/image94.png"/><Relationship Id="rId5" Type="http://schemas.openxmlformats.org/officeDocument/2006/relationships/hyperlink" Target="https://documentation.abes.fr/aidetheses/step.html" TargetMode="External"/><Relationship Id="rId10" Type="http://schemas.openxmlformats.org/officeDocument/2006/relationships/hyperlink" Target="mailto:step@listes.abes.fr" TargetMode="External"/><Relationship Id="rId4" Type="http://schemas.openxmlformats.org/officeDocument/2006/relationships/hyperlink" Target="https://www-test.theses.fr/" TargetMode="External"/><Relationship Id="rId9" Type="http://schemas.openxmlformats.org/officeDocument/2006/relationships/hyperlink" Target="mailto:star@listes.abes.fr"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maîtrise de </a:t>
            </a:r>
            <a:r>
              <a:rPr lang="fr-FR" dirty="0" err="1"/>
              <a:t>Step</a:t>
            </a:r>
            <a:endParaRPr lang="fr-FR"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stretch>
            <a:fillRect/>
          </a:stretch>
        </p:blipFill>
        <p:spPr>
          <a:xfrm>
            <a:off x="1772009" y="6158093"/>
            <a:ext cx="1143000" cy="3905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407" y="3612258"/>
            <a:ext cx="2165969" cy="2377013"/>
          </a:xfrm>
          <a:prstGeom prst="rect">
            <a:avLst/>
          </a:prstGeom>
        </p:spPr>
      </p:pic>
    </p:spTree>
    <p:extLst>
      <p:ext uri="{BB962C8B-B14F-4D97-AF65-F5344CB8AC3E}">
        <p14:creationId xmlns:p14="http://schemas.microsoft.com/office/powerpoint/2010/main" val="68104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err="1"/>
              <a:t>Panoplie</a:t>
            </a:r>
            <a:r>
              <a:rPr lang="en-GB" dirty="0"/>
              <a:t> </a:t>
            </a:r>
            <a:r>
              <a:rPr lang="en-GB" dirty="0" err="1"/>
              <a:t>d’applications</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636" y="3610407"/>
            <a:ext cx="2189835" cy="1898759"/>
          </a:xfrm>
          <a:prstGeom prst="rect">
            <a:avLst/>
          </a:prstGeom>
        </p:spPr>
      </p:pic>
    </p:spTree>
    <p:extLst>
      <p:ext uri="{BB962C8B-B14F-4D97-AF65-F5344CB8AC3E}">
        <p14:creationId xmlns:p14="http://schemas.microsoft.com/office/powerpoint/2010/main" val="70847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2FDD3-57BD-2FA5-278C-E542BA7DA9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9E1BADB-53E0-E521-7F2D-E23FF67FB080}"/>
              </a:ext>
            </a:extLst>
          </p:cNvPr>
          <p:cNvSpPr>
            <a:spLocks noGrp="1"/>
          </p:cNvSpPr>
          <p:nvPr>
            <p:ph type="title"/>
          </p:nvPr>
        </p:nvSpPr>
        <p:spPr/>
        <p:txBody>
          <a:bodyPr>
            <a:normAutofit/>
          </a:bodyPr>
          <a:lstStyle/>
          <a:p>
            <a:r>
              <a:rPr lang="fr-FR" dirty="0"/>
              <a:t>L’écosystème des thèses</a:t>
            </a:r>
          </a:p>
        </p:txBody>
      </p:sp>
      <p:sp>
        <p:nvSpPr>
          <p:cNvPr id="5" name="Espace réservé du numéro de diapositive 4">
            <a:extLst>
              <a:ext uri="{FF2B5EF4-FFF2-40B4-BE49-F238E27FC236}">
                <a16:creationId xmlns:a16="http://schemas.microsoft.com/office/drawing/2014/main" id="{391B2A4C-3D66-2E57-C2BA-596D5A63FEB8}"/>
              </a:ext>
            </a:extLst>
          </p:cNvPr>
          <p:cNvSpPr>
            <a:spLocks noGrp="1"/>
          </p:cNvSpPr>
          <p:nvPr>
            <p:ph type="sldNum" sz="quarter" idx="12"/>
          </p:nvPr>
        </p:nvSpPr>
        <p:spPr/>
        <p:txBody>
          <a:bodyPr/>
          <a:lstStyle/>
          <a:p>
            <a:fld id="{A63E2F55-217E-784D-959E-8EB90DBD2478}" type="slidenum">
              <a:rPr lang="fr-FR" smtClean="0"/>
              <a:pPr/>
              <a:t>11</a:t>
            </a:fld>
            <a:endParaRPr lang="fr-FR"/>
          </a:p>
        </p:txBody>
      </p:sp>
      <p:sp>
        <p:nvSpPr>
          <p:cNvPr id="92" name="Rectangle 91">
            <a:extLst>
              <a:ext uri="{FF2B5EF4-FFF2-40B4-BE49-F238E27FC236}">
                <a16:creationId xmlns:a16="http://schemas.microsoft.com/office/drawing/2014/main" id="{B10CE0DC-4058-0F35-B3BC-D72D7E555F0D}"/>
              </a:ext>
            </a:extLst>
          </p:cNvPr>
          <p:cNvSpPr/>
          <p:nvPr/>
        </p:nvSpPr>
        <p:spPr>
          <a:xfrm>
            <a:off x="10441996" y="1699748"/>
            <a:ext cx="1493568" cy="4607408"/>
          </a:xfrm>
          <a:custGeom>
            <a:avLst/>
            <a:gdLst>
              <a:gd name="connsiteX0" fmla="*/ 0 w 1493568"/>
              <a:gd name="connsiteY0" fmla="*/ 0 h 4607408"/>
              <a:gd name="connsiteX1" fmla="*/ 527727 w 1493568"/>
              <a:gd name="connsiteY1" fmla="*/ 0 h 4607408"/>
              <a:gd name="connsiteX2" fmla="*/ 1040519 w 1493568"/>
              <a:gd name="connsiteY2" fmla="*/ 0 h 4607408"/>
              <a:gd name="connsiteX3" fmla="*/ 1493568 w 1493568"/>
              <a:gd name="connsiteY3" fmla="*/ 0 h 4607408"/>
              <a:gd name="connsiteX4" fmla="*/ 1493568 w 1493568"/>
              <a:gd name="connsiteY4" fmla="*/ 483778 h 4607408"/>
              <a:gd name="connsiteX5" fmla="*/ 1493568 w 1493568"/>
              <a:gd name="connsiteY5" fmla="*/ 967556 h 4607408"/>
              <a:gd name="connsiteX6" fmla="*/ 1493568 w 1493568"/>
              <a:gd name="connsiteY6" fmla="*/ 1451334 h 4607408"/>
              <a:gd name="connsiteX7" fmla="*/ 1493568 w 1493568"/>
              <a:gd name="connsiteY7" fmla="*/ 1981185 h 4607408"/>
              <a:gd name="connsiteX8" fmla="*/ 1493568 w 1493568"/>
              <a:gd name="connsiteY8" fmla="*/ 2603186 h 4607408"/>
              <a:gd name="connsiteX9" fmla="*/ 1493568 w 1493568"/>
              <a:gd name="connsiteY9" fmla="*/ 3040889 h 4607408"/>
              <a:gd name="connsiteX10" fmla="*/ 1493568 w 1493568"/>
              <a:gd name="connsiteY10" fmla="*/ 3524667 h 4607408"/>
              <a:gd name="connsiteX11" fmla="*/ 1493568 w 1493568"/>
              <a:gd name="connsiteY11" fmla="*/ 4607408 h 4607408"/>
              <a:gd name="connsiteX12" fmla="*/ 980776 w 1493568"/>
              <a:gd name="connsiteY12" fmla="*/ 4607408 h 4607408"/>
              <a:gd name="connsiteX13" fmla="*/ 512792 w 1493568"/>
              <a:gd name="connsiteY13" fmla="*/ 4607408 h 4607408"/>
              <a:gd name="connsiteX14" fmla="*/ 0 w 1493568"/>
              <a:gd name="connsiteY14" fmla="*/ 4607408 h 4607408"/>
              <a:gd name="connsiteX15" fmla="*/ 0 w 1493568"/>
              <a:gd name="connsiteY15" fmla="*/ 4123630 h 4607408"/>
              <a:gd name="connsiteX16" fmla="*/ 0 w 1493568"/>
              <a:gd name="connsiteY16" fmla="*/ 3639852 h 4607408"/>
              <a:gd name="connsiteX17" fmla="*/ 0 w 1493568"/>
              <a:gd name="connsiteY17" fmla="*/ 3017852 h 4607408"/>
              <a:gd name="connsiteX18" fmla="*/ 0 w 1493568"/>
              <a:gd name="connsiteY18" fmla="*/ 2349778 h 4607408"/>
              <a:gd name="connsiteX19" fmla="*/ 0 w 1493568"/>
              <a:gd name="connsiteY19" fmla="*/ 1727778 h 4607408"/>
              <a:gd name="connsiteX20" fmla="*/ 0 w 1493568"/>
              <a:gd name="connsiteY20" fmla="*/ 1059704 h 4607408"/>
              <a:gd name="connsiteX21" fmla="*/ 0 w 1493568"/>
              <a:gd name="connsiteY21" fmla="*/ 0 h 46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93568" h="4607408" fill="none" extrusionOk="0">
                <a:moveTo>
                  <a:pt x="0" y="0"/>
                </a:moveTo>
                <a:cubicBezTo>
                  <a:pt x="169188" y="-55104"/>
                  <a:pt x="372426" y="43806"/>
                  <a:pt x="527727" y="0"/>
                </a:cubicBezTo>
                <a:cubicBezTo>
                  <a:pt x="683028" y="-43806"/>
                  <a:pt x="826378" y="28370"/>
                  <a:pt x="1040519" y="0"/>
                </a:cubicBezTo>
                <a:cubicBezTo>
                  <a:pt x="1254660" y="-28370"/>
                  <a:pt x="1310562" y="25271"/>
                  <a:pt x="1493568" y="0"/>
                </a:cubicBezTo>
                <a:cubicBezTo>
                  <a:pt x="1545439" y="187915"/>
                  <a:pt x="1485460" y="318824"/>
                  <a:pt x="1493568" y="483778"/>
                </a:cubicBezTo>
                <a:cubicBezTo>
                  <a:pt x="1501676" y="648732"/>
                  <a:pt x="1467762" y="842664"/>
                  <a:pt x="1493568" y="967556"/>
                </a:cubicBezTo>
                <a:cubicBezTo>
                  <a:pt x="1519374" y="1092448"/>
                  <a:pt x="1482330" y="1348641"/>
                  <a:pt x="1493568" y="1451334"/>
                </a:cubicBezTo>
                <a:cubicBezTo>
                  <a:pt x="1504806" y="1554027"/>
                  <a:pt x="1449872" y="1819911"/>
                  <a:pt x="1493568" y="1981185"/>
                </a:cubicBezTo>
                <a:cubicBezTo>
                  <a:pt x="1537264" y="2142459"/>
                  <a:pt x="1432729" y="2396885"/>
                  <a:pt x="1493568" y="2603186"/>
                </a:cubicBezTo>
                <a:cubicBezTo>
                  <a:pt x="1554407" y="2809487"/>
                  <a:pt x="1480235" y="2934639"/>
                  <a:pt x="1493568" y="3040889"/>
                </a:cubicBezTo>
                <a:cubicBezTo>
                  <a:pt x="1506901" y="3147139"/>
                  <a:pt x="1479574" y="3394948"/>
                  <a:pt x="1493568" y="3524667"/>
                </a:cubicBezTo>
                <a:cubicBezTo>
                  <a:pt x="1507562" y="3654386"/>
                  <a:pt x="1364369" y="4171947"/>
                  <a:pt x="1493568" y="4607408"/>
                </a:cubicBezTo>
                <a:cubicBezTo>
                  <a:pt x="1237372" y="4644479"/>
                  <a:pt x="1125570" y="4557087"/>
                  <a:pt x="980776" y="4607408"/>
                </a:cubicBezTo>
                <a:cubicBezTo>
                  <a:pt x="835982" y="4657729"/>
                  <a:pt x="691805" y="4571932"/>
                  <a:pt x="512792" y="4607408"/>
                </a:cubicBezTo>
                <a:cubicBezTo>
                  <a:pt x="333779" y="4642884"/>
                  <a:pt x="106744" y="4574427"/>
                  <a:pt x="0" y="4607408"/>
                </a:cubicBezTo>
                <a:cubicBezTo>
                  <a:pt x="-48598" y="4388944"/>
                  <a:pt x="48339" y="4247362"/>
                  <a:pt x="0" y="4123630"/>
                </a:cubicBezTo>
                <a:cubicBezTo>
                  <a:pt x="-48339" y="3999898"/>
                  <a:pt x="44281" y="3839036"/>
                  <a:pt x="0" y="3639852"/>
                </a:cubicBezTo>
                <a:cubicBezTo>
                  <a:pt x="-44281" y="3440668"/>
                  <a:pt x="69886" y="3171544"/>
                  <a:pt x="0" y="3017852"/>
                </a:cubicBezTo>
                <a:cubicBezTo>
                  <a:pt x="-69886" y="2864160"/>
                  <a:pt x="31077" y="2570672"/>
                  <a:pt x="0" y="2349778"/>
                </a:cubicBezTo>
                <a:cubicBezTo>
                  <a:pt x="-31077" y="2128884"/>
                  <a:pt x="67329" y="1916742"/>
                  <a:pt x="0" y="1727778"/>
                </a:cubicBezTo>
                <a:cubicBezTo>
                  <a:pt x="-67329" y="1538814"/>
                  <a:pt x="70247" y="1278418"/>
                  <a:pt x="0" y="1059704"/>
                </a:cubicBezTo>
                <a:cubicBezTo>
                  <a:pt x="-70247" y="840990"/>
                  <a:pt x="79225" y="324292"/>
                  <a:pt x="0" y="0"/>
                </a:cubicBezTo>
                <a:close/>
              </a:path>
              <a:path w="1493568" h="4607408" stroke="0" extrusionOk="0">
                <a:moveTo>
                  <a:pt x="0" y="0"/>
                </a:moveTo>
                <a:cubicBezTo>
                  <a:pt x="156320" y="-1749"/>
                  <a:pt x="320190" y="22208"/>
                  <a:pt x="467985" y="0"/>
                </a:cubicBezTo>
                <a:cubicBezTo>
                  <a:pt x="615780" y="-22208"/>
                  <a:pt x="751025" y="8596"/>
                  <a:pt x="980776" y="0"/>
                </a:cubicBezTo>
                <a:cubicBezTo>
                  <a:pt x="1210527" y="-8596"/>
                  <a:pt x="1308677" y="57553"/>
                  <a:pt x="1493568" y="0"/>
                </a:cubicBezTo>
                <a:cubicBezTo>
                  <a:pt x="1524908" y="132266"/>
                  <a:pt x="1486832" y="316539"/>
                  <a:pt x="1493568" y="622000"/>
                </a:cubicBezTo>
                <a:cubicBezTo>
                  <a:pt x="1500304" y="927461"/>
                  <a:pt x="1433908" y="1115991"/>
                  <a:pt x="1493568" y="1244000"/>
                </a:cubicBezTo>
                <a:cubicBezTo>
                  <a:pt x="1553228" y="1372009"/>
                  <a:pt x="1482255" y="1635997"/>
                  <a:pt x="1493568" y="1773852"/>
                </a:cubicBezTo>
                <a:cubicBezTo>
                  <a:pt x="1504881" y="1911707"/>
                  <a:pt x="1458883" y="2152253"/>
                  <a:pt x="1493568" y="2395852"/>
                </a:cubicBezTo>
                <a:cubicBezTo>
                  <a:pt x="1528253" y="2639451"/>
                  <a:pt x="1449344" y="2802038"/>
                  <a:pt x="1493568" y="2925704"/>
                </a:cubicBezTo>
                <a:cubicBezTo>
                  <a:pt x="1537792" y="3049370"/>
                  <a:pt x="1439696" y="3251042"/>
                  <a:pt x="1493568" y="3501630"/>
                </a:cubicBezTo>
                <a:cubicBezTo>
                  <a:pt x="1547440" y="3752218"/>
                  <a:pt x="1441938" y="3767557"/>
                  <a:pt x="1493568" y="3985408"/>
                </a:cubicBezTo>
                <a:cubicBezTo>
                  <a:pt x="1545198" y="4203259"/>
                  <a:pt x="1422047" y="4323671"/>
                  <a:pt x="1493568" y="4607408"/>
                </a:cubicBezTo>
                <a:cubicBezTo>
                  <a:pt x="1310081" y="4648753"/>
                  <a:pt x="1175178" y="4549259"/>
                  <a:pt x="980776" y="4607408"/>
                </a:cubicBezTo>
                <a:cubicBezTo>
                  <a:pt x="786374" y="4665557"/>
                  <a:pt x="662804" y="4563676"/>
                  <a:pt x="482920" y="4607408"/>
                </a:cubicBezTo>
                <a:cubicBezTo>
                  <a:pt x="303036" y="4651140"/>
                  <a:pt x="232335" y="4576035"/>
                  <a:pt x="0" y="4607408"/>
                </a:cubicBezTo>
                <a:cubicBezTo>
                  <a:pt x="-21664" y="4426834"/>
                  <a:pt x="15047" y="4314453"/>
                  <a:pt x="0" y="4169704"/>
                </a:cubicBezTo>
                <a:cubicBezTo>
                  <a:pt x="-15047" y="4024955"/>
                  <a:pt x="34369" y="3856772"/>
                  <a:pt x="0" y="3685926"/>
                </a:cubicBezTo>
                <a:cubicBezTo>
                  <a:pt x="-34369" y="3515080"/>
                  <a:pt x="39697" y="3405615"/>
                  <a:pt x="0" y="3156074"/>
                </a:cubicBezTo>
                <a:cubicBezTo>
                  <a:pt x="-39697" y="2906533"/>
                  <a:pt x="30555" y="2814083"/>
                  <a:pt x="0" y="2534074"/>
                </a:cubicBezTo>
                <a:cubicBezTo>
                  <a:pt x="-30555" y="2254065"/>
                  <a:pt x="9804" y="2184416"/>
                  <a:pt x="0" y="2096371"/>
                </a:cubicBezTo>
                <a:cubicBezTo>
                  <a:pt x="-9804" y="2008326"/>
                  <a:pt x="7516" y="1824021"/>
                  <a:pt x="0" y="1658667"/>
                </a:cubicBezTo>
                <a:cubicBezTo>
                  <a:pt x="-7516" y="1493313"/>
                  <a:pt x="61818" y="1178075"/>
                  <a:pt x="0" y="990593"/>
                </a:cubicBezTo>
                <a:cubicBezTo>
                  <a:pt x="-61818" y="803111"/>
                  <a:pt x="35675" y="234282"/>
                  <a:pt x="0" y="0"/>
                </a:cubicBezTo>
                <a:close/>
              </a:path>
            </a:pathLst>
          </a:custGeom>
          <a:solidFill>
            <a:schemeClr val="accent6">
              <a:lumMod val="20000"/>
              <a:lumOff val="80000"/>
            </a:schemeClr>
          </a:solidFill>
          <a:ln w="28575">
            <a:solidFill>
              <a:schemeClr val="accent6">
                <a:lumMod val="75000"/>
              </a:schemeClr>
            </a:solidFill>
            <a:prstDash val="dash"/>
            <a:extLst>
              <a:ext uri="{C807C97D-BFC1-408E-A445-0C87EB9F89A2}">
                <ask:lineSketchStyleProps xmlns:ask="http://schemas.microsoft.com/office/drawing/2018/sketchyshapes" sd="1188412590">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ptos Narrow" panose="020B0004020202020204" pitchFamily="34" charset="0"/>
            </a:endParaRPr>
          </a:p>
        </p:txBody>
      </p:sp>
      <p:sp>
        <p:nvSpPr>
          <p:cNvPr id="93" name="Rectangle 92">
            <a:extLst>
              <a:ext uri="{FF2B5EF4-FFF2-40B4-BE49-F238E27FC236}">
                <a16:creationId xmlns:a16="http://schemas.microsoft.com/office/drawing/2014/main" id="{33322753-065F-F8A3-6DD5-40A5223BBE5E}"/>
              </a:ext>
            </a:extLst>
          </p:cNvPr>
          <p:cNvSpPr/>
          <p:nvPr/>
        </p:nvSpPr>
        <p:spPr>
          <a:xfrm>
            <a:off x="3768639" y="1380581"/>
            <a:ext cx="6477810" cy="5315460"/>
          </a:xfrm>
          <a:custGeom>
            <a:avLst/>
            <a:gdLst>
              <a:gd name="connsiteX0" fmla="*/ 0 w 6477810"/>
              <a:gd name="connsiteY0" fmla="*/ 0 h 5315460"/>
              <a:gd name="connsiteX1" fmla="*/ 394558 w 6477810"/>
              <a:gd name="connsiteY1" fmla="*/ 0 h 5315460"/>
              <a:gd name="connsiteX2" fmla="*/ 1048227 w 6477810"/>
              <a:gd name="connsiteY2" fmla="*/ 0 h 5315460"/>
              <a:gd name="connsiteX3" fmla="*/ 1572341 w 6477810"/>
              <a:gd name="connsiteY3" fmla="*/ 0 h 5315460"/>
              <a:gd name="connsiteX4" fmla="*/ 1966899 w 6477810"/>
              <a:gd name="connsiteY4" fmla="*/ 0 h 5315460"/>
              <a:gd name="connsiteX5" fmla="*/ 2491012 w 6477810"/>
              <a:gd name="connsiteY5" fmla="*/ 0 h 5315460"/>
              <a:gd name="connsiteX6" fmla="*/ 3015126 w 6477810"/>
              <a:gd name="connsiteY6" fmla="*/ 0 h 5315460"/>
              <a:gd name="connsiteX7" fmla="*/ 3733574 w 6477810"/>
              <a:gd name="connsiteY7" fmla="*/ 0 h 5315460"/>
              <a:gd name="connsiteX8" fmla="*/ 4452022 w 6477810"/>
              <a:gd name="connsiteY8" fmla="*/ 0 h 5315460"/>
              <a:gd name="connsiteX9" fmla="*/ 5170470 w 6477810"/>
              <a:gd name="connsiteY9" fmla="*/ 0 h 5315460"/>
              <a:gd name="connsiteX10" fmla="*/ 5759362 w 6477810"/>
              <a:gd name="connsiteY10" fmla="*/ 0 h 5315460"/>
              <a:gd name="connsiteX11" fmla="*/ 6477810 w 6477810"/>
              <a:gd name="connsiteY11" fmla="*/ 0 h 5315460"/>
              <a:gd name="connsiteX12" fmla="*/ 6477810 w 6477810"/>
              <a:gd name="connsiteY12" fmla="*/ 696916 h 5315460"/>
              <a:gd name="connsiteX13" fmla="*/ 6477810 w 6477810"/>
              <a:gd name="connsiteY13" fmla="*/ 1340677 h 5315460"/>
              <a:gd name="connsiteX14" fmla="*/ 6477810 w 6477810"/>
              <a:gd name="connsiteY14" fmla="*/ 1771820 h 5315460"/>
              <a:gd name="connsiteX15" fmla="*/ 6477810 w 6477810"/>
              <a:gd name="connsiteY15" fmla="*/ 2202963 h 5315460"/>
              <a:gd name="connsiteX16" fmla="*/ 6477810 w 6477810"/>
              <a:gd name="connsiteY16" fmla="*/ 2740415 h 5315460"/>
              <a:gd name="connsiteX17" fmla="*/ 6477810 w 6477810"/>
              <a:gd name="connsiteY17" fmla="*/ 3437331 h 5315460"/>
              <a:gd name="connsiteX18" fmla="*/ 6477810 w 6477810"/>
              <a:gd name="connsiteY18" fmla="*/ 3868474 h 5315460"/>
              <a:gd name="connsiteX19" fmla="*/ 6477810 w 6477810"/>
              <a:gd name="connsiteY19" fmla="*/ 4512235 h 5315460"/>
              <a:gd name="connsiteX20" fmla="*/ 6477810 w 6477810"/>
              <a:gd name="connsiteY20" fmla="*/ 5315460 h 5315460"/>
              <a:gd name="connsiteX21" fmla="*/ 6018474 w 6477810"/>
              <a:gd name="connsiteY21" fmla="*/ 5315460 h 5315460"/>
              <a:gd name="connsiteX22" fmla="*/ 5429583 w 6477810"/>
              <a:gd name="connsiteY22" fmla="*/ 5315460 h 5315460"/>
              <a:gd name="connsiteX23" fmla="*/ 4711135 w 6477810"/>
              <a:gd name="connsiteY23" fmla="*/ 5315460 h 5315460"/>
              <a:gd name="connsiteX24" fmla="*/ 4251799 w 6477810"/>
              <a:gd name="connsiteY24" fmla="*/ 5315460 h 5315460"/>
              <a:gd name="connsiteX25" fmla="*/ 3792463 w 6477810"/>
              <a:gd name="connsiteY25" fmla="*/ 5315460 h 5315460"/>
              <a:gd name="connsiteX26" fmla="*/ 3203571 w 6477810"/>
              <a:gd name="connsiteY26" fmla="*/ 5315460 h 5315460"/>
              <a:gd name="connsiteX27" fmla="*/ 2744236 w 6477810"/>
              <a:gd name="connsiteY27" fmla="*/ 5315460 h 5315460"/>
              <a:gd name="connsiteX28" fmla="*/ 2155344 w 6477810"/>
              <a:gd name="connsiteY28" fmla="*/ 5315460 h 5315460"/>
              <a:gd name="connsiteX29" fmla="*/ 1631230 w 6477810"/>
              <a:gd name="connsiteY29" fmla="*/ 5315460 h 5315460"/>
              <a:gd name="connsiteX30" fmla="*/ 1042339 w 6477810"/>
              <a:gd name="connsiteY30" fmla="*/ 5315460 h 5315460"/>
              <a:gd name="connsiteX31" fmla="*/ 0 w 6477810"/>
              <a:gd name="connsiteY31" fmla="*/ 5315460 h 5315460"/>
              <a:gd name="connsiteX32" fmla="*/ 0 w 6477810"/>
              <a:gd name="connsiteY32" fmla="*/ 4831163 h 5315460"/>
              <a:gd name="connsiteX33" fmla="*/ 0 w 6477810"/>
              <a:gd name="connsiteY33" fmla="*/ 4400020 h 5315460"/>
              <a:gd name="connsiteX34" fmla="*/ 0 w 6477810"/>
              <a:gd name="connsiteY34" fmla="*/ 3809413 h 5315460"/>
              <a:gd name="connsiteX35" fmla="*/ 0 w 6477810"/>
              <a:gd name="connsiteY35" fmla="*/ 3271961 h 5315460"/>
              <a:gd name="connsiteX36" fmla="*/ 0 w 6477810"/>
              <a:gd name="connsiteY36" fmla="*/ 2787663 h 5315460"/>
              <a:gd name="connsiteX37" fmla="*/ 0 w 6477810"/>
              <a:gd name="connsiteY37" fmla="*/ 2250211 h 5315460"/>
              <a:gd name="connsiteX38" fmla="*/ 0 w 6477810"/>
              <a:gd name="connsiteY38" fmla="*/ 1765914 h 5315460"/>
              <a:gd name="connsiteX39" fmla="*/ 0 w 6477810"/>
              <a:gd name="connsiteY39" fmla="*/ 1175307 h 5315460"/>
              <a:gd name="connsiteX40" fmla="*/ 0 w 6477810"/>
              <a:gd name="connsiteY40" fmla="*/ 531546 h 5315460"/>
              <a:gd name="connsiteX41" fmla="*/ 0 w 6477810"/>
              <a:gd name="connsiteY41" fmla="*/ 0 h 53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77810" h="5315460" fill="none" extrusionOk="0">
                <a:moveTo>
                  <a:pt x="0" y="0"/>
                </a:moveTo>
                <a:cubicBezTo>
                  <a:pt x="141536" y="-13654"/>
                  <a:pt x="281741" y="2163"/>
                  <a:pt x="394558" y="0"/>
                </a:cubicBezTo>
                <a:cubicBezTo>
                  <a:pt x="507375" y="-2163"/>
                  <a:pt x="845931" y="27753"/>
                  <a:pt x="1048227" y="0"/>
                </a:cubicBezTo>
                <a:cubicBezTo>
                  <a:pt x="1250523" y="-27753"/>
                  <a:pt x="1447199" y="50669"/>
                  <a:pt x="1572341" y="0"/>
                </a:cubicBezTo>
                <a:cubicBezTo>
                  <a:pt x="1697483" y="-50669"/>
                  <a:pt x="1880994" y="8576"/>
                  <a:pt x="1966899" y="0"/>
                </a:cubicBezTo>
                <a:cubicBezTo>
                  <a:pt x="2052804" y="-8576"/>
                  <a:pt x="2315508" y="32654"/>
                  <a:pt x="2491012" y="0"/>
                </a:cubicBezTo>
                <a:cubicBezTo>
                  <a:pt x="2666516" y="-32654"/>
                  <a:pt x="2810057" y="51208"/>
                  <a:pt x="3015126" y="0"/>
                </a:cubicBezTo>
                <a:cubicBezTo>
                  <a:pt x="3220195" y="-51208"/>
                  <a:pt x="3381742" y="57645"/>
                  <a:pt x="3733574" y="0"/>
                </a:cubicBezTo>
                <a:cubicBezTo>
                  <a:pt x="4085406" y="-57645"/>
                  <a:pt x="4287732" y="52433"/>
                  <a:pt x="4452022" y="0"/>
                </a:cubicBezTo>
                <a:cubicBezTo>
                  <a:pt x="4616312" y="-52433"/>
                  <a:pt x="4819052" y="21795"/>
                  <a:pt x="5170470" y="0"/>
                </a:cubicBezTo>
                <a:cubicBezTo>
                  <a:pt x="5521888" y="-21795"/>
                  <a:pt x="5546077" y="53003"/>
                  <a:pt x="5759362" y="0"/>
                </a:cubicBezTo>
                <a:cubicBezTo>
                  <a:pt x="5972647" y="-53003"/>
                  <a:pt x="6247162" y="32241"/>
                  <a:pt x="6477810" y="0"/>
                </a:cubicBezTo>
                <a:cubicBezTo>
                  <a:pt x="6492501" y="345378"/>
                  <a:pt x="6410489" y="401651"/>
                  <a:pt x="6477810" y="696916"/>
                </a:cubicBezTo>
                <a:cubicBezTo>
                  <a:pt x="6545131" y="992181"/>
                  <a:pt x="6472891" y="1023414"/>
                  <a:pt x="6477810" y="1340677"/>
                </a:cubicBezTo>
                <a:cubicBezTo>
                  <a:pt x="6482729" y="1657940"/>
                  <a:pt x="6443375" y="1573712"/>
                  <a:pt x="6477810" y="1771820"/>
                </a:cubicBezTo>
                <a:cubicBezTo>
                  <a:pt x="6512245" y="1969928"/>
                  <a:pt x="6470845" y="2047012"/>
                  <a:pt x="6477810" y="2202963"/>
                </a:cubicBezTo>
                <a:cubicBezTo>
                  <a:pt x="6484775" y="2358914"/>
                  <a:pt x="6475317" y="2489677"/>
                  <a:pt x="6477810" y="2740415"/>
                </a:cubicBezTo>
                <a:cubicBezTo>
                  <a:pt x="6480303" y="2991153"/>
                  <a:pt x="6436106" y="3217095"/>
                  <a:pt x="6477810" y="3437331"/>
                </a:cubicBezTo>
                <a:cubicBezTo>
                  <a:pt x="6519514" y="3657567"/>
                  <a:pt x="6443080" y="3709797"/>
                  <a:pt x="6477810" y="3868474"/>
                </a:cubicBezTo>
                <a:cubicBezTo>
                  <a:pt x="6512540" y="4027151"/>
                  <a:pt x="6441355" y="4369625"/>
                  <a:pt x="6477810" y="4512235"/>
                </a:cubicBezTo>
                <a:cubicBezTo>
                  <a:pt x="6514265" y="4654845"/>
                  <a:pt x="6391407" y="5053164"/>
                  <a:pt x="6477810" y="5315460"/>
                </a:cubicBezTo>
                <a:cubicBezTo>
                  <a:pt x="6261096" y="5346970"/>
                  <a:pt x="6240789" y="5301856"/>
                  <a:pt x="6018474" y="5315460"/>
                </a:cubicBezTo>
                <a:cubicBezTo>
                  <a:pt x="5796159" y="5329064"/>
                  <a:pt x="5614242" y="5309011"/>
                  <a:pt x="5429583" y="5315460"/>
                </a:cubicBezTo>
                <a:cubicBezTo>
                  <a:pt x="5244924" y="5321909"/>
                  <a:pt x="4882562" y="5283070"/>
                  <a:pt x="4711135" y="5315460"/>
                </a:cubicBezTo>
                <a:cubicBezTo>
                  <a:pt x="4539708" y="5347850"/>
                  <a:pt x="4447183" y="5274740"/>
                  <a:pt x="4251799" y="5315460"/>
                </a:cubicBezTo>
                <a:cubicBezTo>
                  <a:pt x="4056415" y="5356180"/>
                  <a:pt x="3978862" y="5277205"/>
                  <a:pt x="3792463" y="5315460"/>
                </a:cubicBezTo>
                <a:cubicBezTo>
                  <a:pt x="3606064" y="5353715"/>
                  <a:pt x="3482646" y="5258403"/>
                  <a:pt x="3203571" y="5315460"/>
                </a:cubicBezTo>
                <a:cubicBezTo>
                  <a:pt x="2924496" y="5372517"/>
                  <a:pt x="2912890" y="5285079"/>
                  <a:pt x="2744236" y="5315460"/>
                </a:cubicBezTo>
                <a:cubicBezTo>
                  <a:pt x="2575582" y="5345841"/>
                  <a:pt x="2434608" y="5287226"/>
                  <a:pt x="2155344" y="5315460"/>
                </a:cubicBezTo>
                <a:cubicBezTo>
                  <a:pt x="1876080" y="5343694"/>
                  <a:pt x="1854776" y="5299481"/>
                  <a:pt x="1631230" y="5315460"/>
                </a:cubicBezTo>
                <a:cubicBezTo>
                  <a:pt x="1407684" y="5331439"/>
                  <a:pt x="1319448" y="5312212"/>
                  <a:pt x="1042339" y="5315460"/>
                </a:cubicBezTo>
                <a:cubicBezTo>
                  <a:pt x="765230" y="5318708"/>
                  <a:pt x="301943" y="5295486"/>
                  <a:pt x="0" y="5315460"/>
                </a:cubicBezTo>
                <a:cubicBezTo>
                  <a:pt x="-45709" y="5114512"/>
                  <a:pt x="39162" y="5003796"/>
                  <a:pt x="0" y="4831163"/>
                </a:cubicBezTo>
                <a:cubicBezTo>
                  <a:pt x="-39162" y="4658530"/>
                  <a:pt x="13187" y="4516554"/>
                  <a:pt x="0" y="4400020"/>
                </a:cubicBezTo>
                <a:cubicBezTo>
                  <a:pt x="-13187" y="4283486"/>
                  <a:pt x="31653" y="4061216"/>
                  <a:pt x="0" y="3809413"/>
                </a:cubicBezTo>
                <a:cubicBezTo>
                  <a:pt x="-31653" y="3557610"/>
                  <a:pt x="42225" y="3399197"/>
                  <a:pt x="0" y="3271961"/>
                </a:cubicBezTo>
                <a:cubicBezTo>
                  <a:pt x="-42225" y="3144725"/>
                  <a:pt x="21054" y="3013453"/>
                  <a:pt x="0" y="2787663"/>
                </a:cubicBezTo>
                <a:cubicBezTo>
                  <a:pt x="-21054" y="2561873"/>
                  <a:pt x="58597" y="2424749"/>
                  <a:pt x="0" y="2250211"/>
                </a:cubicBezTo>
                <a:cubicBezTo>
                  <a:pt x="-58597" y="2075673"/>
                  <a:pt x="38636" y="1864402"/>
                  <a:pt x="0" y="1765914"/>
                </a:cubicBezTo>
                <a:cubicBezTo>
                  <a:pt x="-38636" y="1667426"/>
                  <a:pt x="8467" y="1363847"/>
                  <a:pt x="0" y="1175307"/>
                </a:cubicBezTo>
                <a:cubicBezTo>
                  <a:pt x="-8467" y="986767"/>
                  <a:pt x="25867" y="778686"/>
                  <a:pt x="0" y="531546"/>
                </a:cubicBezTo>
                <a:cubicBezTo>
                  <a:pt x="-25867" y="284406"/>
                  <a:pt x="37445" y="162094"/>
                  <a:pt x="0" y="0"/>
                </a:cubicBezTo>
                <a:close/>
              </a:path>
              <a:path w="6477810" h="5315460" stroke="0" extrusionOk="0">
                <a:moveTo>
                  <a:pt x="0" y="0"/>
                </a:moveTo>
                <a:cubicBezTo>
                  <a:pt x="130357" y="-15739"/>
                  <a:pt x="225935" y="2740"/>
                  <a:pt x="394558" y="0"/>
                </a:cubicBezTo>
                <a:cubicBezTo>
                  <a:pt x="563181" y="-2740"/>
                  <a:pt x="787271" y="23229"/>
                  <a:pt x="983449" y="0"/>
                </a:cubicBezTo>
                <a:cubicBezTo>
                  <a:pt x="1179627" y="-23229"/>
                  <a:pt x="1327077" y="17426"/>
                  <a:pt x="1637119" y="0"/>
                </a:cubicBezTo>
                <a:cubicBezTo>
                  <a:pt x="1947161" y="-17426"/>
                  <a:pt x="1887243" y="39119"/>
                  <a:pt x="2096455" y="0"/>
                </a:cubicBezTo>
                <a:cubicBezTo>
                  <a:pt x="2305667" y="-39119"/>
                  <a:pt x="2352062" y="32007"/>
                  <a:pt x="2491012" y="0"/>
                </a:cubicBezTo>
                <a:cubicBezTo>
                  <a:pt x="2629962" y="-32007"/>
                  <a:pt x="2747909" y="34881"/>
                  <a:pt x="2885570" y="0"/>
                </a:cubicBezTo>
                <a:cubicBezTo>
                  <a:pt x="3023231" y="-34881"/>
                  <a:pt x="3190672" y="17880"/>
                  <a:pt x="3344906" y="0"/>
                </a:cubicBezTo>
                <a:cubicBezTo>
                  <a:pt x="3499140" y="-17880"/>
                  <a:pt x="3656140" y="23864"/>
                  <a:pt x="3869019" y="0"/>
                </a:cubicBezTo>
                <a:cubicBezTo>
                  <a:pt x="4081898" y="-23864"/>
                  <a:pt x="4367408" y="50464"/>
                  <a:pt x="4522689" y="0"/>
                </a:cubicBezTo>
                <a:cubicBezTo>
                  <a:pt x="4677970" y="-50464"/>
                  <a:pt x="4872837" y="497"/>
                  <a:pt x="5046803" y="0"/>
                </a:cubicBezTo>
                <a:cubicBezTo>
                  <a:pt x="5220769" y="-497"/>
                  <a:pt x="5301938" y="2981"/>
                  <a:pt x="5441360" y="0"/>
                </a:cubicBezTo>
                <a:cubicBezTo>
                  <a:pt x="5580782" y="-2981"/>
                  <a:pt x="5666941" y="30479"/>
                  <a:pt x="5835918" y="0"/>
                </a:cubicBezTo>
                <a:cubicBezTo>
                  <a:pt x="6004895" y="-30479"/>
                  <a:pt x="6222775" y="13360"/>
                  <a:pt x="6477810" y="0"/>
                </a:cubicBezTo>
                <a:cubicBezTo>
                  <a:pt x="6478729" y="134016"/>
                  <a:pt x="6438945" y="346126"/>
                  <a:pt x="6477810" y="537452"/>
                </a:cubicBezTo>
                <a:cubicBezTo>
                  <a:pt x="6516675" y="728778"/>
                  <a:pt x="6449930" y="939751"/>
                  <a:pt x="6477810" y="1234368"/>
                </a:cubicBezTo>
                <a:cubicBezTo>
                  <a:pt x="6505690" y="1528985"/>
                  <a:pt x="6432798" y="1511816"/>
                  <a:pt x="6477810" y="1771820"/>
                </a:cubicBezTo>
                <a:cubicBezTo>
                  <a:pt x="6522822" y="2031824"/>
                  <a:pt x="6448317" y="2318111"/>
                  <a:pt x="6477810" y="2468736"/>
                </a:cubicBezTo>
                <a:cubicBezTo>
                  <a:pt x="6507303" y="2619361"/>
                  <a:pt x="6463844" y="2923604"/>
                  <a:pt x="6477810" y="3112497"/>
                </a:cubicBezTo>
                <a:cubicBezTo>
                  <a:pt x="6491776" y="3301390"/>
                  <a:pt x="6415662" y="3589432"/>
                  <a:pt x="6477810" y="3809413"/>
                </a:cubicBezTo>
                <a:cubicBezTo>
                  <a:pt x="6539958" y="4029394"/>
                  <a:pt x="6436806" y="4126704"/>
                  <a:pt x="6477810" y="4346865"/>
                </a:cubicBezTo>
                <a:cubicBezTo>
                  <a:pt x="6518814" y="4567026"/>
                  <a:pt x="6404172" y="4928718"/>
                  <a:pt x="6477810" y="5315460"/>
                </a:cubicBezTo>
                <a:cubicBezTo>
                  <a:pt x="6310923" y="5342681"/>
                  <a:pt x="6271784" y="5280465"/>
                  <a:pt x="6083252" y="5315460"/>
                </a:cubicBezTo>
                <a:cubicBezTo>
                  <a:pt x="5894720" y="5350455"/>
                  <a:pt x="5701407" y="5256942"/>
                  <a:pt x="5494361" y="5315460"/>
                </a:cubicBezTo>
                <a:cubicBezTo>
                  <a:pt x="5287315" y="5373978"/>
                  <a:pt x="5193664" y="5286898"/>
                  <a:pt x="4970247" y="5315460"/>
                </a:cubicBezTo>
                <a:cubicBezTo>
                  <a:pt x="4746830" y="5344022"/>
                  <a:pt x="4613691" y="5272149"/>
                  <a:pt x="4446133" y="5315460"/>
                </a:cubicBezTo>
                <a:cubicBezTo>
                  <a:pt x="4278575" y="5358771"/>
                  <a:pt x="3898556" y="5251126"/>
                  <a:pt x="3727685" y="5315460"/>
                </a:cubicBezTo>
                <a:cubicBezTo>
                  <a:pt x="3556814" y="5379794"/>
                  <a:pt x="3413583" y="5279985"/>
                  <a:pt x="3333128" y="5315460"/>
                </a:cubicBezTo>
                <a:cubicBezTo>
                  <a:pt x="3252673" y="5350935"/>
                  <a:pt x="3040183" y="5300060"/>
                  <a:pt x="2809014" y="5315460"/>
                </a:cubicBezTo>
                <a:cubicBezTo>
                  <a:pt x="2577845" y="5330860"/>
                  <a:pt x="2491545" y="5293067"/>
                  <a:pt x="2349678" y="5315460"/>
                </a:cubicBezTo>
                <a:cubicBezTo>
                  <a:pt x="2207811" y="5337853"/>
                  <a:pt x="1831945" y="5273127"/>
                  <a:pt x="1696008" y="5315460"/>
                </a:cubicBezTo>
                <a:cubicBezTo>
                  <a:pt x="1560071" y="5357793"/>
                  <a:pt x="1233689" y="5229615"/>
                  <a:pt x="977560" y="5315460"/>
                </a:cubicBezTo>
                <a:cubicBezTo>
                  <a:pt x="721431" y="5401305"/>
                  <a:pt x="708656" y="5295420"/>
                  <a:pt x="583003" y="5315460"/>
                </a:cubicBezTo>
                <a:cubicBezTo>
                  <a:pt x="457350" y="5335500"/>
                  <a:pt x="278920" y="5256819"/>
                  <a:pt x="0" y="5315460"/>
                </a:cubicBezTo>
                <a:cubicBezTo>
                  <a:pt x="-70756" y="5016282"/>
                  <a:pt x="76198" y="4919708"/>
                  <a:pt x="0" y="4671699"/>
                </a:cubicBezTo>
                <a:cubicBezTo>
                  <a:pt x="-76198" y="4423690"/>
                  <a:pt x="47482" y="4206790"/>
                  <a:pt x="0" y="4081092"/>
                </a:cubicBezTo>
                <a:cubicBezTo>
                  <a:pt x="-47482" y="3955394"/>
                  <a:pt x="16127" y="3747750"/>
                  <a:pt x="0" y="3490485"/>
                </a:cubicBezTo>
                <a:cubicBezTo>
                  <a:pt x="-16127" y="3233220"/>
                  <a:pt x="63312" y="3081859"/>
                  <a:pt x="0" y="2793570"/>
                </a:cubicBezTo>
                <a:cubicBezTo>
                  <a:pt x="-63312" y="2505281"/>
                  <a:pt x="8214" y="2510443"/>
                  <a:pt x="0" y="2309272"/>
                </a:cubicBezTo>
                <a:cubicBezTo>
                  <a:pt x="-8214" y="2108101"/>
                  <a:pt x="5201" y="1962465"/>
                  <a:pt x="0" y="1718665"/>
                </a:cubicBezTo>
                <a:cubicBezTo>
                  <a:pt x="-5201" y="1474865"/>
                  <a:pt x="17819" y="1235416"/>
                  <a:pt x="0" y="1021750"/>
                </a:cubicBezTo>
                <a:cubicBezTo>
                  <a:pt x="-17819" y="808085"/>
                  <a:pt x="89753" y="498937"/>
                  <a:pt x="0" y="0"/>
                </a:cubicBezTo>
                <a:close/>
              </a:path>
            </a:pathLst>
          </a:custGeom>
          <a:solidFill>
            <a:schemeClr val="accent3">
              <a:lumMod val="20000"/>
              <a:lumOff val="80000"/>
            </a:schemeClr>
          </a:solidFill>
          <a:ln w="28575">
            <a:solidFill>
              <a:schemeClr val="accent3"/>
            </a:solidFill>
            <a:prstDash val="dash"/>
            <a:extLst>
              <a:ext uri="{C807C97D-BFC1-408E-A445-0C87EB9F89A2}">
                <ask:lineSketchStyleProps xmlns:ask="http://schemas.microsoft.com/office/drawing/2018/sketchyshapes" sd="882923659">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ptos Narrow" panose="020B0004020202020204" pitchFamily="34" charset="0"/>
            </a:endParaRPr>
          </a:p>
        </p:txBody>
      </p:sp>
      <p:sp>
        <p:nvSpPr>
          <p:cNvPr id="94" name="Rectangle 93">
            <a:extLst>
              <a:ext uri="{FF2B5EF4-FFF2-40B4-BE49-F238E27FC236}">
                <a16:creationId xmlns:a16="http://schemas.microsoft.com/office/drawing/2014/main" id="{463572BD-A9C2-1F93-E028-74BFDD41753C}"/>
              </a:ext>
            </a:extLst>
          </p:cNvPr>
          <p:cNvSpPr/>
          <p:nvPr/>
        </p:nvSpPr>
        <p:spPr>
          <a:xfrm>
            <a:off x="1891568" y="1734222"/>
            <a:ext cx="5831969" cy="4607410"/>
          </a:xfrm>
          <a:custGeom>
            <a:avLst/>
            <a:gdLst>
              <a:gd name="connsiteX0" fmla="*/ 0 w 5831969"/>
              <a:gd name="connsiteY0" fmla="*/ 0 h 4607410"/>
              <a:gd name="connsiteX1" fmla="*/ 466558 w 5831969"/>
              <a:gd name="connsiteY1" fmla="*/ 0 h 4607410"/>
              <a:gd name="connsiteX2" fmla="*/ 1049754 w 5831969"/>
              <a:gd name="connsiteY2" fmla="*/ 0 h 4607410"/>
              <a:gd name="connsiteX3" fmla="*/ 1691271 w 5831969"/>
              <a:gd name="connsiteY3" fmla="*/ 0 h 4607410"/>
              <a:gd name="connsiteX4" fmla="*/ 2099509 w 5831969"/>
              <a:gd name="connsiteY4" fmla="*/ 0 h 4607410"/>
              <a:gd name="connsiteX5" fmla="*/ 2507747 w 5831969"/>
              <a:gd name="connsiteY5" fmla="*/ 0 h 4607410"/>
              <a:gd name="connsiteX6" fmla="*/ 3207583 w 5831969"/>
              <a:gd name="connsiteY6" fmla="*/ 0 h 4607410"/>
              <a:gd name="connsiteX7" fmla="*/ 3790780 w 5831969"/>
              <a:gd name="connsiteY7" fmla="*/ 0 h 4607410"/>
              <a:gd name="connsiteX8" fmla="*/ 4199018 w 5831969"/>
              <a:gd name="connsiteY8" fmla="*/ 0 h 4607410"/>
              <a:gd name="connsiteX9" fmla="*/ 4782215 w 5831969"/>
              <a:gd name="connsiteY9" fmla="*/ 0 h 4607410"/>
              <a:gd name="connsiteX10" fmla="*/ 5831969 w 5831969"/>
              <a:gd name="connsiteY10" fmla="*/ 0 h 4607410"/>
              <a:gd name="connsiteX11" fmla="*/ 5831969 w 5831969"/>
              <a:gd name="connsiteY11" fmla="*/ 529852 h 4607410"/>
              <a:gd name="connsiteX12" fmla="*/ 5831969 w 5831969"/>
              <a:gd name="connsiteY12" fmla="*/ 1105778 h 4607410"/>
              <a:gd name="connsiteX13" fmla="*/ 5831969 w 5831969"/>
              <a:gd name="connsiteY13" fmla="*/ 1543482 h 4607410"/>
              <a:gd name="connsiteX14" fmla="*/ 5831969 w 5831969"/>
              <a:gd name="connsiteY14" fmla="*/ 2211557 h 4607410"/>
              <a:gd name="connsiteX15" fmla="*/ 5831969 w 5831969"/>
              <a:gd name="connsiteY15" fmla="*/ 2787483 h 4607410"/>
              <a:gd name="connsiteX16" fmla="*/ 5831969 w 5831969"/>
              <a:gd name="connsiteY16" fmla="*/ 3455558 h 4607410"/>
              <a:gd name="connsiteX17" fmla="*/ 5831969 w 5831969"/>
              <a:gd name="connsiteY17" fmla="*/ 3985410 h 4607410"/>
              <a:gd name="connsiteX18" fmla="*/ 5831969 w 5831969"/>
              <a:gd name="connsiteY18" fmla="*/ 4607410 h 4607410"/>
              <a:gd name="connsiteX19" fmla="*/ 5248772 w 5831969"/>
              <a:gd name="connsiteY19" fmla="*/ 4607410 h 4607410"/>
              <a:gd name="connsiteX20" fmla="*/ 4665575 w 5831969"/>
              <a:gd name="connsiteY20" fmla="*/ 4607410 h 4607410"/>
              <a:gd name="connsiteX21" fmla="*/ 4257337 w 5831969"/>
              <a:gd name="connsiteY21" fmla="*/ 4607410 h 4607410"/>
              <a:gd name="connsiteX22" fmla="*/ 3674140 w 5831969"/>
              <a:gd name="connsiteY22" fmla="*/ 4607410 h 4607410"/>
              <a:gd name="connsiteX23" fmla="*/ 3149263 w 5831969"/>
              <a:gd name="connsiteY23" fmla="*/ 4607410 h 4607410"/>
              <a:gd name="connsiteX24" fmla="*/ 2624386 w 5831969"/>
              <a:gd name="connsiteY24" fmla="*/ 4607410 h 4607410"/>
              <a:gd name="connsiteX25" fmla="*/ 2099509 w 5831969"/>
              <a:gd name="connsiteY25" fmla="*/ 4607410 h 4607410"/>
              <a:gd name="connsiteX26" fmla="*/ 1574632 w 5831969"/>
              <a:gd name="connsiteY26" fmla="*/ 4607410 h 4607410"/>
              <a:gd name="connsiteX27" fmla="*/ 933115 w 5831969"/>
              <a:gd name="connsiteY27" fmla="*/ 4607410 h 4607410"/>
              <a:gd name="connsiteX28" fmla="*/ 0 w 5831969"/>
              <a:gd name="connsiteY28" fmla="*/ 4607410 h 4607410"/>
              <a:gd name="connsiteX29" fmla="*/ 0 w 5831969"/>
              <a:gd name="connsiteY29" fmla="*/ 4169706 h 4607410"/>
              <a:gd name="connsiteX30" fmla="*/ 0 w 5831969"/>
              <a:gd name="connsiteY30" fmla="*/ 3639854 h 4607410"/>
              <a:gd name="connsiteX31" fmla="*/ 0 w 5831969"/>
              <a:gd name="connsiteY31" fmla="*/ 3017854 h 4607410"/>
              <a:gd name="connsiteX32" fmla="*/ 0 w 5831969"/>
              <a:gd name="connsiteY32" fmla="*/ 2349779 h 4607410"/>
              <a:gd name="connsiteX33" fmla="*/ 0 w 5831969"/>
              <a:gd name="connsiteY33" fmla="*/ 1912075 h 4607410"/>
              <a:gd name="connsiteX34" fmla="*/ 0 w 5831969"/>
              <a:gd name="connsiteY34" fmla="*/ 1474371 h 4607410"/>
              <a:gd name="connsiteX35" fmla="*/ 0 w 5831969"/>
              <a:gd name="connsiteY35" fmla="*/ 806297 h 4607410"/>
              <a:gd name="connsiteX36" fmla="*/ 0 w 5831969"/>
              <a:gd name="connsiteY36" fmla="*/ 0 h 46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969" h="4607410" fill="none" extrusionOk="0">
                <a:moveTo>
                  <a:pt x="0" y="0"/>
                </a:moveTo>
                <a:cubicBezTo>
                  <a:pt x="173203" y="-49771"/>
                  <a:pt x="263184" y="45024"/>
                  <a:pt x="466558" y="0"/>
                </a:cubicBezTo>
                <a:cubicBezTo>
                  <a:pt x="669932" y="-45024"/>
                  <a:pt x="874086" y="3587"/>
                  <a:pt x="1049754" y="0"/>
                </a:cubicBezTo>
                <a:cubicBezTo>
                  <a:pt x="1225422" y="-3587"/>
                  <a:pt x="1394485" y="64087"/>
                  <a:pt x="1691271" y="0"/>
                </a:cubicBezTo>
                <a:cubicBezTo>
                  <a:pt x="1988057" y="-64087"/>
                  <a:pt x="1995672" y="38333"/>
                  <a:pt x="2099509" y="0"/>
                </a:cubicBezTo>
                <a:cubicBezTo>
                  <a:pt x="2203346" y="-38333"/>
                  <a:pt x="2372733" y="33511"/>
                  <a:pt x="2507747" y="0"/>
                </a:cubicBezTo>
                <a:cubicBezTo>
                  <a:pt x="2642761" y="-33511"/>
                  <a:pt x="3041700" y="30950"/>
                  <a:pt x="3207583" y="0"/>
                </a:cubicBezTo>
                <a:cubicBezTo>
                  <a:pt x="3373466" y="-30950"/>
                  <a:pt x="3627210" y="45524"/>
                  <a:pt x="3790780" y="0"/>
                </a:cubicBezTo>
                <a:cubicBezTo>
                  <a:pt x="3954350" y="-45524"/>
                  <a:pt x="4109804" y="29032"/>
                  <a:pt x="4199018" y="0"/>
                </a:cubicBezTo>
                <a:cubicBezTo>
                  <a:pt x="4288232" y="-29032"/>
                  <a:pt x="4507873" y="3235"/>
                  <a:pt x="4782215" y="0"/>
                </a:cubicBezTo>
                <a:cubicBezTo>
                  <a:pt x="5056557" y="-3235"/>
                  <a:pt x="5563960" y="39096"/>
                  <a:pt x="5831969" y="0"/>
                </a:cubicBezTo>
                <a:cubicBezTo>
                  <a:pt x="5866352" y="243742"/>
                  <a:pt x="5800706" y="318683"/>
                  <a:pt x="5831969" y="529852"/>
                </a:cubicBezTo>
                <a:cubicBezTo>
                  <a:pt x="5863232" y="741021"/>
                  <a:pt x="5788280" y="962473"/>
                  <a:pt x="5831969" y="1105778"/>
                </a:cubicBezTo>
                <a:cubicBezTo>
                  <a:pt x="5875658" y="1249083"/>
                  <a:pt x="5803210" y="1392185"/>
                  <a:pt x="5831969" y="1543482"/>
                </a:cubicBezTo>
                <a:cubicBezTo>
                  <a:pt x="5860728" y="1694779"/>
                  <a:pt x="5764767" y="1939065"/>
                  <a:pt x="5831969" y="2211557"/>
                </a:cubicBezTo>
                <a:cubicBezTo>
                  <a:pt x="5899171" y="2484050"/>
                  <a:pt x="5770313" y="2607598"/>
                  <a:pt x="5831969" y="2787483"/>
                </a:cubicBezTo>
                <a:cubicBezTo>
                  <a:pt x="5893625" y="2967368"/>
                  <a:pt x="5786002" y="3122515"/>
                  <a:pt x="5831969" y="3455558"/>
                </a:cubicBezTo>
                <a:cubicBezTo>
                  <a:pt x="5877936" y="3788601"/>
                  <a:pt x="5772638" y="3729300"/>
                  <a:pt x="5831969" y="3985410"/>
                </a:cubicBezTo>
                <a:cubicBezTo>
                  <a:pt x="5891300" y="4241520"/>
                  <a:pt x="5811784" y="4472672"/>
                  <a:pt x="5831969" y="4607410"/>
                </a:cubicBezTo>
                <a:cubicBezTo>
                  <a:pt x="5672992" y="4636954"/>
                  <a:pt x="5391409" y="4551507"/>
                  <a:pt x="5248772" y="4607410"/>
                </a:cubicBezTo>
                <a:cubicBezTo>
                  <a:pt x="5106135" y="4663313"/>
                  <a:pt x="4858667" y="4592891"/>
                  <a:pt x="4665575" y="4607410"/>
                </a:cubicBezTo>
                <a:cubicBezTo>
                  <a:pt x="4472483" y="4621929"/>
                  <a:pt x="4387641" y="4578478"/>
                  <a:pt x="4257337" y="4607410"/>
                </a:cubicBezTo>
                <a:cubicBezTo>
                  <a:pt x="4127033" y="4636342"/>
                  <a:pt x="3807535" y="4585809"/>
                  <a:pt x="3674140" y="4607410"/>
                </a:cubicBezTo>
                <a:cubicBezTo>
                  <a:pt x="3540745" y="4629011"/>
                  <a:pt x="3286384" y="4571385"/>
                  <a:pt x="3149263" y="4607410"/>
                </a:cubicBezTo>
                <a:cubicBezTo>
                  <a:pt x="3012142" y="4643435"/>
                  <a:pt x="2842774" y="4548925"/>
                  <a:pt x="2624386" y="4607410"/>
                </a:cubicBezTo>
                <a:cubicBezTo>
                  <a:pt x="2405998" y="4665895"/>
                  <a:pt x="2250464" y="4557364"/>
                  <a:pt x="2099509" y="4607410"/>
                </a:cubicBezTo>
                <a:cubicBezTo>
                  <a:pt x="1948554" y="4657456"/>
                  <a:pt x="1747650" y="4579198"/>
                  <a:pt x="1574632" y="4607410"/>
                </a:cubicBezTo>
                <a:cubicBezTo>
                  <a:pt x="1401614" y="4635622"/>
                  <a:pt x="1121107" y="4571714"/>
                  <a:pt x="933115" y="4607410"/>
                </a:cubicBezTo>
                <a:cubicBezTo>
                  <a:pt x="745123" y="4643106"/>
                  <a:pt x="252811" y="4523679"/>
                  <a:pt x="0" y="4607410"/>
                </a:cubicBezTo>
                <a:cubicBezTo>
                  <a:pt x="-27644" y="4479387"/>
                  <a:pt x="32960" y="4337569"/>
                  <a:pt x="0" y="4169706"/>
                </a:cubicBezTo>
                <a:cubicBezTo>
                  <a:pt x="-32960" y="4001843"/>
                  <a:pt x="63218" y="3765112"/>
                  <a:pt x="0" y="3639854"/>
                </a:cubicBezTo>
                <a:cubicBezTo>
                  <a:pt x="-63218" y="3514596"/>
                  <a:pt x="14661" y="3273666"/>
                  <a:pt x="0" y="3017854"/>
                </a:cubicBezTo>
                <a:cubicBezTo>
                  <a:pt x="-14661" y="2762042"/>
                  <a:pt x="57872" y="2664166"/>
                  <a:pt x="0" y="2349779"/>
                </a:cubicBezTo>
                <a:cubicBezTo>
                  <a:pt x="-57872" y="2035393"/>
                  <a:pt x="47387" y="2120341"/>
                  <a:pt x="0" y="1912075"/>
                </a:cubicBezTo>
                <a:cubicBezTo>
                  <a:pt x="-47387" y="1703809"/>
                  <a:pt x="49645" y="1675278"/>
                  <a:pt x="0" y="1474371"/>
                </a:cubicBezTo>
                <a:cubicBezTo>
                  <a:pt x="-49645" y="1273464"/>
                  <a:pt x="2521" y="1059983"/>
                  <a:pt x="0" y="806297"/>
                </a:cubicBezTo>
                <a:cubicBezTo>
                  <a:pt x="-2521" y="552611"/>
                  <a:pt x="27310" y="187870"/>
                  <a:pt x="0" y="0"/>
                </a:cubicBezTo>
                <a:close/>
              </a:path>
              <a:path w="5831969" h="4607410" stroke="0" extrusionOk="0">
                <a:moveTo>
                  <a:pt x="0" y="0"/>
                </a:moveTo>
                <a:cubicBezTo>
                  <a:pt x="108092" y="-24248"/>
                  <a:pt x="349895" y="15460"/>
                  <a:pt x="524877" y="0"/>
                </a:cubicBezTo>
                <a:cubicBezTo>
                  <a:pt x="699859" y="-15460"/>
                  <a:pt x="776365" y="14681"/>
                  <a:pt x="933115" y="0"/>
                </a:cubicBezTo>
                <a:cubicBezTo>
                  <a:pt x="1089865" y="-14681"/>
                  <a:pt x="1449811" y="55985"/>
                  <a:pt x="1632951" y="0"/>
                </a:cubicBezTo>
                <a:cubicBezTo>
                  <a:pt x="1816091" y="-55985"/>
                  <a:pt x="1975456" y="45287"/>
                  <a:pt x="2157829" y="0"/>
                </a:cubicBezTo>
                <a:cubicBezTo>
                  <a:pt x="2340202" y="-45287"/>
                  <a:pt x="2485635" y="50035"/>
                  <a:pt x="2682706" y="0"/>
                </a:cubicBezTo>
                <a:cubicBezTo>
                  <a:pt x="2879777" y="-50035"/>
                  <a:pt x="3142778" y="1236"/>
                  <a:pt x="3382542" y="0"/>
                </a:cubicBezTo>
                <a:cubicBezTo>
                  <a:pt x="3622306" y="-1236"/>
                  <a:pt x="3656968" y="23875"/>
                  <a:pt x="3849100" y="0"/>
                </a:cubicBezTo>
                <a:cubicBezTo>
                  <a:pt x="4041232" y="-23875"/>
                  <a:pt x="4225287" y="74949"/>
                  <a:pt x="4548936" y="0"/>
                </a:cubicBezTo>
                <a:cubicBezTo>
                  <a:pt x="4872585" y="-74949"/>
                  <a:pt x="5096372" y="59136"/>
                  <a:pt x="5248772" y="0"/>
                </a:cubicBezTo>
                <a:cubicBezTo>
                  <a:pt x="5401172" y="-59136"/>
                  <a:pt x="5555318" y="67161"/>
                  <a:pt x="5831969" y="0"/>
                </a:cubicBezTo>
                <a:cubicBezTo>
                  <a:pt x="5859198" y="278533"/>
                  <a:pt x="5790205" y="403750"/>
                  <a:pt x="5831969" y="668074"/>
                </a:cubicBezTo>
                <a:cubicBezTo>
                  <a:pt x="5873733" y="932398"/>
                  <a:pt x="5784443" y="1018640"/>
                  <a:pt x="5831969" y="1290075"/>
                </a:cubicBezTo>
                <a:cubicBezTo>
                  <a:pt x="5879495" y="1561510"/>
                  <a:pt x="5810681" y="1514863"/>
                  <a:pt x="5831969" y="1727779"/>
                </a:cubicBezTo>
                <a:cubicBezTo>
                  <a:pt x="5853257" y="1940695"/>
                  <a:pt x="5781183" y="2027408"/>
                  <a:pt x="5831969" y="2303705"/>
                </a:cubicBezTo>
                <a:cubicBezTo>
                  <a:pt x="5882755" y="2580002"/>
                  <a:pt x="5825445" y="2702915"/>
                  <a:pt x="5831969" y="2879631"/>
                </a:cubicBezTo>
                <a:cubicBezTo>
                  <a:pt x="5838493" y="3056347"/>
                  <a:pt x="5814127" y="3180328"/>
                  <a:pt x="5831969" y="3455558"/>
                </a:cubicBezTo>
                <a:cubicBezTo>
                  <a:pt x="5849811" y="3730788"/>
                  <a:pt x="5813160" y="3898688"/>
                  <a:pt x="5831969" y="4077558"/>
                </a:cubicBezTo>
                <a:cubicBezTo>
                  <a:pt x="5850778" y="4256428"/>
                  <a:pt x="5792342" y="4382776"/>
                  <a:pt x="5831969" y="4607410"/>
                </a:cubicBezTo>
                <a:cubicBezTo>
                  <a:pt x="5599095" y="4614103"/>
                  <a:pt x="5340876" y="4553398"/>
                  <a:pt x="5190452" y="4607410"/>
                </a:cubicBezTo>
                <a:cubicBezTo>
                  <a:pt x="5040028" y="4661422"/>
                  <a:pt x="4928118" y="4568500"/>
                  <a:pt x="4723895" y="4607410"/>
                </a:cubicBezTo>
                <a:cubicBezTo>
                  <a:pt x="4519672" y="4646320"/>
                  <a:pt x="4296090" y="4551018"/>
                  <a:pt x="4024059" y="4607410"/>
                </a:cubicBezTo>
                <a:cubicBezTo>
                  <a:pt x="3752028" y="4663802"/>
                  <a:pt x="3649883" y="4542243"/>
                  <a:pt x="3440862" y="4607410"/>
                </a:cubicBezTo>
                <a:cubicBezTo>
                  <a:pt x="3231841" y="4672577"/>
                  <a:pt x="3150564" y="4590535"/>
                  <a:pt x="2974304" y="4607410"/>
                </a:cubicBezTo>
                <a:cubicBezTo>
                  <a:pt x="2798044" y="4624285"/>
                  <a:pt x="2634429" y="4578668"/>
                  <a:pt x="2391107" y="4607410"/>
                </a:cubicBezTo>
                <a:cubicBezTo>
                  <a:pt x="2147785" y="4636152"/>
                  <a:pt x="2083935" y="4603625"/>
                  <a:pt x="1982869" y="4607410"/>
                </a:cubicBezTo>
                <a:cubicBezTo>
                  <a:pt x="1881803" y="4611195"/>
                  <a:pt x="1765332" y="4601949"/>
                  <a:pt x="1574632" y="4607410"/>
                </a:cubicBezTo>
                <a:cubicBezTo>
                  <a:pt x="1383932" y="4612871"/>
                  <a:pt x="1166106" y="4606486"/>
                  <a:pt x="991435" y="4607410"/>
                </a:cubicBezTo>
                <a:cubicBezTo>
                  <a:pt x="816764" y="4608334"/>
                  <a:pt x="667211" y="4575507"/>
                  <a:pt x="524877" y="4607410"/>
                </a:cubicBezTo>
                <a:cubicBezTo>
                  <a:pt x="382543" y="4639313"/>
                  <a:pt x="215195" y="4578693"/>
                  <a:pt x="0" y="4607410"/>
                </a:cubicBezTo>
                <a:cubicBezTo>
                  <a:pt x="-6242" y="4471616"/>
                  <a:pt x="6110" y="4228485"/>
                  <a:pt x="0" y="4123632"/>
                </a:cubicBezTo>
                <a:cubicBezTo>
                  <a:pt x="-6110" y="4018779"/>
                  <a:pt x="52358" y="3879210"/>
                  <a:pt x="0" y="3685928"/>
                </a:cubicBezTo>
                <a:cubicBezTo>
                  <a:pt x="-52358" y="3492646"/>
                  <a:pt x="68056" y="3323080"/>
                  <a:pt x="0" y="3063928"/>
                </a:cubicBezTo>
                <a:cubicBezTo>
                  <a:pt x="-68056" y="2804776"/>
                  <a:pt x="208" y="2682835"/>
                  <a:pt x="0" y="2580150"/>
                </a:cubicBezTo>
                <a:cubicBezTo>
                  <a:pt x="-208" y="2477465"/>
                  <a:pt x="6161" y="2136720"/>
                  <a:pt x="0" y="1958149"/>
                </a:cubicBezTo>
                <a:cubicBezTo>
                  <a:pt x="-6161" y="1779578"/>
                  <a:pt x="50785" y="1603748"/>
                  <a:pt x="0" y="1290075"/>
                </a:cubicBezTo>
                <a:cubicBezTo>
                  <a:pt x="-50785" y="976402"/>
                  <a:pt x="27525" y="960326"/>
                  <a:pt x="0" y="760223"/>
                </a:cubicBezTo>
                <a:cubicBezTo>
                  <a:pt x="-27525" y="560120"/>
                  <a:pt x="30275" y="160644"/>
                  <a:pt x="0" y="0"/>
                </a:cubicBezTo>
                <a:close/>
              </a:path>
            </a:pathLst>
          </a:custGeom>
          <a:solidFill>
            <a:srgbClr val="E5F3F7">
              <a:alpha val="75686"/>
            </a:srgbClr>
          </a:solidFill>
          <a:ln w="28575">
            <a:solidFill>
              <a:schemeClr val="accent5"/>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ptos Narrow" panose="020B0004020202020204" pitchFamily="34" charset="0"/>
            </a:endParaRPr>
          </a:p>
        </p:txBody>
      </p:sp>
      <p:sp>
        <p:nvSpPr>
          <p:cNvPr id="95" name="Rectangle 94">
            <a:extLst>
              <a:ext uri="{FF2B5EF4-FFF2-40B4-BE49-F238E27FC236}">
                <a16:creationId xmlns:a16="http://schemas.microsoft.com/office/drawing/2014/main" id="{B2B81F92-7388-2685-E19B-D8A6BACFF0D0}"/>
              </a:ext>
            </a:extLst>
          </p:cNvPr>
          <p:cNvSpPr/>
          <p:nvPr/>
        </p:nvSpPr>
        <p:spPr>
          <a:xfrm>
            <a:off x="254845" y="1377042"/>
            <a:ext cx="1459668" cy="5391154"/>
          </a:xfrm>
          <a:custGeom>
            <a:avLst/>
            <a:gdLst>
              <a:gd name="connsiteX0" fmla="*/ 0 w 1459668"/>
              <a:gd name="connsiteY0" fmla="*/ 0 h 5391154"/>
              <a:gd name="connsiteX1" fmla="*/ 442766 w 1459668"/>
              <a:gd name="connsiteY1" fmla="*/ 0 h 5391154"/>
              <a:gd name="connsiteX2" fmla="*/ 958515 w 1459668"/>
              <a:gd name="connsiteY2" fmla="*/ 0 h 5391154"/>
              <a:gd name="connsiteX3" fmla="*/ 1459668 w 1459668"/>
              <a:gd name="connsiteY3" fmla="*/ 0 h 5391154"/>
              <a:gd name="connsiteX4" fmla="*/ 1459668 w 1459668"/>
              <a:gd name="connsiteY4" fmla="*/ 437282 h 5391154"/>
              <a:gd name="connsiteX5" fmla="*/ 1459668 w 1459668"/>
              <a:gd name="connsiteY5" fmla="*/ 1090211 h 5391154"/>
              <a:gd name="connsiteX6" fmla="*/ 1459668 w 1459668"/>
              <a:gd name="connsiteY6" fmla="*/ 1527494 h 5391154"/>
              <a:gd name="connsiteX7" fmla="*/ 1459668 w 1459668"/>
              <a:gd name="connsiteY7" fmla="*/ 2180422 h 5391154"/>
              <a:gd name="connsiteX8" fmla="*/ 1459668 w 1459668"/>
              <a:gd name="connsiteY8" fmla="*/ 2671616 h 5391154"/>
              <a:gd name="connsiteX9" fmla="*/ 1459668 w 1459668"/>
              <a:gd name="connsiteY9" fmla="*/ 3108899 h 5391154"/>
              <a:gd name="connsiteX10" fmla="*/ 1459668 w 1459668"/>
              <a:gd name="connsiteY10" fmla="*/ 3600093 h 5391154"/>
              <a:gd name="connsiteX11" fmla="*/ 1459668 w 1459668"/>
              <a:gd name="connsiteY11" fmla="*/ 4253021 h 5391154"/>
              <a:gd name="connsiteX12" fmla="*/ 1459668 w 1459668"/>
              <a:gd name="connsiteY12" fmla="*/ 4744216 h 5391154"/>
              <a:gd name="connsiteX13" fmla="*/ 1459668 w 1459668"/>
              <a:gd name="connsiteY13" fmla="*/ 5391154 h 5391154"/>
              <a:gd name="connsiteX14" fmla="*/ 1002305 w 1459668"/>
              <a:gd name="connsiteY14" fmla="*/ 5391154 h 5391154"/>
              <a:gd name="connsiteX15" fmla="*/ 501153 w 1459668"/>
              <a:gd name="connsiteY15" fmla="*/ 5391154 h 5391154"/>
              <a:gd name="connsiteX16" fmla="*/ 0 w 1459668"/>
              <a:gd name="connsiteY16" fmla="*/ 5391154 h 5391154"/>
              <a:gd name="connsiteX17" fmla="*/ 0 w 1459668"/>
              <a:gd name="connsiteY17" fmla="*/ 4792137 h 5391154"/>
              <a:gd name="connsiteX18" fmla="*/ 0 w 1459668"/>
              <a:gd name="connsiteY18" fmla="*/ 4193120 h 5391154"/>
              <a:gd name="connsiteX19" fmla="*/ 0 w 1459668"/>
              <a:gd name="connsiteY19" fmla="*/ 3755837 h 5391154"/>
              <a:gd name="connsiteX20" fmla="*/ 0 w 1459668"/>
              <a:gd name="connsiteY20" fmla="*/ 3156820 h 5391154"/>
              <a:gd name="connsiteX21" fmla="*/ 0 w 1459668"/>
              <a:gd name="connsiteY21" fmla="*/ 2449980 h 5391154"/>
              <a:gd name="connsiteX22" fmla="*/ 0 w 1459668"/>
              <a:gd name="connsiteY22" fmla="*/ 1904874 h 5391154"/>
              <a:gd name="connsiteX23" fmla="*/ 0 w 1459668"/>
              <a:gd name="connsiteY23" fmla="*/ 1359769 h 5391154"/>
              <a:gd name="connsiteX24" fmla="*/ 0 w 1459668"/>
              <a:gd name="connsiteY24" fmla="*/ 760752 h 5391154"/>
              <a:gd name="connsiteX25" fmla="*/ 0 w 1459668"/>
              <a:gd name="connsiteY25" fmla="*/ 0 h 539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59668" h="5391154" fill="none" extrusionOk="0">
                <a:moveTo>
                  <a:pt x="0" y="0"/>
                </a:moveTo>
                <a:cubicBezTo>
                  <a:pt x="171085" y="-25979"/>
                  <a:pt x="343471" y="50407"/>
                  <a:pt x="442766" y="0"/>
                </a:cubicBezTo>
                <a:cubicBezTo>
                  <a:pt x="542061" y="-50407"/>
                  <a:pt x="731453" y="24484"/>
                  <a:pt x="958515" y="0"/>
                </a:cubicBezTo>
                <a:cubicBezTo>
                  <a:pt x="1185577" y="-24484"/>
                  <a:pt x="1296657" y="42557"/>
                  <a:pt x="1459668" y="0"/>
                </a:cubicBezTo>
                <a:cubicBezTo>
                  <a:pt x="1492509" y="149814"/>
                  <a:pt x="1440454" y="223740"/>
                  <a:pt x="1459668" y="437282"/>
                </a:cubicBezTo>
                <a:cubicBezTo>
                  <a:pt x="1478882" y="650824"/>
                  <a:pt x="1425224" y="855721"/>
                  <a:pt x="1459668" y="1090211"/>
                </a:cubicBezTo>
                <a:cubicBezTo>
                  <a:pt x="1494112" y="1324701"/>
                  <a:pt x="1415667" y="1425421"/>
                  <a:pt x="1459668" y="1527494"/>
                </a:cubicBezTo>
                <a:cubicBezTo>
                  <a:pt x="1503669" y="1629567"/>
                  <a:pt x="1449448" y="1905290"/>
                  <a:pt x="1459668" y="2180422"/>
                </a:cubicBezTo>
                <a:cubicBezTo>
                  <a:pt x="1469888" y="2455554"/>
                  <a:pt x="1401254" y="2428905"/>
                  <a:pt x="1459668" y="2671616"/>
                </a:cubicBezTo>
                <a:cubicBezTo>
                  <a:pt x="1518082" y="2914327"/>
                  <a:pt x="1432415" y="3001079"/>
                  <a:pt x="1459668" y="3108899"/>
                </a:cubicBezTo>
                <a:cubicBezTo>
                  <a:pt x="1486921" y="3216719"/>
                  <a:pt x="1403149" y="3473803"/>
                  <a:pt x="1459668" y="3600093"/>
                </a:cubicBezTo>
                <a:cubicBezTo>
                  <a:pt x="1516187" y="3726383"/>
                  <a:pt x="1401123" y="3938355"/>
                  <a:pt x="1459668" y="4253021"/>
                </a:cubicBezTo>
                <a:cubicBezTo>
                  <a:pt x="1518213" y="4567687"/>
                  <a:pt x="1449198" y="4514465"/>
                  <a:pt x="1459668" y="4744216"/>
                </a:cubicBezTo>
                <a:cubicBezTo>
                  <a:pt x="1470138" y="4973968"/>
                  <a:pt x="1408707" y="5092986"/>
                  <a:pt x="1459668" y="5391154"/>
                </a:cubicBezTo>
                <a:cubicBezTo>
                  <a:pt x="1265779" y="5419401"/>
                  <a:pt x="1177948" y="5371722"/>
                  <a:pt x="1002305" y="5391154"/>
                </a:cubicBezTo>
                <a:cubicBezTo>
                  <a:pt x="826662" y="5410586"/>
                  <a:pt x="658332" y="5385394"/>
                  <a:pt x="501153" y="5391154"/>
                </a:cubicBezTo>
                <a:cubicBezTo>
                  <a:pt x="343974" y="5396914"/>
                  <a:pt x="171936" y="5352197"/>
                  <a:pt x="0" y="5391154"/>
                </a:cubicBezTo>
                <a:cubicBezTo>
                  <a:pt x="-5187" y="5124413"/>
                  <a:pt x="65036" y="4949020"/>
                  <a:pt x="0" y="4792137"/>
                </a:cubicBezTo>
                <a:cubicBezTo>
                  <a:pt x="-65036" y="4635254"/>
                  <a:pt x="3091" y="4391661"/>
                  <a:pt x="0" y="4193120"/>
                </a:cubicBezTo>
                <a:cubicBezTo>
                  <a:pt x="-3091" y="3994579"/>
                  <a:pt x="47595" y="3844839"/>
                  <a:pt x="0" y="3755837"/>
                </a:cubicBezTo>
                <a:cubicBezTo>
                  <a:pt x="-47595" y="3666835"/>
                  <a:pt x="42337" y="3332452"/>
                  <a:pt x="0" y="3156820"/>
                </a:cubicBezTo>
                <a:cubicBezTo>
                  <a:pt x="-42337" y="2981188"/>
                  <a:pt x="47460" y="2769129"/>
                  <a:pt x="0" y="2449980"/>
                </a:cubicBezTo>
                <a:cubicBezTo>
                  <a:pt x="-47460" y="2130831"/>
                  <a:pt x="50820" y="2060184"/>
                  <a:pt x="0" y="1904874"/>
                </a:cubicBezTo>
                <a:cubicBezTo>
                  <a:pt x="-50820" y="1749564"/>
                  <a:pt x="52739" y="1622795"/>
                  <a:pt x="0" y="1359769"/>
                </a:cubicBezTo>
                <a:cubicBezTo>
                  <a:pt x="-52739" y="1096744"/>
                  <a:pt x="6696" y="938613"/>
                  <a:pt x="0" y="760752"/>
                </a:cubicBezTo>
                <a:cubicBezTo>
                  <a:pt x="-6696" y="582891"/>
                  <a:pt x="3505" y="363075"/>
                  <a:pt x="0" y="0"/>
                </a:cubicBezTo>
                <a:close/>
              </a:path>
              <a:path w="1459668" h="5391154" stroke="0" extrusionOk="0">
                <a:moveTo>
                  <a:pt x="0" y="0"/>
                </a:moveTo>
                <a:cubicBezTo>
                  <a:pt x="163412" y="-42657"/>
                  <a:pt x="364739" y="40860"/>
                  <a:pt x="471959" y="0"/>
                </a:cubicBezTo>
                <a:cubicBezTo>
                  <a:pt x="579179" y="-40860"/>
                  <a:pt x="733097" y="14685"/>
                  <a:pt x="914725" y="0"/>
                </a:cubicBezTo>
                <a:cubicBezTo>
                  <a:pt x="1096353" y="-14685"/>
                  <a:pt x="1202841" y="9126"/>
                  <a:pt x="1459668" y="0"/>
                </a:cubicBezTo>
                <a:cubicBezTo>
                  <a:pt x="1497541" y="137571"/>
                  <a:pt x="1436358" y="339881"/>
                  <a:pt x="1459668" y="545106"/>
                </a:cubicBezTo>
                <a:cubicBezTo>
                  <a:pt x="1482978" y="750331"/>
                  <a:pt x="1404674" y="911363"/>
                  <a:pt x="1459668" y="1036300"/>
                </a:cubicBezTo>
                <a:cubicBezTo>
                  <a:pt x="1514662" y="1161237"/>
                  <a:pt x="1446022" y="1328243"/>
                  <a:pt x="1459668" y="1527494"/>
                </a:cubicBezTo>
                <a:cubicBezTo>
                  <a:pt x="1473314" y="1726745"/>
                  <a:pt x="1392936" y="2000222"/>
                  <a:pt x="1459668" y="2126511"/>
                </a:cubicBezTo>
                <a:cubicBezTo>
                  <a:pt x="1526400" y="2252800"/>
                  <a:pt x="1427337" y="2471584"/>
                  <a:pt x="1459668" y="2725528"/>
                </a:cubicBezTo>
                <a:cubicBezTo>
                  <a:pt x="1491999" y="2979472"/>
                  <a:pt x="1413293" y="3038957"/>
                  <a:pt x="1459668" y="3216722"/>
                </a:cubicBezTo>
                <a:cubicBezTo>
                  <a:pt x="1506043" y="3394487"/>
                  <a:pt x="1427404" y="3521036"/>
                  <a:pt x="1459668" y="3707916"/>
                </a:cubicBezTo>
                <a:cubicBezTo>
                  <a:pt x="1491932" y="3894796"/>
                  <a:pt x="1444235" y="4084620"/>
                  <a:pt x="1459668" y="4306933"/>
                </a:cubicBezTo>
                <a:cubicBezTo>
                  <a:pt x="1475101" y="4529246"/>
                  <a:pt x="1427884" y="5119662"/>
                  <a:pt x="1459668" y="5391154"/>
                </a:cubicBezTo>
                <a:cubicBezTo>
                  <a:pt x="1291252" y="5406215"/>
                  <a:pt x="1113459" y="5364579"/>
                  <a:pt x="1016902" y="5391154"/>
                </a:cubicBezTo>
                <a:cubicBezTo>
                  <a:pt x="920345" y="5417729"/>
                  <a:pt x="613489" y="5329539"/>
                  <a:pt x="501153" y="5391154"/>
                </a:cubicBezTo>
                <a:cubicBezTo>
                  <a:pt x="388817" y="5452769"/>
                  <a:pt x="216868" y="5367400"/>
                  <a:pt x="0" y="5391154"/>
                </a:cubicBezTo>
                <a:cubicBezTo>
                  <a:pt x="-17298" y="5092148"/>
                  <a:pt x="51637" y="5027190"/>
                  <a:pt x="0" y="4792137"/>
                </a:cubicBezTo>
                <a:cubicBezTo>
                  <a:pt x="-51637" y="4557084"/>
                  <a:pt x="43316" y="4519275"/>
                  <a:pt x="0" y="4247031"/>
                </a:cubicBezTo>
                <a:cubicBezTo>
                  <a:pt x="-43316" y="3974787"/>
                  <a:pt x="41947" y="4011295"/>
                  <a:pt x="0" y="3809749"/>
                </a:cubicBezTo>
                <a:cubicBezTo>
                  <a:pt x="-41947" y="3608203"/>
                  <a:pt x="4371" y="3500697"/>
                  <a:pt x="0" y="3318555"/>
                </a:cubicBezTo>
                <a:cubicBezTo>
                  <a:pt x="-4371" y="3136413"/>
                  <a:pt x="57331" y="2991467"/>
                  <a:pt x="0" y="2827361"/>
                </a:cubicBezTo>
                <a:cubicBezTo>
                  <a:pt x="-57331" y="2663255"/>
                  <a:pt x="27667" y="2545543"/>
                  <a:pt x="0" y="2282255"/>
                </a:cubicBezTo>
                <a:cubicBezTo>
                  <a:pt x="-27667" y="2018967"/>
                  <a:pt x="21380" y="1791761"/>
                  <a:pt x="0" y="1575415"/>
                </a:cubicBezTo>
                <a:cubicBezTo>
                  <a:pt x="-21380" y="1359069"/>
                  <a:pt x="2643" y="1144518"/>
                  <a:pt x="0" y="976398"/>
                </a:cubicBezTo>
                <a:cubicBezTo>
                  <a:pt x="-2643" y="808278"/>
                  <a:pt x="38116" y="395154"/>
                  <a:pt x="0" y="0"/>
                </a:cubicBezTo>
                <a:close/>
              </a:path>
            </a:pathLst>
          </a:custGeom>
          <a:solidFill>
            <a:schemeClr val="accent2">
              <a:lumMod val="20000"/>
              <a:lumOff val="80000"/>
            </a:schemeClr>
          </a:solidFill>
          <a:ln w="28575">
            <a:solidFill>
              <a:schemeClr val="accent2"/>
            </a:solidFill>
            <a:prstDash val="dash"/>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ptos Narrow" panose="020B0004020202020204" pitchFamily="34" charset="0"/>
            </a:endParaRPr>
          </a:p>
        </p:txBody>
      </p:sp>
      <p:sp>
        <p:nvSpPr>
          <p:cNvPr id="96" name="ZoneTexte 95">
            <a:extLst>
              <a:ext uri="{FF2B5EF4-FFF2-40B4-BE49-F238E27FC236}">
                <a16:creationId xmlns:a16="http://schemas.microsoft.com/office/drawing/2014/main" id="{E0FD93A2-0B60-64AE-336F-21A39BB39800}"/>
              </a:ext>
            </a:extLst>
          </p:cNvPr>
          <p:cNvSpPr txBox="1"/>
          <p:nvPr/>
        </p:nvSpPr>
        <p:spPr>
          <a:xfrm>
            <a:off x="6149487" y="959790"/>
            <a:ext cx="1493568"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1600" b="1">
                <a:latin typeface="Aptos Narrow" panose="020B0004020202020204" pitchFamily="34" charset="0"/>
              </a:rPr>
              <a:t>Public</a:t>
            </a:r>
          </a:p>
        </p:txBody>
      </p:sp>
      <p:pic>
        <p:nvPicPr>
          <p:cNvPr id="97" name="Image 96" descr="Une image contenant logo, Graphique, texte, clipart&#10;&#10;Description générée automatiquement">
            <a:extLst>
              <a:ext uri="{FF2B5EF4-FFF2-40B4-BE49-F238E27FC236}">
                <a16:creationId xmlns:a16="http://schemas.microsoft.com/office/drawing/2014/main" id="{54368564-64A0-1250-0524-97D4A8D48C33}"/>
              </a:ext>
            </a:extLst>
          </p:cNvPr>
          <p:cNvPicPr>
            <a:picLocks noChangeAspect="1"/>
          </p:cNvPicPr>
          <p:nvPr/>
        </p:nvPicPr>
        <p:blipFill>
          <a:blip r:embed="rId2"/>
          <a:stretch>
            <a:fillRect/>
          </a:stretch>
        </p:blipFill>
        <p:spPr>
          <a:xfrm>
            <a:off x="6349399" y="3518611"/>
            <a:ext cx="1065900" cy="1065900"/>
          </a:xfrm>
          <a:prstGeom prst="rect">
            <a:avLst/>
          </a:prstGeom>
        </p:spPr>
      </p:pic>
      <p:pic>
        <p:nvPicPr>
          <p:cNvPr id="98" name="Image 97" descr="Une image contenant logo, symbole, Graphique, Police&#10;&#10;Description générée automatiquement">
            <a:extLst>
              <a:ext uri="{FF2B5EF4-FFF2-40B4-BE49-F238E27FC236}">
                <a16:creationId xmlns:a16="http://schemas.microsoft.com/office/drawing/2014/main" id="{DAD1733E-6F17-35E9-0DC2-B08E601F3D53}"/>
              </a:ext>
            </a:extLst>
          </p:cNvPr>
          <p:cNvPicPr>
            <a:picLocks noChangeAspect="1"/>
          </p:cNvPicPr>
          <p:nvPr/>
        </p:nvPicPr>
        <p:blipFill>
          <a:blip r:embed="rId3"/>
          <a:stretch>
            <a:fillRect/>
          </a:stretch>
        </p:blipFill>
        <p:spPr>
          <a:xfrm>
            <a:off x="2408866" y="4950312"/>
            <a:ext cx="1065901" cy="1065901"/>
          </a:xfrm>
          <a:prstGeom prst="rect">
            <a:avLst/>
          </a:prstGeom>
        </p:spPr>
      </p:pic>
      <p:pic>
        <p:nvPicPr>
          <p:cNvPr id="99" name="Image 98" descr="Une image contenant Graphique, logo, Police, cercle&#10;&#10;Description générée automatiquement">
            <a:extLst>
              <a:ext uri="{FF2B5EF4-FFF2-40B4-BE49-F238E27FC236}">
                <a16:creationId xmlns:a16="http://schemas.microsoft.com/office/drawing/2014/main" id="{5E52DA52-BD98-6B70-E7F6-1EEBDD1610A9}"/>
              </a:ext>
            </a:extLst>
          </p:cNvPr>
          <p:cNvPicPr>
            <a:picLocks noChangeAspect="1"/>
          </p:cNvPicPr>
          <p:nvPr/>
        </p:nvPicPr>
        <p:blipFill>
          <a:blip r:embed="rId4"/>
          <a:stretch>
            <a:fillRect/>
          </a:stretch>
        </p:blipFill>
        <p:spPr>
          <a:xfrm>
            <a:off x="2408866" y="2064417"/>
            <a:ext cx="1065901" cy="1063778"/>
          </a:xfrm>
          <a:prstGeom prst="rect">
            <a:avLst/>
          </a:prstGeom>
        </p:spPr>
      </p:pic>
      <p:pic>
        <p:nvPicPr>
          <p:cNvPr id="100" name="Image 99" descr="Une image contenant logo, symbole, cercle, Police&#10;&#10;Description générée automatiquement">
            <a:extLst>
              <a:ext uri="{FF2B5EF4-FFF2-40B4-BE49-F238E27FC236}">
                <a16:creationId xmlns:a16="http://schemas.microsoft.com/office/drawing/2014/main" id="{73061634-D811-1AB5-10B5-B7AE17C6C433}"/>
              </a:ext>
            </a:extLst>
          </p:cNvPr>
          <p:cNvPicPr>
            <a:picLocks noChangeAspect="1"/>
          </p:cNvPicPr>
          <p:nvPr/>
        </p:nvPicPr>
        <p:blipFill>
          <a:blip r:embed="rId5">
            <a:alphaModFix amt="30000"/>
          </a:blip>
          <a:stretch>
            <a:fillRect/>
          </a:stretch>
        </p:blipFill>
        <p:spPr>
          <a:xfrm>
            <a:off x="2412519" y="3507292"/>
            <a:ext cx="1062248" cy="1065900"/>
          </a:xfrm>
          <a:prstGeom prst="rect">
            <a:avLst/>
          </a:prstGeom>
        </p:spPr>
      </p:pic>
      <p:cxnSp>
        <p:nvCxnSpPr>
          <p:cNvPr id="101" name="Connecteur droit avec flèche 100">
            <a:extLst>
              <a:ext uri="{FF2B5EF4-FFF2-40B4-BE49-F238E27FC236}">
                <a16:creationId xmlns:a16="http://schemas.microsoft.com/office/drawing/2014/main" id="{118A52F4-25C6-A808-26DD-0D559C12B958}"/>
              </a:ext>
            </a:extLst>
          </p:cNvPr>
          <p:cNvCxnSpPr>
            <a:cxnSpLocks/>
            <a:endCxn id="98" idx="1"/>
          </p:cNvCxnSpPr>
          <p:nvPr/>
        </p:nvCxnSpPr>
        <p:spPr>
          <a:xfrm>
            <a:off x="1775237" y="5483263"/>
            <a:ext cx="633629" cy="0"/>
          </a:xfrm>
          <a:prstGeom prst="straightConnector1">
            <a:avLst/>
          </a:prstGeom>
          <a:ln w="44450">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02" name="ZoneTexte 101">
            <a:extLst>
              <a:ext uri="{FF2B5EF4-FFF2-40B4-BE49-F238E27FC236}">
                <a16:creationId xmlns:a16="http://schemas.microsoft.com/office/drawing/2014/main" id="{756B4932-1038-6F49-2879-0006061238AE}"/>
              </a:ext>
            </a:extLst>
          </p:cNvPr>
          <p:cNvSpPr txBox="1"/>
          <p:nvPr/>
        </p:nvSpPr>
        <p:spPr>
          <a:xfrm>
            <a:off x="258953" y="959790"/>
            <a:ext cx="1493568"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sz="1600" b="1" dirty="0">
                <a:latin typeface="Aptos Narrow" panose="020B0004020202020204" pitchFamily="34" charset="0"/>
              </a:rPr>
              <a:t>Établissement</a:t>
            </a:r>
          </a:p>
        </p:txBody>
      </p:sp>
      <p:pic>
        <p:nvPicPr>
          <p:cNvPr id="103" name="Image 102">
            <a:extLst>
              <a:ext uri="{FF2B5EF4-FFF2-40B4-BE49-F238E27FC236}">
                <a16:creationId xmlns:a16="http://schemas.microsoft.com/office/drawing/2014/main" id="{1696468C-08A5-B641-B2A8-6F341E56E29E}"/>
              </a:ext>
            </a:extLst>
          </p:cNvPr>
          <p:cNvPicPr>
            <a:picLocks noChangeAspect="1"/>
          </p:cNvPicPr>
          <p:nvPr/>
        </p:nvPicPr>
        <p:blipFill>
          <a:blip r:embed="rId6">
            <a:alphaModFix amt="30000"/>
          </a:blip>
          <a:srcRect/>
          <a:stretch/>
        </p:blipFill>
        <p:spPr>
          <a:xfrm>
            <a:off x="8292141" y="2042649"/>
            <a:ext cx="1408723" cy="1108080"/>
          </a:xfrm>
          <a:prstGeom prst="rect">
            <a:avLst/>
          </a:prstGeom>
        </p:spPr>
      </p:pic>
      <p:pic>
        <p:nvPicPr>
          <p:cNvPr id="104" name="Image 103">
            <a:extLst>
              <a:ext uri="{FF2B5EF4-FFF2-40B4-BE49-F238E27FC236}">
                <a16:creationId xmlns:a16="http://schemas.microsoft.com/office/drawing/2014/main" id="{F57AB10F-8990-D533-5AA4-50C13E38A395}"/>
              </a:ext>
            </a:extLst>
          </p:cNvPr>
          <p:cNvPicPr>
            <a:picLocks noChangeAspect="1"/>
          </p:cNvPicPr>
          <p:nvPr/>
        </p:nvPicPr>
        <p:blipFill>
          <a:blip r:embed="rId7">
            <a:alphaModFix amt="30000"/>
            <a:extLst>
              <a:ext uri="{28A0092B-C50C-407E-A947-70E740481C1C}">
                <a14:useLocalDpi xmlns:a14="http://schemas.microsoft.com/office/drawing/2010/main" val="0"/>
              </a:ext>
            </a:extLst>
          </a:blip>
          <a:stretch>
            <a:fillRect/>
          </a:stretch>
        </p:blipFill>
        <p:spPr>
          <a:xfrm>
            <a:off x="8466887" y="3518611"/>
            <a:ext cx="1063415" cy="1065900"/>
          </a:xfrm>
          <a:prstGeom prst="rect">
            <a:avLst/>
          </a:prstGeom>
        </p:spPr>
      </p:pic>
      <p:pic>
        <p:nvPicPr>
          <p:cNvPr id="105" name="Image 104">
            <a:extLst>
              <a:ext uri="{FF2B5EF4-FFF2-40B4-BE49-F238E27FC236}">
                <a16:creationId xmlns:a16="http://schemas.microsoft.com/office/drawing/2014/main" id="{BE8ADC4F-1D7F-ADE1-83CC-2A850783CF27}"/>
              </a:ext>
            </a:extLst>
          </p:cNvPr>
          <p:cNvPicPr>
            <a:picLocks noChangeAspect="1"/>
          </p:cNvPicPr>
          <p:nvPr/>
        </p:nvPicPr>
        <p:blipFill>
          <a:blip r:embed="rId8">
            <a:alphaModFix amt="30000"/>
          </a:blip>
          <a:srcRect/>
          <a:stretch/>
        </p:blipFill>
        <p:spPr>
          <a:xfrm>
            <a:off x="8466887" y="4952798"/>
            <a:ext cx="1063415" cy="1063415"/>
          </a:xfrm>
          <a:prstGeom prst="rect">
            <a:avLst/>
          </a:prstGeom>
        </p:spPr>
      </p:pic>
      <p:pic>
        <p:nvPicPr>
          <p:cNvPr id="106" name="Image 105" descr="Une image contenant cercle, logo, Graphique, Police&#10;&#10;Description générée automatiquement">
            <a:extLst>
              <a:ext uri="{FF2B5EF4-FFF2-40B4-BE49-F238E27FC236}">
                <a16:creationId xmlns:a16="http://schemas.microsoft.com/office/drawing/2014/main" id="{8F35A347-9A72-0569-2867-D64EB790BE0E}"/>
              </a:ext>
            </a:extLst>
          </p:cNvPr>
          <p:cNvPicPr>
            <a:picLocks noChangeAspect="1"/>
          </p:cNvPicPr>
          <p:nvPr/>
        </p:nvPicPr>
        <p:blipFill>
          <a:blip r:embed="rId9">
            <a:alphaModFix amt="30000"/>
          </a:blip>
          <a:stretch>
            <a:fillRect/>
          </a:stretch>
        </p:blipFill>
        <p:spPr>
          <a:xfrm>
            <a:off x="10660507" y="4907345"/>
            <a:ext cx="1063415" cy="1063415"/>
          </a:xfrm>
          <a:prstGeom prst="rect">
            <a:avLst/>
          </a:prstGeom>
        </p:spPr>
      </p:pic>
      <p:cxnSp>
        <p:nvCxnSpPr>
          <p:cNvPr id="107" name="Connecteur droit avec flèche 106">
            <a:extLst>
              <a:ext uri="{FF2B5EF4-FFF2-40B4-BE49-F238E27FC236}">
                <a16:creationId xmlns:a16="http://schemas.microsoft.com/office/drawing/2014/main" id="{51B65186-6311-CBCA-6525-78E70462E2F5}"/>
              </a:ext>
            </a:extLst>
          </p:cNvPr>
          <p:cNvCxnSpPr>
            <a:cxnSpLocks/>
            <a:endCxn id="99" idx="1"/>
          </p:cNvCxnSpPr>
          <p:nvPr/>
        </p:nvCxnSpPr>
        <p:spPr>
          <a:xfrm>
            <a:off x="1775237" y="2596306"/>
            <a:ext cx="633629" cy="0"/>
          </a:xfrm>
          <a:prstGeom prst="straightConnector1">
            <a:avLst/>
          </a:prstGeom>
          <a:ln w="44450">
            <a:solidFill>
              <a:schemeClr val="accent2"/>
            </a:solidFill>
            <a:prstDash val="solid"/>
            <a:tailEnd type="triangle"/>
          </a:ln>
        </p:spPr>
        <p:style>
          <a:lnRef idx="2">
            <a:schemeClr val="accent1"/>
          </a:lnRef>
          <a:fillRef idx="0">
            <a:schemeClr val="accent1"/>
          </a:fillRef>
          <a:effectRef idx="1">
            <a:schemeClr val="accent1"/>
          </a:effectRef>
          <a:fontRef idx="minor">
            <a:schemeClr val="tx1"/>
          </a:fontRef>
        </p:style>
      </p:cxnSp>
      <p:pic>
        <p:nvPicPr>
          <p:cNvPr id="108" name="Image 107" descr="Une image contenant logo, cercle, Police, symbole&#10;&#10;Description générée automatiquement">
            <a:extLst>
              <a:ext uri="{FF2B5EF4-FFF2-40B4-BE49-F238E27FC236}">
                <a16:creationId xmlns:a16="http://schemas.microsoft.com/office/drawing/2014/main" id="{C640B1EE-9DA1-7144-8B41-854E3D8CB29F}"/>
              </a:ext>
            </a:extLst>
          </p:cNvPr>
          <p:cNvPicPr>
            <a:picLocks noChangeAspect="1"/>
          </p:cNvPicPr>
          <p:nvPr/>
        </p:nvPicPr>
        <p:blipFill>
          <a:blip r:embed="rId10"/>
          <a:stretch>
            <a:fillRect/>
          </a:stretch>
        </p:blipFill>
        <p:spPr>
          <a:xfrm>
            <a:off x="450799" y="4167778"/>
            <a:ext cx="1065901" cy="1065901"/>
          </a:xfrm>
          <a:prstGeom prst="rect">
            <a:avLst/>
          </a:prstGeom>
        </p:spPr>
      </p:pic>
      <p:pic>
        <p:nvPicPr>
          <p:cNvPr id="109" name="Image 108" descr="Une image contenant cercle, logo, Police, symbole&#10;&#10;Description générée automatiquement">
            <a:extLst>
              <a:ext uri="{FF2B5EF4-FFF2-40B4-BE49-F238E27FC236}">
                <a16:creationId xmlns:a16="http://schemas.microsoft.com/office/drawing/2014/main" id="{0B0ECE19-9383-DB16-73C9-C446B510DC28}"/>
              </a:ext>
            </a:extLst>
          </p:cNvPr>
          <p:cNvPicPr>
            <a:picLocks noChangeAspect="1"/>
          </p:cNvPicPr>
          <p:nvPr/>
        </p:nvPicPr>
        <p:blipFill>
          <a:blip r:embed="rId11"/>
          <a:stretch>
            <a:fillRect/>
          </a:stretch>
        </p:blipFill>
        <p:spPr>
          <a:xfrm>
            <a:off x="450799" y="2876747"/>
            <a:ext cx="1065901" cy="1065901"/>
          </a:xfrm>
          <a:prstGeom prst="rect">
            <a:avLst/>
          </a:prstGeom>
        </p:spPr>
      </p:pic>
      <p:pic>
        <p:nvPicPr>
          <p:cNvPr id="110" name="Image 109">
            <a:extLst>
              <a:ext uri="{FF2B5EF4-FFF2-40B4-BE49-F238E27FC236}">
                <a16:creationId xmlns:a16="http://schemas.microsoft.com/office/drawing/2014/main" id="{F93A9BCF-F09F-AFAA-C2E3-E9228787E54D}"/>
              </a:ext>
            </a:extLst>
          </p:cNvPr>
          <p:cNvPicPr>
            <a:picLocks noChangeAspect="1"/>
          </p:cNvPicPr>
          <p:nvPr/>
        </p:nvPicPr>
        <p:blipFill>
          <a:blip r:embed="rId12"/>
          <a:srcRect/>
          <a:stretch/>
        </p:blipFill>
        <p:spPr>
          <a:xfrm>
            <a:off x="450799" y="5458809"/>
            <a:ext cx="1065901" cy="1065901"/>
          </a:xfrm>
          <a:prstGeom prst="rect">
            <a:avLst/>
          </a:prstGeom>
        </p:spPr>
      </p:pic>
      <p:pic>
        <p:nvPicPr>
          <p:cNvPr id="111" name="Image 110" descr="Une image contenant cercle, logo, Police, Graphique&#10;&#10;Description générée automatiquement">
            <a:extLst>
              <a:ext uri="{FF2B5EF4-FFF2-40B4-BE49-F238E27FC236}">
                <a16:creationId xmlns:a16="http://schemas.microsoft.com/office/drawing/2014/main" id="{78ECF12F-637E-EA92-2F80-0548DA93CE1C}"/>
              </a:ext>
            </a:extLst>
          </p:cNvPr>
          <p:cNvPicPr>
            <a:picLocks noChangeAspect="1"/>
          </p:cNvPicPr>
          <p:nvPr/>
        </p:nvPicPr>
        <p:blipFill>
          <a:blip r:embed="rId13"/>
          <a:stretch>
            <a:fillRect/>
          </a:stretch>
        </p:blipFill>
        <p:spPr>
          <a:xfrm>
            <a:off x="446154" y="1570899"/>
            <a:ext cx="1065901" cy="1065901"/>
          </a:xfrm>
          <a:prstGeom prst="rect">
            <a:avLst/>
          </a:prstGeom>
        </p:spPr>
      </p:pic>
      <p:pic>
        <p:nvPicPr>
          <p:cNvPr id="112" name="Image 111" descr="Une image contenant Police, Graphique, logo, cercle&#10;&#10;Description générée automatiquement">
            <a:extLst>
              <a:ext uri="{FF2B5EF4-FFF2-40B4-BE49-F238E27FC236}">
                <a16:creationId xmlns:a16="http://schemas.microsoft.com/office/drawing/2014/main" id="{3CDBED1F-1E04-D90B-BFFF-80823093E49D}"/>
              </a:ext>
            </a:extLst>
          </p:cNvPr>
          <p:cNvPicPr>
            <a:picLocks noChangeAspect="1"/>
          </p:cNvPicPr>
          <p:nvPr/>
        </p:nvPicPr>
        <p:blipFill>
          <a:blip r:embed="rId14">
            <a:alphaModFix amt="30000"/>
          </a:blip>
          <a:stretch>
            <a:fillRect/>
          </a:stretch>
        </p:blipFill>
        <p:spPr>
          <a:xfrm>
            <a:off x="4379133" y="4167779"/>
            <a:ext cx="1065900" cy="1065900"/>
          </a:xfrm>
          <a:prstGeom prst="rect">
            <a:avLst/>
          </a:prstGeom>
        </p:spPr>
      </p:pic>
      <p:pic>
        <p:nvPicPr>
          <p:cNvPr id="113" name="Image 112" descr="Une image contenant Police, Graphique, cercle, symbole&#10;&#10;Description générée automatiquement">
            <a:extLst>
              <a:ext uri="{FF2B5EF4-FFF2-40B4-BE49-F238E27FC236}">
                <a16:creationId xmlns:a16="http://schemas.microsoft.com/office/drawing/2014/main" id="{31BE9182-1548-E761-DC95-D9BCC736614D}"/>
              </a:ext>
            </a:extLst>
          </p:cNvPr>
          <p:cNvPicPr>
            <a:picLocks noChangeAspect="1"/>
          </p:cNvPicPr>
          <p:nvPr/>
        </p:nvPicPr>
        <p:blipFill>
          <a:blip r:embed="rId15"/>
          <a:stretch>
            <a:fillRect/>
          </a:stretch>
        </p:blipFill>
        <p:spPr>
          <a:xfrm>
            <a:off x="4372229" y="2874936"/>
            <a:ext cx="1065901" cy="1065901"/>
          </a:xfrm>
          <a:prstGeom prst="rect">
            <a:avLst/>
          </a:prstGeom>
        </p:spPr>
      </p:pic>
      <p:cxnSp>
        <p:nvCxnSpPr>
          <p:cNvPr id="114" name="Connecteur droit avec flèche 113">
            <a:extLst>
              <a:ext uri="{FF2B5EF4-FFF2-40B4-BE49-F238E27FC236}">
                <a16:creationId xmlns:a16="http://schemas.microsoft.com/office/drawing/2014/main" id="{B1D0DC8C-114E-07F9-085A-460327842A41}"/>
              </a:ext>
            </a:extLst>
          </p:cNvPr>
          <p:cNvCxnSpPr>
            <a:stCxn id="99" idx="2"/>
            <a:endCxn id="100" idx="0"/>
          </p:cNvCxnSpPr>
          <p:nvPr/>
        </p:nvCxnSpPr>
        <p:spPr>
          <a:xfrm>
            <a:off x="2941817" y="3128195"/>
            <a:ext cx="1826" cy="379097"/>
          </a:xfrm>
          <a:prstGeom prst="straightConnector1">
            <a:avLst/>
          </a:prstGeom>
          <a:ln w="28575">
            <a:solidFill>
              <a:schemeClr val="bg2">
                <a:lumMod val="25000"/>
              </a:schemeClr>
            </a:solidFill>
            <a:prstDash val="sysDot"/>
            <a:tailEnd type="triangle"/>
          </a:ln>
        </p:spPr>
        <p:style>
          <a:lnRef idx="2">
            <a:schemeClr val="accent5"/>
          </a:lnRef>
          <a:fillRef idx="0">
            <a:schemeClr val="accent5"/>
          </a:fillRef>
          <a:effectRef idx="1">
            <a:schemeClr val="accent5"/>
          </a:effectRef>
          <a:fontRef idx="minor">
            <a:schemeClr val="tx1"/>
          </a:fontRef>
        </p:style>
      </p:cxnSp>
      <p:cxnSp>
        <p:nvCxnSpPr>
          <p:cNvPr id="115" name="Connecteur droit avec flèche 114">
            <a:extLst>
              <a:ext uri="{FF2B5EF4-FFF2-40B4-BE49-F238E27FC236}">
                <a16:creationId xmlns:a16="http://schemas.microsoft.com/office/drawing/2014/main" id="{193BA554-CEAE-0741-EE58-BAD645FE0763}"/>
              </a:ext>
            </a:extLst>
          </p:cNvPr>
          <p:cNvCxnSpPr>
            <a:stCxn id="98" idx="0"/>
            <a:endCxn id="100" idx="2"/>
          </p:cNvCxnSpPr>
          <p:nvPr/>
        </p:nvCxnSpPr>
        <p:spPr>
          <a:xfrm flipV="1">
            <a:off x="2941817" y="4573192"/>
            <a:ext cx="1826" cy="377120"/>
          </a:xfrm>
          <a:prstGeom prst="straightConnector1">
            <a:avLst/>
          </a:prstGeom>
          <a:ln w="28575">
            <a:solidFill>
              <a:schemeClr val="bg2">
                <a:lumMod val="25000"/>
              </a:schemeClr>
            </a:solidFill>
            <a:prstDash val="sysDot"/>
            <a:tailEnd type="triangle"/>
          </a:ln>
        </p:spPr>
        <p:style>
          <a:lnRef idx="2">
            <a:schemeClr val="accent5"/>
          </a:lnRef>
          <a:fillRef idx="0">
            <a:schemeClr val="accent5"/>
          </a:fillRef>
          <a:effectRef idx="1">
            <a:schemeClr val="accent5"/>
          </a:effectRef>
          <a:fontRef idx="minor">
            <a:schemeClr val="tx1"/>
          </a:fontRef>
        </p:style>
      </p:cxnSp>
      <p:cxnSp>
        <p:nvCxnSpPr>
          <p:cNvPr id="116" name="Connecteur droit avec flèche 115">
            <a:extLst>
              <a:ext uri="{FF2B5EF4-FFF2-40B4-BE49-F238E27FC236}">
                <a16:creationId xmlns:a16="http://schemas.microsoft.com/office/drawing/2014/main" id="{4FD13761-84DC-E3F4-4E24-683236051998}"/>
              </a:ext>
            </a:extLst>
          </p:cNvPr>
          <p:cNvCxnSpPr>
            <a:cxnSpLocks/>
          </p:cNvCxnSpPr>
          <p:nvPr/>
        </p:nvCxnSpPr>
        <p:spPr>
          <a:xfrm>
            <a:off x="3313232" y="2969112"/>
            <a:ext cx="1058997" cy="438775"/>
          </a:xfrm>
          <a:prstGeom prst="straightConnector1">
            <a:avLst/>
          </a:prstGeom>
          <a:ln w="28575">
            <a:solidFill>
              <a:schemeClr val="bg2">
                <a:lumMod val="25000"/>
              </a:schemeClr>
            </a:solidFill>
            <a:prstDash val="sysDot"/>
            <a:headEnd type="triangl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117" name="Connecteur droit avec flèche 116">
            <a:extLst>
              <a:ext uri="{FF2B5EF4-FFF2-40B4-BE49-F238E27FC236}">
                <a16:creationId xmlns:a16="http://schemas.microsoft.com/office/drawing/2014/main" id="{B4876E65-C00C-0A24-EB22-448E92A37329}"/>
              </a:ext>
            </a:extLst>
          </p:cNvPr>
          <p:cNvCxnSpPr>
            <a:cxnSpLocks/>
          </p:cNvCxnSpPr>
          <p:nvPr/>
        </p:nvCxnSpPr>
        <p:spPr>
          <a:xfrm flipV="1">
            <a:off x="3313232" y="3771869"/>
            <a:ext cx="1213629" cy="1309682"/>
          </a:xfrm>
          <a:prstGeom prst="straightConnector1">
            <a:avLst/>
          </a:prstGeom>
          <a:ln w="28575">
            <a:solidFill>
              <a:schemeClr val="bg2">
                <a:lumMod val="25000"/>
              </a:schemeClr>
            </a:solidFill>
            <a:prstDash val="sysDot"/>
            <a:headEnd type="triangl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118" name="Connecteur droit avec flèche 117">
            <a:extLst>
              <a:ext uri="{FF2B5EF4-FFF2-40B4-BE49-F238E27FC236}">
                <a16:creationId xmlns:a16="http://schemas.microsoft.com/office/drawing/2014/main" id="{C5A44A29-C657-D2B4-4FB4-AA6C7CD78EBB}"/>
              </a:ext>
            </a:extLst>
          </p:cNvPr>
          <p:cNvCxnSpPr>
            <a:cxnSpLocks/>
            <a:stCxn id="113" idx="3"/>
          </p:cNvCxnSpPr>
          <p:nvPr/>
        </p:nvCxnSpPr>
        <p:spPr>
          <a:xfrm>
            <a:off x="5438130" y="3407887"/>
            <a:ext cx="918172" cy="532949"/>
          </a:xfrm>
          <a:prstGeom prst="straightConnector1">
            <a:avLst/>
          </a:prstGeom>
          <a:ln w="28575">
            <a:solidFill>
              <a:schemeClr val="bg2">
                <a:lumMod val="25000"/>
              </a:schemeClr>
            </a:solidFill>
            <a:prstDash val="sysDot"/>
            <a:tailEnd type="triangle"/>
          </a:ln>
        </p:spPr>
        <p:style>
          <a:lnRef idx="2">
            <a:schemeClr val="accent5"/>
          </a:lnRef>
          <a:fillRef idx="0">
            <a:schemeClr val="accent5"/>
          </a:fillRef>
          <a:effectRef idx="1">
            <a:schemeClr val="accent5"/>
          </a:effectRef>
          <a:fontRef idx="minor">
            <a:schemeClr val="tx1"/>
          </a:fontRef>
        </p:style>
      </p:cxnSp>
      <p:cxnSp>
        <p:nvCxnSpPr>
          <p:cNvPr id="119" name="Connecteur droit avec flèche 118">
            <a:extLst>
              <a:ext uri="{FF2B5EF4-FFF2-40B4-BE49-F238E27FC236}">
                <a16:creationId xmlns:a16="http://schemas.microsoft.com/office/drawing/2014/main" id="{7F3748B2-57AB-8B2F-8E0F-8A3221844C58}"/>
              </a:ext>
            </a:extLst>
          </p:cNvPr>
          <p:cNvCxnSpPr>
            <a:cxnSpLocks/>
            <a:stCxn id="112" idx="3"/>
          </p:cNvCxnSpPr>
          <p:nvPr/>
        </p:nvCxnSpPr>
        <p:spPr>
          <a:xfrm flipV="1">
            <a:off x="5445033" y="4167778"/>
            <a:ext cx="911269" cy="532951"/>
          </a:xfrm>
          <a:prstGeom prst="straightConnector1">
            <a:avLst/>
          </a:prstGeom>
          <a:ln w="28575">
            <a:solidFill>
              <a:schemeClr val="bg2">
                <a:lumMod val="25000"/>
              </a:schemeClr>
            </a:solidFill>
            <a:prstDash val="sysDot"/>
            <a:tailEnd type="triangle"/>
          </a:ln>
        </p:spPr>
        <p:style>
          <a:lnRef idx="2">
            <a:schemeClr val="accent5"/>
          </a:lnRef>
          <a:fillRef idx="0">
            <a:schemeClr val="accent5"/>
          </a:fillRef>
          <a:effectRef idx="1">
            <a:schemeClr val="accent5"/>
          </a:effectRef>
          <a:fontRef idx="minor">
            <a:schemeClr val="tx1"/>
          </a:fontRef>
        </p:style>
      </p:cxnSp>
      <p:cxnSp>
        <p:nvCxnSpPr>
          <p:cNvPr id="120" name="Connecteur droit avec flèche 119">
            <a:extLst>
              <a:ext uri="{FF2B5EF4-FFF2-40B4-BE49-F238E27FC236}">
                <a16:creationId xmlns:a16="http://schemas.microsoft.com/office/drawing/2014/main" id="{EBE9A305-B50E-6EB9-41CA-59836CD87629}"/>
              </a:ext>
            </a:extLst>
          </p:cNvPr>
          <p:cNvCxnSpPr>
            <a:endCxn id="112" idx="2"/>
          </p:cNvCxnSpPr>
          <p:nvPr/>
        </p:nvCxnSpPr>
        <p:spPr>
          <a:xfrm flipH="1" flipV="1">
            <a:off x="4912083" y="5233679"/>
            <a:ext cx="404" cy="249583"/>
          </a:xfrm>
          <a:prstGeom prst="straightConnector1">
            <a:avLst/>
          </a:prstGeom>
          <a:ln w="28575">
            <a:solidFill>
              <a:schemeClr val="bg2">
                <a:lumMod val="25000"/>
              </a:schemeClr>
            </a:solidFill>
            <a:prstDash val="sysDot"/>
            <a:tailEnd type="triangle"/>
          </a:ln>
        </p:spPr>
        <p:style>
          <a:lnRef idx="2">
            <a:schemeClr val="accent5"/>
          </a:lnRef>
          <a:fillRef idx="0">
            <a:schemeClr val="accent5"/>
          </a:fillRef>
          <a:effectRef idx="1">
            <a:schemeClr val="accent5"/>
          </a:effectRef>
          <a:fontRef idx="minor">
            <a:schemeClr val="tx1"/>
          </a:fontRef>
        </p:style>
      </p:cxnSp>
      <p:cxnSp>
        <p:nvCxnSpPr>
          <p:cNvPr id="121" name="Connecteur : en angle 120">
            <a:extLst>
              <a:ext uri="{FF2B5EF4-FFF2-40B4-BE49-F238E27FC236}">
                <a16:creationId xmlns:a16="http://schemas.microsoft.com/office/drawing/2014/main" id="{CC158E33-FEBE-CE23-A533-862BC5D096E1}"/>
              </a:ext>
            </a:extLst>
          </p:cNvPr>
          <p:cNvCxnSpPr>
            <a:cxnSpLocks/>
          </p:cNvCxnSpPr>
          <p:nvPr/>
        </p:nvCxnSpPr>
        <p:spPr>
          <a:xfrm flipV="1">
            <a:off x="3474767" y="4584511"/>
            <a:ext cx="3407582" cy="898752"/>
          </a:xfrm>
          <a:prstGeom prst="bentConnector2">
            <a:avLst/>
          </a:prstGeom>
          <a:ln w="28575">
            <a:solidFill>
              <a:schemeClr val="bg2">
                <a:lumMod val="25000"/>
              </a:schemeClr>
            </a:solidFill>
            <a:prstDash val="sysDot"/>
            <a:tailEnd type="triangle"/>
          </a:ln>
        </p:spPr>
        <p:style>
          <a:lnRef idx="2">
            <a:schemeClr val="accent5"/>
          </a:lnRef>
          <a:fillRef idx="0">
            <a:schemeClr val="accent5"/>
          </a:fillRef>
          <a:effectRef idx="1">
            <a:schemeClr val="accent5"/>
          </a:effectRef>
          <a:fontRef idx="minor">
            <a:schemeClr val="tx1"/>
          </a:fontRef>
        </p:style>
      </p:cxnSp>
      <p:cxnSp>
        <p:nvCxnSpPr>
          <p:cNvPr id="122" name="Connecteur droit avec flèche 121">
            <a:extLst>
              <a:ext uri="{FF2B5EF4-FFF2-40B4-BE49-F238E27FC236}">
                <a16:creationId xmlns:a16="http://schemas.microsoft.com/office/drawing/2014/main" id="{CAB5C925-96A5-89F4-3894-FE007E9BF30C}"/>
              </a:ext>
            </a:extLst>
          </p:cNvPr>
          <p:cNvCxnSpPr>
            <a:stCxn id="113" idx="2"/>
            <a:endCxn id="112" idx="0"/>
          </p:cNvCxnSpPr>
          <p:nvPr/>
        </p:nvCxnSpPr>
        <p:spPr>
          <a:xfrm>
            <a:off x="4905180" y="3940837"/>
            <a:ext cx="6903" cy="226942"/>
          </a:xfrm>
          <a:prstGeom prst="straightConnector1">
            <a:avLst/>
          </a:prstGeom>
          <a:ln w="28575">
            <a:solidFill>
              <a:schemeClr val="bg2">
                <a:lumMod val="25000"/>
              </a:schemeClr>
            </a:solidFill>
            <a:prstDash val="sysDot"/>
            <a:headEnd type="triangle"/>
            <a:tailEnd type="triangle"/>
          </a:ln>
        </p:spPr>
        <p:style>
          <a:lnRef idx="2">
            <a:schemeClr val="accent5"/>
          </a:lnRef>
          <a:fillRef idx="0">
            <a:schemeClr val="accent5"/>
          </a:fillRef>
          <a:effectRef idx="1">
            <a:schemeClr val="accent5"/>
          </a:effectRef>
          <a:fontRef idx="minor">
            <a:schemeClr val="tx1"/>
          </a:fontRef>
        </p:style>
      </p:cxnSp>
      <p:sp>
        <p:nvSpPr>
          <p:cNvPr id="123" name="Freeform 4">
            <a:extLst>
              <a:ext uri="{FF2B5EF4-FFF2-40B4-BE49-F238E27FC236}">
                <a16:creationId xmlns:a16="http://schemas.microsoft.com/office/drawing/2014/main" id="{D4958B77-803B-95C7-84CD-D1ACDB53D7EE}"/>
              </a:ext>
            </a:extLst>
          </p:cNvPr>
          <p:cNvSpPr/>
          <p:nvPr/>
        </p:nvSpPr>
        <p:spPr>
          <a:xfrm>
            <a:off x="10576857" y="2067227"/>
            <a:ext cx="1230716" cy="1080094"/>
          </a:xfrm>
          <a:custGeom>
            <a:avLst/>
            <a:gdLst/>
            <a:ahLst/>
            <a:cxnLst/>
            <a:rect l="l" t="t" r="r" b="b"/>
            <a:pathLst>
              <a:path w="3666691" h="3322022">
                <a:moveTo>
                  <a:pt x="0" y="0"/>
                </a:moveTo>
                <a:lnTo>
                  <a:pt x="3666692" y="0"/>
                </a:lnTo>
                <a:lnTo>
                  <a:pt x="3666692" y="3322022"/>
                </a:lnTo>
                <a:lnTo>
                  <a:pt x="0" y="3322022"/>
                </a:lnTo>
                <a:lnTo>
                  <a:pt x="0" y="0"/>
                </a:lnTo>
                <a:close/>
              </a:path>
            </a:pathLst>
          </a:custGeom>
          <a:blipFill>
            <a:blip r:embed="rId16"/>
            <a:stretch>
              <a:fillRect/>
            </a:stretch>
          </a:blipFill>
        </p:spPr>
        <p:txBody>
          <a:bodyPr/>
          <a:lstStyle/>
          <a:p>
            <a:endParaRPr lang="fr-FR">
              <a:latin typeface="Aptos Narrow" panose="020B0004020202020204" pitchFamily="34" charset="0"/>
            </a:endParaRPr>
          </a:p>
        </p:txBody>
      </p:sp>
      <p:cxnSp>
        <p:nvCxnSpPr>
          <p:cNvPr id="124" name="Connecteur : en angle 123">
            <a:extLst>
              <a:ext uri="{FF2B5EF4-FFF2-40B4-BE49-F238E27FC236}">
                <a16:creationId xmlns:a16="http://schemas.microsoft.com/office/drawing/2014/main" id="{4C65B430-F47F-635F-9A8B-B7359E488D49}"/>
              </a:ext>
            </a:extLst>
          </p:cNvPr>
          <p:cNvCxnSpPr>
            <a:cxnSpLocks/>
          </p:cNvCxnSpPr>
          <p:nvPr/>
        </p:nvCxnSpPr>
        <p:spPr>
          <a:xfrm rot="10800000">
            <a:off x="8964756" y="1534244"/>
            <a:ext cx="2204975" cy="487256"/>
          </a:xfrm>
          <a:prstGeom prst="bentConnector3">
            <a:avLst>
              <a:gd name="adj1" fmla="val -109"/>
            </a:avLst>
          </a:prstGeom>
          <a:ln w="28575">
            <a:solidFill>
              <a:schemeClr val="bg2">
                <a:lumMod val="25000"/>
              </a:schemeClr>
            </a:solidFill>
            <a:prstDash val="sysDot"/>
            <a:headEnd type="triangl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25" name="Connecteur en angle 14">
            <a:extLst>
              <a:ext uri="{FF2B5EF4-FFF2-40B4-BE49-F238E27FC236}">
                <a16:creationId xmlns:a16="http://schemas.microsoft.com/office/drawing/2014/main" id="{0ECE6223-8F8A-CE66-C73C-A8BA31B68013}"/>
              </a:ext>
            </a:extLst>
          </p:cNvPr>
          <p:cNvCxnSpPr>
            <a:cxnSpLocks/>
          </p:cNvCxnSpPr>
          <p:nvPr/>
        </p:nvCxnSpPr>
        <p:spPr>
          <a:xfrm rot="5400000" flipH="1" flipV="1">
            <a:off x="7502101" y="2090708"/>
            <a:ext cx="1664623" cy="1568504"/>
          </a:xfrm>
          <a:prstGeom prst="bentConnector3">
            <a:avLst>
              <a:gd name="adj1" fmla="val 130135"/>
            </a:avLst>
          </a:prstGeom>
          <a:ln w="28575">
            <a:solidFill>
              <a:schemeClr val="bg2">
                <a:lumMod val="2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6" name="Connecteur : en angle 125">
            <a:extLst>
              <a:ext uri="{FF2B5EF4-FFF2-40B4-BE49-F238E27FC236}">
                <a16:creationId xmlns:a16="http://schemas.microsoft.com/office/drawing/2014/main" id="{1AC5CE38-F567-FB14-0B6C-7075F53079D1}"/>
              </a:ext>
            </a:extLst>
          </p:cNvPr>
          <p:cNvCxnSpPr>
            <a:stCxn id="98" idx="2"/>
            <a:endCxn id="106" idx="2"/>
          </p:cNvCxnSpPr>
          <p:nvPr/>
        </p:nvCxnSpPr>
        <p:spPr>
          <a:xfrm rot="5400000" flipH="1" flipV="1">
            <a:off x="7044289" y="1868288"/>
            <a:ext cx="45453" cy="8250398"/>
          </a:xfrm>
          <a:prstGeom prst="bentConnector3">
            <a:avLst>
              <a:gd name="adj1" fmla="val -1152569"/>
            </a:avLst>
          </a:prstGeom>
          <a:ln w="28575">
            <a:solidFill>
              <a:schemeClr val="bg2">
                <a:lumMod val="2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7" name="Connecteur : en angle 126">
            <a:extLst>
              <a:ext uri="{FF2B5EF4-FFF2-40B4-BE49-F238E27FC236}">
                <a16:creationId xmlns:a16="http://schemas.microsoft.com/office/drawing/2014/main" id="{7C629E78-E1AD-DC3E-1D79-D62DF70D4724}"/>
              </a:ext>
            </a:extLst>
          </p:cNvPr>
          <p:cNvCxnSpPr>
            <a:stCxn id="104" idx="1"/>
            <a:endCxn id="105" idx="1"/>
          </p:cNvCxnSpPr>
          <p:nvPr/>
        </p:nvCxnSpPr>
        <p:spPr>
          <a:xfrm rot="10800000" flipV="1">
            <a:off x="8466887" y="4051560"/>
            <a:ext cx="12700" cy="1432945"/>
          </a:xfrm>
          <a:prstGeom prst="bentConnector3">
            <a:avLst>
              <a:gd name="adj1" fmla="val 4391260"/>
            </a:avLst>
          </a:prstGeom>
          <a:ln w="31750">
            <a:solidFill>
              <a:schemeClr val="bg2">
                <a:lumMod val="25000"/>
              </a:schemeClr>
            </a:solidFill>
            <a:prstDash val="sysDot"/>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28" name="Connecteur droit 127">
            <a:extLst>
              <a:ext uri="{FF2B5EF4-FFF2-40B4-BE49-F238E27FC236}">
                <a16:creationId xmlns:a16="http://schemas.microsoft.com/office/drawing/2014/main" id="{85AF5294-571B-CD9E-76AC-4416624CC0D6}"/>
              </a:ext>
            </a:extLst>
          </p:cNvPr>
          <p:cNvCxnSpPr>
            <a:cxnSpLocks/>
          </p:cNvCxnSpPr>
          <p:nvPr/>
        </p:nvCxnSpPr>
        <p:spPr>
          <a:xfrm>
            <a:off x="6896271" y="5483262"/>
            <a:ext cx="989084" cy="0"/>
          </a:xfrm>
          <a:prstGeom prst="line">
            <a:avLst/>
          </a:prstGeom>
          <a:ln w="31750">
            <a:solidFill>
              <a:schemeClr val="bg2">
                <a:lumMod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9" name="Connecteur : en angle 128">
            <a:extLst>
              <a:ext uri="{FF2B5EF4-FFF2-40B4-BE49-F238E27FC236}">
                <a16:creationId xmlns:a16="http://schemas.microsoft.com/office/drawing/2014/main" id="{B4A237BB-43CB-E178-12B9-8D1617E99195}"/>
              </a:ext>
            </a:extLst>
          </p:cNvPr>
          <p:cNvCxnSpPr>
            <a:cxnSpLocks/>
            <a:endCxn id="113" idx="0"/>
          </p:cNvCxnSpPr>
          <p:nvPr/>
        </p:nvCxnSpPr>
        <p:spPr>
          <a:xfrm>
            <a:off x="1537457" y="1965012"/>
            <a:ext cx="3367723" cy="909924"/>
          </a:xfrm>
          <a:prstGeom prst="bentConnector2">
            <a:avLst/>
          </a:prstGeom>
          <a:ln w="28575">
            <a:solidFill>
              <a:schemeClr val="accent2">
                <a:lumMod val="60000"/>
                <a:lumOff val="40000"/>
              </a:schemeClr>
            </a:solidFill>
            <a:prstDash val="sysDot"/>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30" name="ZoneTexte 129">
            <a:extLst>
              <a:ext uri="{FF2B5EF4-FFF2-40B4-BE49-F238E27FC236}">
                <a16:creationId xmlns:a16="http://schemas.microsoft.com/office/drawing/2014/main" id="{9D931576-E6F4-782B-4968-E031447E5060}"/>
              </a:ext>
            </a:extLst>
          </p:cNvPr>
          <p:cNvSpPr txBox="1"/>
          <p:nvPr/>
        </p:nvSpPr>
        <p:spPr>
          <a:xfrm>
            <a:off x="2029789" y="1285185"/>
            <a:ext cx="1484478" cy="338554"/>
          </a:xfrm>
          <a:prstGeom prst="rect">
            <a:avLst/>
          </a:prstGeom>
          <a:solidFill>
            <a:schemeClr val="accent5"/>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sz="1600" b="1" dirty="0">
                <a:latin typeface="Aptos Narrow" panose="020B0004020202020204" pitchFamily="34" charset="0"/>
              </a:rPr>
              <a:t>Professionnel</a:t>
            </a:r>
          </a:p>
        </p:txBody>
      </p:sp>
      <p:sp>
        <p:nvSpPr>
          <p:cNvPr id="131" name="ZoneTexte 130">
            <a:extLst>
              <a:ext uri="{FF2B5EF4-FFF2-40B4-BE49-F238E27FC236}">
                <a16:creationId xmlns:a16="http://schemas.microsoft.com/office/drawing/2014/main" id="{548EF460-EB31-2B21-B1F6-1A43F511EE5F}"/>
              </a:ext>
            </a:extLst>
          </p:cNvPr>
          <p:cNvSpPr txBox="1"/>
          <p:nvPr/>
        </p:nvSpPr>
        <p:spPr>
          <a:xfrm>
            <a:off x="10450021" y="1101226"/>
            <a:ext cx="1493568" cy="338554"/>
          </a:xfrm>
          <a:prstGeom prst="rect">
            <a:avLst/>
          </a:prstGeom>
          <a:solidFill>
            <a:schemeClr val="accent6">
              <a:lumMod val="75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fr-FR" sz="1600" b="1" dirty="0">
                <a:latin typeface="Aptos Narrow" panose="020B0004020202020204" pitchFamily="34" charset="0"/>
              </a:rPr>
              <a:t>Spécialisé</a:t>
            </a:r>
          </a:p>
        </p:txBody>
      </p:sp>
      <p:cxnSp>
        <p:nvCxnSpPr>
          <p:cNvPr id="132" name="Connecteur : en angle 131">
            <a:extLst>
              <a:ext uri="{FF2B5EF4-FFF2-40B4-BE49-F238E27FC236}">
                <a16:creationId xmlns:a16="http://schemas.microsoft.com/office/drawing/2014/main" id="{5A71C1B5-E7B0-392E-CD28-22C3466F3EC9}"/>
              </a:ext>
            </a:extLst>
          </p:cNvPr>
          <p:cNvCxnSpPr>
            <a:cxnSpLocks/>
          </p:cNvCxnSpPr>
          <p:nvPr/>
        </p:nvCxnSpPr>
        <p:spPr>
          <a:xfrm rot="5400000">
            <a:off x="1772628" y="3319120"/>
            <a:ext cx="1068517" cy="368502"/>
          </a:xfrm>
          <a:prstGeom prst="bentConnector3">
            <a:avLst>
              <a:gd name="adj1" fmla="val -339"/>
            </a:avLst>
          </a:prstGeom>
          <a:ln w="28575">
            <a:solidFill>
              <a:schemeClr val="bg2">
                <a:lumMod val="2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33" name="Connecteur : en angle 132">
            <a:extLst>
              <a:ext uri="{FF2B5EF4-FFF2-40B4-BE49-F238E27FC236}">
                <a16:creationId xmlns:a16="http://schemas.microsoft.com/office/drawing/2014/main" id="{B806EC5F-2E65-C32E-924A-0A9DCE3A87E6}"/>
              </a:ext>
            </a:extLst>
          </p:cNvPr>
          <p:cNvCxnSpPr>
            <a:cxnSpLocks/>
          </p:cNvCxnSpPr>
          <p:nvPr/>
        </p:nvCxnSpPr>
        <p:spPr>
          <a:xfrm rot="16200000" flipH="1">
            <a:off x="1784925" y="4375343"/>
            <a:ext cx="1043922" cy="368500"/>
          </a:xfrm>
          <a:prstGeom prst="bentConnector3">
            <a:avLst>
              <a:gd name="adj1" fmla="val 100495"/>
            </a:avLst>
          </a:prstGeom>
          <a:ln w="28575">
            <a:solidFill>
              <a:schemeClr val="bg2">
                <a:lumMod val="2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4" name="Connecteur : en angle 133">
            <a:extLst>
              <a:ext uri="{FF2B5EF4-FFF2-40B4-BE49-F238E27FC236}">
                <a16:creationId xmlns:a16="http://schemas.microsoft.com/office/drawing/2014/main" id="{9F7B7B94-4FB4-FBD7-1B3C-A7876A934267}"/>
              </a:ext>
            </a:extLst>
          </p:cNvPr>
          <p:cNvCxnSpPr>
            <a:cxnSpLocks/>
            <a:endCxn id="97" idx="0"/>
          </p:cNvCxnSpPr>
          <p:nvPr/>
        </p:nvCxnSpPr>
        <p:spPr>
          <a:xfrm>
            <a:off x="3474767" y="2596306"/>
            <a:ext cx="3407582" cy="922305"/>
          </a:xfrm>
          <a:prstGeom prst="bentConnector2">
            <a:avLst/>
          </a:prstGeom>
          <a:ln w="28575">
            <a:solidFill>
              <a:schemeClr val="bg2">
                <a:lumMod val="2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35" name="Connecteur : en angle 134">
            <a:extLst>
              <a:ext uri="{FF2B5EF4-FFF2-40B4-BE49-F238E27FC236}">
                <a16:creationId xmlns:a16="http://schemas.microsoft.com/office/drawing/2014/main" id="{948D9FEF-B57C-223D-BDDF-B5F63D735E08}"/>
              </a:ext>
            </a:extLst>
          </p:cNvPr>
          <p:cNvCxnSpPr>
            <a:cxnSpLocks/>
            <a:stCxn id="97" idx="3"/>
          </p:cNvCxnSpPr>
          <p:nvPr/>
        </p:nvCxnSpPr>
        <p:spPr>
          <a:xfrm flipV="1">
            <a:off x="7415299" y="3740150"/>
            <a:ext cx="134861" cy="311411"/>
          </a:xfrm>
          <a:prstGeom prst="bentConnector2">
            <a:avLst/>
          </a:prstGeom>
          <a:ln w="28575">
            <a:solidFill>
              <a:schemeClr val="bg2">
                <a:lumMod val="25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37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9782522" y="3061430"/>
            <a:ext cx="2123290" cy="3402380"/>
          </a:xfrm>
          <a:prstGeom prst="rect">
            <a:avLst/>
          </a:prstGeom>
        </p:spPr>
      </p:pic>
      <p:sp>
        <p:nvSpPr>
          <p:cNvPr id="2" name="Titre 1"/>
          <p:cNvSpPr>
            <a:spLocks noGrp="1"/>
          </p:cNvSpPr>
          <p:nvPr>
            <p:ph type="title"/>
          </p:nvPr>
        </p:nvSpPr>
        <p:spPr/>
        <p:txBody>
          <a:bodyPr>
            <a:normAutofit/>
          </a:bodyPr>
          <a:lstStyle/>
          <a:p>
            <a:r>
              <a:rPr lang="fr-FR" dirty="0"/>
              <a:t>Présentation de </a:t>
            </a:r>
            <a:r>
              <a:rPr lang="fr-FR" dirty="0" err="1"/>
              <a:t>Step</a:t>
            </a:r>
            <a:endParaRPr lang="fr-FR" dirty="0"/>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12</a:t>
            </a:fld>
            <a:endParaRPr lang="fr-FR"/>
          </a:p>
        </p:txBody>
      </p:sp>
      <p:sp>
        <p:nvSpPr>
          <p:cNvPr id="9" name="Rectangle 3"/>
          <p:cNvSpPr txBox="1">
            <a:spLocks noChangeArrowheads="1"/>
          </p:cNvSpPr>
          <p:nvPr/>
        </p:nvSpPr>
        <p:spPr>
          <a:xfrm>
            <a:off x="609600" y="1201386"/>
            <a:ext cx="1096713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Définition</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Utilisation laissée au libre choix des établissements habilités </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Premier maillon de signalement des thèses de doctorat en préparation</a:t>
            </a:r>
          </a:p>
          <a:p>
            <a:pPr lvl="1"/>
            <a:endParaRPr lang="fr-FR" altLang="fr-FR" dirty="0">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Contenu</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Descriptions des projets de thèse</a:t>
            </a:r>
          </a:p>
          <a:p>
            <a:pPr lvl="1"/>
            <a:endParaRPr lang="fr-FR" altLang="fr-FR" dirty="0">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Méthode d’alimentation</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Par imports depuis les applications locales (</a:t>
            </a:r>
            <a:r>
              <a:rPr lang="fr-FR" sz="1800" dirty="0" err="1">
                <a:solidFill>
                  <a:schemeClr val="tx1">
                    <a:lumMod val="75000"/>
                    <a:lumOff val="25000"/>
                  </a:schemeClr>
                </a:solidFill>
                <a:latin typeface="Arial Narrow" panose="020B0606020202030204" pitchFamily="34" charset="0"/>
              </a:rPr>
              <a:t>Adum</a:t>
            </a:r>
            <a:r>
              <a:rPr lang="fr-FR" sz="1800" dirty="0">
                <a:solidFill>
                  <a:schemeClr val="tx1">
                    <a:lumMod val="75000"/>
                    <a:lumOff val="25000"/>
                  </a:schemeClr>
                </a:solidFill>
                <a:latin typeface="Arial Narrow" panose="020B0606020202030204" pitchFamily="34" charset="0"/>
              </a:rPr>
              <a:t>, Apogée…)</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Par formulaires par le personnel des établissements </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rial Narrow" panose="020B0606020202030204" pitchFamily="34" charset="0"/>
              </a:rPr>
              <a:t>Par accès dédié des doctorants</a:t>
            </a:r>
          </a:p>
          <a:p>
            <a:pPr marL="689582" lvl="1" indent="-265226" defTabSz="848715">
              <a:spcBef>
                <a:spcPts val="400"/>
              </a:spcBef>
              <a:spcAft>
                <a:spcPts val="200"/>
              </a:spcAft>
              <a:buFont typeface="Arial" pitchFamily="34" charset="0"/>
              <a:buChar char="–"/>
              <a:defRPr/>
            </a:pPr>
            <a:endParaRPr lang="fr-FR" sz="1800" dirty="0">
              <a:solidFill>
                <a:schemeClr val="tx1">
                  <a:lumMod val="75000"/>
                  <a:lumOff val="25000"/>
                </a:schemeClr>
              </a:solidFill>
              <a:latin typeface="Arial Narrow" panose="020B0606020202030204" pitchFamily="34" charset="0"/>
            </a:endParaRPr>
          </a:p>
          <a:p>
            <a:pPr>
              <a:buClr>
                <a:srgbClr val="C00000"/>
              </a:buClr>
              <a:buSzPct val="120000"/>
              <a:buFont typeface="Wingdings" panose="05000000000000000000" pitchFamily="2" charset="2"/>
              <a:buChar char="ü"/>
            </a:pPr>
            <a:r>
              <a:rPr lang="fr-FR" altLang="fr-FR" b="1" i="1" dirty="0">
                <a:solidFill>
                  <a:srgbClr val="C00000"/>
                </a:solidFill>
                <a:latin typeface="Arial Narrow" panose="020B0606020202030204" pitchFamily="34" charset="0"/>
              </a:rPr>
              <a:t>Important</a:t>
            </a:r>
          </a:p>
          <a:p>
            <a:pPr marL="689582" lvl="1" indent="-265226" defTabSz="848715">
              <a:spcBef>
                <a:spcPts val="400"/>
              </a:spcBef>
              <a:spcAft>
                <a:spcPts val="200"/>
              </a:spcAft>
              <a:buFont typeface="Arial" pitchFamily="34" charset="0"/>
              <a:buChar char="–"/>
              <a:defRPr/>
            </a:pPr>
            <a:r>
              <a:rPr lang="fr-FR" sz="1800" dirty="0">
                <a:solidFill>
                  <a:srgbClr val="C00000"/>
                </a:solidFill>
                <a:latin typeface="Arial Narrow" panose="020B0606020202030204" pitchFamily="34" charset="0"/>
              </a:rPr>
              <a:t>Quelle que soit son utilisation (formulaires ou imports) </a:t>
            </a:r>
            <a:r>
              <a:rPr lang="fr-FR" sz="1800" dirty="0" err="1">
                <a:solidFill>
                  <a:srgbClr val="C00000"/>
                </a:solidFill>
                <a:latin typeface="Arial Narrow" panose="020B0606020202030204" pitchFamily="34" charset="0"/>
              </a:rPr>
              <a:t>Step</a:t>
            </a:r>
            <a:r>
              <a:rPr lang="fr-FR" sz="1800" dirty="0">
                <a:solidFill>
                  <a:srgbClr val="C00000"/>
                </a:solidFill>
                <a:latin typeface="Arial Narrow" panose="020B0606020202030204" pitchFamily="34" charset="0"/>
              </a:rPr>
              <a:t> est omnipotent !</a:t>
            </a:r>
          </a:p>
          <a:p>
            <a:pPr marL="689582" lvl="1" indent="-265226" defTabSz="848715">
              <a:spcBef>
                <a:spcPts val="400"/>
              </a:spcBef>
              <a:spcAft>
                <a:spcPts val="200"/>
              </a:spcAft>
              <a:buFont typeface="Arial" pitchFamily="34" charset="0"/>
              <a:buChar char="–"/>
              <a:defRPr/>
            </a:pPr>
            <a:r>
              <a:rPr lang="fr-FR" sz="1800" dirty="0">
                <a:solidFill>
                  <a:srgbClr val="C00000"/>
                </a:solidFill>
                <a:latin typeface="Arial Narrow" panose="020B0606020202030204" pitchFamily="34" charset="0"/>
              </a:rPr>
              <a:t>ADUM, Apogée, </a:t>
            </a:r>
            <a:r>
              <a:rPr lang="fr-FR" sz="1800" dirty="0" err="1">
                <a:solidFill>
                  <a:srgbClr val="C00000"/>
                </a:solidFill>
                <a:latin typeface="Arial Narrow" panose="020B0606020202030204" pitchFamily="34" charset="0"/>
              </a:rPr>
              <a:t>Esup-Sygal</a:t>
            </a:r>
            <a:r>
              <a:rPr lang="fr-FR" sz="1800" dirty="0">
                <a:solidFill>
                  <a:srgbClr val="C00000"/>
                </a:solidFill>
                <a:latin typeface="Arial Narrow" panose="020B0606020202030204" pitchFamily="34" charset="0"/>
              </a:rPr>
              <a:t> et AMETHIS « cachent » son existence, mais c’est </a:t>
            </a:r>
            <a:r>
              <a:rPr lang="fr-FR" sz="1800" dirty="0" err="1">
                <a:solidFill>
                  <a:srgbClr val="C00000"/>
                </a:solidFill>
                <a:latin typeface="Arial Narrow" panose="020B0606020202030204" pitchFamily="34" charset="0"/>
              </a:rPr>
              <a:t>Step</a:t>
            </a:r>
            <a:r>
              <a:rPr lang="fr-FR" sz="1800" dirty="0">
                <a:solidFill>
                  <a:srgbClr val="C00000"/>
                </a:solidFill>
                <a:latin typeface="Arial Narrow" panose="020B0606020202030204" pitchFamily="34" charset="0"/>
              </a:rPr>
              <a:t> qui fait la loi !</a:t>
            </a:r>
          </a:p>
          <a:p>
            <a:pPr marL="689582" lvl="1" indent="-265226" defTabSz="848715">
              <a:spcBef>
                <a:spcPts val="400"/>
              </a:spcBef>
              <a:spcAft>
                <a:spcPts val="200"/>
              </a:spcAft>
              <a:buFont typeface="Arial" pitchFamily="34" charset="0"/>
              <a:buChar char="–"/>
              <a:defRPr/>
            </a:pPr>
            <a:r>
              <a:rPr lang="fr-FR" sz="1800" dirty="0">
                <a:solidFill>
                  <a:srgbClr val="C00000"/>
                </a:solidFill>
                <a:latin typeface="Arial Narrow" panose="020B0606020202030204" pitchFamily="34" charset="0"/>
              </a:rPr>
              <a:t>Le moindre dysfonctionnement indique qu’un élément essentiel à </a:t>
            </a:r>
            <a:r>
              <a:rPr lang="fr-FR" sz="1800" dirty="0" err="1">
                <a:solidFill>
                  <a:srgbClr val="C00000"/>
                </a:solidFill>
                <a:latin typeface="Arial Narrow" panose="020B0606020202030204" pitchFamily="34" charset="0"/>
              </a:rPr>
              <a:t>Step</a:t>
            </a:r>
            <a:r>
              <a:rPr lang="fr-FR" sz="1800" dirty="0">
                <a:solidFill>
                  <a:srgbClr val="C00000"/>
                </a:solidFill>
                <a:latin typeface="Arial Narrow" panose="020B0606020202030204" pitchFamily="34" charset="0"/>
              </a:rPr>
              <a:t> est manquant.</a:t>
            </a:r>
          </a:p>
          <a:p>
            <a:pPr marL="689582" lvl="1" indent="-265226" defTabSz="848715">
              <a:spcBef>
                <a:spcPts val="400"/>
              </a:spcBef>
              <a:spcAft>
                <a:spcPts val="200"/>
              </a:spcAft>
              <a:buFont typeface="Arial" pitchFamily="34" charset="0"/>
              <a:buChar char="–"/>
              <a:defRPr/>
            </a:pPr>
            <a:r>
              <a:rPr lang="fr-FR" sz="1800" dirty="0">
                <a:solidFill>
                  <a:srgbClr val="C00000"/>
                </a:solidFill>
                <a:latin typeface="Arial Narrow" panose="020B0606020202030204" pitchFamily="34" charset="0"/>
              </a:rPr>
              <a:t>Toujours vérifier dans </a:t>
            </a:r>
            <a:r>
              <a:rPr lang="fr-FR" sz="1800" dirty="0" err="1">
                <a:solidFill>
                  <a:srgbClr val="C00000"/>
                </a:solidFill>
                <a:latin typeface="Arial Narrow" panose="020B0606020202030204" pitchFamily="34" charset="0"/>
              </a:rPr>
              <a:t>Step</a:t>
            </a:r>
            <a:r>
              <a:rPr lang="fr-FR" sz="1800" dirty="0">
                <a:solidFill>
                  <a:srgbClr val="C00000"/>
                </a:solidFill>
                <a:latin typeface="Arial Narrow" panose="020B0606020202030204" pitchFamily="34" charset="0"/>
              </a:rPr>
              <a:t> le point de blocage, souvent facile à résoudre, avant de contacter l’assistance.</a:t>
            </a:r>
            <a:endParaRPr lang="fr-FR" sz="1800" dirty="0">
              <a:solidFill>
                <a:schemeClr val="tx1">
                  <a:lumMod val="75000"/>
                  <a:lumOff val="25000"/>
                </a:schemeClr>
              </a:solidFill>
              <a:latin typeface="Arial Narrow" panose="020B0606020202030204" pitchFamily="34" charset="0"/>
            </a:endParaRPr>
          </a:p>
          <a:p>
            <a:pPr marL="689582" lvl="1" indent="-265226" defTabSz="848715">
              <a:spcBef>
                <a:spcPts val="400"/>
              </a:spcBef>
              <a:spcAft>
                <a:spcPts val="200"/>
              </a:spcAft>
              <a:buFont typeface="Arial" pitchFamily="34" charset="0"/>
              <a:buChar char="–"/>
              <a:defRPr/>
            </a:pPr>
            <a:endParaRPr lang="fr-FR" sz="1800" dirty="0">
              <a:solidFill>
                <a:schemeClr val="tx1">
                  <a:lumMod val="75000"/>
                  <a:lumOff val="25000"/>
                </a:schemeClr>
              </a:solidFill>
              <a:latin typeface="Arial Narrow" panose="020B0606020202030204" pitchFamily="34" charset="0"/>
            </a:endParaRPr>
          </a:p>
          <a:p>
            <a:pPr marL="689582" lvl="1" indent="-265226" defTabSz="848715">
              <a:spcBef>
                <a:spcPts val="400"/>
              </a:spcBef>
              <a:spcAft>
                <a:spcPts val="200"/>
              </a:spcAft>
              <a:buFont typeface="Arial" pitchFamily="34" charset="0"/>
              <a:buChar char="–"/>
              <a:defRPr/>
            </a:pPr>
            <a:endParaRPr lang="fr-FR" sz="1600" dirty="0">
              <a:solidFill>
                <a:schemeClr val="tx1">
                  <a:lumMod val="75000"/>
                  <a:lumOff val="25000"/>
                </a:schemeClr>
              </a:solidFill>
              <a:latin typeface="Arial Narrow" panose="020B0606020202030204" pitchFamily="34"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7797" y="1427529"/>
            <a:ext cx="1132741" cy="1132741"/>
          </a:xfrm>
          <a:prstGeom prst="rect">
            <a:avLst/>
          </a:prstGeom>
        </p:spPr>
      </p:pic>
    </p:spTree>
    <p:extLst>
      <p:ext uri="{BB962C8B-B14F-4D97-AF65-F5344CB8AC3E}">
        <p14:creationId xmlns:p14="http://schemas.microsoft.com/office/powerpoint/2010/main" val="282806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09600" y="1256153"/>
            <a:ext cx="1096713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Définition</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Moteur de recherche des thèses de doctorat françaises soutenues et en préparation.</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Ce n’est pas un catalogue. Le catalogue des thèses, c’est le </a:t>
            </a:r>
            <a:r>
              <a:rPr lang="fr-FR" altLang="fr-FR" sz="1800" dirty="0" err="1">
                <a:solidFill>
                  <a:schemeClr val="tx1">
                    <a:lumMod val="75000"/>
                    <a:lumOff val="25000"/>
                  </a:schemeClr>
                </a:solidFill>
                <a:latin typeface="Arial Narrow" panose="020B0606020202030204" pitchFamily="34" charset="0"/>
              </a:rPr>
              <a:t>Sudoc</a:t>
            </a:r>
            <a:r>
              <a:rPr lang="fr-FR" altLang="fr-FR" sz="1800" dirty="0">
                <a:solidFill>
                  <a:schemeClr val="tx1">
                    <a:lumMod val="75000"/>
                    <a:lumOff val="25000"/>
                  </a:schemeClr>
                </a:solidFill>
                <a:latin typeface="Arial Narrow" panose="020B0606020202030204" pitchFamily="34" charset="0"/>
              </a:rPr>
              <a:t>.</a:t>
            </a:r>
          </a:p>
          <a:p>
            <a:pPr lvl="1"/>
            <a:endParaRPr lang="fr-FR" altLang="fr-FR" dirty="0">
              <a:solidFill>
                <a:schemeClr val="tx1">
                  <a:lumMod val="75000"/>
                  <a:lumOff val="25000"/>
                </a:schemeClr>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Contenu</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Thèses en cours de préparation sur les 10 dernières années</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Thèses soutenues depuis 1985</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Personnes liées aux thèses de doctorat soutenues ou en préparation</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Organismes liés aux thèses de doctorat soutenues ou en préparation (établissements, ED, </a:t>
            </a:r>
            <a:r>
              <a:rPr lang="fr-FR" altLang="fr-FR" sz="1800" dirty="0" err="1">
                <a:solidFill>
                  <a:schemeClr val="tx1">
                    <a:lumMod val="75000"/>
                    <a:lumOff val="25000"/>
                  </a:schemeClr>
                </a:solidFill>
                <a:latin typeface="Arial Narrow" panose="020B0606020202030204" pitchFamily="34" charset="0"/>
              </a:rPr>
              <a:t>etc</a:t>
            </a:r>
            <a:r>
              <a:rPr lang="fr-FR" altLang="fr-FR" sz="1800" dirty="0">
                <a:solidFill>
                  <a:schemeClr val="tx1">
                    <a:lumMod val="75000"/>
                    <a:lumOff val="25000"/>
                  </a:schemeClr>
                </a:solidFill>
                <a:latin typeface="Arial Narrow" panose="020B0606020202030204" pitchFamily="34" charset="0"/>
              </a:rPr>
              <a:t>)</a:t>
            </a:r>
          </a:p>
        </p:txBody>
      </p:sp>
      <p:sp>
        <p:nvSpPr>
          <p:cNvPr id="2" name="Titre 1"/>
          <p:cNvSpPr>
            <a:spLocks noGrp="1"/>
          </p:cNvSpPr>
          <p:nvPr>
            <p:ph type="title"/>
          </p:nvPr>
        </p:nvSpPr>
        <p:spPr/>
        <p:txBody>
          <a:bodyPr>
            <a:normAutofit/>
          </a:bodyPr>
          <a:lstStyle/>
          <a:p>
            <a:r>
              <a:rPr lang="fr-FR" dirty="0"/>
              <a:t>Présentation de theses.fr</a:t>
            </a:r>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13</a:t>
            </a:fld>
            <a:endParaRPr lang="fr-FR"/>
          </a:p>
        </p:txBody>
      </p:sp>
      <p:pic>
        <p:nvPicPr>
          <p:cNvPr id="9" name="Image 8"/>
          <p:cNvPicPr>
            <a:picLocks noChangeAspect="1"/>
          </p:cNvPicPr>
          <p:nvPr/>
        </p:nvPicPr>
        <p:blipFill>
          <a:blip r:embed="rId2"/>
          <a:stretch>
            <a:fillRect/>
          </a:stretch>
        </p:blipFill>
        <p:spPr>
          <a:xfrm>
            <a:off x="10083295" y="3539905"/>
            <a:ext cx="1493440" cy="2923904"/>
          </a:xfrm>
          <a:prstGeom prst="rect">
            <a:avLst/>
          </a:prstGeom>
        </p:spPr>
      </p:pic>
      <p:pic>
        <p:nvPicPr>
          <p:cNvPr id="6" name="Image 5">
            <a:extLst>
              <a:ext uri="{FF2B5EF4-FFF2-40B4-BE49-F238E27FC236}">
                <a16:creationId xmlns:a16="http://schemas.microsoft.com/office/drawing/2014/main" id="{A6067048-E7DE-5268-685A-9C2BA4B2C315}"/>
              </a:ext>
            </a:extLst>
          </p:cNvPr>
          <p:cNvPicPr>
            <a:picLocks noChangeAspect="1"/>
          </p:cNvPicPr>
          <p:nvPr/>
        </p:nvPicPr>
        <p:blipFill>
          <a:blip r:embed="rId3"/>
          <a:stretch>
            <a:fillRect/>
          </a:stretch>
        </p:blipFill>
        <p:spPr>
          <a:xfrm>
            <a:off x="1654628" y="3722469"/>
            <a:ext cx="7350034" cy="3077658"/>
          </a:xfrm>
          <a:prstGeom prst="rect">
            <a:avLst/>
          </a:prstGeom>
        </p:spPr>
      </p:pic>
      <p:pic>
        <p:nvPicPr>
          <p:cNvPr id="11" name="Image 10" descr="Une image contenant logo, Graphique, texte, clipart&#10;&#10;Description générée automatiquement">
            <a:extLst>
              <a:ext uri="{FF2B5EF4-FFF2-40B4-BE49-F238E27FC236}">
                <a16:creationId xmlns:a16="http://schemas.microsoft.com/office/drawing/2014/main" id="{F443F226-1161-7811-3A05-5890E867D086}"/>
              </a:ext>
            </a:extLst>
          </p:cNvPr>
          <p:cNvPicPr>
            <a:picLocks noChangeAspect="1"/>
          </p:cNvPicPr>
          <p:nvPr/>
        </p:nvPicPr>
        <p:blipFill>
          <a:blip r:embed="rId4"/>
          <a:stretch>
            <a:fillRect/>
          </a:stretch>
        </p:blipFill>
        <p:spPr>
          <a:xfrm>
            <a:off x="10263645" y="1427530"/>
            <a:ext cx="1132740" cy="1132740"/>
          </a:xfrm>
          <a:prstGeom prst="rect">
            <a:avLst/>
          </a:prstGeom>
        </p:spPr>
      </p:pic>
    </p:spTree>
    <p:extLst>
      <p:ext uri="{BB962C8B-B14F-4D97-AF65-F5344CB8AC3E}">
        <p14:creationId xmlns:p14="http://schemas.microsoft.com/office/powerpoint/2010/main" val="28362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Clr>
                <a:schemeClr val="accent6"/>
              </a:buClr>
              <a:buSzPct val="120000"/>
            </a:pPr>
            <a:r>
              <a:rPr lang="fr-FR" altLang="fr-FR" dirty="0"/>
              <a:t>Définition</a:t>
            </a:r>
          </a:p>
          <a:p>
            <a:pPr marL="689582" lvl="1" indent="-265226" defTabSz="848715">
              <a:buFont typeface="Arial" pitchFamily="34" charset="0"/>
              <a:buChar char="–"/>
              <a:defRPr/>
            </a:pPr>
            <a:r>
              <a:rPr lang="fr-FR" dirty="0"/>
              <a:t>Application de signalement et archivage des thèses électroniques soutenues depuis 2006</a:t>
            </a:r>
          </a:p>
          <a:p>
            <a:pPr marL="689582" lvl="1" indent="-265226" defTabSz="848715">
              <a:buFont typeface="Arial" pitchFamily="34" charset="0"/>
              <a:buChar char="–"/>
              <a:defRPr/>
            </a:pPr>
            <a:r>
              <a:rPr lang="fr-FR" dirty="0"/>
              <a:t>Dernier maillon de la chaine de traitement des thèses</a:t>
            </a:r>
          </a:p>
          <a:p>
            <a:pPr marL="457200" lvl="1" indent="0">
              <a:buNone/>
            </a:pPr>
            <a:endParaRPr lang="fr-FR" altLang="fr-FR" dirty="0"/>
          </a:p>
          <a:p>
            <a:pPr>
              <a:buClr>
                <a:schemeClr val="accent6"/>
              </a:buClr>
              <a:buSzPct val="120000"/>
            </a:pPr>
            <a:r>
              <a:rPr lang="fr-FR" altLang="fr-FR" dirty="0"/>
              <a:t>Contenu</a:t>
            </a:r>
          </a:p>
          <a:p>
            <a:pPr marL="689582" lvl="1" indent="-265226" defTabSz="848715">
              <a:buFont typeface="Arial" pitchFamily="34" charset="0"/>
              <a:buChar char="–"/>
              <a:defRPr/>
            </a:pPr>
            <a:r>
              <a:rPr lang="fr-FR" dirty="0"/>
              <a:t>Données relatives à la description, le signalement et l’identification de la thèse</a:t>
            </a:r>
          </a:p>
          <a:p>
            <a:pPr marL="689582" lvl="1" indent="-265226" defTabSz="848715">
              <a:buFont typeface="Arial" pitchFamily="34" charset="0"/>
              <a:buChar char="–"/>
              <a:defRPr/>
            </a:pPr>
            <a:r>
              <a:rPr lang="fr-FR" dirty="0"/>
              <a:t>Données relatives à l’archivage de la thèse</a:t>
            </a:r>
          </a:p>
          <a:p>
            <a:pPr marL="689582" lvl="1" indent="-265226" defTabSz="848715">
              <a:buFont typeface="Arial" pitchFamily="34" charset="0"/>
              <a:buChar char="–"/>
              <a:defRPr/>
            </a:pPr>
            <a:r>
              <a:rPr lang="fr-FR" dirty="0"/>
              <a:t>Données relatives à la diffusion de la thèse</a:t>
            </a:r>
          </a:p>
          <a:p>
            <a:pPr lvl="1"/>
            <a:endParaRPr lang="fr-FR" altLang="fr-FR" dirty="0"/>
          </a:p>
          <a:p>
            <a:pPr>
              <a:buClr>
                <a:schemeClr val="accent6"/>
              </a:buClr>
              <a:buSzPct val="120000"/>
            </a:pPr>
            <a:r>
              <a:rPr lang="fr-FR" altLang="fr-FR" dirty="0"/>
              <a:t>Méthode d’alimentation</a:t>
            </a:r>
          </a:p>
          <a:p>
            <a:pPr marL="689582" lvl="1" indent="-265226" defTabSz="848715">
              <a:buFont typeface="Arial" pitchFamily="34" charset="0"/>
              <a:buChar char="–"/>
              <a:defRPr/>
            </a:pPr>
            <a:r>
              <a:rPr lang="fr-FR" dirty="0"/>
              <a:t>Par imports depuis les applications locales (</a:t>
            </a:r>
            <a:r>
              <a:rPr lang="fr-FR" dirty="0" err="1"/>
              <a:t>Adum</a:t>
            </a:r>
            <a:r>
              <a:rPr lang="fr-FR" dirty="0"/>
              <a:t>, Apogée…)</a:t>
            </a:r>
          </a:p>
          <a:p>
            <a:pPr marL="689582" lvl="1" indent="-265226" defTabSz="848715">
              <a:buFont typeface="Arial" pitchFamily="34" charset="0"/>
              <a:buChar char="–"/>
              <a:defRPr/>
            </a:pPr>
            <a:r>
              <a:rPr lang="fr-FR" dirty="0"/>
              <a:t>Par formulaires par le personnel des établissements</a:t>
            </a:r>
          </a:p>
          <a:p>
            <a:pPr marL="689582" lvl="1" indent="-265226" defTabSz="848715">
              <a:buFont typeface="Arial" pitchFamily="34" charset="0"/>
              <a:buChar char="–"/>
              <a:defRPr/>
            </a:pPr>
            <a:r>
              <a:rPr lang="fr-FR" dirty="0"/>
              <a:t>Par </a:t>
            </a:r>
            <a:r>
              <a:rPr lang="fr-FR" dirty="0" err="1"/>
              <a:t>Step</a:t>
            </a:r>
            <a:endParaRPr lang="fr-FR" sz="2400" dirty="0"/>
          </a:p>
          <a:p>
            <a:pPr lvl="1"/>
            <a:endParaRPr lang="fr-FR" altLang="fr-FR" dirty="0"/>
          </a:p>
          <a:p>
            <a:pPr>
              <a:buClr>
                <a:srgbClr val="C00000"/>
              </a:buClr>
              <a:buSzPct val="120000"/>
            </a:pPr>
            <a:r>
              <a:rPr lang="fr-FR" altLang="fr-FR" dirty="0">
                <a:solidFill>
                  <a:srgbClr val="C00000"/>
                </a:solidFill>
              </a:rPr>
              <a:t>Les actions dans </a:t>
            </a:r>
            <a:r>
              <a:rPr lang="fr-FR" altLang="fr-FR" dirty="0" err="1">
                <a:solidFill>
                  <a:srgbClr val="C00000"/>
                </a:solidFill>
              </a:rPr>
              <a:t>Step</a:t>
            </a:r>
            <a:r>
              <a:rPr lang="fr-FR" altLang="fr-FR" dirty="0">
                <a:solidFill>
                  <a:srgbClr val="C00000"/>
                </a:solidFill>
              </a:rPr>
              <a:t> ont des répercussions dans Star et theses.fr</a:t>
            </a:r>
          </a:p>
          <a:p>
            <a:pPr marL="689582" lvl="1" indent="-265226" defTabSz="848715">
              <a:buFont typeface="Arial" pitchFamily="34" charset="0"/>
              <a:buChar char="–"/>
              <a:defRPr/>
            </a:pPr>
            <a:r>
              <a:rPr lang="fr-FR" dirty="0">
                <a:solidFill>
                  <a:srgbClr val="C00000"/>
                </a:solidFill>
              </a:rPr>
              <a:t>Faites bien attention avant de clôturer une fiche dans </a:t>
            </a:r>
            <a:r>
              <a:rPr lang="fr-FR" dirty="0" err="1">
                <a:solidFill>
                  <a:srgbClr val="C00000"/>
                </a:solidFill>
              </a:rPr>
              <a:t>Step</a:t>
            </a:r>
            <a:r>
              <a:rPr lang="fr-FR" dirty="0">
                <a:solidFill>
                  <a:srgbClr val="C00000"/>
                </a:solidFill>
              </a:rPr>
              <a:t>.</a:t>
            </a:r>
          </a:p>
          <a:p>
            <a:pPr marL="689582" lvl="1" indent="-265226" defTabSz="848715">
              <a:buFont typeface="Arial" pitchFamily="34" charset="0"/>
              <a:buChar char="–"/>
              <a:defRPr/>
            </a:pPr>
            <a:r>
              <a:rPr lang="fr-FR" dirty="0">
                <a:solidFill>
                  <a:srgbClr val="C00000"/>
                </a:solidFill>
              </a:rPr>
              <a:t>Une mauvaise manipulation peut bloquer le traitement de la thèse soutenue dans Star.</a:t>
            </a:r>
            <a:endParaRPr lang="fr-FR" altLang="fr-FR" dirty="0">
              <a:solidFill>
                <a:srgbClr val="C00000"/>
              </a:solidFill>
            </a:endParaRPr>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14</a:t>
            </a:fld>
            <a:endParaRPr lang="fr-FR"/>
          </a:p>
        </p:txBody>
      </p:sp>
      <p:sp>
        <p:nvSpPr>
          <p:cNvPr id="2" name="Titre 1"/>
          <p:cNvSpPr>
            <a:spLocks noGrp="1"/>
          </p:cNvSpPr>
          <p:nvPr>
            <p:ph type="title"/>
          </p:nvPr>
        </p:nvSpPr>
        <p:spPr/>
        <p:txBody>
          <a:bodyPr>
            <a:normAutofit/>
          </a:bodyPr>
          <a:lstStyle/>
          <a:p>
            <a:r>
              <a:rPr lang="fr-FR" dirty="0"/>
              <a:t>Présentation de Star</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797" y="1427529"/>
            <a:ext cx="1132741" cy="1132741"/>
          </a:xfrm>
          <a:prstGeom prst="rect">
            <a:avLst/>
          </a:prstGeom>
        </p:spPr>
      </p:pic>
      <p:pic>
        <p:nvPicPr>
          <p:cNvPr id="7" name="Image 6"/>
          <p:cNvPicPr>
            <a:picLocks noChangeAspect="1"/>
          </p:cNvPicPr>
          <p:nvPr/>
        </p:nvPicPr>
        <p:blipFill>
          <a:blip r:embed="rId3"/>
          <a:stretch>
            <a:fillRect/>
          </a:stretch>
        </p:blipFill>
        <p:spPr>
          <a:xfrm>
            <a:off x="9971170" y="3061430"/>
            <a:ext cx="1745994" cy="3402380"/>
          </a:xfrm>
          <a:prstGeom prst="rect">
            <a:avLst/>
          </a:prstGeom>
        </p:spPr>
      </p:pic>
    </p:spTree>
    <p:extLst>
      <p:ext uri="{BB962C8B-B14F-4D97-AF65-F5344CB8AC3E}">
        <p14:creationId xmlns:p14="http://schemas.microsoft.com/office/powerpoint/2010/main" val="50307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r="7373"/>
          <a:stretch/>
        </p:blipFill>
        <p:spPr>
          <a:xfrm>
            <a:off x="9309336" y="3227789"/>
            <a:ext cx="2843335" cy="3069661"/>
          </a:xfrm>
          <a:prstGeom prst="rect">
            <a:avLst/>
          </a:prstGeom>
        </p:spPr>
      </p:pic>
      <p:sp>
        <p:nvSpPr>
          <p:cNvPr id="10" name="Rectangle 3"/>
          <p:cNvSpPr txBox="1">
            <a:spLocks noChangeArrowheads="1"/>
          </p:cNvSpPr>
          <p:nvPr/>
        </p:nvSpPr>
        <p:spPr>
          <a:xfrm>
            <a:off x="609600" y="990336"/>
            <a:ext cx="1096713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endParaRPr lang="fr-FR" altLang="fr-FR" b="1" i="1" dirty="0">
              <a:solidFill>
                <a:schemeClr val="accent6"/>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Définition</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Base de données pour mieux identifier les différents contributeurs des thèses</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Identifiants et référentiels pérenne</a:t>
            </a:r>
          </a:p>
          <a:p>
            <a:pPr lvl="1"/>
            <a:endParaRPr lang="fr-FR" altLang="fr-FR" dirty="0">
              <a:solidFill>
                <a:schemeClr val="tx1">
                  <a:lumMod val="75000"/>
                  <a:lumOff val="25000"/>
                </a:schemeClr>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Contenu</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Données relatives aux sujets, personnes, collectivités, écoles doctorants</a:t>
            </a:r>
            <a:r>
              <a:rPr lang="fr-FR" altLang="fr-FR" sz="1800">
                <a:solidFill>
                  <a:schemeClr val="tx1">
                    <a:lumMod val="75000"/>
                    <a:lumOff val="25000"/>
                  </a:schemeClr>
                </a:solidFill>
                <a:latin typeface="Arial Narrow" panose="020B0606020202030204" pitchFamily="34" charset="0"/>
              </a:rPr>
              <a:t>, laboratoires, </a:t>
            </a:r>
            <a:r>
              <a:rPr lang="fr-FR" altLang="fr-FR" sz="1800" dirty="0">
                <a:solidFill>
                  <a:schemeClr val="tx1">
                    <a:lumMod val="75000"/>
                    <a:lumOff val="25000"/>
                  </a:schemeClr>
                </a:solidFill>
                <a:latin typeface="Arial Narrow" panose="020B0606020202030204" pitchFamily="34" charset="0"/>
              </a:rPr>
              <a:t>noms géographiques </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Liage essentiel pour disposer de données mises à jour</a:t>
            </a:r>
          </a:p>
          <a:p>
            <a:pPr marL="457200" lvl="1" indent="0">
              <a:buNone/>
            </a:pPr>
            <a:endParaRPr lang="fr-FR" altLang="fr-FR" dirty="0">
              <a:solidFill>
                <a:schemeClr val="tx1">
                  <a:lumMod val="75000"/>
                  <a:lumOff val="25000"/>
                </a:schemeClr>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Objectif</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Permettre aux internautes de consulter les pages d’intérêts (établissement, directeur de thèse…) </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Organiser correctement les facettes de recherche de theses.fr</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Synchronisation entre toutes les applications de l’</a:t>
            </a:r>
            <a:r>
              <a:rPr lang="fr-FR" altLang="fr-FR" sz="1800" dirty="0" err="1">
                <a:solidFill>
                  <a:schemeClr val="tx1">
                    <a:lumMod val="75000"/>
                    <a:lumOff val="25000"/>
                  </a:schemeClr>
                </a:solidFill>
                <a:latin typeface="Arial Narrow" panose="020B0606020202030204" pitchFamily="34" charset="0"/>
              </a:rPr>
              <a:t>Abes</a:t>
            </a:r>
            <a:r>
              <a:rPr lang="fr-FR" altLang="fr-FR" sz="1800" dirty="0">
                <a:solidFill>
                  <a:schemeClr val="tx1">
                    <a:lumMod val="75000"/>
                    <a:lumOff val="25000"/>
                  </a:schemeClr>
                </a:solidFill>
                <a:latin typeface="Arial Narrow" panose="020B0606020202030204" pitchFamily="34" charset="0"/>
              </a:rPr>
              <a:t> liées à </a:t>
            </a:r>
            <a:r>
              <a:rPr lang="fr-FR" altLang="fr-FR" sz="1800" dirty="0" err="1">
                <a:solidFill>
                  <a:schemeClr val="tx1">
                    <a:lumMod val="75000"/>
                    <a:lumOff val="25000"/>
                  </a:schemeClr>
                </a:solidFill>
                <a:latin typeface="Arial Narrow" panose="020B0606020202030204" pitchFamily="34" charset="0"/>
              </a:rPr>
              <a:t>IdRef</a:t>
            </a:r>
            <a:r>
              <a:rPr lang="fr-FR" altLang="fr-FR" sz="1800" dirty="0">
                <a:solidFill>
                  <a:schemeClr val="tx1">
                    <a:lumMod val="75000"/>
                    <a:lumOff val="25000"/>
                  </a:schemeClr>
                </a:solidFill>
                <a:latin typeface="Arial Narrow" panose="020B0606020202030204" pitchFamily="34" charset="0"/>
              </a:rPr>
              <a:t> en cas de modification</a:t>
            </a:r>
            <a:br>
              <a:rPr lang="fr-FR" altLang="fr-FR" sz="1800" dirty="0">
                <a:solidFill>
                  <a:schemeClr val="tx1">
                    <a:lumMod val="75000"/>
                    <a:lumOff val="25000"/>
                  </a:schemeClr>
                </a:solidFill>
                <a:latin typeface="Arial Narrow" panose="020B0606020202030204" pitchFamily="34" charset="0"/>
              </a:rPr>
            </a:br>
            <a:r>
              <a:rPr lang="fr-FR" altLang="fr-FR" sz="1800" dirty="0">
                <a:solidFill>
                  <a:schemeClr val="tx1">
                    <a:lumMod val="75000"/>
                    <a:lumOff val="25000"/>
                  </a:schemeClr>
                </a:solidFill>
                <a:latin typeface="Arial Narrow" panose="020B0606020202030204" pitchFamily="34" charset="0"/>
              </a:rPr>
              <a:t>ailleurs que dans </a:t>
            </a:r>
            <a:r>
              <a:rPr lang="fr-FR" altLang="fr-FR" sz="1800" dirty="0" err="1">
                <a:solidFill>
                  <a:schemeClr val="tx1">
                    <a:lumMod val="75000"/>
                    <a:lumOff val="25000"/>
                  </a:schemeClr>
                </a:solidFill>
                <a:latin typeface="Arial Narrow" panose="020B0606020202030204" pitchFamily="34" charset="0"/>
              </a:rPr>
              <a:t>Step</a:t>
            </a:r>
            <a:r>
              <a:rPr lang="fr-FR" altLang="fr-FR" sz="1800" dirty="0">
                <a:solidFill>
                  <a:schemeClr val="tx1">
                    <a:lumMod val="75000"/>
                    <a:lumOff val="25000"/>
                  </a:schemeClr>
                </a:solidFill>
                <a:latin typeface="Arial Narrow" panose="020B0606020202030204" pitchFamily="34" charset="0"/>
              </a:rPr>
              <a:t> (Un programme dédié tourne toutes les nuits)</a:t>
            </a:r>
          </a:p>
          <a:p>
            <a:pPr lvl="1">
              <a:spcBef>
                <a:spcPts val="400"/>
              </a:spcBef>
              <a:spcAft>
                <a:spcPts val="200"/>
              </a:spcAft>
            </a:pPr>
            <a:endParaRPr lang="fr-FR" altLang="fr-FR" sz="1800" dirty="0">
              <a:solidFill>
                <a:schemeClr val="tx1">
                  <a:lumMod val="75000"/>
                  <a:lumOff val="25000"/>
                </a:schemeClr>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rial Narrow" panose="020B0606020202030204" pitchFamily="34" charset="0"/>
              </a:rPr>
              <a:t>Cas particuliers</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Le lien </a:t>
            </a:r>
            <a:r>
              <a:rPr lang="fr-FR" altLang="fr-FR" sz="1800" dirty="0" err="1">
                <a:solidFill>
                  <a:schemeClr val="tx1">
                    <a:lumMod val="75000"/>
                    <a:lumOff val="25000"/>
                  </a:schemeClr>
                </a:solidFill>
                <a:latin typeface="Arial Narrow" panose="020B0606020202030204" pitchFamily="34" charset="0"/>
              </a:rPr>
              <a:t>IdRef</a:t>
            </a:r>
            <a:r>
              <a:rPr lang="fr-FR" altLang="fr-FR" sz="1800" dirty="0">
                <a:solidFill>
                  <a:schemeClr val="tx1">
                    <a:lumMod val="75000"/>
                    <a:lumOff val="25000"/>
                  </a:schemeClr>
                </a:solidFill>
                <a:latin typeface="Arial Narrow" panose="020B0606020202030204" pitchFamily="34" charset="0"/>
              </a:rPr>
              <a:t> est disponible dans </a:t>
            </a:r>
            <a:r>
              <a:rPr lang="fr-FR" altLang="fr-FR" sz="1800" dirty="0" err="1">
                <a:solidFill>
                  <a:schemeClr val="tx1">
                    <a:lumMod val="75000"/>
                    <a:lumOff val="25000"/>
                  </a:schemeClr>
                </a:solidFill>
                <a:latin typeface="Arial Narrow" panose="020B0606020202030204" pitchFamily="34" charset="0"/>
              </a:rPr>
              <a:t>Adum</a:t>
            </a:r>
            <a:r>
              <a:rPr lang="fr-FR" altLang="fr-FR" sz="1800" dirty="0">
                <a:solidFill>
                  <a:schemeClr val="tx1">
                    <a:lumMod val="75000"/>
                    <a:lumOff val="25000"/>
                  </a:schemeClr>
                </a:solidFill>
                <a:latin typeface="Arial Narrow" panose="020B0606020202030204" pitchFamily="34" charset="0"/>
              </a:rPr>
              <a:t>. Faites autant de liens que possibles !</a:t>
            </a:r>
          </a:p>
          <a:p>
            <a:pPr lvl="1">
              <a:spcBef>
                <a:spcPts val="400"/>
              </a:spcBef>
              <a:spcAft>
                <a:spcPts val="200"/>
              </a:spcAft>
            </a:pPr>
            <a:r>
              <a:rPr lang="fr-FR" altLang="fr-FR" sz="1800" dirty="0">
                <a:solidFill>
                  <a:schemeClr val="tx1">
                    <a:lumMod val="75000"/>
                    <a:lumOff val="25000"/>
                  </a:schemeClr>
                </a:solidFill>
                <a:latin typeface="Arial Narrow" panose="020B0606020202030204" pitchFamily="34" charset="0"/>
              </a:rPr>
              <a:t>Apogée est incapable de faire les liens. Pensez à le faire dans </a:t>
            </a:r>
            <a:r>
              <a:rPr lang="fr-FR" altLang="fr-FR" sz="1800" dirty="0" err="1">
                <a:solidFill>
                  <a:schemeClr val="tx1">
                    <a:lumMod val="75000"/>
                    <a:lumOff val="25000"/>
                  </a:schemeClr>
                </a:solidFill>
                <a:latin typeface="Arial Narrow" panose="020B0606020202030204" pitchFamily="34" charset="0"/>
              </a:rPr>
              <a:t>Step</a:t>
            </a:r>
            <a:r>
              <a:rPr lang="fr-FR" altLang="fr-FR" sz="1800" dirty="0">
                <a:solidFill>
                  <a:schemeClr val="tx1">
                    <a:lumMod val="75000"/>
                    <a:lumOff val="25000"/>
                  </a:schemeClr>
                </a:solidFill>
                <a:latin typeface="Arial Narrow" panose="020B0606020202030204" pitchFamily="34" charset="0"/>
              </a:rPr>
              <a:t> !</a:t>
            </a:r>
          </a:p>
          <a:p>
            <a:pPr lvl="1">
              <a:spcBef>
                <a:spcPts val="400"/>
              </a:spcBef>
              <a:spcAft>
                <a:spcPts val="200"/>
              </a:spcAft>
            </a:pPr>
            <a:endParaRPr lang="fr-FR" altLang="fr-FR" sz="1800" dirty="0">
              <a:solidFill>
                <a:schemeClr val="tx1">
                  <a:lumMod val="75000"/>
                  <a:lumOff val="25000"/>
                </a:schemeClr>
              </a:solidFill>
              <a:latin typeface="Arial Narrow" panose="020B0606020202030204" pitchFamily="34" charset="0"/>
            </a:endParaRPr>
          </a:p>
          <a:p>
            <a:pPr lvl="1">
              <a:spcBef>
                <a:spcPts val="400"/>
              </a:spcBef>
              <a:spcAft>
                <a:spcPts val="200"/>
              </a:spcAft>
            </a:pPr>
            <a:endParaRPr lang="fr-FR" altLang="fr-FR" sz="1800" dirty="0">
              <a:solidFill>
                <a:schemeClr val="tx1">
                  <a:lumMod val="75000"/>
                  <a:lumOff val="25000"/>
                </a:schemeClr>
              </a:solidFill>
              <a:latin typeface="Arial Narrow" panose="020B0606020202030204" pitchFamily="34" charset="0"/>
            </a:endParaRPr>
          </a:p>
        </p:txBody>
      </p:sp>
      <p:sp>
        <p:nvSpPr>
          <p:cNvPr id="2" name="Titre 1"/>
          <p:cNvSpPr>
            <a:spLocks noGrp="1"/>
          </p:cNvSpPr>
          <p:nvPr>
            <p:ph type="title"/>
          </p:nvPr>
        </p:nvSpPr>
        <p:spPr/>
        <p:txBody>
          <a:bodyPr>
            <a:normAutofit/>
          </a:bodyPr>
          <a:lstStyle/>
          <a:p>
            <a:r>
              <a:rPr lang="fr-FR" dirty="0"/>
              <a:t>Présentation de </a:t>
            </a:r>
            <a:r>
              <a:rPr lang="fr-FR" dirty="0" err="1"/>
              <a:t>IdRef</a:t>
            </a:r>
            <a:endParaRPr lang="fr-FR" dirty="0"/>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15</a:t>
            </a:fld>
            <a:endParaRPr lang="fr-F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7797" y="1427529"/>
            <a:ext cx="1132741" cy="1132741"/>
          </a:xfrm>
          <a:prstGeom prst="rect">
            <a:avLst/>
          </a:prstGeom>
        </p:spPr>
      </p:pic>
    </p:spTree>
    <p:extLst>
      <p:ext uri="{BB962C8B-B14F-4D97-AF65-F5344CB8AC3E}">
        <p14:creationId xmlns:p14="http://schemas.microsoft.com/office/powerpoint/2010/main" val="300208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609600" y="1013988"/>
            <a:ext cx="10972800" cy="5721789"/>
          </a:xfrm>
        </p:spPr>
        <p:txBody>
          <a:bodyPr>
            <a:normAutofit fontScale="92500" lnSpcReduction="20000"/>
          </a:bodyPr>
          <a:lstStyle/>
          <a:p>
            <a:pPr indent="-457200"/>
            <a:r>
              <a:rPr lang="fr-FR" dirty="0"/>
              <a:t>Le liage en 3 étapes</a:t>
            </a:r>
            <a:br>
              <a:rPr lang="fr-FR" dirty="0"/>
            </a:br>
            <a:endParaRPr lang="fr-FR" dirty="0"/>
          </a:p>
          <a:p>
            <a:pPr marL="576000" lvl="1" indent="-288000">
              <a:lnSpc>
                <a:spcPct val="80000"/>
              </a:lnSpc>
              <a:buClr>
                <a:schemeClr val="accent5"/>
              </a:buClr>
              <a:buFont typeface="+mj-lt"/>
              <a:buAutoNum type="arabicPeriod"/>
            </a:pPr>
            <a:r>
              <a:rPr lang="fr-FR" sz="1900" dirty="0"/>
              <a:t>Dans le formulaire de </a:t>
            </a:r>
            <a:r>
              <a:rPr lang="fr-FR" sz="1900" dirty="0" err="1"/>
              <a:t>Step</a:t>
            </a:r>
            <a:r>
              <a:rPr lang="fr-FR" sz="1900" dirty="0"/>
              <a:t> souhaité, saisir le libellé et lancer </a:t>
            </a:r>
            <a:r>
              <a:rPr lang="fr-FR" sz="1900" dirty="0" err="1"/>
              <a:t>IdRef</a:t>
            </a:r>
            <a:r>
              <a:rPr lang="fr-FR" sz="1900" dirty="0"/>
              <a:t> en cliquant sur « Lier à l’autorité  </a:t>
            </a:r>
            <a:r>
              <a:rPr lang="fr-FR" sz="1900" dirty="0" err="1"/>
              <a:t>IdRef</a:t>
            </a:r>
            <a:r>
              <a:rPr lang="fr-FR" sz="1900" dirty="0"/>
              <a:t> ».</a:t>
            </a:r>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r>
              <a:rPr lang="fr-FR" sz="1900" dirty="0"/>
              <a:t>La requête s’inscrit automatiquement avec le bon type dans l’interface de recherche d’</a:t>
            </a:r>
            <a:r>
              <a:rPr lang="fr-FR" sz="1900" dirty="0" err="1"/>
              <a:t>IdRef</a:t>
            </a:r>
            <a:r>
              <a:rPr lang="fr-FR" sz="1900" dirty="0"/>
              <a:t>. Cliquer sur « Rechercher ».</a:t>
            </a:r>
            <a:br>
              <a:rPr lang="fr-FR" sz="1900" dirty="0"/>
            </a:b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endParaRPr lang="fr-FR" sz="1900" dirty="0"/>
          </a:p>
          <a:p>
            <a:pPr marL="576000" lvl="1" indent="-288000">
              <a:lnSpc>
                <a:spcPct val="80000"/>
              </a:lnSpc>
              <a:buClr>
                <a:schemeClr val="accent5"/>
              </a:buClr>
              <a:buFont typeface="+mj-lt"/>
              <a:buAutoNum type="arabicPeriod"/>
            </a:pPr>
            <a:r>
              <a:rPr lang="fr-FR" sz="1900" dirty="0"/>
              <a:t>Vérifier les notices, trouver celle qui correspond et, si celle-ci est correcte, cliquer sur « LIER LA NOTICE »</a:t>
            </a:r>
          </a:p>
          <a:p>
            <a:pPr marL="576000" lvl="1" indent="-288000">
              <a:lnSpc>
                <a:spcPct val="80000"/>
              </a:lnSpc>
              <a:buFont typeface="+mj-lt"/>
              <a:buAutoNum type="arabicPeriod"/>
            </a:pPr>
            <a:endParaRPr lang="fr-FR" sz="1900" dirty="0"/>
          </a:p>
          <a:p>
            <a:pPr marL="576000" lvl="1" indent="-288000">
              <a:lnSpc>
                <a:spcPct val="80000"/>
              </a:lnSpc>
              <a:buFont typeface="+mj-lt"/>
              <a:buAutoNum type="arabicPeriod"/>
            </a:pPr>
            <a:endParaRPr lang="fr-FR" sz="1900" dirty="0"/>
          </a:p>
          <a:p>
            <a:pPr marL="576000" lvl="1" indent="-288000">
              <a:lnSpc>
                <a:spcPct val="80000"/>
              </a:lnSpc>
              <a:buFont typeface="+mj-lt"/>
              <a:buAutoNum type="arabicPeriod"/>
            </a:pPr>
            <a:endParaRPr lang="fr-FR" sz="1900" dirty="0"/>
          </a:p>
          <a:p>
            <a:pPr marL="576000" lvl="1" indent="-288000">
              <a:lnSpc>
                <a:spcPct val="80000"/>
              </a:lnSpc>
              <a:buFont typeface="+mj-lt"/>
              <a:buAutoNum type="arabicPeriod"/>
            </a:pPr>
            <a:endParaRPr lang="fr-FR" sz="1900" dirty="0"/>
          </a:p>
          <a:p>
            <a:pPr marL="576000" lvl="1" indent="-288000">
              <a:lnSpc>
                <a:spcPct val="80000"/>
              </a:lnSpc>
              <a:buFont typeface="+mj-lt"/>
              <a:buAutoNum type="arabicPeriod"/>
            </a:pPr>
            <a:endParaRPr lang="fr-FR" sz="1900" dirty="0"/>
          </a:p>
          <a:p>
            <a:pPr marL="576000" lvl="1" indent="-288000">
              <a:lnSpc>
                <a:spcPct val="80000"/>
              </a:lnSpc>
              <a:buNone/>
            </a:pPr>
            <a:r>
              <a:rPr lang="fr-FR" sz="1900" dirty="0">
                <a:solidFill>
                  <a:srgbClr val="C00000"/>
                </a:solidFill>
              </a:rPr>
              <a:t>Si une personne ou un organisme est absent de la base, </a:t>
            </a:r>
          </a:p>
          <a:p>
            <a:pPr marL="576000" lvl="1" indent="-288000">
              <a:lnSpc>
                <a:spcPct val="80000"/>
              </a:lnSpc>
              <a:buNone/>
            </a:pPr>
            <a:r>
              <a:rPr lang="fr-FR" sz="1900" dirty="0">
                <a:solidFill>
                  <a:srgbClr val="C00000"/>
                </a:solidFill>
              </a:rPr>
              <a:t>le Correspondant Autorité doit le créer pour vous.</a:t>
            </a:r>
            <a:endParaRPr lang="fr-FR" sz="2600" dirty="0">
              <a:solidFill>
                <a:srgbClr val="C00000"/>
              </a:solidFill>
            </a:endParaRPr>
          </a:p>
        </p:txBody>
      </p:sp>
      <p:sp>
        <p:nvSpPr>
          <p:cNvPr id="3" name="Espace réservé du numéro de diapositive 2"/>
          <p:cNvSpPr>
            <a:spLocks noGrp="1"/>
          </p:cNvSpPr>
          <p:nvPr>
            <p:ph type="sldNum" sz="quarter" idx="12"/>
          </p:nvPr>
        </p:nvSpPr>
        <p:spPr/>
        <p:txBody>
          <a:bodyPr/>
          <a:lstStyle/>
          <a:p>
            <a:fld id="{A63E2F55-217E-784D-959E-8EB90DBD2478}" type="slidenum">
              <a:rPr lang="fr-FR" smtClean="0"/>
              <a:pPr/>
              <a:t>16</a:t>
            </a:fld>
            <a:endParaRPr lang="fr-FR"/>
          </a:p>
        </p:txBody>
      </p:sp>
      <p:sp>
        <p:nvSpPr>
          <p:cNvPr id="2" name="Titre 1"/>
          <p:cNvSpPr>
            <a:spLocks noGrp="1"/>
          </p:cNvSpPr>
          <p:nvPr>
            <p:ph type="title"/>
          </p:nvPr>
        </p:nvSpPr>
        <p:spPr/>
        <p:txBody>
          <a:bodyPr/>
          <a:lstStyle/>
          <a:p>
            <a:r>
              <a:rPr lang="fr-FR" dirty="0" err="1"/>
              <a:t>IdRef</a:t>
            </a:r>
            <a:r>
              <a:rPr lang="fr-FR" dirty="0"/>
              <a:t> : le liage</a:t>
            </a:r>
          </a:p>
        </p:txBody>
      </p:sp>
      <p:pic>
        <p:nvPicPr>
          <p:cNvPr id="7" name="Image 6"/>
          <p:cNvPicPr>
            <a:picLocks noChangeAspect="1"/>
          </p:cNvPicPr>
          <p:nvPr/>
        </p:nvPicPr>
        <p:blipFill>
          <a:blip r:embed="rId2"/>
          <a:stretch>
            <a:fillRect/>
          </a:stretch>
        </p:blipFill>
        <p:spPr>
          <a:xfrm>
            <a:off x="3506175" y="3436773"/>
            <a:ext cx="4786800" cy="1015070"/>
          </a:xfrm>
          <a:prstGeom prst="rect">
            <a:avLst/>
          </a:prstGeom>
        </p:spPr>
      </p:pic>
      <p:pic>
        <p:nvPicPr>
          <p:cNvPr id="8" name="Image 7"/>
          <p:cNvPicPr>
            <a:picLocks noChangeAspect="1"/>
          </p:cNvPicPr>
          <p:nvPr/>
        </p:nvPicPr>
        <p:blipFill>
          <a:blip r:embed="rId3"/>
          <a:stretch>
            <a:fillRect/>
          </a:stretch>
        </p:blipFill>
        <p:spPr>
          <a:xfrm>
            <a:off x="1444928" y="5012854"/>
            <a:ext cx="3814840" cy="1006789"/>
          </a:xfrm>
          <a:prstGeom prst="rect">
            <a:avLst/>
          </a:prstGeom>
        </p:spPr>
      </p:pic>
      <p:sp>
        <p:nvSpPr>
          <p:cNvPr id="9" name="Ellipse 8"/>
          <p:cNvSpPr/>
          <p:nvPr/>
        </p:nvSpPr>
        <p:spPr>
          <a:xfrm>
            <a:off x="4058168" y="5120911"/>
            <a:ext cx="1439813" cy="253496"/>
          </a:xfrm>
          <a:prstGeom prst="ellipse">
            <a:avLst/>
          </a:prstGeom>
          <a:solidFill>
            <a:schemeClr val="accent1">
              <a:alpha val="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0000"/>
              </a:solidFill>
            </a:endParaRPr>
          </a:p>
        </p:txBody>
      </p:sp>
      <p:pic>
        <p:nvPicPr>
          <p:cNvPr id="12" name="Image 11"/>
          <p:cNvPicPr>
            <a:picLocks noChangeAspect="1"/>
          </p:cNvPicPr>
          <p:nvPr/>
        </p:nvPicPr>
        <p:blipFill>
          <a:blip r:embed="rId4"/>
          <a:stretch>
            <a:fillRect/>
          </a:stretch>
        </p:blipFill>
        <p:spPr>
          <a:xfrm>
            <a:off x="2823000" y="1928033"/>
            <a:ext cx="6153150" cy="809625"/>
          </a:xfrm>
          <a:prstGeom prst="rect">
            <a:avLst/>
          </a:prstGeom>
        </p:spPr>
      </p:pic>
      <p:sp>
        <p:nvSpPr>
          <p:cNvPr id="6" name="Ellipse 5"/>
          <p:cNvSpPr/>
          <p:nvPr/>
        </p:nvSpPr>
        <p:spPr>
          <a:xfrm>
            <a:off x="6984592" y="2341548"/>
            <a:ext cx="1991558" cy="350377"/>
          </a:xfrm>
          <a:prstGeom prst="ellipse">
            <a:avLst/>
          </a:prstGeom>
          <a:solidFill>
            <a:schemeClr val="accent1">
              <a:alpha val="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0000"/>
              </a:solidFill>
            </a:endParaRPr>
          </a:p>
        </p:txBody>
      </p:sp>
      <p:pic>
        <p:nvPicPr>
          <p:cNvPr id="13" name="Image 12"/>
          <p:cNvPicPr>
            <a:picLocks noChangeAspect="1"/>
          </p:cNvPicPr>
          <p:nvPr/>
        </p:nvPicPr>
        <p:blipFill>
          <a:blip r:embed="rId5"/>
          <a:stretch>
            <a:fillRect/>
          </a:stretch>
        </p:blipFill>
        <p:spPr>
          <a:xfrm>
            <a:off x="6096000" y="4954597"/>
            <a:ext cx="5678242" cy="1554292"/>
          </a:xfrm>
          <a:prstGeom prst="rect">
            <a:avLst/>
          </a:prstGeom>
        </p:spPr>
      </p:pic>
      <p:sp>
        <p:nvSpPr>
          <p:cNvPr id="11" name="Ellipse 10"/>
          <p:cNvSpPr/>
          <p:nvPr/>
        </p:nvSpPr>
        <p:spPr>
          <a:xfrm>
            <a:off x="5779431" y="5057565"/>
            <a:ext cx="4321323" cy="1312753"/>
          </a:xfrm>
          <a:prstGeom prst="ellipse">
            <a:avLst/>
          </a:prstGeom>
          <a:solidFill>
            <a:schemeClr val="accent1">
              <a:alpha val="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0000"/>
              </a:solidFill>
            </a:endParaRPr>
          </a:p>
        </p:txBody>
      </p:sp>
    </p:spTree>
    <p:extLst>
      <p:ext uri="{BB962C8B-B14F-4D97-AF65-F5344CB8AC3E}">
        <p14:creationId xmlns:p14="http://schemas.microsoft.com/office/powerpoint/2010/main" val="301449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609600" y="1013988"/>
            <a:ext cx="10972800" cy="5721789"/>
          </a:xfrm>
        </p:spPr>
        <p:txBody>
          <a:bodyPr>
            <a:normAutofit/>
          </a:bodyPr>
          <a:lstStyle/>
          <a:p>
            <a:pPr indent="-457200"/>
            <a:r>
              <a:rPr lang="fr-FR" sz="2000" dirty="0"/>
              <a:t>Pas de lien sur le directeur de thèse</a:t>
            </a:r>
          </a:p>
          <a:p>
            <a:pPr indent="-457200"/>
            <a:endParaRPr lang="fr-FR" sz="2000" dirty="0"/>
          </a:p>
          <a:p>
            <a:pPr indent="-457200"/>
            <a:endParaRPr lang="fr-FR" sz="2000" dirty="0"/>
          </a:p>
          <a:p>
            <a:pPr indent="-457200"/>
            <a:endParaRPr lang="fr-FR" sz="2000" dirty="0"/>
          </a:p>
          <a:p>
            <a:pPr indent="-457200"/>
            <a:endParaRPr lang="fr-FR" sz="2000" dirty="0"/>
          </a:p>
          <a:p>
            <a:pPr indent="-457200"/>
            <a:endParaRPr lang="fr-FR" sz="2000" dirty="0"/>
          </a:p>
          <a:p>
            <a:pPr indent="-457200"/>
            <a:r>
              <a:rPr lang="fr-FR" sz="2000" dirty="0"/>
              <a:t>Apparait 3 fois </a:t>
            </a:r>
            <a:br>
              <a:rPr lang="fr-FR" sz="2000" dirty="0"/>
            </a:br>
            <a:r>
              <a:rPr lang="fr-FR" sz="2000" dirty="0"/>
              <a:t>dans theses.fr …</a:t>
            </a:r>
          </a:p>
          <a:p>
            <a:pPr indent="-457200"/>
            <a:endParaRPr lang="fr-FR" sz="2000" dirty="0"/>
          </a:p>
          <a:p>
            <a:pPr indent="-457200"/>
            <a:endParaRPr lang="fr-FR" sz="2000" dirty="0"/>
          </a:p>
          <a:p>
            <a:pPr indent="-457200"/>
            <a:endParaRPr lang="fr-FR" sz="2000" dirty="0"/>
          </a:p>
        </p:txBody>
      </p:sp>
      <p:sp>
        <p:nvSpPr>
          <p:cNvPr id="3" name="Espace réservé du numéro de diapositive 2"/>
          <p:cNvSpPr>
            <a:spLocks noGrp="1"/>
          </p:cNvSpPr>
          <p:nvPr>
            <p:ph type="sldNum" sz="quarter" idx="12"/>
          </p:nvPr>
        </p:nvSpPr>
        <p:spPr/>
        <p:txBody>
          <a:bodyPr/>
          <a:lstStyle/>
          <a:p>
            <a:fld id="{A63E2F55-217E-784D-959E-8EB90DBD2478}" type="slidenum">
              <a:rPr lang="fr-FR" smtClean="0"/>
              <a:pPr/>
              <a:t>17</a:t>
            </a:fld>
            <a:endParaRPr lang="fr-FR"/>
          </a:p>
        </p:txBody>
      </p:sp>
      <p:sp>
        <p:nvSpPr>
          <p:cNvPr id="2" name="Titre 1"/>
          <p:cNvSpPr>
            <a:spLocks noGrp="1"/>
          </p:cNvSpPr>
          <p:nvPr>
            <p:ph type="title"/>
          </p:nvPr>
        </p:nvSpPr>
        <p:spPr/>
        <p:txBody>
          <a:bodyPr/>
          <a:lstStyle/>
          <a:p>
            <a:r>
              <a:rPr lang="fr-FR" dirty="0"/>
              <a:t>Quand on oublie de faire les liens</a:t>
            </a:r>
          </a:p>
        </p:txBody>
      </p:sp>
      <p:sp>
        <p:nvSpPr>
          <p:cNvPr id="17" name="Espace réservé du contenu 3"/>
          <p:cNvSpPr txBox="1">
            <a:spLocks/>
          </p:cNvSpPr>
          <p:nvPr/>
        </p:nvSpPr>
        <p:spPr>
          <a:xfrm>
            <a:off x="4681285" y="3014153"/>
            <a:ext cx="5487824" cy="3922882"/>
          </a:xfrm>
          <a:prstGeom prst="rect">
            <a:avLst/>
          </a:prstGeom>
        </p:spPr>
        <p:txBody>
          <a:bodyPr vert="horz" lIns="91440" tIns="45720" rIns="91440" bIns="45720" rtlCol="0">
            <a:normAutofit/>
          </a:bodyPr>
          <a:lstStyle>
            <a:lvl1pPr marL="619200" indent="-363600" algn="l" defTabSz="457200" rtl="0" eaLnBrk="1" latinLnBrk="0" hangingPunct="1">
              <a:lnSpc>
                <a:spcPct val="70000"/>
              </a:lnSpc>
              <a:spcBef>
                <a:spcPts val="624"/>
              </a:spcBef>
              <a:buClr>
                <a:schemeClr val="accent6">
                  <a:lumMod val="75000"/>
                </a:schemeClr>
              </a:buClr>
              <a:buSzPct val="150000"/>
              <a:buFont typeface="Wingdings" panose="05000000000000000000" pitchFamily="2" charset="2"/>
              <a:buChar char="ü"/>
              <a:defRPr sz="2400" b="1" i="1" kern="1200">
                <a:solidFill>
                  <a:schemeClr val="accent6"/>
                </a:solidFill>
                <a:latin typeface="Arial Narrow" panose="020B0606020202030204" pitchFamily="34" charset="0"/>
                <a:ea typeface="+mn-ea"/>
                <a:cs typeface="+mn-cs"/>
              </a:defRPr>
            </a:lvl1pPr>
            <a:lvl2pPr marL="742950" indent="-285750" algn="l" defTabSz="457200" rtl="0" eaLnBrk="1" latinLnBrk="0" hangingPunct="1">
              <a:lnSpc>
                <a:spcPct val="70000"/>
              </a:lnSpc>
              <a:spcBef>
                <a:spcPts val="400"/>
              </a:spcBef>
              <a:spcAft>
                <a:spcPts val="200"/>
              </a:spcAft>
              <a:buFont typeface="Arial"/>
              <a:buChar char="–"/>
              <a:defRPr sz="1800" kern="1200">
                <a:solidFill>
                  <a:schemeClr val="tx1">
                    <a:lumMod val="75000"/>
                    <a:lumOff val="25000"/>
                  </a:schemeClr>
                </a:solidFill>
                <a:latin typeface="Arial Narrow" panose="020B0606020202030204" pitchFamily="34" charset="0"/>
                <a:ea typeface="+mn-ea"/>
                <a:cs typeface="+mn-cs"/>
              </a:defRPr>
            </a:lvl2pPr>
            <a:lvl3pPr marL="1143000" indent="-228600" algn="l" defTabSz="457200" rtl="0" eaLnBrk="1" latinLnBrk="0" hangingPunct="1">
              <a:lnSpc>
                <a:spcPct val="70000"/>
              </a:lnSpc>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mn-cs"/>
              </a:defRPr>
            </a:lvl3pPr>
            <a:lvl4pPr marL="1600200" indent="-228600" algn="l" defTabSz="457200" rtl="0" eaLnBrk="1" latinLnBrk="0" hangingPunct="1">
              <a:lnSpc>
                <a:spcPct val="70000"/>
              </a:lnSpc>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mn-cs"/>
              </a:defRPr>
            </a:lvl4pPr>
            <a:lvl5pPr marL="2057400" indent="-228600" algn="l" defTabSz="457200" rtl="0" eaLnBrk="1" latinLnBrk="0" hangingPunct="1">
              <a:lnSpc>
                <a:spcPct val="70000"/>
              </a:lnSpc>
              <a:spcBef>
                <a:spcPct val="20000"/>
              </a:spcBef>
              <a:buFont typeface="Arial"/>
              <a:buChar char="»"/>
              <a:defRPr sz="1400" kern="1200">
                <a:solidFill>
                  <a:schemeClr val="tx1">
                    <a:lumMod val="75000"/>
                    <a:lumOff val="25000"/>
                  </a:schemeClr>
                </a:solidFill>
                <a:latin typeface="Arial Narrow"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457200"/>
            <a:r>
              <a:rPr lang="fr-FR" sz="2000" dirty="0"/>
              <a:t>Alors que </a:t>
            </a:r>
            <a:br>
              <a:rPr lang="fr-FR" sz="2000" dirty="0"/>
            </a:br>
            <a:r>
              <a:rPr lang="fr-FR" sz="2000" dirty="0"/>
              <a:t>sa fiche existe !</a:t>
            </a:r>
          </a:p>
          <a:p>
            <a:pPr indent="-457200"/>
            <a:endParaRPr lang="fr-FR" sz="2000" dirty="0"/>
          </a:p>
          <a:p>
            <a:pPr indent="-457200"/>
            <a:endParaRPr lang="fr-FR" sz="2000" dirty="0"/>
          </a:p>
          <a:p>
            <a:pPr marL="162000" indent="0">
              <a:buNone/>
            </a:pPr>
            <a:endParaRPr lang="fr-FR" sz="2000" dirty="0"/>
          </a:p>
          <a:p>
            <a:pPr indent="-457200"/>
            <a:endParaRPr lang="fr-FR" sz="2000" dirty="0"/>
          </a:p>
        </p:txBody>
      </p:sp>
      <p:pic>
        <p:nvPicPr>
          <p:cNvPr id="6" name="Image 5">
            <a:extLst>
              <a:ext uri="{FF2B5EF4-FFF2-40B4-BE49-F238E27FC236}">
                <a16:creationId xmlns:a16="http://schemas.microsoft.com/office/drawing/2014/main" id="{FB934293-DF07-8AEE-3CB6-015134AED80D}"/>
              </a:ext>
            </a:extLst>
          </p:cNvPr>
          <p:cNvPicPr>
            <a:picLocks noChangeAspect="1"/>
          </p:cNvPicPr>
          <p:nvPr/>
        </p:nvPicPr>
        <p:blipFill>
          <a:blip r:embed="rId2"/>
          <a:stretch>
            <a:fillRect/>
          </a:stretch>
        </p:blipFill>
        <p:spPr>
          <a:xfrm>
            <a:off x="1512552" y="1396766"/>
            <a:ext cx="9166896" cy="827831"/>
          </a:xfrm>
          <a:prstGeom prst="rect">
            <a:avLst/>
          </a:prstGeom>
        </p:spPr>
      </p:pic>
      <p:pic>
        <p:nvPicPr>
          <p:cNvPr id="8" name="Image 7">
            <a:extLst>
              <a:ext uri="{FF2B5EF4-FFF2-40B4-BE49-F238E27FC236}">
                <a16:creationId xmlns:a16="http://schemas.microsoft.com/office/drawing/2014/main" id="{2DA438A9-4559-CB9C-C928-1E9A30E35C9B}"/>
              </a:ext>
            </a:extLst>
          </p:cNvPr>
          <p:cNvPicPr>
            <a:picLocks noChangeAspect="1"/>
          </p:cNvPicPr>
          <p:nvPr/>
        </p:nvPicPr>
        <p:blipFill>
          <a:blip r:embed="rId3"/>
          <a:stretch>
            <a:fillRect/>
          </a:stretch>
        </p:blipFill>
        <p:spPr>
          <a:xfrm>
            <a:off x="888675" y="3327015"/>
            <a:ext cx="3587532" cy="1906738"/>
          </a:xfrm>
          <a:prstGeom prst="rect">
            <a:avLst/>
          </a:prstGeom>
        </p:spPr>
      </p:pic>
      <p:pic>
        <p:nvPicPr>
          <p:cNvPr id="11" name="Image 10">
            <a:extLst>
              <a:ext uri="{FF2B5EF4-FFF2-40B4-BE49-F238E27FC236}">
                <a16:creationId xmlns:a16="http://schemas.microsoft.com/office/drawing/2014/main" id="{3687C1FE-63EE-81FC-C70E-2AE484BF579A}"/>
              </a:ext>
            </a:extLst>
          </p:cNvPr>
          <p:cNvPicPr>
            <a:picLocks noChangeAspect="1"/>
          </p:cNvPicPr>
          <p:nvPr/>
        </p:nvPicPr>
        <p:blipFill>
          <a:blip r:embed="rId4"/>
          <a:stretch>
            <a:fillRect/>
          </a:stretch>
        </p:blipFill>
        <p:spPr>
          <a:xfrm>
            <a:off x="5074593" y="3454544"/>
            <a:ext cx="6844862" cy="3009265"/>
          </a:xfrm>
          <a:prstGeom prst="rect">
            <a:avLst/>
          </a:prstGeom>
        </p:spPr>
      </p:pic>
    </p:spTree>
    <p:extLst>
      <p:ext uri="{BB962C8B-B14F-4D97-AF65-F5344CB8AC3E}">
        <p14:creationId xmlns:p14="http://schemas.microsoft.com/office/powerpoint/2010/main" val="57046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48F90-2219-00E6-5DB1-508959A6410A}"/>
            </a:ext>
          </a:extLst>
        </p:cNvPr>
        <p:cNvGrpSpPr/>
        <p:nvPr/>
      </p:nvGrpSpPr>
      <p:grpSpPr>
        <a:xfrm>
          <a:off x="0" y="0"/>
          <a:ext cx="0" cy="0"/>
          <a:chOff x="0" y="0"/>
          <a:chExt cx="0" cy="0"/>
        </a:xfrm>
      </p:grpSpPr>
      <p:sp>
        <p:nvSpPr>
          <p:cNvPr id="6" name="Freeform 4">
            <a:extLst>
              <a:ext uri="{FF2B5EF4-FFF2-40B4-BE49-F238E27FC236}">
                <a16:creationId xmlns:a16="http://schemas.microsoft.com/office/drawing/2014/main" id="{F27DB04E-C45C-00B1-B527-B4D5C83715EA}"/>
              </a:ext>
            </a:extLst>
          </p:cNvPr>
          <p:cNvSpPr/>
          <p:nvPr/>
        </p:nvSpPr>
        <p:spPr>
          <a:xfrm>
            <a:off x="10048876" y="1437054"/>
            <a:ext cx="1393578" cy="1268046"/>
          </a:xfrm>
          <a:custGeom>
            <a:avLst/>
            <a:gdLst/>
            <a:ahLst/>
            <a:cxnLst/>
            <a:rect l="l" t="t" r="r" b="b"/>
            <a:pathLst>
              <a:path w="3666691" h="3322022">
                <a:moveTo>
                  <a:pt x="0" y="0"/>
                </a:moveTo>
                <a:lnTo>
                  <a:pt x="3666692" y="0"/>
                </a:lnTo>
                <a:lnTo>
                  <a:pt x="3666692" y="3322022"/>
                </a:lnTo>
                <a:lnTo>
                  <a:pt x="0" y="3322022"/>
                </a:lnTo>
                <a:lnTo>
                  <a:pt x="0" y="0"/>
                </a:lnTo>
                <a:close/>
              </a:path>
            </a:pathLst>
          </a:custGeom>
          <a:blipFill>
            <a:blip r:embed="rId2"/>
            <a:stretch>
              <a:fillRect/>
            </a:stretch>
          </a:blipFill>
        </p:spPr>
        <p:txBody>
          <a:bodyPr/>
          <a:lstStyle/>
          <a:p>
            <a:endParaRPr lang="fr-FR">
              <a:latin typeface="Aptos Narrow" panose="020B0004020202020204" pitchFamily="34" charset="0"/>
            </a:endParaRPr>
          </a:p>
        </p:txBody>
      </p:sp>
      <p:sp>
        <p:nvSpPr>
          <p:cNvPr id="2" name="Titre 1">
            <a:extLst>
              <a:ext uri="{FF2B5EF4-FFF2-40B4-BE49-F238E27FC236}">
                <a16:creationId xmlns:a16="http://schemas.microsoft.com/office/drawing/2014/main" id="{8F5A0925-3578-537B-B2C3-CD9889DDBCCF}"/>
              </a:ext>
            </a:extLst>
          </p:cNvPr>
          <p:cNvSpPr>
            <a:spLocks noGrp="1"/>
          </p:cNvSpPr>
          <p:nvPr>
            <p:ph type="title"/>
          </p:nvPr>
        </p:nvSpPr>
        <p:spPr/>
        <p:txBody>
          <a:bodyPr>
            <a:normAutofit/>
          </a:bodyPr>
          <a:lstStyle/>
          <a:p>
            <a:r>
              <a:rPr lang="fr-FR" dirty="0" err="1">
                <a:latin typeface="Aptos Narrow" panose="020B0004020202020204" pitchFamily="34" charset="0"/>
              </a:rPr>
              <a:t>ezSTATS</a:t>
            </a:r>
            <a:endParaRPr lang="fr-FR" dirty="0">
              <a:latin typeface="Aptos Narrow" panose="020B0004020202020204" pitchFamily="34" charset="0"/>
            </a:endParaRPr>
          </a:p>
        </p:txBody>
      </p:sp>
      <p:sp>
        <p:nvSpPr>
          <p:cNvPr id="5" name="Espace réservé du numéro de diapositive 4">
            <a:extLst>
              <a:ext uri="{FF2B5EF4-FFF2-40B4-BE49-F238E27FC236}">
                <a16:creationId xmlns:a16="http://schemas.microsoft.com/office/drawing/2014/main" id="{830C5A99-6337-82D1-B481-3347C6AFBC9E}"/>
              </a:ext>
            </a:extLst>
          </p:cNvPr>
          <p:cNvSpPr>
            <a:spLocks noGrp="1"/>
          </p:cNvSpPr>
          <p:nvPr>
            <p:ph type="sldNum" sz="quarter" idx="12"/>
          </p:nvPr>
        </p:nvSpPr>
        <p:spPr/>
        <p:txBody>
          <a:bodyPr/>
          <a:lstStyle/>
          <a:p>
            <a:fld id="{A63E2F55-217E-784D-959E-8EB90DBD2478}" type="slidenum">
              <a:rPr lang="fr-FR" smtClean="0">
                <a:latin typeface="Aptos Narrow" panose="020B0004020202020204" pitchFamily="34" charset="0"/>
              </a:rPr>
              <a:pPr/>
              <a:t>18</a:t>
            </a:fld>
            <a:endParaRPr lang="fr-FR">
              <a:latin typeface="Aptos Narrow" panose="020B0004020202020204" pitchFamily="34" charset="0"/>
            </a:endParaRPr>
          </a:p>
        </p:txBody>
      </p:sp>
      <p:sp>
        <p:nvSpPr>
          <p:cNvPr id="9" name="Rectangle 3">
            <a:extLst>
              <a:ext uri="{FF2B5EF4-FFF2-40B4-BE49-F238E27FC236}">
                <a16:creationId xmlns:a16="http://schemas.microsoft.com/office/drawing/2014/main" id="{79FBB094-8EB2-3625-68EA-9CBFA6E6D67C}"/>
              </a:ext>
            </a:extLst>
          </p:cNvPr>
          <p:cNvSpPr txBox="1">
            <a:spLocks noChangeArrowheads="1"/>
          </p:cNvSpPr>
          <p:nvPr/>
        </p:nvSpPr>
        <p:spPr>
          <a:xfrm>
            <a:off x="609600" y="1201386"/>
            <a:ext cx="1096713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r>
              <a:rPr lang="fr-FR" altLang="fr-FR" b="1" i="1" dirty="0">
                <a:solidFill>
                  <a:schemeClr val="accent6"/>
                </a:solidFill>
                <a:latin typeface="Aptos Narrow" panose="020B0004020202020204" pitchFamily="34" charset="0"/>
              </a:rPr>
              <a:t>Origines</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Fort besoin de connaître les usages de theses.fr par l’</a:t>
            </a:r>
            <a:r>
              <a:rPr lang="fr-FR" sz="1800" dirty="0" err="1">
                <a:solidFill>
                  <a:schemeClr val="tx1">
                    <a:lumMod val="75000"/>
                    <a:lumOff val="25000"/>
                  </a:schemeClr>
                </a:solidFill>
                <a:latin typeface="Aptos Narrow" panose="020B0004020202020204" pitchFamily="34" charset="0"/>
              </a:rPr>
              <a:t>Abes</a:t>
            </a:r>
            <a:endParaRPr lang="fr-FR" sz="1800" dirty="0">
              <a:solidFill>
                <a:schemeClr val="tx1">
                  <a:lumMod val="75000"/>
                  <a:lumOff val="25000"/>
                </a:schemeClr>
              </a:solidFill>
              <a:latin typeface="Aptos Narrow" panose="020B0004020202020204" pitchFamily="34" charset="0"/>
            </a:endParaRP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Demande récurrente de la part des établissements</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Souhait du ministère d’avoir des statistiques détaillées </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Partenariat </a:t>
            </a:r>
            <a:r>
              <a:rPr lang="fr-FR" sz="1800" dirty="0" err="1">
                <a:solidFill>
                  <a:schemeClr val="tx1">
                    <a:lumMod val="75000"/>
                    <a:lumOff val="25000"/>
                  </a:schemeClr>
                </a:solidFill>
                <a:latin typeface="Aptos Narrow" panose="020B0004020202020204" pitchFamily="34" charset="0"/>
              </a:rPr>
              <a:t>Abes</a:t>
            </a:r>
            <a:r>
              <a:rPr lang="fr-FR" sz="1800" dirty="0">
                <a:solidFill>
                  <a:schemeClr val="tx1">
                    <a:lumMod val="75000"/>
                    <a:lumOff val="25000"/>
                  </a:schemeClr>
                </a:solidFill>
                <a:latin typeface="Aptos Narrow" panose="020B0004020202020204" pitchFamily="34" charset="0"/>
              </a:rPr>
              <a:t>, INIST-CNRS et COUPERIN</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URL : </a:t>
            </a:r>
            <a:r>
              <a:rPr lang="fr-FR" sz="1800" dirty="0">
                <a:solidFill>
                  <a:schemeClr val="tx1">
                    <a:lumMod val="75000"/>
                    <a:lumOff val="25000"/>
                  </a:schemeClr>
                </a:solidFill>
                <a:latin typeface="Aptos Narrow" panose="020B0004020202020204" pitchFamily="34" charset="0"/>
                <a:hlinkClick r:id="rId3"/>
              </a:rPr>
              <a:t>https://ezmesure.couperin.org/</a:t>
            </a:r>
            <a:r>
              <a:rPr lang="fr-FR" sz="1800" dirty="0">
                <a:solidFill>
                  <a:schemeClr val="tx1">
                    <a:lumMod val="75000"/>
                    <a:lumOff val="25000"/>
                  </a:schemeClr>
                </a:solidFill>
                <a:latin typeface="Aptos Narrow" panose="020B0004020202020204" pitchFamily="34" charset="0"/>
              </a:rPr>
              <a:t> </a:t>
            </a:r>
          </a:p>
          <a:p>
            <a:pPr marL="1110156" lvl="2" indent="-285750" defTabSz="848715">
              <a:spcBef>
                <a:spcPts val="400"/>
              </a:spcBef>
              <a:spcAft>
                <a:spcPts val="200"/>
              </a:spcAft>
              <a:buFont typeface="Arial" panose="020B0604020202020204" pitchFamily="34" charset="0"/>
              <a:buChar char="•"/>
              <a:defRPr/>
            </a:pPr>
            <a:endParaRPr lang="fr-FR" altLang="fr-FR" sz="1800" dirty="0">
              <a:latin typeface="Aptos Narrow" panose="020B000402020202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ptos Narrow" panose="020B0004020202020204" pitchFamily="34" charset="0"/>
              </a:rPr>
              <a:t>Principe</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Repose sur les solutions logicielles </a:t>
            </a:r>
            <a:r>
              <a:rPr lang="fr-FR" sz="1800" dirty="0" err="1">
                <a:solidFill>
                  <a:schemeClr val="tx1">
                    <a:lumMod val="75000"/>
                    <a:lumOff val="25000"/>
                  </a:schemeClr>
                </a:solidFill>
                <a:latin typeface="Aptos Narrow" panose="020B0004020202020204" pitchFamily="34" charset="0"/>
              </a:rPr>
              <a:t>ezMESURE</a:t>
            </a:r>
            <a:r>
              <a:rPr lang="fr-FR" sz="1800" dirty="0">
                <a:solidFill>
                  <a:schemeClr val="tx1">
                    <a:lumMod val="75000"/>
                    <a:lumOff val="25000"/>
                  </a:schemeClr>
                </a:solidFill>
                <a:latin typeface="Aptos Narrow" panose="020B0004020202020204" pitchFamily="34" charset="0"/>
              </a:rPr>
              <a:t> et </a:t>
            </a:r>
            <a:r>
              <a:rPr lang="fr-FR" sz="1800" dirty="0" err="1">
                <a:solidFill>
                  <a:schemeClr val="tx1">
                    <a:lumMod val="75000"/>
                    <a:lumOff val="25000"/>
                  </a:schemeClr>
                </a:solidFill>
                <a:latin typeface="Aptos Narrow" panose="020B0004020202020204" pitchFamily="34" charset="0"/>
              </a:rPr>
              <a:t>ezPAARS</a:t>
            </a:r>
            <a:endParaRPr lang="fr-FR" sz="1800" dirty="0">
              <a:solidFill>
                <a:schemeClr val="tx1">
                  <a:lumMod val="75000"/>
                  <a:lumOff val="25000"/>
                </a:schemeClr>
              </a:solidFill>
              <a:latin typeface="Aptos Narrow" panose="020B0004020202020204" pitchFamily="34" charset="0"/>
            </a:endParaRP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Nombreuses statistiques filtrables</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Tableaux de bord par établissements (Prochainement)</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Rapports automatisés en PDF (Prochainement)</a:t>
            </a:r>
          </a:p>
          <a:p>
            <a:pPr marL="424356" lvl="1" indent="0" defTabSz="848715">
              <a:spcBef>
                <a:spcPts val="400"/>
              </a:spcBef>
              <a:spcAft>
                <a:spcPts val="200"/>
              </a:spcAft>
              <a:buNone/>
              <a:defRPr/>
            </a:pPr>
            <a:endParaRPr lang="fr-FR" sz="1800" dirty="0">
              <a:solidFill>
                <a:schemeClr val="tx1">
                  <a:lumMod val="75000"/>
                  <a:lumOff val="25000"/>
                </a:schemeClr>
              </a:solidFill>
              <a:latin typeface="Aptos Narrow" panose="020B0004020202020204" pitchFamily="34" charset="0"/>
            </a:endParaRPr>
          </a:p>
          <a:p>
            <a:pPr>
              <a:buClr>
                <a:schemeClr val="accent6"/>
              </a:buClr>
              <a:buSzPct val="120000"/>
              <a:buFont typeface="Wingdings" panose="05000000000000000000" pitchFamily="2" charset="2"/>
              <a:buChar char="ü"/>
            </a:pPr>
            <a:r>
              <a:rPr lang="fr-FR" altLang="fr-FR" b="1" i="1" dirty="0">
                <a:solidFill>
                  <a:schemeClr val="accent6"/>
                </a:solidFill>
                <a:latin typeface="Aptos Narrow" panose="020B0004020202020204" pitchFamily="34" charset="0"/>
              </a:rPr>
              <a:t>Limitations</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N’intègre que les données du nouveau site theses.fr (mars 2024) </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Données générées avec un décalage de 10 jours</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Mois en cours non disponible en raison de ce décalage</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Pas de statistiques sur le nombre globale de thèses soutenues ou en préparation</a:t>
            </a:r>
          </a:p>
          <a:p>
            <a:pPr marL="689582" lvl="1" indent="-265226" defTabSz="848715">
              <a:spcBef>
                <a:spcPts val="400"/>
              </a:spcBef>
              <a:spcAft>
                <a:spcPts val="200"/>
              </a:spcAft>
              <a:buFont typeface="Arial" pitchFamily="34" charset="0"/>
              <a:buChar char="–"/>
              <a:defRPr/>
            </a:pPr>
            <a:r>
              <a:rPr lang="fr-FR" sz="1800" dirty="0">
                <a:solidFill>
                  <a:schemeClr val="tx1">
                    <a:lumMod val="75000"/>
                    <a:lumOff val="25000"/>
                  </a:schemeClr>
                </a:solidFill>
                <a:latin typeface="Aptos Narrow" panose="020B0004020202020204" pitchFamily="34" charset="0"/>
              </a:rPr>
              <a:t>On ne peut pas tracer les utilisateurs</a:t>
            </a:r>
          </a:p>
          <a:p>
            <a:pPr marL="689582" lvl="1" indent="-265226" defTabSz="848715">
              <a:spcBef>
                <a:spcPts val="400"/>
              </a:spcBef>
              <a:spcAft>
                <a:spcPts val="200"/>
              </a:spcAft>
              <a:buFont typeface="Arial" pitchFamily="34" charset="0"/>
              <a:buChar char="–"/>
              <a:defRPr/>
            </a:pPr>
            <a:endParaRPr lang="fr-FR" sz="1800" dirty="0">
              <a:solidFill>
                <a:schemeClr val="tx1">
                  <a:lumMod val="75000"/>
                  <a:lumOff val="25000"/>
                </a:schemeClr>
              </a:solidFill>
              <a:latin typeface="Aptos Narrow" panose="020B0004020202020204" pitchFamily="34" charset="0"/>
            </a:endParaRPr>
          </a:p>
        </p:txBody>
      </p:sp>
      <p:pic>
        <p:nvPicPr>
          <p:cNvPr id="15" name="Image 14">
            <a:extLst>
              <a:ext uri="{FF2B5EF4-FFF2-40B4-BE49-F238E27FC236}">
                <a16:creationId xmlns:a16="http://schemas.microsoft.com/office/drawing/2014/main" id="{8563BCFA-ED80-B831-9DDA-668420F3389F}"/>
              </a:ext>
            </a:extLst>
          </p:cNvPr>
          <p:cNvPicPr>
            <a:picLocks noChangeAspect="1"/>
          </p:cNvPicPr>
          <p:nvPr/>
        </p:nvPicPr>
        <p:blipFill>
          <a:blip r:embed="rId4"/>
          <a:stretch>
            <a:fillRect/>
          </a:stretch>
        </p:blipFill>
        <p:spPr>
          <a:xfrm>
            <a:off x="8661029" y="3079862"/>
            <a:ext cx="2915706" cy="3157805"/>
          </a:xfrm>
          <a:prstGeom prst="rect">
            <a:avLst/>
          </a:prstGeom>
        </p:spPr>
      </p:pic>
    </p:spTree>
    <p:extLst>
      <p:ext uri="{BB962C8B-B14F-4D97-AF65-F5344CB8AC3E}">
        <p14:creationId xmlns:p14="http://schemas.microsoft.com/office/powerpoint/2010/main" val="363007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379"/>
            <a:ext cx="10943043" cy="1470025"/>
          </a:xfrm>
          <a:noFill/>
        </p:spPr>
        <p:txBody>
          <a:bodyPr>
            <a:normAutofit/>
          </a:bodyPr>
          <a:lstStyle/>
          <a:p>
            <a:pPr algn="r"/>
            <a:r>
              <a:rPr lang="en-GB" dirty="0"/>
              <a:t>Utiliser STEP</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636" y="4026214"/>
            <a:ext cx="2189835" cy="1394643"/>
          </a:xfrm>
          <a:prstGeom prst="rect">
            <a:avLst/>
          </a:prstGeom>
        </p:spPr>
      </p:pic>
    </p:spTree>
    <p:extLst>
      <p:ext uri="{BB962C8B-B14F-4D97-AF65-F5344CB8AC3E}">
        <p14:creationId xmlns:p14="http://schemas.microsoft.com/office/powerpoint/2010/main" val="215591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706" y="775442"/>
            <a:ext cx="7384010" cy="5748167"/>
          </a:xfrm>
          <a:prstGeom prst="rect">
            <a:avLst/>
          </a:prstGeom>
        </p:spPr>
      </p:pic>
      <p:graphicFrame>
        <p:nvGraphicFramePr>
          <p:cNvPr id="10" name="Diagramme 9"/>
          <p:cNvGraphicFramePr/>
          <p:nvPr>
            <p:extLst>
              <p:ext uri="{D42A27DB-BD31-4B8C-83A1-F6EECF244321}">
                <p14:modId xmlns:p14="http://schemas.microsoft.com/office/powerpoint/2010/main" val="2265455920"/>
              </p:ext>
            </p:extLst>
          </p:nvPr>
        </p:nvGraphicFramePr>
        <p:xfrm>
          <a:off x="464969" y="809626"/>
          <a:ext cx="6713497" cy="5998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a:xfrm>
            <a:off x="993058" y="196458"/>
            <a:ext cx="9668197" cy="527538"/>
          </a:xfrm>
        </p:spPr>
        <p:txBody>
          <a:bodyPr/>
          <a:lstStyle/>
          <a:p>
            <a:r>
              <a:rPr lang="fr-FR" dirty="0"/>
              <a:t>Déroulement de la formation</a:t>
            </a:r>
          </a:p>
        </p:txBody>
      </p:sp>
      <p:sp>
        <p:nvSpPr>
          <p:cNvPr id="6" name="Espace réservé du numéro de diapositive 5"/>
          <p:cNvSpPr>
            <a:spLocks noGrp="1"/>
          </p:cNvSpPr>
          <p:nvPr>
            <p:ph type="sldNum" sz="quarter" idx="12"/>
          </p:nvPr>
        </p:nvSpPr>
        <p:spPr>
          <a:xfrm>
            <a:off x="11576735" y="6463810"/>
            <a:ext cx="588759" cy="365125"/>
          </a:xfrm>
        </p:spPr>
        <p:txBody>
          <a:bodyPr/>
          <a:lstStyle/>
          <a:p>
            <a:fld id="{A63E2F55-217E-784D-959E-8EB90DBD2478}" type="slidenum">
              <a:rPr lang="fr-FR" smtClean="0"/>
              <a:pPr/>
              <a:t>2</a:t>
            </a:fld>
            <a:endParaRPr lang="fr-FR"/>
          </a:p>
        </p:txBody>
      </p:sp>
      <p:sp>
        <p:nvSpPr>
          <p:cNvPr id="11" name="Espace réservé du contenu 2"/>
          <p:cNvSpPr txBox="1">
            <a:spLocks/>
          </p:cNvSpPr>
          <p:nvPr/>
        </p:nvSpPr>
        <p:spPr bwMode="auto">
          <a:xfrm>
            <a:off x="2470303" y="825087"/>
            <a:ext cx="3776957" cy="110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lvl1pPr marL="317500" indent="-317500" algn="l" defTabSz="847725" rtl="0" eaLnBrk="0" fontAlgn="base" hangingPunct="0">
              <a:spcBef>
                <a:spcPct val="20000"/>
              </a:spcBef>
              <a:spcAft>
                <a:spcPct val="0"/>
              </a:spcAft>
              <a:buFont typeface="Arial"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fr-FR" sz="1700" dirty="0">
                <a:solidFill>
                  <a:schemeClr val="accent2">
                    <a:lumMod val="75000"/>
                  </a:schemeClr>
                </a:solidFill>
                <a:latin typeface="Arial Narrow" panose="020B0606020202030204" pitchFamily="34" charset="0"/>
              </a:rPr>
              <a:t>OBJECTIF STEP</a:t>
            </a:r>
          </a:p>
          <a:p>
            <a:pPr>
              <a:buFont typeface="Wingdings" panose="05000000000000000000" pitchFamily="2" charset="2"/>
              <a:buChar char="ü"/>
            </a:pPr>
            <a:r>
              <a:rPr lang="fr-FR" sz="1700" dirty="0">
                <a:solidFill>
                  <a:schemeClr val="accent2">
                    <a:lumMod val="75000"/>
                  </a:schemeClr>
                </a:solidFill>
                <a:latin typeface="Arial Narrow" panose="020B0606020202030204" pitchFamily="34" charset="0"/>
              </a:rPr>
              <a:t>Réseau thèses et notions importantes</a:t>
            </a:r>
          </a:p>
          <a:p>
            <a:pPr>
              <a:buFont typeface="Wingdings" panose="05000000000000000000" pitchFamily="2" charset="2"/>
              <a:buChar char="ü"/>
            </a:pPr>
            <a:r>
              <a:rPr lang="fr-FR" sz="1700" dirty="0">
                <a:solidFill>
                  <a:schemeClr val="accent2">
                    <a:lumMod val="75000"/>
                  </a:schemeClr>
                </a:solidFill>
                <a:latin typeface="Arial Narrow" panose="020B0606020202030204" pitchFamily="34" charset="0"/>
              </a:rPr>
              <a:t>Panoplie d’applications</a:t>
            </a:r>
          </a:p>
          <a:p>
            <a:pPr>
              <a:buFont typeface="Wingdings" panose="05000000000000000000" pitchFamily="2" charset="2"/>
              <a:buChar char="ü"/>
            </a:pPr>
            <a:endParaRPr lang="fr-FR" sz="1700" dirty="0">
              <a:latin typeface="Arial Narrow" panose="020B0606020202030204" pitchFamily="34" charset="0"/>
            </a:endParaRPr>
          </a:p>
        </p:txBody>
      </p:sp>
      <p:sp>
        <p:nvSpPr>
          <p:cNvPr id="8" name="Espace réservé du contenu 2"/>
          <p:cNvSpPr txBox="1">
            <a:spLocks/>
          </p:cNvSpPr>
          <p:nvPr/>
        </p:nvSpPr>
        <p:spPr bwMode="auto">
          <a:xfrm>
            <a:off x="2470019" y="2249215"/>
            <a:ext cx="4746866" cy="9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lvl1pPr marL="317500" indent="-317500" algn="l" defTabSz="847725" rtl="0" eaLnBrk="0" fontAlgn="base" hangingPunct="0">
              <a:spcBef>
                <a:spcPct val="20000"/>
              </a:spcBef>
              <a:spcAft>
                <a:spcPct val="0"/>
              </a:spcAft>
              <a:buFont typeface="Arial"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fr-FR" sz="1700" dirty="0">
                <a:solidFill>
                  <a:srgbClr val="00B050"/>
                </a:solidFill>
                <a:latin typeface="Arial Narrow" panose="020B0606020202030204" pitchFamily="34" charset="0"/>
              </a:rPr>
              <a:t>BASES DE STEP</a:t>
            </a:r>
          </a:p>
          <a:p>
            <a:pPr>
              <a:buFont typeface="Wingdings" panose="05000000000000000000" pitchFamily="2" charset="2"/>
              <a:buChar char="ü"/>
            </a:pPr>
            <a:r>
              <a:rPr lang="fr-FR" sz="1700" dirty="0">
                <a:solidFill>
                  <a:srgbClr val="00B050"/>
                </a:solidFill>
                <a:latin typeface="Arial Narrow" panose="020B0606020202030204" pitchFamily="34" charset="0"/>
              </a:rPr>
              <a:t>Utiliser </a:t>
            </a:r>
            <a:r>
              <a:rPr lang="fr-FR" sz="1700" dirty="0" err="1">
                <a:solidFill>
                  <a:srgbClr val="00B050"/>
                </a:solidFill>
                <a:latin typeface="Arial Narrow" panose="020B0606020202030204" pitchFamily="34" charset="0"/>
              </a:rPr>
              <a:t>Step</a:t>
            </a:r>
            <a:endParaRPr lang="fr-FR" sz="1700" dirty="0">
              <a:solidFill>
                <a:srgbClr val="00B050"/>
              </a:solidFill>
              <a:latin typeface="Arial Narrow" panose="020B0606020202030204" pitchFamily="34" charset="0"/>
            </a:endParaRPr>
          </a:p>
          <a:p>
            <a:pPr>
              <a:buFont typeface="Wingdings" panose="05000000000000000000" pitchFamily="2" charset="2"/>
              <a:buChar char="ü"/>
            </a:pPr>
            <a:r>
              <a:rPr lang="fr-FR" sz="1700" dirty="0" err="1">
                <a:solidFill>
                  <a:srgbClr val="00B050"/>
                </a:solidFill>
                <a:latin typeface="Arial Narrow" panose="020B0606020202030204" pitchFamily="34" charset="0"/>
              </a:rPr>
              <a:t>Step</a:t>
            </a:r>
            <a:r>
              <a:rPr lang="fr-FR" sz="1700" dirty="0">
                <a:solidFill>
                  <a:srgbClr val="00B050"/>
                </a:solidFill>
                <a:latin typeface="Arial Narrow" panose="020B0606020202030204" pitchFamily="34" charset="0"/>
              </a:rPr>
              <a:t> et les doctorants</a:t>
            </a:r>
          </a:p>
        </p:txBody>
      </p:sp>
      <p:sp>
        <p:nvSpPr>
          <p:cNvPr id="9" name="Espace réservé du contenu 2"/>
          <p:cNvSpPr txBox="1">
            <a:spLocks/>
          </p:cNvSpPr>
          <p:nvPr/>
        </p:nvSpPr>
        <p:spPr bwMode="auto">
          <a:xfrm>
            <a:off x="2431600" y="3731729"/>
            <a:ext cx="4746866" cy="114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lvl1pPr marL="317500" indent="-317500" algn="l" defTabSz="847725" rtl="0" eaLnBrk="0" fontAlgn="base" hangingPunct="0">
              <a:spcBef>
                <a:spcPct val="20000"/>
              </a:spcBef>
              <a:spcAft>
                <a:spcPct val="0"/>
              </a:spcAft>
              <a:buFont typeface="Arial"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fr-FR" sz="1700" dirty="0">
                <a:solidFill>
                  <a:schemeClr val="accent4">
                    <a:lumMod val="75000"/>
                  </a:schemeClr>
                </a:solidFill>
                <a:latin typeface="Arial Narrow" panose="020B0606020202030204" pitchFamily="34" charset="0"/>
              </a:rPr>
              <a:t>NIVEAU AVANCÉ DE STEP</a:t>
            </a:r>
          </a:p>
          <a:p>
            <a:pPr>
              <a:buFont typeface="Wingdings" panose="05000000000000000000" pitchFamily="2" charset="2"/>
              <a:buChar char="ü"/>
            </a:pPr>
            <a:r>
              <a:rPr lang="fr-FR" sz="1700" dirty="0">
                <a:solidFill>
                  <a:schemeClr val="accent4">
                    <a:lumMod val="75000"/>
                  </a:schemeClr>
                </a:solidFill>
                <a:latin typeface="Arial Narrow" panose="020B0606020202030204" pitchFamily="34" charset="0"/>
              </a:rPr>
              <a:t>Les imports</a:t>
            </a:r>
          </a:p>
          <a:p>
            <a:pPr>
              <a:buFont typeface="Wingdings" panose="05000000000000000000" pitchFamily="2" charset="2"/>
              <a:buChar char="ü"/>
            </a:pPr>
            <a:r>
              <a:rPr lang="fr-FR" sz="1700" dirty="0">
                <a:solidFill>
                  <a:schemeClr val="accent4">
                    <a:lumMod val="75000"/>
                  </a:schemeClr>
                </a:solidFill>
                <a:latin typeface="Arial Narrow" panose="020B0606020202030204" pitchFamily="34" charset="0"/>
              </a:rPr>
              <a:t>Mises en garde</a:t>
            </a:r>
          </a:p>
          <a:p>
            <a:pPr lvl="1"/>
            <a:endParaRPr lang="fr-FR" sz="1700" dirty="0">
              <a:latin typeface="Arial Narrow" panose="020B0606020202030204" pitchFamily="34" charset="0"/>
            </a:endParaRPr>
          </a:p>
          <a:p>
            <a:pPr lvl="1"/>
            <a:endParaRPr lang="fr-FR" sz="1700" dirty="0">
              <a:latin typeface="Arial Narrow" panose="020B0606020202030204" pitchFamily="34" charset="0"/>
            </a:endParaRPr>
          </a:p>
        </p:txBody>
      </p:sp>
      <p:sp>
        <p:nvSpPr>
          <p:cNvPr id="13" name="Espace réservé du contenu 2"/>
          <p:cNvSpPr txBox="1">
            <a:spLocks/>
          </p:cNvSpPr>
          <p:nvPr/>
        </p:nvSpPr>
        <p:spPr bwMode="auto">
          <a:xfrm>
            <a:off x="2470019" y="5209934"/>
            <a:ext cx="4746866" cy="1148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lvl1pPr marL="317500" indent="-317500" algn="l" defTabSz="847725" rtl="0" eaLnBrk="0" fontAlgn="base" hangingPunct="0">
              <a:spcBef>
                <a:spcPct val="20000"/>
              </a:spcBef>
              <a:spcAft>
                <a:spcPct val="0"/>
              </a:spcAft>
              <a:buFont typeface="Arial"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fr-FR" sz="1700" dirty="0">
                <a:solidFill>
                  <a:schemeClr val="accent5"/>
                </a:solidFill>
                <a:latin typeface="Arial Narrow" panose="020B0606020202030204" pitchFamily="34" charset="0"/>
              </a:rPr>
              <a:t>BILAN DE STEP</a:t>
            </a:r>
          </a:p>
          <a:p>
            <a:pPr>
              <a:buFont typeface="Wingdings" panose="05000000000000000000" pitchFamily="2" charset="2"/>
              <a:buChar char="ü"/>
            </a:pPr>
            <a:r>
              <a:rPr lang="fr-FR" sz="1700" dirty="0">
                <a:solidFill>
                  <a:schemeClr val="accent5"/>
                </a:solidFill>
                <a:latin typeface="Arial Narrow" panose="020B0606020202030204" pitchFamily="34" charset="0"/>
              </a:rPr>
              <a:t>La gestion des erreurs</a:t>
            </a:r>
          </a:p>
          <a:p>
            <a:pPr>
              <a:buFont typeface="Wingdings" panose="05000000000000000000" pitchFamily="2" charset="2"/>
              <a:buChar char="ü"/>
            </a:pPr>
            <a:r>
              <a:rPr lang="fr-FR" sz="1700" dirty="0">
                <a:solidFill>
                  <a:schemeClr val="accent5"/>
                </a:solidFill>
                <a:latin typeface="Arial Narrow" panose="020B0606020202030204" pitchFamily="34" charset="0"/>
              </a:rPr>
              <a:t>Et maintenant ?</a:t>
            </a:r>
          </a:p>
          <a:p>
            <a:pPr lvl="1"/>
            <a:endParaRPr lang="fr-FR" sz="1700" dirty="0">
              <a:solidFill>
                <a:schemeClr val="accent5"/>
              </a:solidFill>
              <a:latin typeface="Arial Narrow" panose="020B0606020202030204" pitchFamily="34" charset="0"/>
            </a:endParaRPr>
          </a:p>
          <a:p>
            <a:pPr lvl="1"/>
            <a:endParaRPr lang="fr-FR" sz="1700" dirty="0">
              <a:solidFill>
                <a:schemeClr val="accent5"/>
              </a:solidFill>
              <a:latin typeface="Arial Narrow" panose="020B0606020202030204" pitchFamily="34" charset="0"/>
            </a:endParaRPr>
          </a:p>
        </p:txBody>
      </p:sp>
    </p:spTree>
    <p:extLst>
      <p:ext uri="{BB962C8B-B14F-4D97-AF65-F5344CB8AC3E}">
        <p14:creationId xmlns:p14="http://schemas.microsoft.com/office/powerpoint/2010/main" val="3502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34462" y="1181653"/>
            <a:ext cx="5134703" cy="5282157"/>
          </a:xfrm>
        </p:spPr>
        <p:txBody>
          <a:bodyPr>
            <a:normAutofit/>
          </a:bodyPr>
          <a:lstStyle/>
          <a:p>
            <a:r>
              <a:rPr lang="fr-FR" sz="2800" dirty="0"/>
              <a:t>Porte d’entrée de </a:t>
            </a:r>
            <a:r>
              <a:rPr lang="fr-FR" sz="2800" dirty="0" err="1"/>
              <a:t>Step</a:t>
            </a:r>
            <a:endParaRPr lang="fr-FR" sz="2800" dirty="0"/>
          </a:p>
          <a:p>
            <a:pPr lvl="1"/>
            <a:endParaRPr lang="fr-FR" sz="2000" dirty="0"/>
          </a:p>
          <a:p>
            <a:pPr lvl="1"/>
            <a:r>
              <a:rPr lang="fr-FR" sz="2000" dirty="0"/>
              <a:t>Page d’accueil de l’application</a:t>
            </a:r>
          </a:p>
          <a:p>
            <a:pPr lvl="1"/>
            <a:endParaRPr lang="fr-FR" sz="2000" dirty="0"/>
          </a:p>
          <a:p>
            <a:pPr lvl="1"/>
            <a:r>
              <a:rPr lang="fr-FR" sz="2000" dirty="0"/>
              <a:t>Des icones d’accès aux fonctionnalités</a:t>
            </a:r>
          </a:p>
          <a:p>
            <a:pPr lvl="1"/>
            <a:endParaRPr lang="fr-FR" sz="2000" dirty="0"/>
          </a:p>
          <a:p>
            <a:pPr lvl="1"/>
            <a:r>
              <a:rPr lang="fr-FR" sz="2000" dirty="0"/>
              <a:t>Un moteur de recherche</a:t>
            </a:r>
          </a:p>
          <a:p>
            <a:pPr lvl="1"/>
            <a:endParaRPr lang="fr-FR" sz="2000" dirty="0"/>
          </a:p>
          <a:p>
            <a:pPr lvl="1"/>
            <a:r>
              <a:rPr lang="fr-FR" sz="2000" dirty="0"/>
              <a:t>Un espace « Thèse »</a:t>
            </a:r>
          </a:p>
          <a:p>
            <a:pPr lvl="1"/>
            <a:endParaRPr lang="fr-FR" sz="2000" dirty="0"/>
          </a:p>
          <a:p>
            <a:pPr lvl="1"/>
            <a:r>
              <a:rPr lang="fr-FR" sz="2000" dirty="0"/>
              <a:t>Un espace « Attestation »</a:t>
            </a:r>
          </a:p>
          <a:p>
            <a:pPr lvl="1"/>
            <a:endParaRPr lang="fr-FR" sz="2000" dirty="0"/>
          </a:p>
          <a:p>
            <a:pPr lvl="1"/>
            <a:r>
              <a:rPr lang="fr-FR" sz="2000" dirty="0"/>
              <a:t>Un espace « Soutenance »</a:t>
            </a:r>
          </a:p>
          <a:p>
            <a:pPr lvl="1"/>
            <a:endParaRPr lang="fr-FR" sz="2000" dirty="0"/>
          </a:p>
          <a:p>
            <a:pPr lvl="1"/>
            <a:r>
              <a:rPr lang="fr-FR" sz="2000" dirty="0"/>
              <a:t>Un espace « Transferts »</a:t>
            </a:r>
          </a:p>
          <a:p>
            <a:pPr lvl="1"/>
            <a:endParaRPr lang="fr-FR" sz="2000" dirty="0"/>
          </a:p>
          <a:p>
            <a:pPr marL="457200" lvl="1" indent="0">
              <a:buNone/>
            </a:pPr>
            <a:r>
              <a:rPr lang="fr-FR" sz="2000" dirty="0">
                <a:solidFill>
                  <a:srgbClr val="C00000"/>
                </a:solidFill>
              </a:rPr>
              <a:t>ADUM, Apogée, Physalis et SYGAL alimentent automatiquement </a:t>
            </a:r>
            <a:r>
              <a:rPr lang="fr-FR" sz="2000" dirty="0" err="1">
                <a:solidFill>
                  <a:srgbClr val="C00000"/>
                </a:solidFill>
              </a:rPr>
              <a:t>Step</a:t>
            </a:r>
            <a:r>
              <a:rPr lang="fr-FR" sz="2000" dirty="0">
                <a:solidFill>
                  <a:srgbClr val="C00000"/>
                </a:solidFill>
              </a:rPr>
              <a:t> !</a:t>
            </a:r>
          </a:p>
          <a:p>
            <a:pPr marL="457200" lvl="1" indent="0">
              <a:buNone/>
            </a:pPr>
            <a:endParaRPr lang="fr-FR" sz="2000"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20</a:t>
            </a:fld>
            <a:endParaRPr lang="fr-FR"/>
          </a:p>
        </p:txBody>
      </p:sp>
      <p:sp>
        <p:nvSpPr>
          <p:cNvPr id="5" name="Titre 4"/>
          <p:cNvSpPr>
            <a:spLocks noGrp="1"/>
          </p:cNvSpPr>
          <p:nvPr>
            <p:ph type="title"/>
          </p:nvPr>
        </p:nvSpPr>
        <p:spPr/>
        <p:txBody>
          <a:bodyPr/>
          <a:lstStyle/>
          <a:p>
            <a:r>
              <a:rPr lang="fr-FR" dirty="0"/>
              <a:t>Le tableau de bord</a:t>
            </a:r>
          </a:p>
        </p:txBody>
      </p:sp>
      <p:pic>
        <p:nvPicPr>
          <p:cNvPr id="2" name="Image 1"/>
          <p:cNvPicPr>
            <a:picLocks noChangeAspect="1"/>
          </p:cNvPicPr>
          <p:nvPr/>
        </p:nvPicPr>
        <p:blipFill>
          <a:blip r:embed="rId2"/>
          <a:stretch>
            <a:fillRect/>
          </a:stretch>
        </p:blipFill>
        <p:spPr>
          <a:xfrm>
            <a:off x="5369164" y="1110885"/>
            <a:ext cx="6482863" cy="5012245"/>
          </a:xfrm>
          <a:prstGeom prst="rect">
            <a:avLst/>
          </a:prstGeom>
        </p:spPr>
      </p:pic>
    </p:spTree>
    <p:extLst>
      <p:ext uri="{BB962C8B-B14F-4D97-AF65-F5344CB8AC3E}">
        <p14:creationId xmlns:p14="http://schemas.microsoft.com/office/powerpoint/2010/main" val="278435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740833" y="866776"/>
            <a:ext cx="5707712" cy="5063682"/>
          </a:xfrm>
          <a:prstGeom prst="rect">
            <a:avLst/>
          </a:prstGeom>
        </p:spPr>
      </p:pic>
      <p:sp>
        <p:nvSpPr>
          <p:cNvPr id="6" name="Espace réservé du contenu 5"/>
          <p:cNvSpPr>
            <a:spLocks noGrp="1"/>
          </p:cNvSpPr>
          <p:nvPr>
            <p:ph idx="1"/>
          </p:nvPr>
        </p:nvSpPr>
        <p:spPr>
          <a:xfrm>
            <a:off x="675118" y="1181653"/>
            <a:ext cx="10656605" cy="5647282"/>
          </a:xfrm>
        </p:spPr>
        <p:txBody>
          <a:bodyPr>
            <a:normAutofit/>
          </a:bodyPr>
          <a:lstStyle/>
          <a:p>
            <a:endParaRPr lang="fr-FR" sz="2800" dirty="0"/>
          </a:p>
          <a:p>
            <a:r>
              <a:rPr lang="fr-FR" sz="2800" dirty="0"/>
              <a:t>Trois onglets</a:t>
            </a:r>
          </a:p>
          <a:p>
            <a:pPr lvl="1"/>
            <a:endParaRPr lang="fr-FR" sz="2000" dirty="0"/>
          </a:p>
          <a:p>
            <a:pPr lvl="1"/>
            <a:r>
              <a:rPr lang="fr-FR" sz="2000" dirty="0"/>
              <a:t>Etablissement de soutenance</a:t>
            </a:r>
            <a:endParaRPr lang="fr-FR" sz="2000" dirty="0">
              <a:solidFill>
                <a:schemeClr val="tx1"/>
              </a:solidFill>
            </a:endParaRPr>
          </a:p>
          <a:p>
            <a:pPr marL="914400" lvl="2" indent="0">
              <a:buNone/>
            </a:pPr>
            <a:r>
              <a:rPr lang="fr-FR" dirty="0">
                <a:solidFill>
                  <a:schemeClr val="tx1"/>
                </a:solidFill>
              </a:rPr>
              <a:t>Constitution d’un annuaire pour les doctorants</a:t>
            </a:r>
          </a:p>
          <a:p>
            <a:pPr lvl="1"/>
            <a:endParaRPr lang="fr-FR" sz="2000" dirty="0"/>
          </a:p>
          <a:p>
            <a:pPr lvl="1"/>
            <a:r>
              <a:rPr lang="fr-FR" sz="2000" dirty="0"/>
              <a:t>Organismes par défaut </a:t>
            </a:r>
            <a:r>
              <a:rPr lang="fr-FR" sz="2000" b="1" dirty="0">
                <a:solidFill>
                  <a:srgbClr val="00B0F0"/>
                </a:solidFill>
              </a:rPr>
              <a:t>*</a:t>
            </a:r>
            <a:endParaRPr lang="fr-FR" sz="2000" dirty="0"/>
          </a:p>
          <a:p>
            <a:pPr lvl="2"/>
            <a:r>
              <a:rPr lang="fr-FR" dirty="0"/>
              <a:t>Ecoles doctorales</a:t>
            </a:r>
          </a:p>
          <a:p>
            <a:pPr lvl="2"/>
            <a:r>
              <a:rPr lang="fr-FR" dirty="0"/>
              <a:t>Partenaires de recherche</a:t>
            </a:r>
          </a:p>
          <a:p>
            <a:pPr lvl="2"/>
            <a:r>
              <a:rPr lang="fr-FR" dirty="0"/>
              <a:t>Etablissement de </a:t>
            </a:r>
            <a:r>
              <a:rPr lang="fr-FR" dirty="0" err="1"/>
              <a:t>co-tutelle</a:t>
            </a:r>
            <a:r>
              <a:rPr lang="fr-FR" dirty="0"/>
              <a:t> internationale</a:t>
            </a:r>
          </a:p>
          <a:p>
            <a:pPr lvl="1"/>
            <a:endParaRPr lang="fr-FR" sz="2000" dirty="0"/>
          </a:p>
          <a:p>
            <a:pPr lvl="1"/>
            <a:r>
              <a:rPr lang="fr-FR" sz="2000" dirty="0"/>
              <a:t>Personnalisation</a:t>
            </a:r>
          </a:p>
          <a:p>
            <a:pPr marL="914400" lvl="2" indent="0">
              <a:buNone/>
            </a:pPr>
            <a:r>
              <a:rPr lang="fr-FR" dirty="0"/>
              <a:t>Pour personnaliser les mails automatiques de </a:t>
            </a:r>
            <a:r>
              <a:rPr lang="fr-FR" dirty="0" err="1"/>
              <a:t>Step</a:t>
            </a:r>
            <a:endParaRPr lang="fr-FR" dirty="0"/>
          </a:p>
          <a:p>
            <a:pPr lvl="2"/>
            <a:endParaRPr lang="fr-FR" sz="2800" dirty="0"/>
          </a:p>
          <a:p>
            <a:pPr lvl="2"/>
            <a:endParaRPr lang="fr-FR" sz="2800" dirty="0"/>
          </a:p>
          <a:p>
            <a:pPr marL="457200" lvl="1" indent="0">
              <a:buNone/>
            </a:pPr>
            <a:endParaRPr lang="fr-FR" sz="2800" dirty="0"/>
          </a:p>
          <a:p>
            <a:pPr marL="457200" lvl="1" indent="0">
              <a:buNone/>
            </a:pPr>
            <a:endParaRPr lang="fr-FR" sz="2800" dirty="0"/>
          </a:p>
          <a:p>
            <a:pPr marL="457200" lvl="1" indent="0">
              <a:buNone/>
            </a:pPr>
            <a:r>
              <a:rPr lang="fr-FR" sz="2000" b="1" dirty="0">
                <a:solidFill>
                  <a:srgbClr val="00B0F0"/>
                </a:solidFill>
              </a:rPr>
              <a:t>* Fortement utile dans l’usage quotidien de </a:t>
            </a:r>
            <a:r>
              <a:rPr lang="fr-FR" sz="2000" b="1" dirty="0" err="1">
                <a:solidFill>
                  <a:srgbClr val="00B0F0"/>
                </a:solidFill>
              </a:rPr>
              <a:t>Step</a:t>
            </a:r>
            <a:r>
              <a:rPr lang="fr-FR" sz="2000" b="1" dirty="0">
                <a:solidFill>
                  <a:srgbClr val="00B0F0"/>
                </a:solidFill>
              </a:rPr>
              <a:t> par formulaires.</a:t>
            </a: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21</a:t>
            </a:fld>
            <a:endParaRPr lang="fr-FR"/>
          </a:p>
        </p:txBody>
      </p:sp>
      <p:sp>
        <p:nvSpPr>
          <p:cNvPr id="5" name="Titre 4"/>
          <p:cNvSpPr>
            <a:spLocks noGrp="1"/>
          </p:cNvSpPr>
          <p:nvPr>
            <p:ph type="title"/>
          </p:nvPr>
        </p:nvSpPr>
        <p:spPr/>
        <p:txBody>
          <a:bodyPr/>
          <a:lstStyle/>
          <a:p>
            <a:r>
              <a:rPr lang="fr-FR" dirty="0"/>
              <a:t>La fiche établissement</a:t>
            </a:r>
          </a:p>
        </p:txBody>
      </p:sp>
    </p:spTree>
    <p:extLst>
      <p:ext uri="{BB962C8B-B14F-4D97-AF65-F5344CB8AC3E}">
        <p14:creationId xmlns:p14="http://schemas.microsoft.com/office/powerpoint/2010/main" val="306050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44A5B307-BC1C-41C7-A849-14E4DFB9BB5F}" type="slidenum">
              <a:rPr lang="fr-FR" smtClean="0"/>
              <a:pPr>
                <a:defRPr/>
              </a:pPr>
              <a:t>22</a:t>
            </a:fld>
            <a:endParaRPr lang="fr-FR" dirty="0"/>
          </a:p>
        </p:txBody>
      </p:sp>
      <p:sp>
        <p:nvSpPr>
          <p:cNvPr id="4" name="Titre 3"/>
          <p:cNvSpPr>
            <a:spLocks noGrp="1"/>
          </p:cNvSpPr>
          <p:nvPr>
            <p:ph type="title"/>
          </p:nvPr>
        </p:nvSpPr>
        <p:spPr/>
        <p:txBody>
          <a:bodyPr>
            <a:normAutofit/>
          </a:bodyPr>
          <a:lstStyle/>
          <a:p>
            <a:r>
              <a:rPr lang="fr-FR" dirty="0"/>
              <a:t>Les différents affichages</a:t>
            </a:r>
          </a:p>
        </p:txBody>
      </p:sp>
      <p:sp>
        <p:nvSpPr>
          <p:cNvPr id="7" name="Rectangle 3"/>
          <p:cNvSpPr txBox="1">
            <a:spLocks noChangeArrowheads="1"/>
          </p:cNvSpPr>
          <p:nvPr/>
        </p:nvSpPr>
        <p:spPr>
          <a:xfrm>
            <a:off x="609600" y="1427529"/>
            <a:ext cx="1096713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7206" defTabSz="848715">
              <a:buClr>
                <a:schemeClr val="accent6"/>
              </a:buClr>
              <a:buSzPct val="120000"/>
              <a:buFont typeface="Wingdings" panose="05000000000000000000" pitchFamily="2" charset="2"/>
              <a:buChar char="ü"/>
              <a:defRPr/>
            </a:pPr>
            <a:r>
              <a:rPr lang="fr-FR" b="1" i="1" dirty="0">
                <a:solidFill>
                  <a:schemeClr val="accent6"/>
                </a:solidFill>
                <a:latin typeface="Arial Narrow" panose="020B0606020202030204" pitchFamily="34" charset="0"/>
              </a:rPr>
              <a:t>Les tableaux et des facettes :</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Page intermédiaire de </a:t>
            </a:r>
            <a:r>
              <a:rPr lang="fr-FR" altLang="fr-FR" sz="2000" dirty="0" err="1">
                <a:solidFill>
                  <a:schemeClr val="tx1">
                    <a:lumMod val="75000"/>
                    <a:lumOff val="25000"/>
                  </a:schemeClr>
                </a:solidFill>
                <a:latin typeface="Arial Narrow" panose="020B0606020202030204" pitchFamily="34" charset="0"/>
              </a:rPr>
              <a:t>Step</a:t>
            </a:r>
            <a:endParaRPr lang="fr-FR" altLang="fr-FR" sz="2000" dirty="0">
              <a:solidFill>
                <a:schemeClr val="tx1">
                  <a:lumMod val="75000"/>
                  <a:lumOff val="25000"/>
                </a:schemeClr>
              </a:solidFill>
              <a:latin typeface="Arial Narrow" panose="020B0606020202030204" pitchFamily="34" charset="0"/>
            </a:endParaRP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Classement du plus ancien au plus récent</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Attestation</a:t>
            </a:r>
            <a:br>
              <a:rPr lang="fr-FR" altLang="fr-FR" sz="2000" dirty="0">
                <a:solidFill>
                  <a:schemeClr val="tx1">
                    <a:lumMod val="75000"/>
                    <a:lumOff val="25000"/>
                  </a:schemeClr>
                </a:solidFill>
                <a:latin typeface="Arial Narrow" panose="020B0606020202030204" pitchFamily="34" charset="0"/>
              </a:rPr>
            </a:br>
            <a:r>
              <a:rPr lang="fr-FR" altLang="fr-FR" sz="2000" dirty="0">
                <a:solidFill>
                  <a:schemeClr val="tx1">
                    <a:lumMod val="75000"/>
                    <a:lumOff val="25000"/>
                  </a:schemeClr>
                </a:solidFill>
                <a:latin typeface="Arial Narrow" panose="020B0606020202030204" pitchFamily="34" charset="0"/>
              </a:rPr>
              <a:t>Classement par édition</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Domaine</a:t>
            </a:r>
            <a:br>
              <a:rPr lang="fr-FR" altLang="fr-FR" sz="2000" dirty="0">
                <a:solidFill>
                  <a:schemeClr val="tx1">
                    <a:lumMod val="75000"/>
                    <a:lumOff val="25000"/>
                  </a:schemeClr>
                </a:solidFill>
                <a:latin typeface="Arial Narrow" panose="020B0606020202030204" pitchFamily="34" charset="0"/>
              </a:rPr>
            </a:br>
            <a:r>
              <a:rPr lang="fr-FR" altLang="fr-FR" sz="2000" dirty="0">
                <a:solidFill>
                  <a:schemeClr val="tx1">
                    <a:lumMod val="75000"/>
                    <a:lumOff val="25000"/>
                  </a:schemeClr>
                </a:solidFill>
                <a:latin typeface="Arial Narrow" panose="020B0606020202030204" pitchFamily="34" charset="0"/>
              </a:rPr>
              <a:t>Classement par école doctorale</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Année inscription en doctorat</a:t>
            </a:r>
            <a:br>
              <a:rPr lang="fr-FR" altLang="fr-FR" sz="2000" dirty="0">
                <a:solidFill>
                  <a:schemeClr val="tx1">
                    <a:lumMod val="75000"/>
                    <a:lumOff val="25000"/>
                  </a:schemeClr>
                </a:solidFill>
                <a:latin typeface="Arial Narrow" panose="020B0606020202030204" pitchFamily="34" charset="0"/>
              </a:rPr>
            </a:br>
            <a:r>
              <a:rPr lang="fr-FR" altLang="fr-FR" sz="2000" dirty="0">
                <a:solidFill>
                  <a:schemeClr val="tx1">
                    <a:lumMod val="75000"/>
                    <a:lumOff val="25000"/>
                  </a:schemeClr>
                </a:solidFill>
                <a:latin typeface="Arial Narrow" panose="020B0606020202030204" pitchFamily="34" charset="0"/>
              </a:rPr>
              <a:t>Classement par année</a:t>
            </a:r>
          </a:p>
          <a:p>
            <a:pPr marL="1017588" lvl="1" indent="-365125" defTabSz="762000">
              <a:lnSpc>
                <a:spcPct val="90000"/>
              </a:lnSpc>
            </a:pPr>
            <a:endParaRPr lang="fr-FR" sz="1800" dirty="0">
              <a:solidFill>
                <a:schemeClr val="tx1">
                  <a:lumMod val="75000"/>
                  <a:lumOff val="25000"/>
                </a:schemeClr>
              </a:solidFill>
              <a:latin typeface="Arial Narrow" panose="020B0606020202030204" pitchFamily="34" charset="0"/>
            </a:endParaRPr>
          </a:p>
          <a:p>
            <a:pPr marL="1017588" lvl="1" indent="-365125" defTabSz="762000">
              <a:lnSpc>
                <a:spcPct val="90000"/>
              </a:lnSpc>
            </a:pPr>
            <a:endParaRPr lang="fr-FR" sz="1800" dirty="0">
              <a:solidFill>
                <a:schemeClr val="tx1">
                  <a:lumMod val="75000"/>
                  <a:lumOff val="25000"/>
                </a:schemeClr>
              </a:solidFill>
              <a:latin typeface="Arial Narrow" panose="020B0606020202030204" pitchFamily="34" charset="0"/>
            </a:endParaRPr>
          </a:p>
          <a:p>
            <a:pPr marL="367206" defTabSz="848715">
              <a:buClr>
                <a:schemeClr val="accent6"/>
              </a:buClr>
              <a:buSzPct val="120000"/>
              <a:buFont typeface="Wingdings" panose="05000000000000000000" pitchFamily="2" charset="2"/>
              <a:buChar char="ü"/>
              <a:defRPr/>
            </a:pPr>
            <a:r>
              <a:rPr lang="fr-FR" b="1" i="1" dirty="0">
                <a:solidFill>
                  <a:schemeClr val="accent6"/>
                </a:solidFill>
                <a:latin typeface="Arial Narrow" panose="020B0606020202030204" pitchFamily="34" charset="0"/>
              </a:rPr>
              <a:t>Des exports</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PDF (Attestations)</a:t>
            </a:r>
          </a:p>
          <a:p>
            <a:pPr marL="1017588" lvl="1" indent="-365125" defTabSz="762000">
              <a:lnSpc>
                <a:spcPct val="90000"/>
              </a:lnSpc>
            </a:pPr>
            <a:r>
              <a:rPr lang="fr-FR" altLang="fr-FR" sz="2000" dirty="0">
                <a:solidFill>
                  <a:schemeClr val="tx1">
                    <a:lumMod val="75000"/>
                    <a:lumOff val="25000"/>
                  </a:schemeClr>
                </a:solidFill>
                <a:latin typeface="Arial Narrow" panose="020B0606020202030204" pitchFamily="34" charset="0"/>
              </a:rPr>
              <a:t>SLK (Compatible Excel, LibreOffice…)</a:t>
            </a:r>
          </a:p>
        </p:txBody>
      </p:sp>
      <p:pic>
        <p:nvPicPr>
          <p:cNvPr id="10" name="Image 9"/>
          <p:cNvPicPr>
            <a:picLocks noChangeAspect="1"/>
          </p:cNvPicPr>
          <p:nvPr/>
        </p:nvPicPr>
        <p:blipFill>
          <a:blip r:embed="rId2"/>
          <a:stretch>
            <a:fillRect/>
          </a:stretch>
        </p:blipFill>
        <p:spPr>
          <a:xfrm>
            <a:off x="5684615" y="1051133"/>
            <a:ext cx="5892120" cy="5509781"/>
          </a:xfrm>
          <a:prstGeom prst="rect">
            <a:avLst/>
          </a:prstGeom>
        </p:spPr>
      </p:pic>
    </p:spTree>
    <p:extLst>
      <p:ext uri="{BB962C8B-B14F-4D97-AF65-F5344CB8AC3E}">
        <p14:creationId xmlns:p14="http://schemas.microsoft.com/office/powerpoint/2010/main" val="2438467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324109" y="1964364"/>
            <a:ext cx="5898199" cy="4545527"/>
          </a:xfrm>
          <a:prstGeom prst="rect">
            <a:avLst/>
          </a:prstGeom>
        </p:spPr>
      </p:pic>
      <p:pic>
        <p:nvPicPr>
          <p:cNvPr id="9" name="Image 8"/>
          <p:cNvPicPr>
            <a:picLocks noChangeAspect="1"/>
          </p:cNvPicPr>
          <p:nvPr/>
        </p:nvPicPr>
        <p:blipFill>
          <a:blip r:embed="rId3"/>
          <a:stretch>
            <a:fillRect/>
          </a:stretch>
        </p:blipFill>
        <p:spPr>
          <a:xfrm>
            <a:off x="6373288" y="1985354"/>
            <a:ext cx="5448300" cy="4317166"/>
          </a:xfrm>
          <a:prstGeom prst="rect">
            <a:avLst/>
          </a:prstGeom>
        </p:spPr>
      </p:pic>
      <p:pic>
        <p:nvPicPr>
          <p:cNvPr id="11" name="Picture 4"/>
          <p:cNvPicPr>
            <a:picLocks noChangeAspect="1" noChangeArrowheads="1"/>
          </p:cNvPicPr>
          <p:nvPr/>
        </p:nvPicPr>
        <p:blipFill>
          <a:blip r:embed="rId4"/>
          <a:srcRect/>
          <a:stretch>
            <a:fillRect/>
          </a:stretch>
        </p:blipFill>
        <p:spPr bwMode="auto">
          <a:xfrm>
            <a:off x="386735" y="1169507"/>
            <a:ext cx="495300" cy="704850"/>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p:txBody>
          <a:bodyPr/>
          <a:lstStyle/>
          <a:p>
            <a:r>
              <a:rPr lang="fr-FR" dirty="0"/>
              <a:t>Les formulaires en lecture et modification</a:t>
            </a:r>
          </a:p>
        </p:txBody>
      </p:sp>
      <p:sp>
        <p:nvSpPr>
          <p:cNvPr id="3" name="Espace réservé du contenu 2"/>
          <p:cNvSpPr>
            <a:spLocks noGrp="1"/>
          </p:cNvSpPr>
          <p:nvPr>
            <p:ph sz="half" idx="1"/>
          </p:nvPr>
        </p:nvSpPr>
        <p:spPr>
          <a:xfrm>
            <a:off x="999802" y="1563329"/>
            <a:ext cx="4994597" cy="4900479"/>
          </a:xfrm>
        </p:spPr>
        <p:txBody>
          <a:bodyPr/>
          <a:lstStyle/>
          <a:p>
            <a:r>
              <a:rPr lang="fr-FR" sz="2400" b="1" i="1" dirty="0">
                <a:solidFill>
                  <a:schemeClr val="accent6"/>
                </a:solidFill>
                <a:latin typeface="Arial Narrow" panose="020B0606020202030204" pitchFamily="34" charset="0"/>
              </a:rPr>
              <a:t>Mode Visualisation</a:t>
            </a:r>
            <a:endParaRPr lang="fr-FR" dirty="0"/>
          </a:p>
        </p:txBody>
      </p:sp>
      <p:sp>
        <p:nvSpPr>
          <p:cNvPr id="4" name="Espace réservé du contenu 3"/>
          <p:cNvSpPr>
            <a:spLocks noGrp="1"/>
          </p:cNvSpPr>
          <p:nvPr>
            <p:ph sz="half" idx="2"/>
          </p:nvPr>
        </p:nvSpPr>
        <p:spPr>
          <a:xfrm>
            <a:off x="7157160" y="1632154"/>
            <a:ext cx="4403188" cy="4831655"/>
          </a:xfrm>
        </p:spPr>
        <p:txBody>
          <a:bodyPr>
            <a:normAutofit/>
          </a:bodyPr>
          <a:lstStyle/>
          <a:p>
            <a:r>
              <a:rPr lang="fr-FR" sz="2400" b="1" i="1" dirty="0">
                <a:solidFill>
                  <a:schemeClr val="accent6"/>
                </a:solidFill>
                <a:latin typeface="Arial Narrow" panose="020B0606020202030204" pitchFamily="34" charset="0"/>
              </a:rPr>
              <a:t>Mode Edition</a:t>
            </a:r>
          </a:p>
        </p:txBody>
      </p:sp>
      <p:sp>
        <p:nvSpPr>
          <p:cNvPr id="7" name="Espace réservé du numéro de diapositive 6"/>
          <p:cNvSpPr>
            <a:spLocks noGrp="1"/>
          </p:cNvSpPr>
          <p:nvPr>
            <p:ph type="sldNum" sz="quarter" idx="12"/>
          </p:nvPr>
        </p:nvSpPr>
        <p:spPr/>
        <p:txBody>
          <a:bodyPr/>
          <a:lstStyle/>
          <a:p>
            <a:fld id="{A63E2F55-217E-784D-959E-8EB90DBD2478}" type="slidenum">
              <a:rPr lang="fr-FR" smtClean="0"/>
              <a:pPr/>
              <a:t>23</a:t>
            </a:fld>
            <a:endParaRPr lang="fr-FR"/>
          </a:p>
        </p:txBody>
      </p:sp>
      <p:pic>
        <p:nvPicPr>
          <p:cNvPr id="12" name="Picture 5"/>
          <p:cNvPicPr>
            <a:picLocks noChangeAspect="1" noChangeArrowheads="1"/>
          </p:cNvPicPr>
          <p:nvPr/>
        </p:nvPicPr>
        <p:blipFill>
          <a:blip r:embed="rId5"/>
          <a:srcRect/>
          <a:stretch>
            <a:fillRect/>
          </a:stretch>
        </p:blipFill>
        <p:spPr bwMode="auto">
          <a:xfrm>
            <a:off x="6499935" y="1264757"/>
            <a:ext cx="657225" cy="60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5950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5730765" y="860160"/>
            <a:ext cx="5316129" cy="5070297"/>
          </a:xfrm>
          <a:prstGeom prst="rect">
            <a:avLst/>
          </a:prstGeom>
        </p:spPr>
      </p:pic>
      <p:sp>
        <p:nvSpPr>
          <p:cNvPr id="6" name="Espace réservé du contenu 5"/>
          <p:cNvSpPr>
            <a:spLocks noGrp="1"/>
          </p:cNvSpPr>
          <p:nvPr>
            <p:ph idx="1"/>
          </p:nvPr>
        </p:nvSpPr>
        <p:spPr>
          <a:xfrm>
            <a:off x="675118" y="1181653"/>
            <a:ext cx="10656605" cy="5647282"/>
          </a:xfrm>
        </p:spPr>
        <p:txBody>
          <a:bodyPr>
            <a:normAutofit fontScale="92500" lnSpcReduction="20000"/>
          </a:bodyPr>
          <a:lstStyle/>
          <a:p>
            <a:r>
              <a:rPr lang="fr-FR" sz="2800" dirty="0"/>
              <a:t>Un étudiant</a:t>
            </a:r>
          </a:p>
          <a:p>
            <a:pPr lvl="1"/>
            <a:endParaRPr lang="fr-FR" sz="2000" dirty="0"/>
          </a:p>
          <a:p>
            <a:pPr lvl="1"/>
            <a:r>
              <a:rPr lang="fr-FR" sz="2000" dirty="0"/>
              <a:t>Nom d’usage </a:t>
            </a:r>
            <a:r>
              <a:rPr lang="fr-FR" sz="2000" b="1" dirty="0">
                <a:solidFill>
                  <a:srgbClr val="C00000"/>
                </a:solidFill>
              </a:rPr>
              <a:t>*</a:t>
            </a:r>
          </a:p>
          <a:p>
            <a:pPr lvl="1"/>
            <a:endParaRPr lang="fr-FR" sz="2000" dirty="0"/>
          </a:p>
          <a:p>
            <a:pPr lvl="1"/>
            <a:r>
              <a:rPr lang="fr-FR" sz="2000" dirty="0"/>
              <a:t>Nom de naissance</a:t>
            </a:r>
          </a:p>
          <a:p>
            <a:pPr lvl="1"/>
            <a:endParaRPr lang="fr-FR" sz="2000" dirty="0"/>
          </a:p>
          <a:p>
            <a:pPr lvl="1"/>
            <a:r>
              <a:rPr lang="fr-FR" sz="2000" dirty="0"/>
              <a:t>Prénom </a:t>
            </a:r>
            <a:r>
              <a:rPr lang="fr-FR" sz="2000" b="1" dirty="0">
                <a:solidFill>
                  <a:srgbClr val="C00000"/>
                </a:solidFill>
              </a:rPr>
              <a:t>*</a:t>
            </a:r>
          </a:p>
          <a:p>
            <a:pPr lvl="1"/>
            <a:endParaRPr lang="fr-FR" sz="2000" dirty="0"/>
          </a:p>
          <a:p>
            <a:pPr lvl="1"/>
            <a:r>
              <a:rPr lang="fr-FR" sz="2000" dirty="0"/>
              <a:t>Nationalité </a:t>
            </a:r>
            <a:r>
              <a:rPr lang="fr-FR" sz="2000" b="1" dirty="0">
                <a:solidFill>
                  <a:srgbClr val="C00000"/>
                </a:solidFill>
              </a:rPr>
              <a:t>*</a:t>
            </a:r>
            <a:endParaRPr lang="fr-FR" sz="2000" dirty="0"/>
          </a:p>
          <a:p>
            <a:pPr lvl="1"/>
            <a:endParaRPr lang="fr-FR" sz="2000" dirty="0"/>
          </a:p>
          <a:p>
            <a:pPr lvl="1"/>
            <a:r>
              <a:rPr lang="fr-FR" sz="2000" dirty="0"/>
              <a:t>Liens </a:t>
            </a:r>
            <a:r>
              <a:rPr lang="fr-FR" sz="2000" dirty="0" err="1"/>
              <a:t>IdRef</a:t>
            </a:r>
            <a:r>
              <a:rPr lang="fr-FR" sz="2000" dirty="0"/>
              <a:t> </a:t>
            </a:r>
            <a:r>
              <a:rPr lang="fr-FR" sz="2000" b="1" dirty="0">
                <a:solidFill>
                  <a:srgbClr val="00B0F0"/>
                </a:solidFill>
              </a:rPr>
              <a:t>*</a:t>
            </a:r>
            <a:endParaRPr lang="fr-FR" sz="2000" dirty="0"/>
          </a:p>
          <a:p>
            <a:pPr lvl="1"/>
            <a:endParaRPr lang="fr-FR" sz="2000" dirty="0"/>
          </a:p>
          <a:p>
            <a:pPr lvl="1"/>
            <a:r>
              <a:rPr lang="fr-FR" sz="2000" dirty="0"/>
              <a:t>Adresse postale </a:t>
            </a:r>
            <a:r>
              <a:rPr lang="fr-FR" sz="2000" b="1" dirty="0">
                <a:solidFill>
                  <a:srgbClr val="C00000"/>
                </a:solidFill>
              </a:rPr>
              <a:t>*</a:t>
            </a:r>
            <a:endParaRPr lang="fr-FR" sz="2000" dirty="0"/>
          </a:p>
          <a:p>
            <a:pPr lvl="1"/>
            <a:endParaRPr lang="fr-FR" sz="2000" dirty="0"/>
          </a:p>
          <a:p>
            <a:pPr lvl="1"/>
            <a:r>
              <a:rPr lang="fr-FR" sz="2000" dirty="0"/>
              <a:t>Adresse mail </a:t>
            </a:r>
            <a:r>
              <a:rPr lang="fr-FR" sz="2000" b="1" dirty="0">
                <a:solidFill>
                  <a:srgbClr val="C00000"/>
                </a:solidFill>
              </a:rPr>
              <a:t>*</a:t>
            </a:r>
            <a:endParaRPr lang="fr-FR" sz="2000" dirty="0"/>
          </a:p>
          <a:p>
            <a:pPr lvl="1"/>
            <a:endParaRPr lang="fr-FR" sz="2000" dirty="0"/>
          </a:p>
          <a:p>
            <a:pPr lvl="1"/>
            <a:r>
              <a:rPr lang="fr-FR" sz="2000" dirty="0"/>
              <a:t>Gestion de compte </a:t>
            </a:r>
            <a:r>
              <a:rPr lang="fr-FR" sz="2000" b="1" dirty="0">
                <a:solidFill>
                  <a:srgbClr val="C00000"/>
                </a:solidFill>
              </a:rPr>
              <a:t>*</a:t>
            </a:r>
            <a:endParaRPr lang="fr-FR" sz="2000" dirty="0"/>
          </a:p>
          <a:p>
            <a:pPr lvl="1"/>
            <a:endParaRPr lang="fr-FR" sz="2000" dirty="0"/>
          </a:p>
          <a:p>
            <a:pPr lvl="1"/>
            <a:r>
              <a:rPr lang="fr-FR" sz="2000" dirty="0"/>
              <a:t>Inscription en doctorat </a:t>
            </a:r>
            <a:r>
              <a:rPr lang="fr-FR" sz="2000" b="1" dirty="0">
                <a:solidFill>
                  <a:srgbClr val="C00000"/>
                </a:solidFill>
              </a:rPr>
              <a:t>*</a:t>
            </a:r>
          </a:p>
          <a:p>
            <a:pPr lvl="1"/>
            <a:endParaRPr lang="fr-FR" sz="2000" dirty="0"/>
          </a:p>
          <a:p>
            <a:pPr marL="457200" lvl="1" indent="0">
              <a:buNone/>
            </a:pPr>
            <a:endParaRPr lang="fr-FR" sz="2800" dirty="0"/>
          </a:p>
          <a:p>
            <a:pPr marL="457200" lvl="1" indent="0">
              <a:buNone/>
            </a:pPr>
            <a:endParaRPr lang="fr-FR" sz="2800" dirty="0"/>
          </a:p>
          <a:p>
            <a:pPr marL="457200" lvl="1" indent="0">
              <a:buNone/>
            </a:pPr>
            <a:r>
              <a:rPr lang="fr-FR" sz="2000" b="1" dirty="0">
                <a:solidFill>
                  <a:srgbClr val="C00000"/>
                </a:solidFill>
              </a:rPr>
              <a:t>* Obligatoire</a:t>
            </a:r>
            <a:endParaRPr lang="fr-FR" sz="2000" b="1" dirty="0">
              <a:solidFill>
                <a:srgbClr val="00B0F0"/>
              </a:solidFill>
            </a:endParaRPr>
          </a:p>
          <a:p>
            <a:pPr marL="457200" lvl="1" indent="0">
              <a:buNone/>
            </a:pPr>
            <a:r>
              <a:rPr lang="fr-FR" sz="2000" b="1" dirty="0">
                <a:solidFill>
                  <a:srgbClr val="00B0F0"/>
                </a:solidFill>
              </a:rPr>
              <a:t>* Non essentiel : Faire le lien uniquement si le doctorant est déjà dans la base </a:t>
            </a:r>
            <a:r>
              <a:rPr lang="fr-FR" sz="2000" b="1" dirty="0" err="1">
                <a:solidFill>
                  <a:srgbClr val="00B0F0"/>
                </a:solidFill>
              </a:rPr>
              <a:t>Idref</a:t>
            </a:r>
            <a:r>
              <a:rPr lang="fr-FR" sz="2000" b="1" dirty="0">
                <a:solidFill>
                  <a:srgbClr val="00B0F0"/>
                </a:solidFill>
              </a:rPr>
              <a:t>.</a:t>
            </a: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24</a:t>
            </a:fld>
            <a:endParaRPr lang="fr-FR"/>
          </a:p>
        </p:txBody>
      </p:sp>
      <p:sp>
        <p:nvSpPr>
          <p:cNvPr id="5" name="Titre 4"/>
          <p:cNvSpPr>
            <a:spLocks noGrp="1"/>
          </p:cNvSpPr>
          <p:nvPr>
            <p:ph type="title"/>
          </p:nvPr>
        </p:nvSpPr>
        <p:spPr/>
        <p:txBody>
          <a:bodyPr/>
          <a:lstStyle/>
          <a:p>
            <a:r>
              <a:rPr lang="fr-FR" dirty="0"/>
              <a:t>Onglet « Doctorant »</a:t>
            </a:r>
          </a:p>
        </p:txBody>
      </p:sp>
    </p:spTree>
    <p:extLst>
      <p:ext uri="{BB962C8B-B14F-4D97-AF65-F5344CB8AC3E}">
        <p14:creationId xmlns:p14="http://schemas.microsoft.com/office/powerpoint/2010/main" val="3943773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8385" y="1181653"/>
            <a:ext cx="10559785" cy="5560979"/>
          </a:xfrm>
        </p:spPr>
        <p:txBody>
          <a:bodyPr>
            <a:normAutofit/>
          </a:bodyPr>
          <a:lstStyle/>
          <a:p>
            <a:r>
              <a:rPr lang="fr-FR" sz="2800" dirty="0"/>
              <a:t>Des contributeurs</a:t>
            </a:r>
          </a:p>
          <a:p>
            <a:endParaRPr lang="fr-FR" sz="2000" dirty="0"/>
          </a:p>
          <a:p>
            <a:pPr lvl="1"/>
            <a:r>
              <a:rPr lang="fr-FR" sz="2000" dirty="0"/>
              <a:t>Nom et prénom du directeur de thèse </a:t>
            </a:r>
            <a:r>
              <a:rPr lang="fr-FR" sz="2000" b="1" dirty="0">
                <a:solidFill>
                  <a:srgbClr val="C00000"/>
                </a:solidFill>
              </a:rPr>
              <a:t>*</a:t>
            </a:r>
          </a:p>
          <a:p>
            <a:pPr lvl="1"/>
            <a:endParaRPr lang="fr-FR" sz="2000" dirty="0"/>
          </a:p>
          <a:p>
            <a:pPr lvl="1"/>
            <a:r>
              <a:rPr lang="fr-FR" sz="2000" dirty="0"/>
              <a:t>Etablissement de cotutelle internationale</a:t>
            </a:r>
          </a:p>
          <a:p>
            <a:pPr lvl="1"/>
            <a:endParaRPr lang="fr-FR" sz="2000" dirty="0"/>
          </a:p>
          <a:p>
            <a:pPr lvl="1"/>
            <a:r>
              <a:rPr lang="fr-FR" sz="2000" dirty="0"/>
              <a:t>Ecole doctorale </a:t>
            </a:r>
            <a:r>
              <a:rPr lang="fr-FR" sz="2000" b="1" dirty="0">
                <a:solidFill>
                  <a:srgbClr val="C00000"/>
                </a:solidFill>
              </a:rPr>
              <a:t>*</a:t>
            </a:r>
          </a:p>
          <a:p>
            <a:pPr lvl="1"/>
            <a:endParaRPr lang="fr-FR" sz="2000" dirty="0"/>
          </a:p>
          <a:p>
            <a:pPr lvl="1"/>
            <a:r>
              <a:rPr lang="fr-FR" sz="2000" dirty="0"/>
              <a:t>Partenaires de recherche :</a:t>
            </a:r>
          </a:p>
          <a:p>
            <a:pPr lvl="2"/>
            <a:r>
              <a:rPr lang="fr-FR" dirty="0"/>
              <a:t>Laboratoire</a:t>
            </a:r>
          </a:p>
          <a:p>
            <a:pPr lvl="2"/>
            <a:r>
              <a:rPr lang="fr-FR" dirty="0"/>
              <a:t>Equipe de recherche</a:t>
            </a:r>
          </a:p>
          <a:p>
            <a:pPr lvl="2"/>
            <a:r>
              <a:rPr lang="fr-FR" dirty="0"/>
              <a:t>Entreprise</a:t>
            </a:r>
          </a:p>
          <a:p>
            <a:pPr lvl="2"/>
            <a:r>
              <a:rPr lang="fr-FR" dirty="0"/>
              <a:t>Fondation</a:t>
            </a:r>
          </a:p>
          <a:p>
            <a:pPr lvl="2"/>
            <a:r>
              <a:rPr lang="fr-FR" dirty="0"/>
              <a:t>Autre</a:t>
            </a:r>
          </a:p>
          <a:p>
            <a:pPr lvl="2"/>
            <a:endParaRPr lang="fr-FR" dirty="0"/>
          </a:p>
          <a:p>
            <a:pPr lvl="1"/>
            <a:r>
              <a:rPr lang="fr-FR" sz="2000" dirty="0"/>
              <a:t>Liens </a:t>
            </a:r>
            <a:r>
              <a:rPr lang="fr-FR" sz="2000" dirty="0" err="1"/>
              <a:t>IdRef</a:t>
            </a:r>
            <a:r>
              <a:rPr lang="fr-FR" sz="2000" dirty="0"/>
              <a:t> </a:t>
            </a:r>
            <a:r>
              <a:rPr lang="fr-FR" sz="2000" b="1" dirty="0">
                <a:solidFill>
                  <a:srgbClr val="00B0F0"/>
                </a:solidFill>
              </a:rPr>
              <a:t>*</a:t>
            </a:r>
            <a:endParaRPr lang="fr-FR" sz="2000" dirty="0"/>
          </a:p>
          <a:p>
            <a:pPr lvl="1"/>
            <a:endParaRPr lang="fr-FR" sz="2000" dirty="0"/>
          </a:p>
          <a:p>
            <a:pPr lvl="1"/>
            <a:endParaRPr lang="fr-FR" dirty="0"/>
          </a:p>
          <a:p>
            <a:pPr marL="457200" lvl="1" indent="0">
              <a:buNone/>
            </a:pPr>
            <a:r>
              <a:rPr lang="fr-FR" sz="2000" b="1" dirty="0">
                <a:solidFill>
                  <a:srgbClr val="C00000"/>
                </a:solidFill>
              </a:rPr>
              <a:t>* Obligatoire</a:t>
            </a:r>
          </a:p>
          <a:p>
            <a:pPr marL="457200" lvl="1" indent="0">
              <a:buNone/>
            </a:pPr>
            <a:r>
              <a:rPr lang="fr-FR" sz="2000" b="1" dirty="0">
                <a:solidFill>
                  <a:srgbClr val="00B0F0"/>
                </a:solidFill>
              </a:rPr>
              <a:t>* Facultatif. Mais très fortement recommandé !</a:t>
            </a:r>
          </a:p>
          <a:p>
            <a:pPr marL="457200" lvl="1" indent="0">
              <a:buNone/>
            </a:pPr>
            <a:endParaRPr lang="fr-FR" sz="2000"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25</a:t>
            </a:fld>
            <a:endParaRPr lang="fr-FR"/>
          </a:p>
        </p:txBody>
      </p:sp>
      <p:sp>
        <p:nvSpPr>
          <p:cNvPr id="5" name="Titre 4"/>
          <p:cNvSpPr>
            <a:spLocks noGrp="1"/>
          </p:cNvSpPr>
          <p:nvPr>
            <p:ph type="title"/>
          </p:nvPr>
        </p:nvSpPr>
        <p:spPr/>
        <p:txBody>
          <a:bodyPr/>
          <a:lstStyle/>
          <a:p>
            <a:r>
              <a:rPr lang="fr-FR" dirty="0"/>
              <a:t>Onglet « Personnes et organismes liés »</a:t>
            </a:r>
          </a:p>
        </p:txBody>
      </p:sp>
      <p:pic>
        <p:nvPicPr>
          <p:cNvPr id="7" name="Image 6"/>
          <p:cNvPicPr>
            <a:picLocks noChangeAspect="1"/>
          </p:cNvPicPr>
          <p:nvPr/>
        </p:nvPicPr>
        <p:blipFill>
          <a:blip r:embed="rId2"/>
          <a:stretch>
            <a:fillRect/>
          </a:stretch>
        </p:blipFill>
        <p:spPr>
          <a:xfrm>
            <a:off x="5472811" y="1224767"/>
            <a:ext cx="5625359" cy="4540795"/>
          </a:xfrm>
          <a:prstGeom prst="rect">
            <a:avLst/>
          </a:prstGeom>
        </p:spPr>
      </p:pic>
    </p:spTree>
    <p:extLst>
      <p:ext uri="{BB962C8B-B14F-4D97-AF65-F5344CB8AC3E}">
        <p14:creationId xmlns:p14="http://schemas.microsoft.com/office/powerpoint/2010/main" val="4211756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spcBef>
                <a:spcPts val="0"/>
              </a:spcBef>
              <a:buNone/>
            </a:pPr>
            <a:endParaRPr lang="fr-FR" sz="2000" b="0" i="0" dirty="0">
              <a:solidFill>
                <a:schemeClr val="tx1"/>
              </a:solidFill>
            </a:endParaRPr>
          </a:p>
          <a:p>
            <a:pPr marL="0" indent="0">
              <a:spcBef>
                <a:spcPts val="0"/>
              </a:spcBef>
              <a:buNone/>
            </a:pPr>
            <a:r>
              <a:rPr lang="fr-FR" sz="2000" b="0" i="0" dirty="0">
                <a:solidFill>
                  <a:schemeClr val="tx1"/>
                </a:solidFill>
              </a:rPr>
              <a:t>Si la fiche établissement a été correctement renseignée, une liste </a:t>
            </a:r>
            <a:r>
              <a:rPr lang="fr-FR" sz="2000" b="0" i="0" dirty="0" err="1">
                <a:solidFill>
                  <a:schemeClr val="tx1"/>
                </a:solidFill>
              </a:rPr>
              <a:t>préremplie</a:t>
            </a:r>
            <a:r>
              <a:rPr lang="fr-FR" sz="2000" b="0" i="0" dirty="0">
                <a:solidFill>
                  <a:schemeClr val="tx1"/>
                </a:solidFill>
              </a:rPr>
              <a:t> est proposée pour :</a:t>
            </a:r>
          </a:p>
          <a:p>
            <a:pPr marL="0" indent="0">
              <a:spcBef>
                <a:spcPts val="0"/>
              </a:spcBef>
              <a:buNone/>
            </a:pPr>
            <a:endParaRPr lang="fr-FR" sz="2000" b="0" i="0" dirty="0">
              <a:solidFill>
                <a:schemeClr val="tx1"/>
              </a:solidFill>
            </a:endParaRPr>
          </a:p>
          <a:p>
            <a:pPr marL="466650" lvl="1" indent="-342900">
              <a:spcBef>
                <a:spcPts val="0"/>
              </a:spcBef>
            </a:pPr>
            <a:r>
              <a:rPr lang="fr-FR" sz="2000" b="0" i="0" dirty="0">
                <a:solidFill>
                  <a:schemeClr val="tx1"/>
                </a:solidFill>
              </a:rPr>
              <a:t>Les écoles doctorales</a:t>
            </a:r>
          </a:p>
          <a:p>
            <a:pPr marL="466650" lvl="1" indent="-342900">
              <a:spcBef>
                <a:spcPts val="0"/>
              </a:spcBef>
            </a:pPr>
            <a:r>
              <a:rPr lang="fr-FR" sz="2000" b="0" i="0" dirty="0">
                <a:solidFill>
                  <a:schemeClr val="tx1"/>
                </a:solidFill>
              </a:rPr>
              <a:t>Les partenaires de recherche</a:t>
            </a:r>
          </a:p>
          <a:p>
            <a:pPr marL="466650" lvl="1" indent="-342900">
              <a:spcBef>
                <a:spcPts val="0"/>
              </a:spcBef>
            </a:pPr>
            <a:r>
              <a:rPr lang="fr-FR" sz="2000" b="0" i="0" dirty="0">
                <a:solidFill>
                  <a:schemeClr val="tx1"/>
                </a:solidFill>
              </a:rPr>
              <a:t>Les établissements de cotutelle internationale</a:t>
            </a: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endParaRPr lang="fr-FR" sz="2000" b="0" i="0" dirty="0">
              <a:solidFill>
                <a:schemeClr val="tx1"/>
              </a:solidFill>
            </a:endParaRPr>
          </a:p>
          <a:p>
            <a:pPr marL="0" indent="0">
              <a:spcBef>
                <a:spcPts val="0"/>
              </a:spcBef>
              <a:buNone/>
            </a:pPr>
            <a:r>
              <a:rPr lang="fr-FR" sz="2000" b="0" i="0" dirty="0">
                <a:solidFill>
                  <a:schemeClr val="tx1"/>
                </a:solidFill>
              </a:rPr>
              <a:t>Le lien </a:t>
            </a:r>
            <a:r>
              <a:rPr lang="fr-FR" sz="2000" b="0" i="0" dirty="0" err="1">
                <a:solidFill>
                  <a:schemeClr val="tx1"/>
                </a:solidFill>
              </a:rPr>
              <a:t>IdRef</a:t>
            </a:r>
            <a:r>
              <a:rPr lang="fr-FR" sz="2000" b="0" i="0" dirty="0">
                <a:solidFill>
                  <a:schemeClr val="tx1"/>
                </a:solidFill>
              </a:rPr>
              <a:t> n’a donc plus besoin d’être effectué à chaque fois, puisque déjà renseignée dans la fiche établissement de </a:t>
            </a:r>
            <a:r>
              <a:rPr lang="fr-FR" sz="2000" b="0" i="0" dirty="0" err="1">
                <a:solidFill>
                  <a:schemeClr val="tx1"/>
                </a:solidFill>
              </a:rPr>
              <a:t>Step</a:t>
            </a:r>
            <a:r>
              <a:rPr lang="fr-FR" sz="2000" b="0" i="0" dirty="0">
                <a:solidFill>
                  <a:schemeClr val="tx1"/>
                </a:solidFill>
              </a:rPr>
              <a:t>.  Autre avantage : avec ce lien </a:t>
            </a:r>
            <a:r>
              <a:rPr lang="fr-FR" sz="2000" b="0" i="0" dirty="0" err="1">
                <a:solidFill>
                  <a:schemeClr val="tx1"/>
                </a:solidFill>
              </a:rPr>
              <a:t>IdRef</a:t>
            </a:r>
            <a:r>
              <a:rPr lang="fr-FR" sz="2000" b="0" i="0" dirty="0">
                <a:solidFill>
                  <a:schemeClr val="tx1"/>
                </a:solidFill>
              </a:rPr>
              <a:t>, les thèses en préparation et soutenues sont regroupées ensemble dans theses.fr !</a:t>
            </a:r>
          </a:p>
          <a:p>
            <a:pPr marL="0" indent="0">
              <a:spcBef>
                <a:spcPts val="0"/>
              </a:spcBef>
              <a:buNone/>
            </a:pPr>
            <a:endParaRPr lang="fr-FR" sz="2000" b="0" i="0" dirty="0">
              <a:solidFill>
                <a:schemeClr val="tx1"/>
              </a:solidFill>
            </a:endParaRPr>
          </a:p>
        </p:txBody>
      </p:sp>
      <p:sp>
        <p:nvSpPr>
          <p:cNvPr id="4" name="Espace réservé du numéro de diapositive 3"/>
          <p:cNvSpPr>
            <a:spLocks noGrp="1"/>
          </p:cNvSpPr>
          <p:nvPr>
            <p:ph type="sldNum" sz="quarter" idx="12"/>
          </p:nvPr>
        </p:nvSpPr>
        <p:spPr/>
        <p:txBody>
          <a:bodyPr/>
          <a:lstStyle/>
          <a:p>
            <a:pPr>
              <a:defRPr/>
            </a:pPr>
            <a:fld id="{709839DB-ECE1-404A-AFD1-9D813DF6FEF9}" type="slidenum">
              <a:rPr lang="fr-FR" smtClean="0"/>
              <a:pPr>
                <a:defRPr/>
              </a:pPr>
              <a:t>26</a:t>
            </a:fld>
            <a:endParaRPr lang="fr-FR" dirty="0"/>
          </a:p>
        </p:txBody>
      </p:sp>
      <p:sp>
        <p:nvSpPr>
          <p:cNvPr id="5" name="Titre 4"/>
          <p:cNvSpPr>
            <a:spLocks noGrp="1"/>
          </p:cNvSpPr>
          <p:nvPr>
            <p:ph type="title"/>
          </p:nvPr>
        </p:nvSpPr>
        <p:spPr/>
        <p:txBody>
          <a:bodyPr/>
          <a:lstStyle/>
          <a:p>
            <a:r>
              <a:rPr lang="fr-FR" dirty="0"/>
              <a:t>Aide à la saisie</a:t>
            </a:r>
          </a:p>
        </p:txBody>
      </p:sp>
      <p:pic>
        <p:nvPicPr>
          <p:cNvPr id="6146" name="Picture 2"/>
          <p:cNvPicPr>
            <a:picLocks noChangeAspect="1" noChangeArrowheads="1"/>
          </p:cNvPicPr>
          <p:nvPr/>
        </p:nvPicPr>
        <p:blipFill>
          <a:blip r:embed="rId3" cstate="print"/>
          <a:srcRect/>
          <a:stretch>
            <a:fillRect/>
          </a:stretch>
        </p:blipFill>
        <p:spPr bwMode="auto">
          <a:xfrm>
            <a:off x="1973893" y="3006495"/>
            <a:ext cx="7695999" cy="1915882"/>
          </a:xfrm>
          <a:prstGeom prst="rect">
            <a:avLst/>
          </a:prstGeom>
          <a:noFill/>
          <a:ln w="9525">
            <a:noFill/>
            <a:miter lim="800000"/>
            <a:headEnd/>
            <a:tailEnd/>
          </a:ln>
        </p:spPr>
      </p:pic>
    </p:spTree>
    <p:extLst>
      <p:ext uri="{BB962C8B-B14F-4D97-AF65-F5344CB8AC3E}">
        <p14:creationId xmlns:p14="http://schemas.microsoft.com/office/powerpoint/2010/main" val="1614562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75118" y="1181653"/>
            <a:ext cx="4694047" cy="5676347"/>
          </a:xfrm>
        </p:spPr>
        <p:txBody>
          <a:bodyPr>
            <a:normAutofit/>
          </a:bodyPr>
          <a:lstStyle/>
          <a:p>
            <a:r>
              <a:rPr lang="fr-FR" sz="2800" dirty="0"/>
              <a:t>Un travail de recherche</a:t>
            </a:r>
          </a:p>
          <a:p>
            <a:endParaRPr lang="fr-FR" sz="2000" dirty="0"/>
          </a:p>
          <a:p>
            <a:pPr lvl="1"/>
            <a:r>
              <a:rPr lang="fr-FR" sz="2000" dirty="0"/>
              <a:t>Titre provisoire de la thèse </a:t>
            </a:r>
            <a:r>
              <a:rPr lang="fr-FR" sz="2000" b="1" dirty="0">
                <a:solidFill>
                  <a:srgbClr val="C00000"/>
                </a:solidFill>
              </a:rPr>
              <a:t>*</a:t>
            </a:r>
          </a:p>
          <a:p>
            <a:pPr lvl="1"/>
            <a:endParaRPr lang="fr-FR" sz="2000" dirty="0"/>
          </a:p>
          <a:p>
            <a:pPr lvl="1"/>
            <a:r>
              <a:rPr lang="fr-FR" sz="2000" dirty="0"/>
              <a:t>Discipline (Description libre)  </a:t>
            </a:r>
            <a:r>
              <a:rPr lang="fr-FR" sz="2000" b="1" dirty="0">
                <a:solidFill>
                  <a:srgbClr val="C00000"/>
                </a:solidFill>
              </a:rPr>
              <a:t>*</a:t>
            </a:r>
            <a:endParaRPr lang="fr-FR" sz="2000" dirty="0"/>
          </a:p>
          <a:p>
            <a:pPr lvl="1"/>
            <a:endParaRPr lang="fr-FR" sz="2000" dirty="0"/>
          </a:p>
          <a:p>
            <a:pPr lvl="1"/>
            <a:r>
              <a:rPr lang="fr-FR" sz="2000" dirty="0"/>
              <a:t>Domaine (Liste fermée) </a:t>
            </a:r>
            <a:r>
              <a:rPr lang="fr-FR" sz="2000" b="1" dirty="0">
                <a:solidFill>
                  <a:srgbClr val="C00000"/>
                </a:solidFill>
              </a:rPr>
              <a:t>*</a:t>
            </a:r>
          </a:p>
          <a:p>
            <a:pPr lvl="1"/>
            <a:endParaRPr lang="fr-FR" sz="2000" dirty="0"/>
          </a:p>
          <a:p>
            <a:pPr lvl="1"/>
            <a:r>
              <a:rPr lang="fr-FR" sz="2000" dirty="0"/>
              <a:t>Mots clés</a:t>
            </a:r>
          </a:p>
          <a:p>
            <a:pPr lvl="1"/>
            <a:endParaRPr lang="fr-FR" sz="2000" dirty="0"/>
          </a:p>
          <a:p>
            <a:pPr lvl="1"/>
            <a:r>
              <a:rPr lang="fr-FR" sz="2000" dirty="0"/>
              <a:t>Résumés</a:t>
            </a:r>
            <a:endParaRPr lang="fr-FR" sz="2800" dirty="0"/>
          </a:p>
          <a:p>
            <a:pPr marL="457200" lvl="1" indent="0">
              <a:buNone/>
            </a:pPr>
            <a:endParaRPr lang="fr-FR" sz="2800" dirty="0"/>
          </a:p>
          <a:p>
            <a:pPr marL="457200" lvl="1" indent="0">
              <a:buNone/>
            </a:pPr>
            <a:endParaRPr lang="fr-FR" sz="2800" dirty="0"/>
          </a:p>
          <a:p>
            <a:pPr marL="457200" lvl="1" indent="0">
              <a:buNone/>
            </a:pPr>
            <a:endParaRPr lang="fr-FR" sz="2800" dirty="0"/>
          </a:p>
          <a:p>
            <a:pPr marL="457200" lvl="1" indent="0">
              <a:buNone/>
            </a:pPr>
            <a:endParaRPr lang="fr-FR" sz="2800" dirty="0"/>
          </a:p>
          <a:p>
            <a:pPr marL="457200" lvl="1" indent="0">
              <a:buNone/>
            </a:pPr>
            <a:endParaRPr lang="fr-FR" sz="2800" dirty="0"/>
          </a:p>
          <a:p>
            <a:pPr marL="457200" lvl="1" indent="0">
              <a:buNone/>
            </a:pPr>
            <a:r>
              <a:rPr lang="fr-FR" sz="2000" b="1" dirty="0">
                <a:solidFill>
                  <a:srgbClr val="C00000"/>
                </a:solidFill>
              </a:rPr>
              <a:t>* Obligatoire</a:t>
            </a:r>
            <a:endParaRPr lang="fr-FR" sz="2000"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27</a:t>
            </a:fld>
            <a:endParaRPr lang="fr-FR"/>
          </a:p>
        </p:txBody>
      </p:sp>
      <p:sp>
        <p:nvSpPr>
          <p:cNvPr id="5" name="Titre 4"/>
          <p:cNvSpPr>
            <a:spLocks noGrp="1"/>
          </p:cNvSpPr>
          <p:nvPr>
            <p:ph type="title"/>
          </p:nvPr>
        </p:nvSpPr>
        <p:spPr/>
        <p:txBody>
          <a:bodyPr/>
          <a:lstStyle/>
          <a:p>
            <a:r>
              <a:rPr lang="fr-FR" dirty="0"/>
              <a:t>Onglet « Description de la thèse en préparation »</a:t>
            </a:r>
          </a:p>
        </p:txBody>
      </p:sp>
      <p:sp>
        <p:nvSpPr>
          <p:cNvPr id="2" name="Rectangle 1"/>
          <p:cNvSpPr/>
          <p:nvPr/>
        </p:nvSpPr>
        <p:spPr>
          <a:xfrm>
            <a:off x="2801813" y="6272288"/>
            <a:ext cx="8881450" cy="553998"/>
          </a:xfrm>
          <a:prstGeom prst="rect">
            <a:avLst/>
          </a:prstGeom>
        </p:spPr>
        <p:txBody>
          <a:bodyPr wrap="square">
            <a:spAutoFit/>
          </a:bodyPr>
          <a:lstStyle/>
          <a:p>
            <a:pPr algn="r"/>
            <a:r>
              <a:rPr lang="fr-FR" sz="1500" dirty="0">
                <a:latin typeface="Arial Narrow" panose="020B0606020202030204" pitchFamily="34" charset="0"/>
                <a:ea typeface="Verdana" pitchFamily="34" charset="0"/>
                <a:cs typeface="Verdana" pitchFamily="34" charset="0"/>
              </a:rPr>
              <a:t>Astuce pour les « : » faisant partie intégrante du titre et non du sous-titre, il faut gruger </a:t>
            </a:r>
            <a:r>
              <a:rPr lang="fr-FR" sz="1500" dirty="0" err="1">
                <a:latin typeface="Arial Narrow" panose="020B0606020202030204" pitchFamily="34" charset="0"/>
                <a:ea typeface="Verdana" pitchFamily="34" charset="0"/>
                <a:cs typeface="Verdana" pitchFamily="34" charset="0"/>
              </a:rPr>
              <a:t>Step</a:t>
            </a:r>
            <a:r>
              <a:rPr lang="fr-FR" sz="1500" dirty="0">
                <a:latin typeface="Arial Narrow" panose="020B0606020202030204" pitchFamily="34" charset="0"/>
                <a:ea typeface="Verdana" pitchFamily="34" charset="0"/>
                <a:cs typeface="Verdana" pitchFamily="34" charset="0"/>
              </a:rPr>
              <a:t>. </a:t>
            </a:r>
            <a:br>
              <a:rPr lang="fr-FR" sz="1500" dirty="0">
                <a:latin typeface="Arial Narrow" panose="020B0606020202030204" pitchFamily="34" charset="0"/>
                <a:ea typeface="Verdana" pitchFamily="34" charset="0"/>
                <a:cs typeface="Verdana" pitchFamily="34" charset="0"/>
              </a:rPr>
            </a:br>
            <a:r>
              <a:rPr lang="fr-FR" sz="1500" dirty="0">
                <a:latin typeface="Arial Narrow" panose="020B0606020202030204" pitchFamily="34" charset="0"/>
                <a:ea typeface="Verdana" pitchFamily="34" charset="0"/>
                <a:cs typeface="Verdana" pitchFamily="34" charset="0"/>
              </a:rPr>
              <a:t>Dans Word, taper au clavier 02f8, ensuite appuyez simultanément sur la touche ALT et la lettre C. On obtient un « </a:t>
            </a:r>
            <a:r>
              <a:rPr lang="fr-FR" sz="1500" dirty="0">
                <a:latin typeface="Arial Narrow" panose="020B0606020202030204" pitchFamily="34" charset="0"/>
              </a:rPr>
              <a:t>˸ »</a:t>
            </a:r>
          </a:p>
        </p:txBody>
      </p:sp>
      <p:pic>
        <p:nvPicPr>
          <p:cNvPr id="3" name="Image 2"/>
          <p:cNvPicPr>
            <a:picLocks noChangeAspect="1"/>
          </p:cNvPicPr>
          <p:nvPr/>
        </p:nvPicPr>
        <p:blipFill>
          <a:blip r:embed="rId2"/>
          <a:stretch>
            <a:fillRect/>
          </a:stretch>
        </p:blipFill>
        <p:spPr>
          <a:xfrm>
            <a:off x="5663339" y="800496"/>
            <a:ext cx="5244301" cy="5469143"/>
          </a:xfrm>
          <a:prstGeom prst="rect">
            <a:avLst/>
          </a:prstGeom>
        </p:spPr>
      </p:pic>
    </p:spTree>
    <p:extLst>
      <p:ext uri="{BB962C8B-B14F-4D97-AF65-F5344CB8AC3E}">
        <p14:creationId xmlns:p14="http://schemas.microsoft.com/office/powerpoint/2010/main" val="361859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75118" y="1181653"/>
            <a:ext cx="10605331" cy="5676347"/>
          </a:xfrm>
        </p:spPr>
        <p:txBody>
          <a:bodyPr>
            <a:normAutofit/>
          </a:bodyPr>
          <a:lstStyle/>
          <a:p>
            <a:r>
              <a:rPr lang="fr-FR" sz="2800" dirty="0"/>
              <a:t>Vie de la thèse</a:t>
            </a:r>
          </a:p>
          <a:p>
            <a:endParaRPr lang="fr-FR" sz="2000" dirty="0"/>
          </a:p>
          <a:p>
            <a:pPr lvl="1"/>
            <a:r>
              <a:rPr lang="fr-FR" sz="2000" dirty="0"/>
              <a:t>Soutenance prévisionnelle </a:t>
            </a:r>
            <a:r>
              <a:rPr lang="fr-FR" sz="2000" b="1" dirty="0">
                <a:solidFill>
                  <a:schemeClr val="accent4"/>
                </a:solidFill>
              </a:rPr>
              <a:t>*</a:t>
            </a:r>
          </a:p>
          <a:p>
            <a:pPr lvl="1"/>
            <a:endParaRPr lang="fr-FR" sz="2000" dirty="0"/>
          </a:p>
          <a:p>
            <a:pPr lvl="1"/>
            <a:r>
              <a:rPr lang="fr-FR" sz="2000" dirty="0"/>
              <a:t>Soutenance réelle  </a:t>
            </a:r>
            <a:r>
              <a:rPr lang="fr-FR" sz="2000" b="1" dirty="0">
                <a:solidFill>
                  <a:srgbClr val="C00000"/>
                </a:solidFill>
              </a:rPr>
              <a:t>*</a:t>
            </a:r>
            <a:endParaRPr lang="fr-FR" sz="2000" dirty="0">
              <a:solidFill>
                <a:srgbClr val="C00000"/>
              </a:solidFill>
            </a:endParaRPr>
          </a:p>
          <a:p>
            <a:pPr lvl="1"/>
            <a:endParaRPr lang="fr-FR" sz="2000" dirty="0"/>
          </a:p>
          <a:p>
            <a:pPr lvl="1"/>
            <a:r>
              <a:rPr lang="fr-FR" sz="2000" dirty="0"/>
              <a:t>Transfert d’établissement</a:t>
            </a:r>
          </a:p>
          <a:p>
            <a:pPr lvl="1"/>
            <a:endParaRPr lang="fr-FR" sz="2000" dirty="0"/>
          </a:p>
          <a:p>
            <a:pPr lvl="1"/>
            <a:r>
              <a:rPr lang="fr-FR" sz="2000" dirty="0"/>
              <a:t>Abandon </a:t>
            </a:r>
            <a:r>
              <a:rPr lang="fr-FR" sz="2000" b="1" dirty="0">
                <a:solidFill>
                  <a:srgbClr val="C00000"/>
                </a:solidFill>
              </a:rPr>
              <a:t>*</a:t>
            </a:r>
            <a:endParaRPr lang="fr-FR" sz="2000" dirty="0"/>
          </a:p>
          <a:p>
            <a:pPr lvl="1"/>
            <a:endParaRPr lang="fr-FR" sz="2000" dirty="0"/>
          </a:p>
          <a:p>
            <a:pPr lvl="1"/>
            <a:r>
              <a:rPr lang="fr-FR" sz="2000" dirty="0"/>
              <a:t>Visibilité sur theses.fr</a:t>
            </a:r>
          </a:p>
          <a:p>
            <a:pPr lvl="1"/>
            <a:endParaRPr lang="fr-FR" sz="2000" dirty="0"/>
          </a:p>
          <a:p>
            <a:pPr lvl="1"/>
            <a:r>
              <a:rPr lang="fr-FR" sz="2000" dirty="0"/>
              <a:t>Thèses depuis plus de 10 ans </a:t>
            </a:r>
            <a:r>
              <a:rPr lang="fr-FR" sz="2000" dirty="0">
                <a:solidFill>
                  <a:schemeClr val="accent3">
                    <a:lumMod val="75000"/>
                  </a:schemeClr>
                </a:solidFill>
              </a:rPr>
              <a:t>*</a:t>
            </a:r>
          </a:p>
          <a:p>
            <a:pPr marL="457200" lvl="1" indent="0">
              <a:buNone/>
            </a:pPr>
            <a:endParaRPr lang="fr-FR" sz="2800" dirty="0"/>
          </a:p>
          <a:p>
            <a:pPr marL="457200" lvl="1" indent="0">
              <a:buNone/>
            </a:pPr>
            <a:endParaRPr lang="fr-FR" sz="2800" dirty="0"/>
          </a:p>
          <a:p>
            <a:pPr marL="457200" lvl="1" indent="0">
              <a:buNone/>
            </a:pPr>
            <a:r>
              <a:rPr lang="fr-FR" sz="2000" b="1" dirty="0">
                <a:solidFill>
                  <a:schemeClr val="accent4"/>
                </a:solidFill>
              </a:rPr>
              <a:t>* Attention : répercutions dans Star !</a:t>
            </a:r>
          </a:p>
          <a:p>
            <a:pPr marL="457200" lvl="1" indent="0">
              <a:buNone/>
            </a:pPr>
            <a:r>
              <a:rPr lang="fr-FR" sz="2000" b="1" dirty="0">
                <a:solidFill>
                  <a:srgbClr val="C00000"/>
                </a:solidFill>
              </a:rPr>
              <a:t>* Clôture définitivement la fiche dans </a:t>
            </a:r>
            <a:r>
              <a:rPr lang="fr-FR" sz="2000" b="1" dirty="0" err="1">
                <a:solidFill>
                  <a:srgbClr val="C00000"/>
                </a:solidFill>
              </a:rPr>
              <a:t>Step</a:t>
            </a:r>
            <a:r>
              <a:rPr lang="fr-FR" sz="2000" b="1" dirty="0">
                <a:solidFill>
                  <a:srgbClr val="C00000"/>
                </a:solidFill>
              </a:rPr>
              <a:t> !</a:t>
            </a:r>
          </a:p>
          <a:p>
            <a:pPr marL="457200" lvl="1" indent="0">
              <a:buNone/>
            </a:pPr>
            <a:r>
              <a:rPr lang="fr-FR" sz="2000" b="1" dirty="0">
                <a:solidFill>
                  <a:schemeClr val="accent3">
                    <a:lumMod val="75000"/>
                  </a:schemeClr>
                </a:solidFill>
              </a:rPr>
              <a:t>* Non visible dans l’interface mais option pouvant être activée sur demande.</a:t>
            </a: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28</a:t>
            </a:fld>
            <a:endParaRPr lang="fr-FR"/>
          </a:p>
        </p:txBody>
      </p:sp>
      <p:sp>
        <p:nvSpPr>
          <p:cNvPr id="5" name="Titre 4"/>
          <p:cNvSpPr>
            <a:spLocks noGrp="1"/>
          </p:cNvSpPr>
          <p:nvPr>
            <p:ph type="title"/>
          </p:nvPr>
        </p:nvSpPr>
        <p:spPr/>
        <p:txBody>
          <a:bodyPr/>
          <a:lstStyle/>
          <a:p>
            <a:r>
              <a:rPr lang="fr-FR" dirty="0"/>
              <a:t>Onglet « Suivi de la thèse en préparation »</a:t>
            </a:r>
          </a:p>
        </p:txBody>
      </p:sp>
      <p:pic>
        <p:nvPicPr>
          <p:cNvPr id="9" name="Image 8"/>
          <p:cNvPicPr>
            <a:picLocks noChangeAspect="1"/>
          </p:cNvPicPr>
          <p:nvPr/>
        </p:nvPicPr>
        <p:blipFill>
          <a:blip r:embed="rId2"/>
          <a:stretch>
            <a:fillRect/>
          </a:stretch>
        </p:blipFill>
        <p:spPr>
          <a:xfrm>
            <a:off x="5472810" y="1197404"/>
            <a:ext cx="5625359" cy="4568157"/>
          </a:xfrm>
          <a:prstGeom prst="rect">
            <a:avLst/>
          </a:prstGeom>
        </p:spPr>
      </p:pic>
    </p:spTree>
    <p:extLst>
      <p:ext uri="{BB962C8B-B14F-4D97-AF65-F5344CB8AC3E}">
        <p14:creationId xmlns:p14="http://schemas.microsoft.com/office/powerpoint/2010/main" val="2569768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0"/>
          <p:cNvSpPr>
            <a:spLocks noGrp="1"/>
          </p:cNvSpPr>
          <p:nvPr>
            <p:ph type="title"/>
          </p:nvPr>
        </p:nvSpPr>
        <p:spPr/>
        <p:txBody>
          <a:bodyPr>
            <a:normAutofit fontScale="90000"/>
          </a:bodyPr>
          <a:lstStyle/>
          <a:p>
            <a:r>
              <a:rPr lang="fr-FR" sz="3600" dirty="0"/>
              <a:t>L’interaction entre </a:t>
            </a:r>
            <a:r>
              <a:rPr lang="fr-FR" sz="3600" dirty="0" err="1"/>
              <a:t>Step</a:t>
            </a:r>
            <a:r>
              <a:rPr lang="fr-FR" sz="3600" dirty="0"/>
              <a:t>, Star et theses.fr</a:t>
            </a:r>
            <a:endParaRPr lang="fr-FR" sz="3360" dirty="0">
              <a:solidFill>
                <a:srgbClr val="9F1F63"/>
              </a:solidFill>
            </a:endParaRPr>
          </a:p>
        </p:txBody>
      </p:sp>
      <p:sp>
        <p:nvSpPr>
          <p:cNvPr id="4" name="Espace réservé du numéro de diapositive 3"/>
          <p:cNvSpPr>
            <a:spLocks noGrp="1"/>
          </p:cNvSpPr>
          <p:nvPr>
            <p:ph type="sldNum" sz="quarter" idx="12"/>
          </p:nvPr>
        </p:nvSpPr>
        <p:spPr>
          <a:prstGeom prst="rect">
            <a:avLst/>
          </a:prstGeom>
        </p:spPr>
        <p:txBody>
          <a:bodyPr/>
          <a:lstStyle/>
          <a:p>
            <a:pPr>
              <a:defRPr/>
            </a:pPr>
            <a:fld id="{451B113A-D5B6-4706-8335-98942C08C4DB}" type="slidenum">
              <a:rPr lang="fr-FR"/>
              <a:pPr>
                <a:defRPr/>
              </a:pPr>
              <a:t>29</a:t>
            </a:fld>
            <a:endParaRPr lang="fr-FR"/>
          </a:p>
        </p:txBody>
      </p:sp>
      <p:cxnSp>
        <p:nvCxnSpPr>
          <p:cNvPr id="17" name="Connecteur droit 16"/>
          <p:cNvCxnSpPr/>
          <p:nvPr/>
        </p:nvCxnSpPr>
        <p:spPr>
          <a:xfrm>
            <a:off x="998220" y="2990210"/>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3" name="Picture 6"/>
          <p:cNvPicPr>
            <a:picLocks noChangeAspect="1" noChangeArrowheads="1"/>
          </p:cNvPicPr>
          <p:nvPr/>
        </p:nvPicPr>
        <p:blipFill>
          <a:blip r:embed="rId3" cstate="print"/>
          <a:srcRect/>
          <a:stretch>
            <a:fillRect/>
          </a:stretch>
        </p:blipFill>
        <p:spPr bwMode="auto">
          <a:xfrm>
            <a:off x="5404724" y="1521544"/>
            <a:ext cx="760360" cy="1324567"/>
          </a:xfrm>
          <a:prstGeom prst="rect">
            <a:avLst/>
          </a:prstGeom>
          <a:noFill/>
          <a:ln w="9525">
            <a:noFill/>
            <a:miter lim="800000"/>
            <a:headEnd/>
            <a:tailEnd/>
          </a:ln>
        </p:spPr>
      </p:pic>
      <p:cxnSp>
        <p:nvCxnSpPr>
          <p:cNvPr id="32" name="Connecteur droit 31"/>
          <p:cNvCxnSpPr/>
          <p:nvPr/>
        </p:nvCxnSpPr>
        <p:spPr>
          <a:xfrm>
            <a:off x="997833" y="5064338"/>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0" y="818857"/>
            <a:ext cx="12192000" cy="646331"/>
          </a:xfrm>
          <a:prstGeom prst="rect">
            <a:avLst/>
          </a:prstGeom>
          <a:noFill/>
        </p:spPr>
        <p:txBody>
          <a:bodyPr wrap="square" rtlCol="0">
            <a:spAutoFit/>
          </a:bodyPr>
          <a:lstStyle/>
          <a:p>
            <a:pPr algn="ctr"/>
            <a:r>
              <a:rPr lang="fr-FR" dirty="0">
                <a:solidFill>
                  <a:srgbClr val="C00000"/>
                </a:solidFill>
                <a:latin typeface="Arial Narrow" panose="020B0606020202030204" pitchFamily="34" charset="0"/>
              </a:rPr>
              <a:t>Attention aux dates saisies dans </a:t>
            </a:r>
            <a:r>
              <a:rPr lang="fr-FR" dirty="0" err="1">
                <a:solidFill>
                  <a:srgbClr val="C00000"/>
                </a:solidFill>
                <a:latin typeface="Arial Narrow" panose="020B0606020202030204" pitchFamily="34" charset="0"/>
              </a:rPr>
              <a:t>Step</a:t>
            </a:r>
            <a:r>
              <a:rPr lang="fr-FR" dirty="0">
                <a:solidFill>
                  <a:srgbClr val="C00000"/>
                </a:solidFill>
                <a:latin typeface="Arial Narrow" panose="020B0606020202030204" pitchFamily="34" charset="0"/>
              </a:rPr>
              <a:t> ou dans vos applications locales.</a:t>
            </a:r>
            <a:br>
              <a:rPr lang="fr-FR" dirty="0">
                <a:solidFill>
                  <a:srgbClr val="C00000"/>
                </a:solidFill>
                <a:latin typeface="Arial Narrow" panose="020B0606020202030204" pitchFamily="34" charset="0"/>
              </a:rPr>
            </a:br>
            <a:r>
              <a:rPr lang="fr-FR" dirty="0">
                <a:solidFill>
                  <a:srgbClr val="C00000"/>
                </a:solidFill>
                <a:latin typeface="Arial Narrow" panose="020B0606020202030204" pitchFamily="34" charset="0"/>
              </a:rPr>
              <a:t>Cela a des conséquences auprès des collègues utilisant Star !</a:t>
            </a:r>
          </a:p>
        </p:txBody>
      </p:sp>
    </p:spTree>
    <p:extLst>
      <p:ext uri="{BB962C8B-B14F-4D97-AF65-F5344CB8AC3E}">
        <p14:creationId xmlns:p14="http://schemas.microsoft.com/office/powerpoint/2010/main" val="205646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8"/>
          <p:cNvSpPr>
            <a:spLocks noGrp="1"/>
          </p:cNvSpPr>
          <p:nvPr>
            <p:ph type="ctrTitle"/>
          </p:nvPr>
        </p:nvSpPr>
        <p:spPr>
          <a:xfrm>
            <a:off x="-9572" y="2340044"/>
            <a:ext cx="10943043" cy="1470025"/>
          </a:xfrm>
          <a:noFill/>
        </p:spPr>
        <p:txBody>
          <a:bodyPr>
            <a:normAutofit/>
          </a:bodyPr>
          <a:lstStyle/>
          <a:p>
            <a:pPr algn="r"/>
            <a:r>
              <a:rPr lang="en-GB" dirty="0"/>
              <a:t>Le </a:t>
            </a:r>
            <a:r>
              <a:rPr lang="en-GB" dirty="0" err="1"/>
              <a:t>réseau</a:t>
            </a:r>
            <a:r>
              <a:rPr lang="en-GB" dirty="0"/>
              <a:t> </a:t>
            </a:r>
            <a:r>
              <a:rPr lang="en-GB" dirty="0" err="1"/>
              <a:t>thèses</a:t>
            </a:r>
            <a:endParaRPr lang="fr-FR" dirty="0">
              <a:solidFill>
                <a:schemeClr val="bg1"/>
              </a:solidFill>
            </a:endParaRPr>
          </a:p>
        </p:txBody>
      </p:sp>
      <p:pic>
        <p:nvPicPr>
          <p:cNvPr id="8" name="Picture 2" descr="U:\shema_reseau_the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8658" y="3758892"/>
            <a:ext cx="2944813"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561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0"/>
          <p:cNvSpPr>
            <a:spLocks noGrp="1"/>
          </p:cNvSpPr>
          <p:nvPr>
            <p:ph type="title"/>
          </p:nvPr>
        </p:nvSpPr>
        <p:spPr/>
        <p:txBody>
          <a:bodyPr>
            <a:normAutofit fontScale="90000"/>
          </a:bodyPr>
          <a:lstStyle/>
          <a:p>
            <a:r>
              <a:rPr lang="fr-FR" sz="3600" dirty="0"/>
              <a:t>L’interaction entre </a:t>
            </a:r>
            <a:r>
              <a:rPr lang="fr-FR" sz="3600" dirty="0" err="1"/>
              <a:t>Step</a:t>
            </a:r>
            <a:r>
              <a:rPr lang="fr-FR" sz="3600" dirty="0"/>
              <a:t>, Star et theses.fr</a:t>
            </a:r>
            <a:endParaRPr lang="fr-FR" sz="3360" dirty="0">
              <a:solidFill>
                <a:srgbClr val="9F1F63"/>
              </a:solidFill>
            </a:endParaRPr>
          </a:p>
        </p:txBody>
      </p:sp>
      <p:sp>
        <p:nvSpPr>
          <p:cNvPr id="4" name="Espace réservé du numéro de diapositive 3"/>
          <p:cNvSpPr>
            <a:spLocks noGrp="1"/>
          </p:cNvSpPr>
          <p:nvPr>
            <p:ph type="sldNum" sz="quarter" idx="12"/>
          </p:nvPr>
        </p:nvSpPr>
        <p:spPr>
          <a:prstGeom prst="rect">
            <a:avLst/>
          </a:prstGeom>
        </p:spPr>
        <p:txBody>
          <a:bodyPr/>
          <a:lstStyle/>
          <a:p>
            <a:pPr>
              <a:defRPr/>
            </a:pPr>
            <a:fld id="{451B113A-D5B6-4706-8335-98942C08C4DB}" type="slidenum">
              <a:rPr lang="fr-FR"/>
              <a:pPr>
                <a:defRPr/>
              </a:pPr>
              <a:t>30</a:t>
            </a:fld>
            <a:endParaRPr lang="fr-FR"/>
          </a:p>
        </p:txBody>
      </p:sp>
      <p:sp>
        <p:nvSpPr>
          <p:cNvPr id="13" name="ZoneTexte 12"/>
          <p:cNvSpPr txBox="1"/>
          <p:nvPr/>
        </p:nvSpPr>
        <p:spPr>
          <a:xfrm>
            <a:off x="1689110" y="2126411"/>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prévisionnelle</a:t>
            </a:r>
          </a:p>
        </p:txBody>
      </p:sp>
      <p:cxnSp>
        <p:nvCxnSpPr>
          <p:cNvPr id="17" name="Connecteur droit 16"/>
          <p:cNvCxnSpPr/>
          <p:nvPr/>
        </p:nvCxnSpPr>
        <p:spPr>
          <a:xfrm>
            <a:off x="998220" y="2990210"/>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293978" y="2644869"/>
            <a:ext cx="0" cy="864096"/>
          </a:xfrm>
          <a:prstGeom prst="straightConnector1">
            <a:avLst/>
          </a:prstGeom>
          <a:ln>
            <a:solidFill>
              <a:srgbClr val="9F1F63"/>
            </a:solidFill>
            <a:prstDash val="sysDash"/>
            <a:tailEnd type="arrow"/>
          </a:ln>
        </p:spPr>
        <p:style>
          <a:lnRef idx="3">
            <a:schemeClr val="accent1"/>
          </a:lnRef>
          <a:fillRef idx="0">
            <a:schemeClr val="accent1"/>
          </a:fillRef>
          <a:effectRef idx="2">
            <a:schemeClr val="accent1"/>
          </a:effectRef>
          <a:fontRef idx="minor">
            <a:schemeClr val="tx1"/>
          </a:fontRef>
        </p:style>
      </p:cxn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7122" y="3645896"/>
            <a:ext cx="907301" cy="907301"/>
          </a:xfrm>
          <a:prstGeom prst="rect">
            <a:avLst/>
          </a:prstGeom>
          <a:noFill/>
        </p:spPr>
      </p:pic>
      <p:sp>
        <p:nvSpPr>
          <p:cNvPr id="41" name="ZoneTexte 40"/>
          <p:cNvSpPr txBox="1"/>
          <p:nvPr/>
        </p:nvSpPr>
        <p:spPr>
          <a:xfrm>
            <a:off x="1257061" y="4553570"/>
            <a:ext cx="1987421" cy="350865"/>
          </a:xfrm>
          <a:prstGeom prst="rect">
            <a:avLst/>
          </a:prstGeom>
          <a:noFill/>
        </p:spPr>
        <p:txBody>
          <a:bodyPr wrap="square" rtlCol="0">
            <a:spAutoFit/>
          </a:bodyPr>
          <a:lstStyle/>
          <a:p>
            <a:pPr algn="ctr"/>
            <a:r>
              <a:rPr lang="fr-FR" sz="1680" dirty="0">
                <a:latin typeface="+mj-lt"/>
              </a:rPr>
              <a:t>« sujet »</a:t>
            </a:r>
          </a:p>
        </p:txBody>
      </p:sp>
      <p:pic>
        <p:nvPicPr>
          <p:cNvPr id="23" name="Picture 6"/>
          <p:cNvPicPr>
            <a:picLocks noChangeAspect="1" noChangeArrowheads="1"/>
          </p:cNvPicPr>
          <p:nvPr/>
        </p:nvPicPr>
        <p:blipFill>
          <a:blip r:embed="rId4" cstate="print"/>
          <a:srcRect/>
          <a:stretch>
            <a:fillRect/>
          </a:stretch>
        </p:blipFill>
        <p:spPr bwMode="auto">
          <a:xfrm>
            <a:off x="5404724" y="1521544"/>
            <a:ext cx="760360" cy="1324567"/>
          </a:xfrm>
          <a:prstGeom prst="rect">
            <a:avLst/>
          </a:prstGeom>
          <a:noFill/>
          <a:ln w="9525">
            <a:noFill/>
            <a:miter lim="800000"/>
            <a:headEnd/>
            <a:tailEnd/>
          </a:ln>
        </p:spPr>
      </p:pic>
      <p:cxnSp>
        <p:nvCxnSpPr>
          <p:cNvPr id="28" name="Connecteur droit avec flèche 27"/>
          <p:cNvCxnSpPr/>
          <p:nvPr/>
        </p:nvCxnSpPr>
        <p:spPr>
          <a:xfrm flipH="1">
            <a:off x="4627037"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Connecteur droit 31"/>
          <p:cNvCxnSpPr/>
          <p:nvPr/>
        </p:nvCxnSpPr>
        <p:spPr>
          <a:xfrm>
            <a:off x="997833" y="5064338"/>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0" y="818857"/>
            <a:ext cx="12192000" cy="646331"/>
          </a:xfrm>
          <a:prstGeom prst="rect">
            <a:avLst/>
          </a:prstGeom>
          <a:noFill/>
        </p:spPr>
        <p:txBody>
          <a:bodyPr wrap="square" rtlCol="0">
            <a:spAutoFit/>
          </a:bodyPr>
          <a:lstStyle/>
          <a:p>
            <a:pPr algn="ctr"/>
            <a:r>
              <a:rPr lang="fr-FR" dirty="0">
                <a:solidFill>
                  <a:srgbClr val="C00000"/>
                </a:solidFill>
                <a:latin typeface="Arial Narrow" panose="020B0606020202030204" pitchFamily="34" charset="0"/>
              </a:rPr>
              <a:t>Attention aux dates saisies dans </a:t>
            </a:r>
            <a:r>
              <a:rPr lang="fr-FR" dirty="0" err="1">
                <a:solidFill>
                  <a:srgbClr val="C00000"/>
                </a:solidFill>
                <a:latin typeface="Arial Narrow" panose="020B0606020202030204" pitchFamily="34" charset="0"/>
              </a:rPr>
              <a:t>Step</a:t>
            </a:r>
            <a:r>
              <a:rPr lang="fr-FR" dirty="0">
                <a:solidFill>
                  <a:srgbClr val="C00000"/>
                </a:solidFill>
                <a:latin typeface="Arial Narrow" panose="020B0606020202030204" pitchFamily="34" charset="0"/>
              </a:rPr>
              <a:t> ou dans vos applications locales.</a:t>
            </a:r>
            <a:br>
              <a:rPr lang="fr-FR" dirty="0">
                <a:solidFill>
                  <a:srgbClr val="C00000"/>
                </a:solidFill>
                <a:latin typeface="Arial Narrow" panose="020B0606020202030204" pitchFamily="34" charset="0"/>
              </a:rPr>
            </a:br>
            <a:r>
              <a:rPr lang="fr-FR" dirty="0">
                <a:solidFill>
                  <a:srgbClr val="C00000"/>
                </a:solidFill>
                <a:latin typeface="Arial Narrow" panose="020B0606020202030204" pitchFamily="34" charset="0"/>
              </a:rPr>
              <a:t>Cela a des conséquences auprès des collègues utilisant Star !</a:t>
            </a:r>
          </a:p>
        </p:txBody>
      </p:sp>
    </p:spTree>
    <p:extLst>
      <p:ext uri="{BB962C8B-B14F-4D97-AF65-F5344CB8AC3E}">
        <p14:creationId xmlns:p14="http://schemas.microsoft.com/office/powerpoint/2010/main" val="401613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0"/>
          <p:cNvSpPr>
            <a:spLocks noGrp="1"/>
          </p:cNvSpPr>
          <p:nvPr>
            <p:ph type="title"/>
          </p:nvPr>
        </p:nvSpPr>
        <p:spPr/>
        <p:txBody>
          <a:bodyPr>
            <a:normAutofit fontScale="90000"/>
          </a:bodyPr>
          <a:lstStyle/>
          <a:p>
            <a:r>
              <a:rPr lang="fr-FR" sz="3600" dirty="0"/>
              <a:t>L’interaction entre </a:t>
            </a:r>
            <a:r>
              <a:rPr lang="fr-FR" sz="3600" dirty="0" err="1"/>
              <a:t>Step</a:t>
            </a:r>
            <a:r>
              <a:rPr lang="fr-FR" sz="3600" dirty="0"/>
              <a:t>, Star et theses.fr</a:t>
            </a:r>
            <a:endParaRPr lang="fr-FR" sz="3360" dirty="0">
              <a:solidFill>
                <a:srgbClr val="9F1F63"/>
              </a:solidFill>
            </a:endParaRPr>
          </a:p>
        </p:txBody>
      </p:sp>
      <p:sp>
        <p:nvSpPr>
          <p:cNvPr id="4" name="Espace réservé du numéro de diapositive 3"/>
          <p:cNvSpPr>
            <a:spLocks noGrp="1"/>
          </p:cNvSpPr>
          <p:nvPr>
            <p:ph type="sldNum" sz="quarter" idx="12"/>
          </p:nvPr>
        </p:nvSpPr>
        <p:spPr>
          <a:prstGeom prst="rect">
            <a:avLst/>
          </a:prstGeom>
        </p:spPr>
        <p:txBody>
          <a:bodyPr/>
          <a:lstStyle/>
          <a:p>
            <a:pPr>
              <a:defRPr/>
            </a:pPr>
            <a:fld id="{451B113A-D5B6-4706-8335-98942C08C4DB}" type="slidenum">
              <a:rPr lang="fr-FR"/>
              <a:pPr>
                <a:defRPr/>
              </a:pPr>
              <a:t>31</a:t>
            </a:fld>
            <a:endParaRPr lang="fr-FR"/>
          </a:p>
        </p:txBody>
      </p:sp>
      <p:sp>
        <p:nvSpPr>
          <p:cNvPr id="13" name="ZoneTexte 12"/>
          <p:cNvSpPr txBox="1"/>
          <p:nvPr/>
        </p:nvSpPr>
        <p:spPr>
          <a:xfrm>
            <a:off x="1689110" y="2126411"/>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prévisionnelle</a:t>
            </a:r>
          </a:p>
        </p:txBody>
      </p:sp>
      <p:sp>
        <p:nvSpPr>
          <p:cNvPr id="15" name="ZoneTexte 14"/>
          <p:cNvSpPr txBox="1"/>
          <p:nvPr/>
        </p:nvSpPr>
        <p:spPr>
          <a:xfrm>
            <a:off x="3071664" y="4553197"/>
            <a:ext cx="1901011" cy="350865"/>
          </a:xfrm>
          <a:prstGeom prst="rect">
            <a:avLst/>
          </a:prstGeom>
          <a:noFill/>
        </p:spPr>
        <p:txBody>
          <a:bodyPr wrap="square" rtlCol="0">
            <a:spAutoFit/>
          </a:bodyPr>
          <a:lstStyle/>
          <a:p>
            <a:pPr algn="ctr"/>
            <a:r>
              <a:rPr lang="fr-FR" sz="1680" dirty="0">
                <a:latin typeface="+mj-lt"/>
              </a:rPr>
              <a:t>« dépôt »</a:t>
            </a:r>
          </a:p>
        </p:txBody>
      </p:sp>
      <p:cxnSp>
        <p:nvCxnSpPr>
          <p:cNvPr id="17" name="Connecteur droit 16"/>
          <p:cNvCxnSpPr/>
          <p:nvPr/>
        </p:nvCxnSpPr>
        <p:spPr>
          <a:xfrm>
            <a:off x="998220" y="2990210"/>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293978" y="2644869"/>
            <a:ext cx="0" cy="864096"/>
          </a:xfrm>
          <a:prstGeom prst="straightConnector1">
            <a:avLst/>
          </a:prstGeom>
          <a:ln>
            <a:solidFill>
              <a:srgbClr val="9F1F63"/>
            </a:solidFill>
            <a:prstDash val="sysDash"/>
            <a:tailEnd type="arrow"/>
          </a:ln>
        </p:spPr>
        <p:style>
          <a:lnRef idx="3">
            <a:schemeClr val="accent1"/>
          </a:lnRef>
          <a:fillRef idx="0">
            <a:schemeClr val="accent1"/>
          </a:fillRef>
          <a:effectRef idx="2">
            <a:schemeClr val="accent1"/>
          </a:effectRef>
          <a:fontRef idx="minor">
            <a:schemeClr val="tx1"/>
          </a:fontRef>
        </p:style>
      </p:cxnSp>
      <p:pic>
        <p:nvPicPr>
          <p:cNvPr id="3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1683" y="3595375"/>
            <a:ext cx="987383" cy="987383"/>
          </a:xfrm>
          <a:prstGeom prst="rect">
            <a:avLst/>
          </a:prstGeom>
          <a:noFill/>
        </p:spPr>
      </p:pic>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7122" y="3645896"/>
            <a:ext cx="907301" cy="907301"/>
          </a:xfrm>
          <a:prstGeom prst="rect">
            <a:avLst/>
          </a:prstGeom>
          <a:noFill/>
        </p:spPr>
      </p:pic>
      <p:sp>
        <p:nvSpPr>
          <p:cNvPr id="41" name="ZoneTexte 40"/>
          <p:cNvSpPr txBox="1"/>
          <p:nvPr/>
        </p:nvSpPr>
        <p:spPr>
          <a:xfrm>
            <a:off x="1257061" y="4553570"/>
            <a:ext cx="1987421" cy="350865"/>
          </a:xfrm>
          <a:prstGeom prst="rect">
            <a:avLst/>
          </a:prstGeom>
          <a:noFill/>
        </p:spPr>
        <p:txBody>
          <a:bodyPr wrap="square" rtlCol="0">
            <a:spAutoFit/>
          </a:bodyPr>
          <a:lstStyle/>
          <a:p>
            <a:pPr algn="ctr"/>
            <a:r>
              <a:rPr lang="fr-FR" sz="1680" dirty="0">
                <a:latin typeface="+mj-lt"/>
              </a:rPr>
              <a:t>« sujet »</a:t>
            </a:r>
          </a:p>
        </p:txBody>
      </p:sp>
      <p:cxnSp>
        <p:nvCxnSpPr>
          <p:cNvPr id="44" name="Connecteur droit avec flèche 43"/>
          <p:cNvCxnSpPr/>
          <p:nvPr/>
        </p:nvCxnSpPr>
        <p:spPr>
          <a:xfrm>
            <a:off x="4022170" y="2644869"/>
            <a:ext cx="0" cy="864096"/>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pic>
        <p:nvPicPr>
          <p:cNvPr id="23" name="Picture 6"/>
          <p:cNvPicPr>
            <a:picLocks noChangeAspect="1" noChangeArrowheads="1"/>
          </p:cNvPicPr>
          <p:nvPr/>
        </p:nvPicPr>
        <p:blipFill>
          <a:blip r:embed="rId5" cstate="print"/>
          <a:srcRect/>
          <a:stretch>
            <a:fillRect/>
          </a:stretch>
        </p:blipFill>
        <p:spPr bwMode="auto">
          <a:xfrm>
            <a:off x="5404724" y="1521544"/>
            <a:ext cx="760360" cy="1324567"/>
          </a:xfrm>
          <a:prstGeom prst="rect">
            <a:avLst/>
          </a:prstGeom>
          <a:noFill/>
          <a:ln w="9525">
            <a:noFill/>
            <a:miter lim="800000"/>
            <a:headEnd/>
            <a:tailEnd/>
          </a:ln>
        </p:spPr>
      </p:pic>
      <p:cxnSp>
        <p:nvCxnSpPr>
          <p:cNvPr id="28" name="Connecteur droit avec flèche 27"/>
          <p:cNvCxnSpPr/>
          <p:nvPr/>
        </p:nvCxnSpPr>
        <p:spPr>
          <a:xfrm flipH="1">
            <a:off x="4627037"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Connecteur droit 31"/>
          <p:cNvCxnSpPr/>
          <p:nvPr/>
        </p:nvCxnSpPr>
        <p:spPr>
          <a:xfrm>
            <a:off x="997833" y="5064338"/>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0" y="818857"/>
            <a:ext cx="12192000" cy="646331"/>
          </a:xfrm>
          <a:prstGeom prst="rect">
            <a:avLst/>
          </a:prstGeom>
          <a:noFill/>
        </p:spPr>
        <p:txBody>
          <a:bodyPr wrap="square" rtlCol="0">
            <a:spAutoFit/>
          </a:bodyPr>
          <a:lstStyle/>
          <a:p>
            <a:pPr algn="ctr"/>
            <a:r>
              <a:rPr lang="fr-FR" dirty="0">
                <a:solidFill>
                  <a:srgbClr val="C00000"/>
                </a:solidFill>
                <a:latin typeface="Arial Narrow" panose="020B0606020202030204" pitchFamily="34" charset="0"/>
              </a:rPr>
              <a:t>Attention aux dates saisies dans </a:t>
            </a:r>
            <a:r>
              <a:rPr lang="fr-FR" dirty="0" err="1">
                <a:solidFill>
                  <a:srgbClr val="C00000"/>
                </a:solidFill>
                <a:latin typeface="Arial Narrow" panose="020B0606020202030204" pitchFamily="34" charset="0"/>
              </a:rPr>
              <a:t>Step</a:t>
            </a:r>
            <a:r>
              <a:rPr lang="fr-FR" dirty="0">
                <a:solidFill>
                  <a:srgbClr val="C00000"/>
                </a:solidFill>
                <a:latin typeface="Arial Narrow" panose="020B0606020202030204" pitchFamily="34" charset="0"/>
              </a:rPr>
              <a:t> ou dans vos applications locales.</a:t>
            </a:r>
            <a:br>
              <a:rPr lang="fr-FR" dirty="0">
                <a:solidFill>
                  <a:srgbClr val="C00000"/>
                </a:solidFill>
                <a:latin typeface="Arial Narrow" panose="020B0606020202030204" pitchFamily="34" charset="0"/>
              </a:rPr>
            </a:br>
            <a:r>
              <a:rPr lang="fr-FR" dirty="0">
                <a:solidFill>
                  <a:srgbClr val="C00000"/>
                </a:solidFill>
                <a:latin typeface="Arial Narrow" panose="020B0606020202030204" pitchFamily="34" charset="0"/>
              </a:rPr>
              <a:t>Cela a des conséquences auprès des collègues utilisant Star !</a:t>
            </a:r>
          </a:p>
        </p:txBody>
      </p:sp>
      <p:pic>
        <p:nvPicPr>
          <p:cNvPr id="11" name="Image 10">
            <a:extLst>
              <a:ext uri="{FF2B5EF4-FFF2-40B4-BE49-F238E27FC236}">
                <a16:creationId xmlns:a16="http://schemas.microsoft.com/office/drawing/2014/main" id="{96C1F5A2-5482-D0F3-2752-0851A151184C}"/>
              </a:ext>
            </a:extLst>
          </p:cNvPr>
          <p:cNvPicPr>
            <a:picLocks noChangeAspect="1"/>
          </p:cNvPicPr>
          <p:nvPr/>
        </p:nvPicPr>
        <p:blipFill>
          <a:blip r:embed="rId6"/>
          <a:stretch>
            <a:fillRect/>
          </a:stretch>
        </p:blipFill>
        <p:spPr>
          <a:xfrm>
            <a:off x="1504249" y="5326459"/>
            <a:ext cx="2760902" cy="1425368"/>
          </a:xfrm>
          <a:prstGeom prst="rect">
            <a:avLst/>
          </a:prstGeom>
        </p:spPr>
      </p:pic>
      <p:cxnSp>
        <p:nvCxnSpPr>
          <p:cNvPr id="12" name="Connecteur droit avec flèche 11"/>
          <p:cNvCxnSpPr>
            <a:cxnSpLocks/>
            <a:stCxn id="15" idx="2"/>
          </p:cNvCxnSpPr>
          <p:nvPr/>
        </p:nvCxnSpPr>
        <p:spPr>
          <a:xfrm flipH="1">
            <a:off x="3541005" y="4904062"/>
            <a:ext cx="481165" cy="765218"/>
          </a:xfrm>
          <a:prstGeom prst="straightConnector1">
            <a:avLst/>
          </a:prstGeom>
          <a:ln>
            <a:solidFill>
              <a:schemeClr val="accent5">
                <a:lumMod val="75000"/>
              </a:schemeClr>
            </a:solidFill>
            <a:prstDash val="solid"/>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6724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0"/>
          <p:cNvSpPr>
            <a:spLocks noGrp="1"/>
          </p:cNvSpPr>
          <p:nvPr>
            <p:ph type="title"/>
          </p:nvPr>
        </p:nvSpPr>
        <p:spPr/>
        <p:txBody>
          <a:bodyPr>
            <a:normAutofit fontScale="90000"/>
          </a:bodyPr>
          <a:lstStyle/>
          <a:p>
            <a:r>
              <a:rPr lang="fr-FR" sz="3600" dirty="0"/>
              <a:t>L’interaction entre </a:t>
            </a:r>
            <a:r>
              <a:rPr lang="fr-FR" sz="3600" dirty="0" err="1"/>
              <a:t>Step</a:t>
            </a:r>
            <a:r>
              <a:rPr lang="fr-FR" sz="3600" dirty="0"/>
              <a:t>, Star et theses.fr</a:t>
            </a:r>
            <a:endParaRPr lang="fr-FR" sz="3360" dirty="0">
              <a:solidFill>
                <a:srgbClr val="9F1F63"/>
              </a:solidFill>
            </a:endParaRPr>
          </a:p>
        </p:txBody>
      </p:sp>
      <p:sp>
        <p:nvSpPr>
          <p:cNvPr id="4" name="Espace réservé du numéro de diapositive 3"/>
          <p:cNvSpPr>
            <a:spLocks noGrp="1"/>
          </p:cNvSpPr>
          <p:nvPr>
            <p:ph type="sldNum" sz="quarter" idx="12"/>
          </p:nvPr>
        </p:nvSpPr>
        <p:spPr>
          <a:prstGeom prst="rect">
            <a:avLst/>
          </a:prstGeom>
        </p:spPr>
        <p:txBody>
          <a:bodyPr/>
          <a:lstStyle/>
          <a:p>
            <a:pPr>
              <a:defRPr/>
            </a:pPr>
            <a:fld id="{451B113A-D5B6-4706-8335-98942C08C4DB}" type="slidenum">
              <a:rPr lang="fr-FR"/>
              <a:pPr>
                <a:defRPr/>
              </a:pPr>
              <a:t>32</a:t>
            </a:fld>
            <a:endParaRPr lang="fr-FR"/>
          </a:p>
        </p:txBody>
      </p:sp>
      <p:sp>
        <p:nvSpPr>
          <p:cNvPr id="13" name="ZoneTexte 12"/>
          <p:cNvSpPr txBox="1"/>
          <p:nvPr/>
        </p:nvSpPr>
        <p:spPr>
          <a:xfrm>
            <a:off x="1689110" y="2126411"/>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prévisionnelle</a:t>
            </a:r>
          </a:p>
        </p:txBody>
      </p:sp>
      <p:sp>
        <p:nvSpPr>
          <p:cNvPr id="14" name="ZoneTexte 13"/>
          <p:cNvSpPr txBox="1"/>
          <p:nvPr/>
        </p:nvSpPr>
        <p:spPr>
          <a:xfrm>
            <a:off x="7046506" y="2133727"/>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réelle</a:t>
            </a:r>
          </a:p>
        </p:txBody>
      </p:sp>
      <p:sp>
        <p:nvSpPr>
          <p:cNvPr id="15" name="ZoneTexte 14"/>
          <p:cNvSpPr txBox="1"/>
          <p:nvPr/>
        </p:nvSpPr>
        <p:spPr>
          <a:xfrm>
            <a:off x="3071664" y="4553197"/>
            <a:ext cx="1901011" cy="350865"/>
          </a:xfrm>
          <a:prstGeom prst="rect">
            <a:avLst/>
          </a:prstGeom>
          <a:noFill/>
        </p:spPr>
        <p:txBody>
          <a:bodyPr wrap="square" rtlCol="0">
            <a:spAutoFit/>
          </a:bodyPr>
          <a:lstStyle/>
          <a:p>
            <a:pPr algn="ctr"/>
            <a:r>
              <a:rPr lang="fr-FR" sz="1680" dirty="0">
                <a:latin typeface="+mj-lt"/>
              </a:rPr>
              <a:t>« dépôt »</a:t>
            </a:r>
          </a:p>
        </p:txBody>
      </p:sp>
      <p:cxnSp>
        <p:nvCxnSpPr>
          <p:cNvPr id="17" name="Connecteur droit 16"/>
          <p:cNvCxnSpPr/>
          <p:nvPr/>
        </p:nvCxnSpPr>
        <p:spPr>
          <a:xfrm>
            <a:off x="998220" y="2990210"/>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293978" y="2644869"/>
            <a:ext cx="0" cy="864096"/>
          </a:xfrm>
          <a:prstGeom prst="straightConnector1">
            <a:avLst/>
          </a:prstGeom>
          <a:ln>
            <a:solidFill>
              <a:srgbClr val="9F1F63"/>
            </a:solidFill>
            <a:prstDash val="sysDash"/>
            <a:tailEnd type="arrow"/>
          </a:ln>
        </p:spPr>
        <p:style>
          <a:lnRef idx="3">
            <a:schemeClr val="accent1"/>
          </a:lnRef>
          <a:fillRef idx="0">
            <a:schemeClr val="accent1"/>
          </a:fillRef>
          <a:effectRef idx="2">
            <a:schemeClr val="accent1"/>
          </a:effectRef>
          <a:fontRef idx="minor">
            <a:schemeClr val="tx1"/>
          </a:fontRef>
        </p:style>
      </p:cxnSp>
      <p:sp>
        <p:nvSpPr>
          <p:cNvPr id="38" name="ZoneTexte 37"/>
          <p:cNvSpPr txBox="1"/>
          <p:nvPr/>
        </p:nvSpPr>
        <p:spPr>
          <a:xfrm>
            <a:off x="6657662" y="4553197"/>
            <a:ext cx="1987421" cy="350865"/>
          </a:xfrm>
          <a:prstGeom prst="rect">
            <a:avLst/>
          </a:prstGeom>
          <a:noFill/>
        </p:spPr>
        <p:txBody>
          <a:bodyPr wrap="square" rtlCol="0">
            <a:spAutoFit/>
          </a:bodyPr>
          <a:lstStyle/>
          <a:p>
            <a:pPr algn="ctr"/>
            <a:r>
              <a:rPr lang="fr-FR" sz="1680" dirty="0">
                <a:latin typeface="+mj-lt"/>
              </a:rPr>
              <a:t>« soutenu »</a:t>
            </a:r>
          </a:p>
        </p:txBody>
      </p:sp>
      <p:pic>
        <p:nvPicPr>
          <p:cNvPr id="3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1683" y="3595375"/>
            <a:ext cx="987383" cy="987383"/>
          </a:xfrm>
          <a:prstGeom prst="rect">
            <a:avLst/>
          </a:prstGeom>
          <a:noFill/>
        </p:spPr>
      </p:pic>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7122" y="3645896"/>
            <a:ext cx="907301" cy="907301"/>
          </a:xfrm>
          <a:prstGeom prst="rect">
            <a:avLst/>
          </a:prstGeom>
          <a:noFill/>
        </p:spPr>
      </p:pic>
      <p:sp>
        <p:nvSpPr>
          <p:cNvPr id="41" name="ZoneTexte 40"/>
          <p:cNvSpPr txBox="1"/>
          <p:nvPr/>
        </p:nvSpPr>
        <p:spPr>
          <a:xfrm>
            <a:off x="1257061" y="4553570"/>
            <a:ext cx="1987421" cy="350865"/>
          </a:xfrm>
          <a:prstGeom prst="rect">
            <a:avLst/>
          </a:prstGeom>
          <a:noFill/>
        </p:spPr>
        <p:txBody>
          <a:bodyPr wrap="square" rtlCol="0">
            <a:spAutoFit/>
          </a:bodyPr>
          <a:lstStyle/>
          <a:p>
            <a:pPr algn="ctr"/>
            <a:r>
              <a:rPr lang="fr-FR" sz="1680" dirty="0">
                <a:latin typeface="+mj-lt"/>
              </a:rPr>
              <a:t>« sujet »</a:t>
            </a:r>
          </a:p>
        </p:txBody>
      </p:sp>
      <p:cxnSp>
        <p:nvCxnSpPr>
          <p:cNvPr id="44" name="Connecteur droit avec flèche 43"/>
          <p:cNvCxnSpPr/>
          <p:nvPr/>
        </p:nvCxnSpPr>
        <p:spPr>
          <a:xfrm>
            <a:off x="4022170" y="2644869"/>
            <a:ext cx="0" cy="864096"/>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pic>
        <p:nvPicPr>
          <p:cNvPr id="23" name="Picture 6"/>
          <p:cNvPicPr>
            <a:picLocks noChangeAspect="1" noChangeArrowheads="1"/>
          </p:cNvPicPr>
          <p:nvPr/>
        </p:nvPicPr>
        <p:blipFill>
          <a:blip r:embed="rId5" cstate="print"/>
          <a:srcRect/>
          <a:stretch>
            <a:fillRect/>
          </a:stretch>
        </p:blipFill>
        <p:spPr bwMode="auto">
          <a:xfrm>
            <a:off x="5404724" y="1521544"/>
            <a:ext cx="760360" cy="1324567"/>
          </a:xfrm>
          <a:prstGeom prst="rect">
            <a:avLst/>
          </a:prstGeom>
          <a:noFill/>
          <a:ln w="9525">
            <a:noFill/>
            <a:miter lim="800000"/>
            <a:headEnd/>
            <a:tailEnd/>
          </a:ln>
        </p:spPr>
      </p:pic>
      <p:cxnSp>
        <p:nvCxnSpPr>
          <p:cNvPr id="24" name="Connecteur droit avec flèche 23"/>
          <p:cNvCxnSpPr/>
          <p:nvPr/>
        </p:nvCxnSpPr>
        <p:spPr>
          <a:xfrm flipH="1">
            <a:off x="7651373" y="2644869"/>
            <a:ext cx="953" cy="864096"/>
          </a:xfrm>
          <a:prstGeom prst="straightConnector1">
            <a:avLst/>
          </a:prstGeom>
          <a:ln>
            <a:solidFill>
              <a:srgbClr val="9F1F63"/>
            </a:solidFill>
            <a:tailEnd type="arrow"/>
          </a:ln>
        </p:spPr>
        <p:style>
          <a:lnRef idx="3">
            <a:schemeClr val="accent1"/>
          </a:lnRef>
          <a:fillRef idx="0">
            <a:schemeClr val="accent1"/>
          </a:fillRef>
          <a:effectRef idx="2">
            <a:schemeClr val="accent1"/>
          </a:effectRef>
          <a:fontRef idx="minor">
            <a:schemeClr val="tx1"/>
          </a:fontRef>
        </p:style>
      </p:cxn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40927" y="3681784"/>
            <a:ext cx="907301" cy="907301"/>
          </a:xfrm>
          <a:prstGeom prst="rect">
            <a:avLst/>
          </a:prstGeom>
          <a:noFill/>
        </p:spPr>
      </p:pic>
      <p:cxnSp>
        <p:nvCxnSpPr>
          <p:cNvPr id="28" name="Connecteur droit avec flèche 27"/>
          <p:cNvCxnSpPr/>
          <p:nvPr/>
        </p:nvCxnSpPr>
        <p:spPr>
          <a:xfrm flipH="1">
            <a:off x="4627037"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Connecteur droit avec flèche 30"/>
          <p:cNvCxnSpPr/>
          <p:nvPr/>
        </p:nvCxnSpPr>
        <p:spPr>
          <a:xfrm>
            <a:off x="6182410"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Connecteur droit 31"/>
          <p:cNvCxnSpPr/>
          <p:nvPr/>
        </p:nvCxnSpPr>
        <p:spPr>
          <a:xfrm>
            <a:off x="997833" y="5064338"/>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0" y="818857"/>
            <a:ext cx="12192000" cy="646331"/>
          </a:xfrm>
          <a:prstGeom prst="rect">
            <a:avLst/>
          </a:prstGeom>
          <a:noFill/>
        </p:spPr>
        <p:txBody>
          <a:bodyPr wrap="square" rtlCol="0">
            <a:spAutoFit/>
          </a:bodyPr>
          <a:lstStyle/>
          <a:p>
            <a:pPr algn="ctr"/>
            <a:r>
              <a:rPr lang="fr-FR" dirty="0">
                <a:solidFill>
                  <a:srgbClr val="C00000"/>
                </a:solidFill>
                <a:latin typeface="Arial Narrow" panose="020B0606020202030204" pitchFamily="34" charset="0"/>
              </a:rPr>
              <a:t>Attention aux dates saisies dans </a:t>
            </a:r>
            <a:r>
              <a:rPr lang="fr-FR" dirty="0" err="1">
                <a:solidFill>
                  <a:srgbClr val="C00000"/>
                </a:solidFill>
                <a:latin typeface="Arial Narrow" panose="020B0606020202030204" pitchFamily="34" charset="0"/>
              </a:rPr>
              <a:t>Step</a:t>
            </a:r>
            <a:r>
              <a:rPr lang="fr-FR" dirty="0">
                <a:solidFill>
                  <a:srgbClr val="C00000"/>
                </a:solidFill>
                <a:latin typeface="Arial Narrow" panose="020B0606020202030204" pitchFamily="34" charset="0"/>
              </a:rPr>
              <a:t> ou dans vos applications locales.</a:t>
            </a:r>
            <a:br>
              <a:rPr lang="fr-FR" dirty="0">
                <a:solidFill>
                  <a:srgbClr val="C00000"/>
                </a:solidFill>
                <a:latin typeface="Arial Narrow" panose="020B0606020202030204" pitchFamily="34" charset="0"/>
              </a:rPr>
            </a:br>
            <a:r>
              <a:rPr lang="fr-FR" dirty="0">
                <a:solidFill>
                  <a:srgbClr val="C00000"/>
                </a:solidFill>
                <a:latin typeface="Arial Narrow" panose="020B0606020202030204" pitchFamily="34" charset="0"/>
              </a:rPr>
              <a:t>Cela a des conséquences auprès des collègues utilisant Star !</a:t>
            </a:r>
          </a:p>
        </p:txBody>
      </p:sp>
      <p:pic>
        <p:nvPicPr>
          <p:cNvPr id="7" name="Image 6">
            <a:extLst>
              <a:ext uri="{FF2B5EF4-FFF2-40B4-BE49-F238E27FC236}">
                <a16:creationId xmlns:a16="http://schemas.microsoft.com/office/drawing/2014/main" id="{10ACD206-6488-BBF7-EA83-96CEEE5B8059}"/>
              </a:ext>
            </a:extLst>
          </p:cNvPr>
          <p:cNvPicPr>
            <a:picLocks noChangeAspect="1"/>
          </p:cNvPicPr>
          <p:nvPr/>
        </p:nvPicPr>
        <p:blipFill>
          <a:blip r:embed="rId6"/>
          <a:stretch>
            <a:fillRect/>
          </a:stretch>
        </p:blipFill>
        <p:spPr>
          <a:xfrm>
            <a:off x="8015818" y="5167471"/>
            <a:ext cx="1882205" cy="1642561"/>
          </a:xfrm>
          <a:prstGeom prst="rect">
            <a:avLst/>
          </a:prstGeom>
        </p:spPr>
      </p:pic>
      <p:pic>
        <p:nvPicPr>
          <p:cNvPr id="11" name="Image 10">
            <a:extLst>
              <a:ext uri="{FF2B5EF4-FFF2-40B4-BE49-F238E27FC236}">
                <a16:creationId xmlns:a16="http://schemas.microsoft.com/office/drawing/2014/main" id="{96C1F5A2-5482-D0F3-2752-0851A151184C}"/>
              </a:ext>
            </a:extLst>
          </p:cNvPr>
          <p:cNvPicPr>
            <a:picLocks noChangeAspect="1"/>
          </p:cNvPicPr>
          <p:nvPr/>
        </p:nvPicPr>
        <p:blipFill>
          <a:blip r:embed="rId7"/>
          <a:stretch>
            <a:fillRect/>
          </a:stretch>
        </p:blipFill>
        <p:spPr>
          <a:xfrm>
            <a:off x="1504249" y="5326459"/>
            <a:ext cx="2760902" cy="1425368"/>
          </a:xfrm>
          <a:prstGeom prst="rect">
            <a:avLst/>
          </a:prstGeom>
        </p:spPr>
      </p:pic>
      <p:cxnSp>
        <p:nvCxnSpPr>
          <p:cNvPr id="12" name="Connecteur droit avec flèche 11"/>
          <p:cNvCxnSpPr>
            <a:cxnSpLocks/>
            <a:stCxn id="15" idx="2"/>
          </p:cNvCxnSpPr>
          <p:nvPr/>
        </p:nvCxnSpPr>
        <p:spPr>
          <a:xfrm flipH="1">
            <a:off x="3541005" y="4904062"/>
            <a:ext cx="481165" cy="765218"/>
          </a:xfrm>
          <a:prstGeom prst="straightConnector1">
            <a:avLst/>
          </a:prstGeom>
          <a:ln>
            <a:solidFill>
              <a:schemeClr val="accent5">
                <a:lumMod val="75000"/>
              </a:schemeClr>
            </a:solidFill>
            <a:prstDash val="solid"/>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a:cxnSpLocks/>
          </p:cNvCxnSpPr>
          <p:nvPr/>
        </p:nvCxnSpPr>
        <p:spPr>
          <a:xfrm>
            <a:off x="7651373" y="4904062"/>
            <a:ext cx="345637" cy="422397"/>
          </a:xfrm>
          <a:prstGeom prst="straightConnector1">
            <a:avLst/>
          </a:prstGeom>
          <a:ln>
            <a:solidFill>
              <a:schemeClr val="accent5">
                <a:lumMod val="75000"/>
              </a:schemeClr>
            </a:solidFill>
            <a:prstDash val="solid"/>
            <a:tailEnd type="arrow"/>
          </a:ln>
        </p:spPr>
        <p:style>
          <a:lnRef idx="3">
            <a:schemeClr val="accent1"/>
          </a:lnRef>
          <a:fillRef idx="0">
            <a:schemeClr val="accent1"/>
          </a:fillRef>
          <a:effectRef idx="2">
            <a:schemeClr val="accent1"/>
          </a:effectRef>
          <a:fontRef idx="minor">
            <a:schemeClr val="tx1"/>
          </a:fontRef>
        </p:style>
      </p:cxnSp>
      <p:pic>
        <p:nvPicPr>
          <p:cNvPr id="30" name="Image 29" descr="Une image contenant logo, Graphique, texte, clipart&#10;&#10;Description générée automatiquement">
            <a:extLst>
              <a:ext uri="{FF2B5EF4-FFF2-40B4-BE49-F238E27FC236}">
                <a16:creationId xmlns:a16="http://schemas.microsoft.com/office/drawing/2014/main" id="{03B727A0-333B-EFF1-2EDD-D164D925EF09}"/>
              </a:ext>
            </a:extLst>
          </p:cNvPr>
          <p:cNvPicPr>
            <a:picLocks noChangeAspect="1"/>
          </p:cNvPicPr>
          <p:nvPr/>
        </p:nvPicPr>
        <p:blipFill>
          <a:blip r:embed="rId8"/>
          <a:stretch>
            <a:fillRect/>
          </a:stretch>
        </p:blipFill>
        <p:spPr>
          <a:xfrm>
            <a:off x="6864270" y="5473445"/>
            <a:ext cx="1132740" cy="1132740"/>
          </a:xfrm>
          <a:prstGeom prst="rect">
            <a:avLst/>
          </a:prstGeom>
        </p:spPr>
      </p:pic>
    </p:spTree>
    <p:extLst>
      <p:ext uri="{BB962C8B-B14F-4D97-AF65-F5344CB8AC3E}">
        <p14:creationId xmlns:p14="http://schemas.microsoft.com/office/powerpoint/2010/main" val="2445800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0"/>
          <p:cNvSpPr>
            <a:spLocks noGrp="1"/>
          </p:cNvSpPr>
          <p:nvPr>
            <p:ph type="title"/>
          </p:nvPr>
        </p:nvSpPr>
        <p:spPr/>
        <p:txBody>
          <a:bodyPr>
            <a:normAutofit fontScale="90000"/>
          </a:bodyPr>
          <a:lstStyle/>
          <a:p>
            <a:r>
              <a:rPr lang="fr-FR" sz="3600" dirty="0"/>
              <a:t>L’interaction entre </a:t>
            </a:r>
            <a:r>
              <a:rPr lang="fr-FR" sz="3600" dirty="0" err="1"/>
              <a:t>Step</a:t>
            </a:r>
            <a:r>
              <a:rPr lang="fr-FR" sz="3600" dirty="0"/>
              <a:t>, Star et theses.fr</a:t>
            </a:r>
            <a:endParaRPr lang="fr-FR" sz="3360" dirty="0">
              <a:solidFill>
                <a:srgbClr val="9F1F63"/>
              </a:solidFill>
            </a:endParaRPr>
          </a:p>
        </p:txBody>
      </p:sp>
      <p:sp>
        <p:nvSpPr>
          <p:cNvPr id="4" name="Espace réservé du numéro de diapositive 3"/>
          <p:cNvSpPr>
            <a:spLocks noGrp="1"/>
          </p:cNvSpPr>
          <p:nvPr>
            <p:ph type="sldNum" sz="quarter" idx="12"/>
          </p:nvPr>
        </p:nvSpPr>
        <p:spPr>
          <a:prstGeom prst="rect">
            <a:avLst/>
          </a:prstGeom>
        </p:spPr>
        <p:txBody>
          <a:bodyPr/>
          <a:lstStyle/>
          <a:p>
            <a:pPr>
              <a:defRPr/>
            </a:pPr>
            <a:fld id="{451B113A-D5B6-4706-8335-98942C08C4DB}" type="slidenum">
              <a:rPr lang="fr-FR"/>
              <a:pPr>
                <a:defRPr/>
              </a:pPr>
              <a:t>33</a:t>
            </a:fld>
            <a:endParaRPr lang="fr-FR"/>
          </a:p>
        </p:txBody>
      </p:sp>
      <p:sp>
        <p:nvSpPr>
          <p:cNvPr id="13" name="ZoneTexte 12"/>
          <p:cNvSpPr txBox="1"/>
          <p:nvPr/>
        </p:nvSpPr>
        <p:spPr>
          <a:xfrm>
            <a:off x="1689110" y="2126411"/>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prévisionnelle</a:t>
            </a:r>
          </a:p>
        </p:txBody>
      </p:sp>
      <p:sp>
        <p:nvSpPr>
          <p:cNvPr id="14" name="ZoneTexte 13"/>
          <p:cNvSpPr txBox="1"/>
          <p:nvPr/>
        </p:nvSpPr>
        <p:spPr>
          <a:xfrm>
            <a:off x="7046506" y="2133727"/>
            <a:ext cx="2851517" cy="38779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920" dirty="0">
                <a:latin typeface="+mj-lt"/>
              </a:rPr>
              <a:t>Date réelle</a:t>
            </a:r>
          </a:p>
        </p:txBody>
      </p:sp>
      <p:sp>
        <p:nvSpPr>
          <p:cNvPr id="15" name="ZoneTexte 14"/>
          <p:cNvSpPr txBox="1"/>
          <p:nvPr/>
        </p:nvSpPr>
        <p:spPr>
          <a:xfrm>
            <a:off x="3071664" y="4553197"/>
            <a:ext cx="1901011" cy="350865"/>
          </a:xfrm>
          <a:prstGeom prst="rect">
            <a:avLst/>
          </a:prstGeom>
          <a:noFill/>
        </p:spPr>
        <p:txBody>
          <a:bodyPr wrap="square" rtlCol="0">
            <a:spAutoFit/>
          </a:bodyPr>
          <a:lstStyle/>
          <a:p>
            <a:pPr algn="ctr"/>
            <a:r>
              <a:rPr lang="fr-FR" sz="1680" dirty="0">
                <a:latin typeface="+mj-lt"/>
              </a:rPr>
              <a:t>« dépôt »</a:t>
            </a:r>
          </a:p>
        </p:txBody>
      </p:sp>
      <p:sp>
        <p:nvSpPr>
          <p:cNvPr id="16" name="ZoneTexte 15"/>
          <p:cNvSpPr txBox="1"/>
          <p:nvPr/>
        </p:nvSpPr>
        <p:spPr>
          <a:xfrm>
            <a:off x="7997010" y="4566487"/>
            <a:ext cx="2851517" cy="350865"/>
          </a:xfrm>
          <a:prstGeom prst="rect">
            <a:avLst/>
          </a:prstGeom>
          <a:noFill/>
        </p:spPr>
        <p:txBody>
          <a:bodyPr wrap="square" rtlCol="0">
            <a:spAutoFit/>
          </a:bodyPr>
          <a:lstStyle/>
          <a:p>
            <a:pPr algn="ctr"/>
            <a:r>
              <a:rPr lang="fr-FR" sz="1680" dirty="0">
                <a:latin typeface="+mj-lt"/>
              </a:rPr>
              <a:t>« à traiter »</a:t>
            </a:r>
          </a:p>
        </p:txBody>
      </p:sp>
      <p:cxnSp>
        <p:nvCxnSpPr>
          <p:cNvPr id="17" name="Connecteur droit 16"/>
          <p:cNvCxnSpPr/>
          <p:nvPr/>
        </p:nvCxnSpPr>
        <p:spPr>
          <a:xfrm>
            <a:off x="998220" y="2990210"/>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293978" y="2644869"/>
            <a:ext cx="0" cy="864096"/>
          </a:xfrm>
          <a:prstGeom prst="straightConnector1">
            <a:avLst/>
          </a:prstGeom>
          <a:ln>
            <a:solidFill>
              <a:srgbClr val="9F1F63"/>
            </a:solidFill>
            <a:prstDash val="sysDash"/>
            <a:tailEnd type="arrow"/>
          </a:ln>
        </p:spPr>
        <p:style>
          <a:lnRef idx="3">
            <a:schemeClr val="accent1"/>
          </a:lnRef>
          <a:fillRef idx="0">
            <a:schemeClr val="accent1"/>
          </a:fillRef>
          <a:effectRef idx="2">
            <a:schemeClr val="accent1"/>
          </a:effectRef>
          <a:fontRef idx="minor">
            <a:schemeClr val="tx1"/>
          </a:fontRef>
        </p:style>
      </p:cxnSp>
      <p:sp>
        <p:nvSpPr>
          <p:cNvPr id="38" name="ZoneTexte 37"/>
          <p:cNvSpPr txBox="1"/>
          <p:nvPr/>
        </p:nvSpPr>
        <p:spPr>
          <a:xfrm>
            <a:off x="6657662" y="4553197"/>
            <a:ext cx="1987421" cy="350865"/>
          </a:xfrm>
          <a:prstGeom prst="rect">
            <a:avLst/>
          </a:prstGeom>
          <a:noFill/>
        </p:spPr>
        <p:txBody>
          <a:bodyPr wrap="square" rtlCol="0">
            <a:spAutoFit/>
          </a:bodyPr>
          <a:lstStyle/>
          <a:p>
            <a:pPr algn="ctr"/>
            <a:r>
              <a:rPr lang="fr-FR" sz="1680" dirty="0">
                <a:latin typeface="+mj-lt"/>
              </a:rPr>
              <a:t>« soutenu »</a:t>
            </a:r>
          </a:p>
        </p:txBody>
      </p:sp>
      <p:pic>
        <p:nvPicPr>
          <p:cNvPr id="3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1683" y="3595375"/>
            <a:ext cx="987383" cy="987383"/>
          </a:xfrm>
          <a:prstGeom prst="rect">
            <a:avLst/>
          </a:prstGeom>
          <a:noFill/>
        </p:spPr>
      </p:pic>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7122" y="3645896"/>
            <a:ext cx="907301" cy="907301"/>
          </a:xfrm>
          <a:prstGeom prst="rect">
            <a:avLst/>
          </a:prstGeom>
          <a:noFill/>
        </p:spPr>
      </p:pic>
      <p:sp>
        <p:nvSpPr>
          <p:cNvPr id="41" name="ZoneTexte 40"/>
          <p:cNvSpPr txBox="1"/>
          <p:nvPr/>
        </p:nvSpPr>
        <p:spPr>
          <a:xfrm>
            <a:off x="1257061" y="4553570"/>
            <a:ext cx="1987421" cy="350865"/>
          </a:xfrm>
          <a:prstGeom prst="rect">
            <a:avLst/>
          </a:prstGeom>
          <a:noFill/>
        </p:spPr>
        <p:txBody>
          <a:bodyPr wrap="square" rtlCol="0">
            <a:spAutoFit/>
          </a:bodyPr>
          <a:lstStyle/>
          <a:p>
            <a:pPr algn="ctr"/>
            <a:r>
              <a:rPr lang="fr-FR" sz="1680" dirty="0">
                <a:latin typeface="+mj-lt"/>
              </a:rPr>
              <a:t>« sujet »</a:t>
            </a:r>
          </a:p>
        </p:txBody>
      </p:sp>
      <p:cxnSp>
        <p:nvCxnSpPr>
          <p:cNvPr id="44" name="Connecteur droit avec flèche 43"/>
          <p:cNvCxnSpPr/>
          <p:nvPr/>
        </p:nvCxnSpPr>
        <p:spPr>
          <a:xfrm>
            <a:off x="4022170" y="2644869"/>
            <a:ext cx="0" cy="864096"/>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pic>
        <p:nvPicPr>
          <p:cNvPr id="23" name="Picture 6"/>
          <p:cNvPicPr>
            <a:picLocks noChangeAspect="1" noChangeArrowheads="1"/>
          </p:cNvPicPr>
          <p:nvPr/>
        </p:nvPicPr>
        <p:blipFill>
          <a:blip r:embed="rId5" cstate="print"/>
          <a:srcRect/>
          <a:stretch>
            <a:fillRect/>
          </a:stretch>
        </p:blipFill>
        <p:spPr bwMode="auto">
          <a:xfrm>
            <a:off x="5404724" y="1521544"/>
            <a:ext cx="760360" cy="1324567"/>
          </a:xfrm>
          <a:prstGeom prst="rect">
            <a:avLst/>
          </a:prstGeom>
          <a:noFill/>
          <a:ln w="9525">
            <a:noFill/>
            <a:miter lim="800000"/>
            <a:headEnd/>
            <a:tailEnd/>
          </a:ln>
        </p:spPr>
      </p:pic>
      <p:cxnSp>
        <p:nvCxnSpPr>
          <p:cNvPr id="24" name="Connecteur droit avec flèche 23"/>
          <p:cNvCxnSpPr/>
          <p:nvPr/>
        </p:nvCxnSpPr>
        <p:spPr>
          <a:xfrm flipH="1">
            <a:off x="7651373" y="2644869"/>
            <a:ext cx="953" cy="864096"/>
          </a:xfrm>
          <a:prstGeom prst="straightConnector1">
            <a:avLst/>
          </a:prstGeom>
          <a:ln>
            <a:solidFill>
              <a:srgbClr val="9F1F63"/>
            </a:solidFill>
            <a:tailEnd type="arrow"/>
          </a:ln>
        </p:spPr>
        <p:style>
          <a:lnRef idx="3">
            <a:schemeClr val="accent1"/>
          </a:lnRef>
          <a:fillRef idx="0">
            <a:schemeClr val="accent1"/>
          </a:fillRef>
          <a:effectRef idx="2">
            <a:schemeClr val="accent1"/>
          </a:effectRef>
          <a:fontRef idx="minor">
            <a:schemeClr val="tx1"/>
          </a:fontRef>
        </p:style>
      </p:cxnSp>
      <p:cxnSp>
        <p:nvCxnSpPr>
          <p:cNvPr id="25" name="Connecteur droit avec flèche 24"/>
          <p:cNvCxnSpPr/>
          <p:nvPr/>
        </p:nvCxnSpPr>
        <p:spPr>
          <a:xfrm>
            <a:off x="9379565" y="2644869"/>
            <a:ext cx="0" cy="864096"/>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29078" y="3644907"/>
            <a:ext cx="987383" cy="987383"/>
          </a:xfrm>
          <a:prstGeom prst="rect">
            <a:avLst/>
          </a:prstGeom>
          <a:noFill/>
        </p:spPr>
      </p:pic>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40927" y="3681784"/>
            <a:ext cx="907301" cy="907301"/>
          </a:xfrm>
          <a:prstGeom prst="rect">
            <a:avLst/>
          </a:prstGeom>
          <a:noFill/>
        </p:spPr>
      </p:pic>
      <p:cxnSp>
        <p:nvCxnSpPr>
          <p:cNvPr id="28" name="Connecteur droit avec flèche 27"/>
          <p:cNvCxnSpPr/>
          <p:nvPr/>
        </p:nvCxnSpPr>
        <p:spPr>
          <a:xfrm flipH="1">
            <a:off x="4627037"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Connecteur droit avec flèche 30"/>
          <p:cNvCxnSpPr/>
          <p:nvPr/>
        </p:nvCxnSpPr>
        <p:spPr>
          <a:xfrm>
            <a:off x="6182410" y="2299230"/>
            <a:ext cx="691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Connecteur droit 31"/>
          <p:cNvCxnSpPr/>
          <p:nvPr/>
        </p:nvCxnSpPr>
        <p:spPr>
          <a:xfrm>
            <a:off x="997833" y="5064338"/>
            <a:ext cx="100222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0" y="818857"/>
            <a:ext cx="12192000" cy="646331"/>
          </a:xfrm>
          <a:prstGeom prst="rect">
            <a:avLst/>
          </a:prstGeom>
          <a:noFill/>
        </p:spPr>
        <p:txBody>
          <a:bodyPr wrap="square" rtlCol="0">
            <a:spAutoFit/>
          </a:bodyPr>
          <a:lstStyle/>
          <a:p>
            <a:pPr algn="ctr"/>
            <a:r>
              <a:rPr lang="fr-FR" dirty="0">
                <a:solidFill>
                  <a:srgbClr val="C00000"/>
                </a:solidFill>
                <a:latin typeface="Arial Narrow" panose="020B0606020202030204" pitchFamily="34" charset="0"/>
              </a:rPr>
              <a:t>Attention aux dates saisies dans </a:t>
            </a:r>
            <a:r>
              <a:rPr lang="fr-FR" dirty="0" err="1">
                <a:solidFill>
                  <a:srgbClr val="C00000"/>
                </a:solidFill>
                <a:latin typeface="Arial Narrow" panose="020B0606020202030204" pitchFamily="34" charset="0"/>
              </a:rPr>
              <a:t>Step</a:t>
            </a:r>
            <a:r>
              <a:rPr lang="fr-FR" dirty="0">
                <a:solidFill>
                  <a:srgbClr val="C00000"/>
                </a:solidFill>
                <a:latin typeface="Arial Narrow" panose="020B0606020202030204" pitchFamily="34" charset="0"/>
              </a:rPr>
              <a:t> ou dans vos applications locales.</a:t>
            </a:r>
            <a:br>
              <a:rPr lang="fr-FR" dirty="0">
                <a:solidFill>
                  <a:srgbClr val="C00000"/>
                </a:solidFill>
                <a:latin typeface="Arial Narrow" panose="020B0606020202030204" pitchFamily="34" charset="0"/>
              </a:rPr>
            </a:br>
            <a:r>
              <a:rPr lang="fr-FR" dirty="0">
                <a:solidFill>
                  <a:srgbClr val="C00000"/>
                </a:solidFill>
                <a:latin typeface="Arial Narrow" panose="020B0606020202030204" pitchFamily="34" charset="0"/>
              </a:rPr>
              <a:t>Cela a des conséquences auprès des collègues utilisant Star !</a:t>
            </a:r>
          </a:p>
        </p:txBody>
      </p:sp>
      <p:pic>
        <p:nvPicPr>
          <p:cNvPr id="7" name="Image 6">
            <a:extLst>
              <a:ext uri="{FF2B5EF4-FFF2-40B4-BE49-F238E27FC236}">
                <a16:creationId xmlns:a16="http://schemas.microsoft.com/office/drawing/2014/main" id="{10ACD206-6488-BBF7-EA83-96CEEE5B8059}"/>
              </a:ext>
            </a:extLst>
          </p:cNvPr>
          <p:cNvPicPr>
            <a:picLocks noChangeAspect="1"/>
          </p:cNvPicPr>
          <p:nvPr/>
        </p:nvPicPr>
        <p:blipFill>
          <a:blip r:embed="rId6"/>
          <a:stretch>
            <a:fillRect/>
          </a:stretch>
        </p:blipFill>
        <p:spPr>
          <a:xfrm>
            <a:off x="8015818" y="5167471"/>
            <a:ext cx="1882205" cy="1642561"/>
          </a:xfrm>
          <a:prstGeom prst="rect">
            <a:avLst/>
          </a:prstGeom>
        </p:spPr>
      </p:pic>
      <p:pic>
        <p:nvPicPr>
          <p:cNvPr id="11" name="Image 10">
            <a:extLst>
              <a:ext uri="{FF2B5EF4-FFF2-40B4-BE49-F238E27FC236}">
                <a16:creationId xmlns:a16="http://schemas.microsoft.com/office/drawing/2014/main" id="{96C1F5A2-5482-D0F3-2752-0851A151184C}"/>
              </a:ext>
            </a:extLst>
          </p:cNvPr>
          <p:cNvPicPr>
            <a:picLocks noChangeAspect="1"/>
          </p:cNvPicPr>
          <p:nvPr/>
        </p:nvPicPr>
        <p:blipFill>
          <a:blip r:embed="rId7"/>
          <a:stretch>
            <a:fillRect/>
          </a:stretch>
        </p:blipFill>
        <p:spPr>
          <a:xfrm>
            <a:off x="1504249" y="5326459"/>
            <a:ext cx="2760902" cy="1425368"/>
          </a:xfrm>
          <a:prstGeom prst="rect">
            <a:avLst/>
          </a:prstGeom>
        </p:spPr>
      </p:pic>
      <p:cxnSp>
        <p:nvCxnSpPr>
          <p:cNvPr id="12" name="Connecteur droit avec flèche 11"/>
          <p:cNvCxnSpPr>
            <a:cxnSpLocks/>
            <a:stCxn id="15" idx="2"/>
          </p:cNvCxnSpPr>
          <p:nvPr/>
        </p:nvCxnSpPr>
        <p:spPr>
          <a:xfrm flipH="1">
            <a:off x="3541005" y="4904062"/>
            <a:ext cx="481165" cy="765218"/>
          </a:xfrm>
          <a:prstGeom prst="straightConnector1">
            <a:avLst/>
          </a:prstGeom>
          <a:ln>
            <a:solidFill>
              <a:schemeClr val="accent5">
                <a:lumMod val="75000"/>
              </a:schemeClr>
            </a:solidFill>
            <a:prstDash val="solid"/>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a:cxnSpLocks/>
          </p:cNvCxnSpPr>
          <p:nvPr/>
        </p:nvCxnSpPr>
        <p:spPr>
          <a:xfrm>
            <a:off x="7651373" y="4904062"/>
            <a:ext cx="345637" cy="422397"/>
          </a:xfrm>
          <a:prstGeom prst="straightConnector1">
            <a:avLst/>
          </a:prstGeom>
          <a:ln>
            <a:solidFill>
              <a:schemeClr val="accent5">
                <a:lumMod val="75000"/>
              </a:schemeClr>
            </a:solidFill>
            <a:prstDash val="solid"/>
            <a:tailEnd type="arrow"/>
          </a:ln>
        </p:spPr>
        <p:style>
          <a:lnRef idx="3">
            <a:schemeClr val="accent1"/>
          </a:lnRef>
          <a:fillRef idx="0">
            <a:schemeClr val="accent1"/>
          </a:fillRef>
          <a:effectRef idx="2">
            <a:schemeClr val="accent1"/>
          </a:effectRef>
          <a:fontRef idx="minor">
            <a:schemeClr val="tx1"/>
          </a:fontRef>
        </p:style>
      </p:cxnSp>
      <p:pic>
        <p:nvPicPr>
          <p:cNvPr id="30" name="Image 29" descr="Une image contenant logo, Graphique, texte, clipart&#10;&#10;Description générée automatiquement">
            <a:extLst>
              <a:ext uri="{FF2B5EF4-FFF2-40B4-BE49-F238E27FC236}">
                <a16:creationId xmlns:a16="http://schemas.microsoft.com/office/drawing/2014/main" id="{03B727A0-333B-EFF1-2EDD-D164D925EF09}"/>
              </a:ext>
            </a:extLst>
          </p:cNvPr>
          <p:cNvPicPr>
            <a:picLocks noChangeAspect="1"/>
          </p:cNvPicPr>
          <p:nvPr/>
        </p:nvPicPr>
        <p:blipFill>
          <a:blip r:embed="rId8"/>
          <a:stretch>
            <a:fillRect/>
          </a:stretch>
        </p:blipFill>
        <p:spPr>
          <a:xfrm>
            <a:off x="6864270" y="5473445"/>
            <a:ext cx="1132740" cy="1132740"/>
          </a:xfrm>
          <a:prstGeom prst="rect">
            <a:avLst/>
          </a:prstGeom>
        </p:spPr>
      </p:pic>
    </p:spTree>
    <p:extLst>
      <p:ext uri="{BB962C8B-B14F-4D97-AF65-F5344CB8AC3E}">
        <p14:creationId xmlns:p14="http://schemas.microsoft.com/office/powerpoint/2010/main" val="959796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normAutofit/>
          </a:bodyPr>
          <a:lstStyle/>
          <a:p>
            <a:pPr>
              <a:buNone/>
            </a:pPr>
            <a:r>
              <a:rPr lang="fr-FR" sz="2000" b="0" i="0" dirty="0">
                <a:solidFill>
                  <a:schemeClr val="tx1"/>
                </a:solidFill>
              </a:rPr>
              <a:t>À chaque sauvegarde dans </a:t>
            </a:r>
            <a:r>
              <a:rPr lang="fr-FR" sz="2000" b="0" i="0" dirty="0" err="1">
                <a:solidFill>
                  <a:schemeClr val="tx1"/>
                </a:solidFill>
              </a:rPr>
              <a:t>Step</a:t>
            </a:r>
            <a:r>
              <a:rPr lang="fr-FR" sz="2000" b="0" i="0" dirty="0">
                <a:solidFill>
                  <a:schemeClr val="tx1"/>
                </a:solidFill>
              </a:rPr>
              <a:t>, une fenêtre s’affiche à l’écran :</a:t>
            </a: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endParaRPr lang="fr-FR" sz="2000" b="0" i="0" dirty="0">
              <a:solidFill>
                <a:schemeClr val="tx1"/>
              </a:solidFill>
            </a:endParaRPr>
          </a:p>
          <a:p>
            <a:pPr>
              <a:buNone/>
            </a:pPr>
            <a:r>
              <a:rPr lang="fr-FR" sz="2000" b="0" i="0" dirty="0">
                <a:solidFill>
                  <a:schemeClr val="tx1"/>
                </a:solidFill>
              </a:rPr>
              <a:t>Cet état de la fiche indique :</a:t>
            </a:r>
          </a:p>
          <a:p>
            <a:pPr lvl="1"/>
            <a:r>
              <a:rPr lang="fr-FR" sz="2000" dirty="0">
                <a:solidFill>
                  <a:schemeClr val="tx1"/>
                </a:solidFill>
              </a:rPr>
              <a:t>Les zones obligatoires pour la visibilité dans </a:t>
            </a:r>
            <a:r>
              <a:rPr lang="fr-FR" sz="2000" dirty="0">
                <a:solidFill>
                  <a:schemeClr val="tx1"/>
                </a:solidFill>
                <a:hlinkClick r:id="rId3"/>
              </a:rPr>
              <a:t>theses.fr</a:t>
            </a:r>
            <a:endParaRPr lang="fr-FR" sz="2000" dirty="0">
              <a:solidFill>
                <a:schemeClr val="tx1"/>
              </a:solidFill>
            </a:endParaRPr>
          </a:p>
          <a:p>
            <a:pPr lvl="1"/>
            <a:r>
              <a:rPr lang="fr-FR" sz="2000" dirty="0">
                <a:solidFill>
                  <a:schemeClr val="tx1"/>
                </a:solidFill>
              </a:rPr>
              <a:t>Des recommandations sur les zones facultatives qui peuvent améliorer la visibilité sur </a:t>
            </a:r>
            <a:r>
              <a:rPr lang="fr-FR" sz="2000" dirty="0">
                <a:solidFill>
                  <a:schemeClr val="tx1"/>
                </a:solidFill>
                <a:hlinkClick r:id="rId3"/>
              </a:rPr>
              <a:t>theses.fr</a:t>
            </a:r>
            <a:endParaRPr lang="fr-FR" sz="2000" dirty="0">
              <a:solidFill>
                <a:schemeClr val="tx1"/>
              </a:solidFill>
            </a:endParaRPr>
          </a:p>
        </p:txBody>
      </p:sp>
      <p:sp>
        <p:nvSpPr>
          <p:cNvPr id="4" name="Espace réservé du numéro de diapositive 3"/>
          <p:cNvSpPr>
            <a:spLocks noGrp="1"/>
          </p:cNvSpPr>
          <p:nvPr>
            <p:ph type="sldNum" sz="quarter" idx="12"/>
          </p:nvPr>
        </p:nvSpPr>
        <p:spPr/>
        <p:txBody>
          <a:bodyPr/>
          <a:lstStyle/>
          <a:p>
            <a:pPr>
              <a:defRPr/>
            </a:pPr>
            <a:fld id="{CD933B49-DF3A-4F08-BF51-66D5E15737C6}" type="slidenum">
              <a:rPr lang="fr-FR" smtClean="0"/>
              <a:pPr>
                <a:defRPr/>
              </a:pPr>
              <a:t>34</a:t>
            </a:fld>
            <a:endParaRPr lang="fr-FR"/>
          </a:p>
        </p:txBody>
      </p:sp>
      <p:sp>
        <p:nvSpPr>
          <p:cNvPr id="5" name="Titre 4"/>
          <p:cNvSpPr>
            <a:spLocks noGrp="1"/>
          </p:cNvSpPr>
          <p:nvPr>
            <p:ph type="title"/>
          </p:nvPr>
        </p:nvSpPr>
        <p:spPr/>
        <p:txBody>
          <a:bodyPr/>
          <a:lstStyle/>
          <a:p>
            <a:r>
              <a:rPr lang="fr-FR" dirty="0"/>
              <a:t>Etat de la fiche</a:t>
            </a:r>
          </a:p>
        </p:txBody>
      </p:sp>
      <p:pic>
        <p:nvPicPr>
          <p:cNvPr id="8194" name="Picture 2"/>
          <p:cNvPicPr>
            <a:picLocks noChangeAspect="1" noChangeArrowheads="1"/>
          </p:cNvPicPr>
          <p:nvPr/>
        </p:nvPicPr>
        <p:blipFill>
          <a:blip r:embed="rId4" cstate="print"/>
          <a:srcRect/>
          <a:stretch>
            <a:fillRect/>
          </a:stretch>
        </p:blipFill>
        <p:spPr bwMode="auto">
          <a:xfrm>
            <a:off x="2911535" y="1907792"/>
            <a:ext cx="6368930" cy="2678698"/>
          </a:xfrm>
          <a:prstGeom prst="rect">
            <a:avLst/>
          </a:prstGeom>
          <a:noFill/>
          <a:ln w="9525">
            <a:noFill/>
            <a:miter lim="800000"/>
            <a:headEnd/>
            <a:tailEnd/>
          </a:ln>
        </p:spPr>
      </p:pic>
    </p:spTree>
    <p:extLst>
      <p:ext uri="{BB962C8B-B14F-4D97-AF65-F5344CB8AC3E}">
        <p14:creationId xmlns:p14="http://schemas.microsoft.com/office/powerpoint/2010/main" val="392845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69453" y="1252056"/>
            <a:ext cx="5195842" cy="4074011"/>
          </a:xfrm>
        </p:spPr>
        <p:txBody>
          <a:bodyPr>
            <a:normAutofit/>
          </a:bodyPr>
          <a:lstStyle/>
          <a:p>
            <a:r>
              <a:rPr lang="fr-FR" sz="2800" dirty="0"/>
              <a:t>Données obligatoires</a:t>
            </a:r>
          </a:p>
          <a:p>
            <a:pPr lvl="1"/>
            <a:r>
              <a:rPr lang="fr-FR" sz="2000" dirty="0"/>
              <a:t>Nom d’usage</a:t>
            </a:r>
            <a:endParaRPr lang="fr-FR" sz="2000" b="1" dirty="0">
              <a:solidFill>
                <a:srgbClr val="C00000"/>
              </a:solidFill>
            </a:endParaRPr>
          </a:p>
          <a:p>
            <a:pPr lvl="1"/>
            <a:r>
              <a:rPr lang="fr-FR" sz="2000" dirty="0"/>
              <a:t>Prénom</a:t>
            </a:r>
            <a:endParaRPr lang="fr-FR" sz="2000" b="1" dirty="0">
              <a:solidFill>
                <a:srgbClr val="C00000"/>
              </a:solidFill>
            </a:endParaRPr>
          </a:p>
          <a:p>
            <a:pPr lvl="1"/>
            <a:r>
              <a:rPr lang="fr-FR" sz="2000" dirty="0"/>
              <a:t>Adresse postale </a:t>
            </a:r>
            <a:r>
              <a:rPr lang="fr-FR" sz="2000" b="1" dirty="0">
                <a:solidFill>
                  <a:srgbClr val="C00000"/>
                </a:solidFill>
              </a:rPr>
              <a:t>*</a:t>
            </a:r>
            <a:endParaRPr lang="fr-FR" sz="2000" dirty="0"/>
          </a:p>
          <a:p>
            <a:pPr lvl="1"/>
            <a:r>
              <a:rPr lang="fr-FR" sz="2000" dirty="0"/>
              <a:t>Adresse mail</a:t>
            </a:r>
          </a:p>
          <a:p>
            <a:pPr lvl="1"/>
            <a:r>
              <a:rPr lang="fr-FR" sz="2000" dirty="0"/>
              <a:t>Gestion de compte</a:t>
            </a:r>
          </a:p>
          <a:p>
            <a:pPr lvl="1"/>
            <a:r>
              <a:rPr lang="fr-FR" sz="2000" dirty="0"/>
              <a:t>Inscription en doctorat</a:t>
            </a:r>
            <a:endParaRPr lang="fr-FR" sz="2000" b="1" dirty="0">
              <a:solidFill>
                <a:srgbClr val="C00000"/>
              </a:solidFill>
            </a:endParaRPr>
          </a:p>
          <a:p>
            <a:pPr lvl="1"/>
            <a:r>
              <a:rPr lang="fr-FR" sz="2000" dirty="0"/>
              <a:t>Nom et prénom du directeur de thèse</a:t>
            </a:r>
            <a:endParaRPr lang="fr-FR" sz="2000" b="1" dirty="0">
              <a:solidFill>
                <a:srgbClr val="C00000"/>
              </a:solidFill>
            </a:endParaRPr>
          </a:p>
          <a:p>
            <a:pPr lvl="1"/>
            <a:r>
              <a:rPr lang="fr-FR" sz="2000" dirty="0"/>
              <a:t>Ecole doctorale</a:t>
            </a:r>
            <a:endParaRPr lang="fr-FR" sz="2000" b="1" dirty="0">
              <a:solidFill>
                <a:srgbClr val="C00000"/>
              </a:solidFill>
            </a:endParaRPr>
          </a:p>
          <a:p>
            <a:pPr lvl="1"/>
            <a:r>
              <a:rPr lang="fr-FR" sz="2000" dirty="0"/>
              <a:t>Titre provisoire de la thèse</a:t>
            </a:r>
            <a:endParaRPr lang="fr-FR" sz="2000" b="1" dirty="0">
              <a:solidFill>
                <a:srgbClr val="C00000"/>
              </a:solidFill>
            </a:endParaRPr>
          </a:p>
          <a:p>
            <a:pPr lvl="1"/>
            <a:r>
              <a:rPr lang="fr-FR" sz="2000" dirty="0"/>
              <a:t>Discipline (Description libre) </a:t>
            </a:r>
          </a:p>
          <a:p>
            <a:pPr lvl="1"/>
            <a:r>
              <a:rPr lang="fr-FR" sz="2000" dirty="0"/>
              <a:t>Domaine (Liste fermée)</a:t>
            </a:r>
            <a:endParaRPr lang="fr-FR" sz="2000" b="1" dirty="0">
              <a:solidFill>
                <a:srgbClr val="C00000"/>
              </a:solidFill>
            </a:endParaRPr>
          </a:p>
          <a:p>
            <a:pPr lvl="1"/>
            <a:r>
              <a:rPr lang="fr-FR" sz="2000" dirty="0"/>
              <a:t>Liens </a:t>
            </a:r>
            <a:r>
              <a:rPr lang="fr-FR" sz="2000" dirty="0" err="1"/>
              <a:t>IdRef</a:t>
            </a:r>
            <a:r>
              <a:rPr lang="fr-FR" sz="2000" dirty="0"/>
              <a:t> </a:t>
            </a:r>
            <a:r>
              <a:rPr lang="fr-FR" sz="2000" b="1" dirty="0">
                <a:solidFill>
                  <a:srgbClr val="00B0F0"/>
                </a:solidFill>
              </a:rPr>
              <a:t>*</a:t>
            </a:r>
            <a:endParaRPr lang="fr-FR" sz="2000" b="1" dirty="0">
              <a:solidFill>
                <a:srgbClr val="C00000"/>
              </a:solidFill>
            </a:endParaRPr>
          </a:p>
          <a:p>
            <a:pPr marL="457200" lvl="1" indent="0">
              <a:buNone/>
            </a:pPr>
            <a:endParaRPr lang="fr-FR" sz="2800" dirty="0"/>
          </a:p>
          <a:p>
            <a:pPr marL="457200" lvl="1" indent="0">
              <a:buNone/>
            </a:pPr>
            <a:endParaRPr lang="fr-FR" sz="2800" dirty="0"/>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35</a:t>
            </a:fld>
            <a:endParaRPr lang="fr-FR"/>
          </a:p>
        </p:txBody>
      </p:sp>
      <p:sp>
        <p:nvSpPr>
          <p:cNvPr id="5" name="Titre 4"/>
          <p:cNvSpPr>
            <a:spLocks noGrp="1"/>
          </p:cNvSpPr>
          <p:nvPr>
            <p:ph type="title"/>
          </p:nvPr>
        </p:nvSpPr>
        <p:spPr/>
        <p:txBody>
          <a:bodyPr/>
          <a:lstStyle/>
          <a:p>
            <a:r>
              <a:rPr lang="fr-FR" dirty="0"/>
              <a:t>Récapitulatif</a:t>
            </a:r>
          </a:p>
        </p:txBody>
      </p:sp>
      <p:sp>
        <p:nvSpPr>
          <p:cNvPr id="2" name="Rectangle 1"/>
          <p:cNvSpPr/>
          <p:nvPr/>
        </p:nvSpPr>
        <p:spPr>
          <a:xfrm>
            <a:off x="669453" y="5773460"/>
            <a:ext cx="10907282" cy="707886"/>
          </a:xfrm>
          <a:prstGeom prst="rect">
            <a:avLst/>
          </a:prstGeom>
        </p:spPr>
        <p:txBody>
          <a:bodyPr wrap="square">
            <a:spAutoFit/>
          </a:bodyPr>
          <a:lstStyle/>
          <a:p>
            <a:pPr lvl="1"/>
            <a:r>
              <a:rPr lang="fr-FR" sz="2000" b="1" dirty="0">
                <a:solidFill>
                  <a:srgbClr val="C00000"/>
                </a:solidFill>
              </a:rPr>
              <a:t>* Facultatif en imports, mais obligatoire par formulaires.</a:t>
            </a:r>
          </a:p>
          <a:p>
            <a:pPr lvl="1"/>
            <a:r>
              <a:rPr lang="fr-FR" sz="2000" b="1" dirty="0">
                <a:solidFill>
                  <a:srgbClr val="00B0F0"/>
                </a:solidFill>
              </a:rPr>
              <a:t>* Facultatif, mais fortement recommandé !</a:t>
            </a:r>
          </a:p>
        </p:txBody>
      </p:sp>
      <p:sp>
        <p:nvSpPr>
          <p:cNvPr id="7" name="Espace réservé du contenu 5"/>
          <p:cNvSpPr txBox="1">
            <a:spLocks/>
          </p:cNvSpPr>
          <p:nvPr/>
        </p:nvSpPr>
        <p:spPr>
          <a:xfrm>
            <a:off x="5606041" y="1252056"/>
            <a:ext cx="5195842" cy="4074011"/>
          </a:xfrm>
          <a:prstGeom prst="rect">
            <a:avLst/>
          </a:prstGeom>
        </p:spPr>
        <p:txBody>
          <a:bodyPr vert="horz" lIns="91440" tIns="45720" rIns="91440" bIns="45720" rtlCol="0">
            <a:normAutofit/>
          </a:bodyPr>
          <a:lstStyle>
            <a:lvl1pPr marL="619200" indent="-363600" algn="l" defTabSz="457200" rtl="0" eaLnBrk="1" latinLnBrk="0" hangingPunct="1">
              <a:lnSpc>
                <a:spcPct val="70000"/>
              </a:lnSpc>
              <a:spcBef>
                <a:spcPts val="624"/>
              </a:spcBef>
              <a:buClr>
                <a:schemeClr val="accent6">
                  <a:lumMod val="75000"/>
                </a:schemeClr>
              </a:buClr>
              <a:buSzPct val="150000"/>
              <a:buFont typeface="Wingdings" panose="05000000000000000000" pitchFamily="2" charset="2"/>
              <a:buChar char="ü"/>
              <a:defRPr sz="2400" b="1" i="1" kern="1200">
                <a:solidFill>
                  <a:schemeClr val="accent6"/>
                </a:solidFill>
                <a:latin typeface="Arial Narrow" panose="020B0606020202030204" pitchFamily="34" charset="0"/>
                <a:ea typeface="+mn-ea"/>
                <a:cs typeface="+mn-cs"/>
              </a:defRPr>
            </a:lvl1pPr>
            <a:lvl2pPr marL="742950" indent="-285750" algn="l" defTabSz="457200" rtl="0" eaLnBrk="1" latinLnBrk="0" hangingPunct="1">
              <a:lnSpc>
                <a:spcPct val="70000"/>
              </a:lnSpc>
              <a:spcBef>
                <a:spcPts val="400"/>
              </a:spcBef>
              <a:spcAft>
                <a:spcPts val="200"/>
              </a:spcAft>
              <a:buFont typeface="Arial"/>
              <a:buChar char="–"/>
              <a:defRPr sz="1800" kern="1200">
                <a:solidFill>
                  <a:schemeClr val="tx1">
                    <a:lumMod val="75000"/>
                    <a:lumOff val="25000"/>
                  </a:schemeClr>
                </a:solidFill>
                <a:latin typeface="Arial Narrow" panose="020B0606020202030204" pitchFamily="34" charset="0"/>
                <a:ea typeface="+mn-ea"/>
                <a:cs typeface="+mn-cs"/>
              </a:defRPr>
            </a:lvl2pPr>
            <a:lvl3pPr marL="1143000" indent="-228600" algn="l" defTabSz="457200" rtl="0" eaLnBrk="1" latinLnBrk="0" hangingPunct="1">
              <a:lnSpc>
                <a:spcPct val="70000"/>
              </a:lnSpc>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mn-cs"/>
              </a:defRPr>
            </a:lvl3pPr>
            <a:lvl4pPr marL="1600200" indent="-228600" algn="l" defTabSz="457200" rtl="0" eaLnBrk="1" latinLnBrk="0" hangingPunct="1">
              <a:lnSpc>
                <a:spcPct val="70000"/>
              </a:lnSpc>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mn-cs"/>
              </a:defRPr>
            </a:lvl4pPr>
            <a:lvl5pPr marL="2057400" indent="-228600" algn="l" defTabSz="457200" rtl="0" eaLnBrk="1" latinLnBrk="0" hangingPunct="1">
              <a:lnSpc>
                <a:spcPct val="70000"/>
              </a:lnSpc>
              <a:spcBef>
                <a:spcPct val="20000"/>
              </a:spcBef>
              <a:buFont typeface="Arial"/>
              <a:buChar char="»"/>
              <a:defRPr sz="1400" kern="1200">
                <a:solidFill>
                  <a:schemeClr val="tx1">
                    <a:lumMod val="75000"/>
                    <a:lumOff val="25000"/>
                  </a:schemeClr>
                </a:solidFill>
                <a:latin typeface="Arial Narrow"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800" dirty="0"/>
              <a:t>Les données sensibles</a:t>
            </a:r>
          </a:p>
          <a:p>
            <a:pPr lvl="1"/>
            <a:r>
              <a:rPr lang="fr-FR" sz="2000" dirty="0"/>
              <a:t>Soutenance prévisionnelle (Affecte Star)</a:t>
            </a:r>
          </a:p>
          <a:p>
            <a:pPr lvl="1"/>
            <a:r>
              <a:rPr lang="fr-FR" sz="2000" dirty="0"/>
              <a:t>Soutenance réelle (clôture la fiche de </a:t>
            </a:r>
            <a:r>
              <a:rPr lang="fr-FR" sz="2000" dirty="0" err="1"/>
              <a:t>Step</a:t>
            </a:r>
            <a:r>
              <a:rPr lang="fr-FR" sz="2000" dirty="0"/>
              <a:t>)</a:t>
            </a:r>
          </a:p>
          <a:p>
            <a:pPr lvl="1"/>
            <a:r>
              <a:rPr lang="fr-FR" sz="2000" dirty="0"/>
              <a:t>Abandon (clôture la fiche de </a:t>
            </a:r>
            <a:r>
              <a:rPr lang="fr-FR" sz="2000" dirty="0" err="1"/>
              <a:t>Step</a:t>
            </a:r>
            <a:r>
              <a:rPr lang="fr-FR" sz="2000" dirty="0"/>
              <a:t>)</a:t>
            </a:r>
          </a:p>
          <a:p>
            <a:pPr lvl="1"/>
            <a:r>
              <a:rPr lang="fr-FR" sz="2000" dirty="0"/>
              <a:t>Transfert (disparition de la fiche de </a:t>
            </a:r>
            <a:r>
              <a:rPr lang="fr-FR" sz="2000" dirty="0" err="1"/>
              <a:t>Step</a:t>
            </a:r>
            <a:r>
              <a:rPr lang="fr-FR" sz="2000" dirty="0"/>
              <a:t>)</a:t>
            </a:r>
          </a:p>
          <a:p>
            <a:pPr lvl="1"/>
            <a:endParaRPr lang="fr-FR" sz="2000" dirty="0"/>
          </a:p>
          <a:p>
            <a:pPr lvl="1"/>
            <a:endParaRPr lang="fr-FR" sz="2000" b="1" dirty="0">
              <a:solidFill>
                <a:srgbClr val="C00000"/>
              </a:solidFill>
            </a:endParaRPr>
          </a:p>
          <a:p>
            <a:pPr lvl="1"/>
            <a:endParaRPr lang="fr-FR" sz="2000" b="1" dirty="0">
              <a:solidFill>
                <a:srgbClr val="C00000"/>
              </a:solidFill>
            </a:endParaRPr>
          </a:p>
          <a:p>
            <a:pPr marL="457200" lvl="1" indent="0">
              <a:buFont typeface="Arial"/>
              <a:buNone/>
            </a:pPr>
            <a:endParaRPr lang="fr-FR" sz="2800" dirty="0"/>
          </a:p>
          <a:p>
            <a:pPr marL="457200" lvl="1" indent="0">
              <a:buFont typeface="Arial"/>
              <a:buNone/>
            </a:pPr>
            <a:endParaRPr lang="fr-FR" sz="28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7322" y="4193079"/>
            <a:ext cx="3019413" cy="2265976"/>
          </a:xfrm>
          <a:prstGeom prst="rect">
            <a:avLst/>
          </a:prstGeom>
        </p:spPr>
      </p:pic>
    </p:spTree>
    <p:extLst>
      <p:ext uri="{BB962C8B-B14F-4D97-AF65-F5344CB8AC3E}">
        <p14:creationId xmlns:p14="http://schemas.microsoft.com/office/powerpoint/2010/main" val="3609980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379"/>
            <a:ext cx="10943043" cy="1470025"/>
          </a:xfrm>
          <a:noFill/>
        </p:spPr>
        <p:txBody>
          <a:bodyPr>
            <a:normAutofit/>
          </a:bodyPr>
          <a:lstStyle/>
          <a:p>
            <a:pPr algn="r"/>
            <a:r>
              <a:rPr lang="en-GB" dirty="0"/>
              <a:t>Les </a:t>
            </a:r>
            <a:r>
              <a:rPr lang="en-GB" dirty="0" err="1"/>
              <a:t>doctorants</a:t>
            </a:r>
            <a:r>
              <a:rPr lang="en-GB" dirty="0"/>
              <a:t> et STEP</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636" y="4026214"/>
            <a:ext cx="2189835" cy="1394643"/>
          </a:xfrm>
          <a:prstGeom prst="rect">
            <a:avLst/>
          </a:prstGeom>
        </p:spPr>
      </p:pic>
    </p:spTree>
    <p:extLst>
      <p:ext uri="{BB962C8B-B14F-4D97-AF65-F5344CB8AC3E}">
        <p14:creationId xmlns:p14="http://schemas.microsoft.com/office/powerpoint/2010/main" val="3638631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9749890" y="1837031"/>
            <a:ext cx="1346406" cy="3287736"/>
          </a:xfrm>
          <a:prstGeom prst="rect">
            <a:avLst/>
          </a:prstGeom>
          <a:noFill/>
          <a:ln w="9525">
            <a:noFill/>
            <a:miter lim="800000"/>
            <a:headEnd/>
            <a:tailEnd/>
          </a:ln>
        </p:spPr>
      </p:pic>
      <p:sp>
        <p:nvSpPr>
          <p:cNvPr id="2" name="Espace réservé du contenu 1"/>
          <p:cNvSpPr>
            <a:spLocks noGrp="1"/>
          </p:cNvSpPr>
          <p:nvPr>
            <p:ph idx="1"/>
          </p:nvPr>
        </p:nvSpPr>
        <p:spPr/>
        <p:txBody>
          <a:bodyPr>
            <a:normAutofit/>
          </a:bodyPr>
          <a:lstStyle/>
          <a:p>
            <a:r>
              <a:rPr lang="fr-FR" sz="2000" dirty="0"/>
              <a:t>Le doctorant ne peut pas modifier :</a:t>
            </a:r>
          </a:p>
          <a:p>
            <a:pPr lvl="1"/>
            <a:r>
              <a:rPr lang="fr-FR" sz="1600" dirty="0"/>
              <a:t>Ses nom, prénom, date de naissance et nationalité</a:t>
            </a:r>
          </a:p>
          <a:p>
            <a:pPr lvl="1"/>
            <a:r>
              <a:rPr lang="fr-FR" sz="1600" dirty="0"/>
              <a:t>Son directeur de thèse</a:t>
            </a:r>
          </a:p>
          <a:p>
            <a:pPr lvl="1"/>
            <a:r>
              <a:rPr lang="fr-FR" sz="1600" dirty="0"/>
              <a:t>Son école doctorale</a:t>
            </a:r>
          </a:p>
          <a:p>
            <a:pPr lvl="1"/>
            <a:r>
              <a:rPr lang="fr-FR" sz="1600" dirty="0"/>
              <a:t>Il ne peut pas non plus saisir la date de soutenance réelle</a:t>
            </a:r>
          </a:p>
          <a:p>
            <a:pPr marL="255600" indent="0">
              <a:buNone/>
            </a:pPr>
            <a:endParaRPr lang="fr-FR" sz="1600" dirty="0"/>
          </a:p>
          <a:p>
            <a:r>
              <a:rPr lang="fr-FR" sz="2000" dirty="0"/>
              <a:t>En revanche, il peut :</a:t>
            </a:r>
          </a:p>
          <a:p>
            <a:pPr lvl="1"/>
            <a:r>
              <a:rPr lang="fr-FR" sz="1600" dirty="0"/>
              <a:t>Demander une attestation</a:t>
            </a:r>
          </a:p>
          <a:p>
            <a:pPr lvl="1"/>
            <a:r>
              <a:rPr lang="fr-FR" sz="1600" dirty="0"/>
              <a:t>Corriger ses coordonnées postales et électroniques</a:t>
            </a:r>
          </a:p>
          <a:p>
            <a:pPr lvl="1"/>
            <a:r>
              <a:rPr lang="fr-FR" sz="1600" dirty="0"/>
              <a:t>Modifier ses informations de compte</a:t>
            </a:r>
          </a:p>
          <a:p>
            <a:pPr lvl="1"/>
            <a:r>
              <a:rPr lang="fr-FR" sz="1600" dirty="0"/>
              <a:t>Intervenir sur le titre, la discipline, le domaine, les mots clés et les résumés</a:t>
            </a:r>
          </a:p>
          <a:p>
            <a:pPr lvl="1"/>
            <a:r>
              <a:rPr lang="fr-FR" sz="1600" dirty="0"/>
              <a:t>Indiquer une date de soutenance prévisionnelle</a:t>
            </a:r>
          </a:p>
          <a:p>
            <a:pPr lvl="1"/>
            <a:r>
              <a:rPr lang="fr-FR" sz="1600" dirty="0"/>
              <a:t>Demander le transfert de son compte dans un nouvel établissement</a:t>
            </a:r>
          </a:p>
          <a:p>
            <a:pPr lvl="1"/>
            <a:r>
              <a:rPr lang="fr-FR" sz="1600" dirty="0"/>
              <a:t>Abandonner la préparation de son sujet</a:t>
            </a:r>
          </a:p>
          <a:p>
            <a:pPr lvl="1"/>
            <a:endParaRPr lang="fr-FR" sz="1600" dirty="0"/>
          </a:p>
          <a:p>
            <a:r>
              <a:rPr lang="fr-FR" sz="2000" dirty="0"/>
              <a:t>Le doctorant a systématiquement accès à sa fiche dans </a:t>
            </a:r>
            <a:r>
              <a:rPr lang="fr-FR" sz="2000" dirty="0" err="1"/>
              <a:t>Step</a:t>
            </a:r>
            <a:r>
              <a:rPr lang="fr-FR" sz="2000" dirty="0"/>
              <a:t> (ADUM excepté)</a:t>
            </a:r>
          </a:p>
          <a:p>
            <a:pPr lvl="1"/>
            <a:r>
              <a:rPr lang="fr-FR" sz="1600" dirty="0"/>
              <a:t>Il est informé dès la création de sa fiche dans </a:t>
            </a:r>
            <a:r>
              <a:rPr lang="fr-FR" sz="1600" dirty="0" err="1"/>
              <a:t>Step</a:t>
            </a:r>
            <a:r>
              <a:rPr lang="fr-FR" sz="1600" dirty="0"/>
              <a:t> (par formulaires comme par imports)</a:t>
            </a:r>
          </a:p>
          <a:p>
            <a:pPr lvl="1"/>
            <a:r>
              <a:rPr lang="fr-FR" sz="1600" dirty="0"/>
              <a:t>Il reçoit un mail dès qu’une date de soutenance réelle ou d’abandon est saisie dans </a:t>
            </a:r>
            <a:r>
              <a:rPr lang="fr-FR" sz="1600" dirty="0" err="1"/>
              <a:t>Step</a:t>
            </a:r>
            <a:endParaRPr lang="fr-FR" sz="1600" dirty="0"/>
          </a:p>
          <a:p>
            <a:pPr lvl="1"/>
            <a:r>
              <a:rPr lang="fr-FR" sz="1600" dirty="0"/>
              <a:t>Il est souvent le premier à se rendre compte que ses mises à jour ont été écrasées par un import de données</a:t>
            </a:r>
          </a:p>
          <a:p>
            <a:pPr lvl="1"/>
            <a:endParaRPr lang="fr-FR" sz="1600" dirty="0"/>
          </a:p>
          <a:p>
            <a:pPr marL="457200" lvl="1" indent="0">
              <a:buNone/>
            </a:pPr>
            <a:endParaRPr lang="fr-FR" sz="1600" dirty="0"/>
          </a:p>
        </p:txBody>
      </p:sp>
      <p:sp>
        <p:nvSpPr>
          <p:cNvPr id="5" name="Espace réservé du numéro de diapositive 3"/>
          <p:cNvSpPr>
            <a:spLocks noGrp="1"/>
          </p:cNvSpPr>
          <p:nvPr>
            <p:ph type="sldNum" sz="quarter" idx="12"/>
          </p:nvPr>
        </p:nvSpPr>
        <p:spPr>
          <a:prstGeom prst="rect">
            <a:avLst/>
          </a:prstGeom>
        </p:spPr>
        <p:txBody>
          <a:bodyPr/>
          <a:lstStyle>
            <a:lvl1pPr algn="r">
              <a:defRPr/>
            </a:lvl1pPr>
          </a:lstStyle>
          <a:p>
            <a:pPr>
              <a:defRPr/>
            </a:pPr>
            <a:fld id="{CD933B49-DF3A-4F08-BF51-66D5E15737C6}" type="slidenum">
              <a:rPr lang="fr-FR" sz="1320">
                <a:solidFill>
                  <a:schemeClr val="tx1">
                    <a:lumMod val="50000"/>
                    <a:lumOff val="50000"/>
                  </a:schemeClr>
                </a:solidFill>
              </a:rPr>
              <a:pPr>
                <a:defRPr/>
              </a:pPr>
              <a:t>37</a:t>
            </a:fld>
            <a:endParaRPr lang="fr-FR" sz="1320" dirty="0">
              <a:solidFill>
                <a:schemeClr val="tx1">
                  <a:lumMod val="50000"/>
                  <a:lumOff val="50000"/>
                </a:schemeClr>
              </a:solidFill>
            </a:endParaRPr>
          </a:p>
        </p:txBody>
      </p:sp>
      <p:sp>
        <p:nvSpPr>
          <p:cNvPr id="6" name="Titre 10"/>
          <p:cNvSpPr>
            <a:spLocks noGrp="1"/>
          </p:cNvSpPr>
          <p:nvPr>
            <p:ph type="title"/>
          </p:nvPr>
        </p:nvSpPr>
        <p:spPr/>
        <p:txBody>
          <a:bodyPr>
            <a:normAutofit fontScale="90000"/>
          </a:bodyPr>
          <a:lstStyle/>
          <a:p>
            <a:r>
              <a:rPr lang="fr-FR" sz="3360" dirty="0"/>
              <a:t>Le doctorant dans </a:t>
            </a:r>
            <a:r>
              <a:rPr lang="fr-FR" sz="3360" dirty="0" err="1"/>
              <a:t>Step</a:t>
            </a:r>
            <a:endParaRPr lang="fr-FR" sz="3360" dirty="0"/>
          </a:p>
        </p:txBody>
      </p:sp>
    </p:spTree>
    <p:extLst>
      <p:ext uri="{BB962C8B-B14F-4D97-AF65-F5344CB8AC3E}">
        <p14:creationId xmlns:p14="http://schemas.microsoft.com/office/powerpoint/2010/main" val="1929998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369163" y="1286720"/>
            <a:ext cx="6477000" cy="4352925"/>
          </a:xfrm>
          <a:prstGeom prst="rect">
            <a:avLst/>
          </a:prstGeom>
        </p:spPr>
      </p:pic>
      <p:sp>
        <p:nvSpPr>
          <p:cNvPr id="6" name="Espace réservé du contenu 5"/>
          <p:cNvSpPr>
            <a:spLocks noGrp="1"/>
          </p:cNvSpPr>
          <p:nvPr>
            <p:ph idx="1"/>
          </p:nvPr>
        </p:nvSpPr>
        <p:spPr>
          <a:xfrm>
            <a:off x="234462" y="1181653"/>
            <a:ext cx="5134703" cy="5282157"/>
          </a:xfrm>
        </p:spPr>
        <p:txBody>
          <a:bodyPr>
            <a:normAutofit/>
          </a:bodyPr>
          <a:lstStyle/>
          <a:p>
            <a:endParaRPr lang="fr-FR" sz="2800" dirty="0"/>
          </a:p>
          <a:p>
            <a:r>
              <a:rPr lang="fr-FR" sz="2800" dirty="0"/>
              <a:t>Tableau de bord simplifié</a:t>
            </a:r>
          </a:p>
          <a:p>
            <a:pPr lvl="1"/>
            <a:endParaRPr lang="fr-FR" sz="2000" dirty="0"/>
          </a:p>
          <a:p>
            <a:pPr lvl="1"/>
            <a:r>
              <a:rPr lang="fr-FR" sz="2000" dirty="0"/>
              <a:t>Votre thèse</a:t>
            </a:r>
          </a:p>
          <a:p>
            <a:pPr marL="514350" lvl="1" indent="0">
              <a:buNone/>
            </a:pPr>
            <a:r>
              <a:rPr lang="fr-FR" sz="1600" dirty="0"/>
              <a:t>Les formulaires sont globalement les mêmes que pour les professionnels.</a:t>
            </a:r>
            <a:endParaRPr lang="fr-FR" dirty="0"/>
          </a:p>
          <a:p>
            <a:pPr lvl="1"/>
            <a:endParaRPr lang="fr-FR" sz="2000" dirty="0"/>
          </a:p>
          <a:p>
            <a:pPr lvl="1"/>
            <a:r>
              <a:rPr lang="fr-FR" sz="2000" dirty="0"/>
              <a:t>Attestation</a:t>
            </a:r>
          </a:p>
          <a:p>
            <a:pPr lvl="1"/>
            <a:endParaRPr lang="fr-FR" sz="2000" dirty="0"/>
          </a:p>
          <a:p>
            <a:pPr lvl="1"/>
            <a:r>
              <a:rPr lang="fr-FR" sz="2000" dirty="0"/>
              <a:t>Contact</a:t>
            </a:r>
          </a:p>
          <a:p>
            <a:pPr marL="514350" lvl="1" indent="0">
              <a:buNone/>
            </a:pPr>
            <a:r>
              <a:rPr lang="fr-FR" sz="1600" dirty="0"/>
              <a:t>Son contenu est alimenté par l’onglet « Etablissement de soutenance » de la fiche établissement.</a:t>
            </a:r>
            <a:endParaRPr lang="fr-FR" sz="1600" dirty="0">
              <a:solidFill>
                <a:schemeClr val="tx1"/>
              </a:solidFill>
            </a:endParaRPr>
          </a:p>
          <a:p>
            <a:pPr lvl="2"/>
            <a:endParaRPr lang="fr-FR" dirty="0"/>
          </a:p>
          <a:p>
            <a:pPr lvl="1"/>
            <a:r>
              <a:rPr lang="fr-FR" sz="2000" dirty="0"/>
              <a:t>Vos données personnelles</a:t>
            </a: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38</a:t>
            </a:fld>
            <a:endParaRPr lang="fr-FR"/>
          </a:p>
        </p:txBody>
      </p:sp>
      <p:sp>
        <p:nvSpPr>
          <p:cNvPr id="5" name="Titre 4"/>
          <p:cNvSpPr>
            <a:spLocks noGrp="1"/>
          </p:cNvSpPr>
          <p:nvPr>
            <p:ph type="title"/>
          </p:nvPr>
        </p:nvSpPr>
        <p:spPr/>
        <p:txBody>
          <a:bodyPr/>
          <a:lstStyle/>
          <a:p>
            <a:r>
              <a:rPr lang="fr-FR" dirty="0"/>
              <a:t>L’interface des doctorants</a:t>
            </a:r>
          </a:p>
        </p:txBody>
      </p:sp>
    </p:spTree>
    <p:extLst>
      <p:ext uri="{BB962C8B-B14F-4D97-AF65-F5344CB8AC3E}">
        <p14:creationId xmlns:p14="http://schemas.microsoft.com/office/powerpoint/2010/main" val="4141639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err="1"/>
              <a:t>stEP</a:t>
            </a:r>
            <a:r>
              <a:rPr lang="en-GB" dirty="0"/>
              <a:t> par imports</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926" y="3590139"/>
            <a:ext cx="1453255" cy="1939295"/>
          </a:xfrm>
          <a:prstGeom prst="rect">
            <a:avLst/>
          </a:prstGeom>
        </p:spPr>
      </p:pic>
    </p:spTree>
    <p:extLst>
      <p:ext uri="{BB962C8B-B14F-4D97-AF65-F5344CB8AC3E}">
        <p14:creationId xmlns:p14="http://schemas.microsoft.com/office/powerpoint/2010/main" val="157965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pPr>
              <a:buClr>
                <a:schemeClr val="accent6"/>
              </a:buClr>
              <a:buSzPct val="120000"/>
            </a:pPr>
            <a:r>
              <a:rPr lang="fr-FR" altLang="fr-FR" sz="2800" dirty="0"/>
              <a:t>Le réseau Thèses est construit autour de : </a:t>
            </a:r>
          </a:p>
          <a:p>
            <a:pPr marL="914400" lvl="1" indent="-457200"/>
            <a:r>
              <a:rPr lang="fr-FR" altLang="fr-FR" sz="2100" dirty="0"/>
              <a:t>L’application professionnelle </a:t>
            </a:r>
            <a:r>
              <a:rPr lang="fr-FR" altLang="fr-FR" sz="2100" dirty="0" err="1"/>
              <a:t>Step</a:t>
            </a:r>
            <a:r>
              <a:rPr lang="fr-FR" altLang="fr-FR" sz="2100" dirty="0"/>
              <a:t> (signalement des thèses en préparation)</a:t>
            </a:r>
          </a:p>
          <a:p>
            <a:pPr marL="914400" lvl="1" indent="-457200"/>
            <a:r>
              <a:rPr lang="fr-FR" altLang="fr-FR" sz="2100" dirty="0"/>
              <a:t>L’application professionnelle Star (</a:t>
            </a:r>
            <a:r>
              <a:rPr lang="fr-FR" altLang="fr-FR" sz="2100" dirty="0">
                <a:latin typeface="Aptos Narrow" panose="020B0004020202020204" pitchFamily="34" charset="0"/>
              </a:rPr>
              <a:t>signalement et archivage des thèses soutenues</a:t>
            </a:r>
            <a:r>
              <a:rPr lang="fr-FR" altLang="fr-FR" sz="2100" dirty="0"/>
              <a:t>)</a:t>
            </a:r>
          </a:p>
          <a:p>
            <a:pPr marL="914400" lvl="1" indent="-457200"/>
            <a:r>
              <a:rPr lang="fr-FR" altLang="fr-FR" sz="2100" dirty="0"/>
              <a:t>Le moteur de recherche des thèses: </a:t>
            </a:r>
            <a:r>
              <a:rPr lang="fr-FR" altLang="fr-FR" sz="2100" dirty="0">
                <a:hlinkClick r:id="rId2"/>
              </a:rPr>
              <a:t>https://www.theses.fr/</a:t>
            </a:r>
            <a:endParaRPr lang="fr-FR" sz="2100" dirty="0"/>
          </a:p>
          <a:p>
            <a:pPr marL="255600" indent="0">
              <a:buNone/>
            </a:pPr>
            <a:endParaRPr lang="fr-FR" sz="2800" dirty="0"/>
          </a:p>
          <a:p>
            <a:r>
              <a:rPr lang="fr-FR" sz="2800" dirty="0"/>
              <a:t>Les établissements habilités à délivrer le doctorat</a:t>
            </a:r>
          </a:p>
          <a:p>
            <a:pPr lvl="1"/>
            <a:r>
              <a:rPr lang="fr-FR" sz="2100" dirty="0"/>
              <a:t>Universités</a:t>
            </a:r>
          </a:p>
          <a:p>
            <a:pPr lvl="1"/>
            <a:r>
              <a:rPr lang="fr-FR" sz="2100" dirty="0"/>
              <a:t>Grandes Écoles &amp; Grands Établissements </a:t>
            </a:r>
          </a:p>
          <a:p>
            <a:pPr lvl="1"/>
            <a:r>
              <a:rPr lang="fr-FR" sz="2100" dirty="0"/>
              <a:t>COMUE</a:t>
            </a:r>
          </a:p>
          <a:p>
            <a:pPr lvl="1"/>
            <a:r>
              <a:rPr lang="fr-FR" sz="2100" dirty="0"/>
              <a:t>Regroupements expérimentaux</a:t>
            </a:r>
          </a:p>
          <a:p>
            <a:endParaRPr lang="fr-FR" dirty="0"/>
          </a:p>
          <a:p>
            <a:pPr>
              <a:lnSpc>
                <a:spcPct val="80000"/>
              </a:lnSpc>
            </a:pPr>
            <a:r>
              <a:rPr lang="fr-FR" sz="2800" dirty="0"/>
              <a:t>Environ 70’000 thèses en préparation par an</a:t>
            </a:r>
            <a:br>
              <a:rPr lang="fr-FR" sz="2800" dirty="0"/>
            </a:br>
            <a:r>
              <a:rPr lang="fr-FR" sz="2800" dirty="0"/>
              <a:t>Plus de 179’000 thèses électroniques signalées </a:t>
            </a:r>
            <a:br>
              <a:rPr lang="fr-FR" sz="2800" dirty="0"/>
            </a:br>
            <a:r>
              <a:rPr lang="fr-FR" sz="2800" dirty="0"/>
              <a:t>et archivées depuis 2006</a:t>
            </a:r>
          </a:p>
          <a:p>
            <a:endParaRPr lang="fr-FR" sz="2800" dirty="0"/>
          </a:p>
          <a:p>
            <a:r>
              <a:rPr lang="fr-FR" sz="2800" dirty="0"/>
              <a:t>Des interlocuteurs privilégiés</a:t>
            </a:r>
          </a:p>
          <a:p>
            <a:pPr lvl="1"/>
            <a:r>
              <a:rPr lang="fr-FR" sz="2000" dirty="0"/>
              <a:t>132 Coordinateurs thèses</a:t>
            </a:r>
          </a:p>
          <a:p>
            <a:pPr lvl="1"/>
            <a:r>
              <a:rPr lang="fr-FR" sz="2000" dirty="0"/>
              <a:t>150 Correspondants Star</a:t>
            </a:r>
          </a:p>
          <a:p>
            <a:pPr lvl="1"/>
            <a:r>
              <a:rPr lang="fr-FR" sz="2000" dirty="0"/>
              <a:t>127 Correspondants </a:t>
            </a:r>
            <a:r>
              <a:rPr lang="fr-FR" sz="2000" dirty="0" err="1"/>
              <a:t>Step</a:t>
            </a:r>
            <a:endParaRPr lang="fr-FR" dirty="0"/>
          </a:p>
        </p:txBody>
      </p:sp>
      <p:sp>
        <p:nvSpPr>
          <p:cNvPr id="3" name="Espace réservé du numéro de diapositive 2"/>
          <p:cNvSpPr>
            <a:spLocks noGrp="1"/>
          </p:cNvSpPr>
          <p:nvPr>
            <p:ph type="sldNum" sz="quarter" idx="12"/>
          </p:nvPr>
        </p:nvSpPr>
        <p:spPr/>
        <p:txBody>
          <a:bodyPr/>
          <a:lstStyle/>
          <a:p>
            <a:fld id="{A63E2F55-217E-784D-959E-8EB90DBD2478}" type="slidenum">
              <a:rPr lang="fr-FR" smtClean="0"/>
              <a:pPr/>
              <a:t>4</a:t>
            </a:fld>
            <a:endParaRPr lang="fr-FR"/>
          </a:p>
        </p:txBody>
      </p:sp>
      <p:sp>
        <p:nvSpPr>
          <p:cNvPr id="4" name="Titre 3"/>
          <p:cNvSpPr>
            <a:spLocks noGrp="1"/>
          </p:cNvSpPr>
          <p:nvPr>
            <p:ph type="title"/>
          </p:nvPr>
        </p:nvSpPr>
        <p:spPr/>
        <p:txBody>
          <a:bodyPr/>
          <a:lstStyle/>
          <a:p>
            <a:r>
              <a:rPr lang="fr-FR" dirty="0"/>
              <a:t>Le réseau national des thèses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567" y="2846719"/>
            <a:ext cx="4510017" cy="3757438"/>
          </a:xfrm>
          <a:prstGeom prst="rect">
            <a:avLst/>
          </a:prstGeom>
        </p:spPr>
      </p:pic>
    </p:spTree>
    <p:extLst>
      <p:ext uri="{BB962C8B-B14F-4D97-AF65-F5344CB8AC3E}">
        <p14:creationId xmlns:p14="http://schemas.microsoft.com/office/powerpoint/2010/main" val="94323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dirty="0"/>
              <a:t>L’essentiel des imports</a:t>
            </a:r>
          </a:p>
        </p:txBody>
      </p:sp>
      <p:sp>
        <p:nvSpPr>
          <p:cNvPr id="8" name="Espace réservé du contenu 2"/>
          <p:cNvSpPr>
            <a:spLocks noGrp="1"/>
          </p:cNvSpPr>
          <p:nvPr>
            <p:ph idx="1"/>
          </p:nvPr>
        </p:nvSpPr>
        <p:spPr>
          <a:xfrm>
            <a:off x="609600" y="1181653"/>
            <a:ext cx="10972800" cy="5282157"/>
          </a:xfrm>
        </p:spPr>
        <p:txBody>
          <a:bodyPr>
            <a:normAutofit/>
          </a:bodyPr>
          <a:lstStyle/>
          <a:p>
            <a:r>
              <a:rPr lang="fr-FR" dirty="0"/>
              <a:t>Imports, pour quoi faire ? :</a:t>
            </a:r>
          </a:p>
          <a:p>
            <a:pPr lvl="1">
              <a:defRPr/>
            </a:pPr>
            <a:r>
              <a:rPr lang="fr-FR" b="0" i="0" dirty="0">
                <a:ea typeface="Verdana" pitchFamily="34" charset="0"/>
                <a:cs typeface="Verdana" pitchFamily="34" charset="0"/>
              </a:rPr>
              <a:t>Alimenter </a:t>
            </a:r>
            <a:r>
              <a:rPr lang="fr-FR" b="0" i="0" dirty="0" err="1">
                <a:ea typeface="Verdana" pitchFamily="34" charset="0"/>
                <a:cs typeface="Verdana" pitchFamily="34" charset="0"/>
              </a:rPr>
              <a:t>Step</a:t>
            </a:r>
            <a:r>
              <a:rPr lang="fr-FR" b="0" i="0" dirty="0">
                <a:ea typeface="Verdana" pitchFamily="34" charset="0"/>
                <a:cs typeface="Verdana" pitchFamily="34" charset="0"/>
              </a:rPr>
              <a:t>, Star et theses.fr sans sortir de son application locale</a:t>
            </a:r>
            <a:endParaRPr lang="fr-FR" dirty="0">
              <a:ea typeface="Verdana" pitchFamily="34" charset="0"/>
              <a:cs typeface="Verdana" pitchFamily="34" charset="0"/>
            </a:endParaRPr>
          </a:p>
          <a:p>
            <a:pPr lvl="1">
              <a:defRPr/>
            </a:pPr>
            <a:r>
              <a:rPr lang="fr-FR" dirty="0">
                <a:solidFill>
                  <a:srgbClr val="C00000"/>
                </a:solidFill>
                <a:ea typeface="Verdana" pitchFamily="34" charset="0"/>
              </a:rPr>
              <a:t>Cela ne dispense pas pour autant de connaître et d’utiliser </a:t>
            </a:r>
            <a:r>
              <a:rPr lang="fr-FR" dirty="0" err="1">
                <a:solidFill>
                  <a:srgbClr val="C00000"/>
                </a:solidFill>
                <a:ea typeface="Verdana" pitchFamily="34" charset="0"/>
              </a:rPr>
              <a:t>Step</a:t>
            </a:r>
            <a:endParaRPr lang="fr-FR" dirty="0">
              <a:solidFill>
                <a:srgbClr val="C00000"/>
              </a:solidFill>
              <a:ea typeface="Verdana" pitchFamily="34" charset="0"/>
            </a:endParaRPr>
          </a:p>
          <a:p>
            <a:pPr lvl="1">
              <a:defRPr/>
            </a:pPr>
            <a:endParaRPr lang="fr-FR" dirty="0">
              <a:ea typeface="Verdana" pitchFamily="34" charset="0"/>
            </a:endParaRPr>
          </a:p>
          <a:p>
            <a:pPr lvl="1">
              <a:defRPr/>
            </a:pPr>
            <a:endParaRPr lang="fr-FR" dirty="0"/>
          </a:p>
          <a:p>
            <a:r>
              <a:rPr lang="fr-FR" dirty="0"/>
              <a:t>Connaître l’existence de TEF est indispensable</a:t>
            </a:r>
          </a:p>
          <a:p>
            <a:pPr lvl="1" algn="just" defTabSz="1017270" eaLnBrk="0" fontAlgn="base" hangingPunct="0">
              <a:spcBef>
                <a:spcPct val="20000"/>
              </a:spcBef>
              <a:spcAft>
                <a:spcPct val="0"/>
              </a:spcAft>
              <a:defRPr/>
            </a:pPr>
            <a:r>
              <a:rPr lang="fr-FR" b="0" i="0" dirty="0">
                <a:solidFill>
                  <a:schemeClr val="tx1">
                    <a:lumMod val="75000"/>
                    <a:lumOff val="25000"/>
                  </a:schemeClr>
                </a:solidFill>
                <a:ea typeface="Verdana" pitchFamily="34" charset="0"/>
                <a:cs typeface="Verdana" pitchFamily="34" charset="0"/>
              </a:rPr>
              <a:t>Il n’est pas nécessaire de connaître le modèle dans son entier.</a:t>
            </a:r>
          </a:p>
          <a:p>
            <a:pPr lvl="1" algn="just" defTabSz="1017270" eaLnBrk="0" fontAlgn="base" hangingPunct="0">
              <a:spcBef>
                <a:spcPct val="20000"/>
              </a:spcBef>
              <a:spcAft>
                <a:spcPct val="0"/>
              </a:spcAft>
              <a:defRPr/>
            </a:pPr>
            <a:r>
              <a:rPr lang="fr-FR" dirty="0">
                <a:ea typeface="Verdana" pitchFamily="34" charset="0"/>
                <a:cs typeface="Verdana" pitchFamily="34" charset="0"/>
              </a:rPr>
              <a:t>Il faut par contre </a:t>
            </a:r>
            <a:r>
              <a:rPr lang="fr-FR" b="0" i="0" dirty="0">
                <a:solidFill>
                  <a:schemeClr val="tx1">
                    <a:lumMod val="75000"/>
                    <a:lumOff val="25000"/>
                  </a:schemeClr>
                </a:solidFill>
                <a:ea typeface="Verdana" pitchFamily="34" charset="0"/>
                <a:cs typeface="Verdana" pitchFamily="34" charset="0"/>
              </a:rPr>
              <a:t>savoir</a:t>
            </a:r>
            <a:r>
              <a:rPr lang="fr-FR" dirty="0">
                <a:ea typeface="Verdana" pitchFamily="34" charset="0"/>
                <a:cs typeface="Verdana" pitchFamily="34" charset="0"/>
              </a:rPr>
              <a:t>, a minima,</a:t>
            </a:r>
            <a:r>
              <a:rPr lang="fr-FR" b="0" i="0" dirty="0">
                <a:solidFill>
                  <a:schemeClr val="tx1">
                    <a:lumMod val="75000"/>
                    <a:lumOff val="25000"/>
                  </a:schemeClr>
                </a:solidFill>
                <a:ea typeface="Verdana" pitchFamily="34" charset="0"/>
                <a:cs typeface="Verdana" pitchFamily="34" charset="0"/>
              </a:rPr>
              <a:t> que TEF existe car c’est le seul langage parlé par </a:t>
            </a:r>
            <a:r>
              <a:rPr lang="fr-FR" b="0" i="0" dirty="0" err="1">
                <a:solidFill>
                  <a:schemeClr val="tx1">
                    <a:lumMod val="75000"/>
                    <a:lumOff val="25000"/>
                  </a:schemeClr>
                </a:solidFill>
                <a:ea typeface="Verdana" pitchFamily="34" charset="0"/>
                <a:cs typeface="Verdana" pitchFamily="34" charset="0"/>
              </a:rPr>
              <a:t>Step</a:t>
            </a:r>
            <a:endParaRPr lang="fr-FR" b="0" i="0" dirty="0">
              <a:solidFill>
                <a:schemeClr val="tx1">
                  <a:lumMod val="75000"/>
                  <a:lumOff val="25000"/>
                </a:schemeClr>
              </a:solidFill>
              <a:ea typeface="Verdana" pitchFamily="34" charset="0"/>
              <a:cs typeface="Verdana" pitchFamily="34" charset="0"/>
            </a:endParaRPr>
          </a:p>
          <a:p>
            <a:pPr lvl="1" algn="just" defTabSz="1017270" eaLnBrk="0" fontAlgn="base" hangingPunct="0">
              <a:spcBef>
                <a:spcPct val="20000"/>
              </a:spcBef>
              <a:spcAft>
                <a:spcPct val="0"/>
              </a:spcAft>
              <a:defRPr/>
            </a:pPr>
            <a:r>
              <a:rPr lang="fr-FR" b="0" i="0" dirty="0">
                <a:solidFill>
                  <a:schemeClr val="tx1">
                    <a:lumMod val="75000"/>
                    <a:lumOff val="25000"/>
                  </a:schemeClr>
                </a:solidFill>
                <a:ea typeface="Verdana" pitchFamily="34" charset="0"/>
                <a:cs typeface="Verdana" pitchFamily="34" charset="0"/>
              </a:rPr>
              <a:t>Les données envoyées par Apogée, </a:t>
            </a:r>
            <a:r>
              <a:rPr lang="fr-FR" b="0" i="0" dirty="0" err="1">
                <a:solidFill>
                  <a:schemeClr val="tx1">
                    <a:lumMod val="75000"/>
                    <a:lumOff val="25000"/>
                  </a:schemeClr>
                </a:solidFill>
                <a:ea typeface="Verdana" pitchFamily="34" charset="0"/>
                <a:cs typeface="Verdana" pitchFamily="34" charset="0"/>
              </a:rPr>
              <a:t>Améthis</a:t>
            </a:r>
            <a:r>
              <a:rPr lang="fr-FR" b="0" i="0" dirty="0">
                <a:solidFill>
                  <a:schemeClr val="tx1">
                    <a:lumMod val="75000"/>
                    <a:lumOff val="25000"/>
                  </a:schemeClr>
                </a:solidFill>
                <a:ea typeface="Verdana" pitchFamily="34" charset="0"/>
                <a:cs typeface="Verdana" pitchFamily="34" charset="0"/>
              </a:rPr>
              <a:t>, ADUM</a:t>
            </a:r>
            <a:r>
              <a:rPr lang="fr-FR" dirty="0">
                <a:ea typeface="Verdana" pitchFamily="34" charset="0"/>
                <a:cs typeface="Verdana" pitchFamily="34" charset="0"/>
              </a:rPr>
              <a:t> et </a:t>
            </a:r>
            <a:r>
              <a:rPr lang="fr-FR" dirty="0" err="1">
                <a:ea typeface="Verdana" pitchFamily="34" charset="0"/>
                <a:cs typeface="Verdana" pitchFamily="34" charset="0"/>
              </a:rPr>
              <a:t>Esup-Sygal</a:t>
            </a:r>
            <a:r>
              <a:rPr lang="fr-FR" dirty="0">
                <a:ea typeface="Verdana" pitchFamily="34" charset="0"/>
                <a:cs typeface="Verdana" pitchFamily="34" charset="0"/>
              </a:rPr>
              <a:t> sont forcément au format</a:t>
            </a:r>
            <a:r>
              <a:rPr lang="fr-FR" b="0" i="0" dirty="0">
                <a:solidFill>
                  <a:schemeClr val="tx1">
                    <a:lumMod val="75000"/>
                    <a:lumOff val="25000"/>
                  </a:schemeClr>
                </a:solidFill>
                <a:ea typeface="Verdana" pitchFamily="34" charset="0"/>
                <a:cs typeface="Verdana" pitchFamily="34" charset="0"/>
              </a:rPr>
              <a:t> TEF</a:t>
            </a:r>
          </a:p>
          <a:p>
            <a:pPr lvl="1" algn="just" defTabSz="1017270" eaLnBrk="0" fontAlgn="base" hangingPunct="0">
              <a:spcBef>
                <a:spcPct val="20000"/>
              </a:spcBef>
              <a:spcAft>
                <a:spcPct val="0"/>
              </a:spcAft>
              <a:defRPr/>
            </a:pPr>
            <a:r>
              <a:rPr lang="fr-FR" dirty="0">
                <a:ea typeface="Verdana" pitchFamily="34" charset="0"/>
                <a:cs typeface="Verdana" pitchFamily="34" charset="0"/>
              </a:rPr>
              <a:t>Dans vos échanges avec l’assistance, on vous demandera certainement d’envoyer les fichiers TEF défectueux</a:t>
            </a:r>
          </a:p>
          <a:p>
            <a:pPr lvl="1" algn="just" defTabSz="1017270" eaLnBrk="0" fontAlgn="base" hangingPunct="0">
              <a:spcBef>
                <a:spcPct val="20000"/>
              </a:spcBef>
              <a:spcAft>
                <a:spcPct val="0"/>
              </a:spcAft>
              <a:defRPr/>
            </a:pPr>
            <a:endParaRPr lang="fr-FR" b="0" i="0" dirty="0">
              <a:solidFill>
                <a:schemeClr val="tx1">
                  <a:lumMod val="75000"/>
                  <a:lumOff val="25000"/>
                </a:schemeClr>
              </a:solidFill>
              <a:ea typeface="Verdana" pitchFamily="34" charset="0"/>
              <a:cs typeface="Verdana" pitchFamily="34" charset="0"/>
            </a:endParaRPr>
          </a:p>
          <a:p>
            <a:pPr lvl="1"/>
            <a:endParaRPr lang="fr-FR" dirty="0"/>
          </a:p>
          <a:p>
            <a:r>
              <a:rPr lang="fr-FR" dirty="0"/>
              <a:t>Paramétrer correctement les imports dans </a:t>
            </a:r>
            <a:r>
              <a:rPr lang="fr-FR" dirty="0" err="1"/>
              <a:t>Step</a:t>
            </a:r>
            <a:r>
              <a:rPr lang="fr-FR" dirty="0"/>
              <a:t> et Star</a:t>
            </a:r>
          </a:p>
          <a:p>
            <a:pPr lvl="1"/>
            <a:r>
              <a:rPr lang="fr-FR" dirty="0"/>
              <a:t>Un mauvais paramétrage pouvant provoquer des dysfonctionnements, seul l’</a:t>
            </a:r>
            <a:r>
              <a:rPr lang="fr-FR" dirty="0" err="1"/>
              <a:t>Abes</a:t>
            </a:r>
            <a:r>
              <a:rPr lang="fr-FR" dirty="0"/>
              <a:t> est habilité à le faire selon vos souhaits.</a:t>
            </a:r>
          </a:p>
          <a:p>
            <a:pPr lvl="1"/>
            <a:r>
              <a:rPr lang="fr-FR" dirty="0"/>
              <a:t>Selon l’application locale (Apogée, ADUM, autre), il faut obligatoirement définir les adresses mails et/ou adresses IP autorisées à faire des imports</a:t>
            </a:r>
          </a:p>
          <a:p>
            <a:pPr lvl="1"/>
            <a:r>
              <a:rPr lang="fr-FR" dirty="0">
                <a:solidFill>
                  <a:srgbClr val="C00000"/>
                </a:solidFill>
              </a:rPr>
              <a:t>Attention : Une modification des paramétrages de imports impacte tous les établissements membres !</a:t>
            </a:r>
          </a:p>
        </p:txBody>
      </p:sp>
    </p:spTree>
    <p:extLst>
      <p:ext uri="{BB962C8B-B14F-4D97-AF65-F5344CB8AC3E}">
        <p14:creationId xmlns:p14="http://schemas.microsoft.com/office/powerpoint/2010/main" val="2865603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avec flèche vers la droite 6"/>
          <p:cNvSpPr>
            <a:spLocks noChangeArrowheads="1"/>
          </p:cNvSpPr>
          <p:nvPr/>
        </p:nvSpPr>
        <p:spPr bwMode="auto">
          <a:xfrm rot="5400000">
            <a:off x="1256960" y="1268864"/>
            <a:ext cx="2592497" cy="3283565"/>
          </a:xfrm>
          <a:prstGeom prst="rightArrowCallout">
            <a:avLst>
              <a:gd name="adj1" fmla="val 10642"/>
              <a:gd name="adj2" fmla="val 10473"/>
              <a:gd name="adj3" fmla="val 13139"/>
              <a:gd name="adj4" fmla="val 52039"/>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554356" indent="-554356" defTabSz="914400"/>
            <a:endParaRPr lang="fr-FR" sz="2160"/>
          </a:p>
        </p:txBody>
      </p:sp>
      <p:sp>
        <p:nvSpPr>
          <p:cNvPr id="70" name="Rectangle avec flèche vers la droite 6"/>
          <p:cNvSpPr>
            <a:spLocks noChangeArrowheads="1"/>
          </p:cNvSpPr>
          <p:nvPr/>
        </p:nvSpPr>
        <p:spPr bwMode="auto">
          <a:xfrm rot="16200000">
            <a:off x="4799856" y="2996952"/>
            <a:ext cx="2505878" cy="2851517"/>
          </a:xfrm>
          <a:prstGeom prst="rightArrowCallout">
            <a:avLst>
              <a:gd name="adj1" fmla="val 13560"/>
              <a:gd name="adj2" fmla="val 11772"/>
              <a:gd name="adj3" fmla="val 11423"/>
              <a:gd name="adj4" fmla="val 44591"/>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554356" indent="-554356" defTabSz="914400"/>
            <a:endParaRPr lang="fr-FR" sz="2160"/>
          </a:p>
        </p:txBody>
      </p:sp>
      <p:sp>
        <p:nvSpPr>
          <p:cNvPr id="71" name="Rectangle avec flèche vers la droite 6"/>
          <p:cNvSpPr>
            <a:spLocks noChangeArrowheads="1"/>
          </p:cNvSpPr>
          <p:nvPr/>
        </p:nvSpPr>
        <p:spPr bwMode="auto">
          <a:xfrm rot="5400000">
            <a:off x="8212931" y="1311861"/>
            <a:ext cx="2765316" cy="3369974"/>
          </a:xfrm>
          <a:prstGeom prst="rightArrowCallout">
            <a:avLst>
              <a:gd name="adj1" fmla="val 12112"/>
              <a:gd name="adj2" fmla="val 11094"/>
              <a:gd name="adj3" fmla="val 12460"/>
              <a:gd name="adj4" fmla="val 49410"/>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554356" indent="-554356" defTabSz="914400"/>
            <a:endParaRPr lang="fr-FR" sz="2160"/>
          </a:p>
        </p:txBody>
      </p:sp>
      <p:sp>
        <p:nvSpPr>
          <p:cNvPr id="74" name="Rectangle avec flèche vers la droite 6"/>
          <p:cNvSpPr>
            <a:spLocks noChangeArrowheads="1"/>
          </p:cNvSpPr>
          <p:nvPr/>
        </p:nvSpPr>
        <p:spPr bwMode="auto">
          <a:xfrm>
            <a:off x="997834" y="4379506"/>
            <a:ext cx="3456384" cy="1296144"/>
          </a:xfrm>
          <a:prstGeom prst="rightArrowCallout">
            <a:avLst>
              <a:gd name="adj1" fmla="val 25000"/>
              <a:gd name="adj2" fmla="val 25000"/>
              <a:gd name="adj3" fmla="val 25009"/>
              <a:gd name="adj4" fmla="val 64977"/>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554356" indent="-554356" defTabSz="914400"/>
            <a:endParaRPr lang="fr-FR" sz="2160"/>
          </a:p>
        </p:txBody>
      </p:sp>
      <p:sp>
        <p:nvSpPr>
          <p:cNvPr id="75" name="Rectangle avec flèche vers la droite 6"/>
          <p:cNvSpPr>
            <a:spLocks noChangeArrowheads="1"/>
          </p:cNvSpPr>
          <p:nvPr/>
        </p:nvSpPr>
        <p:spPr bwMode="auto">
          <a:xfrm>
            <a:off x="4713446" y="1614398"/>
            <a:ext cx="2851517" cy="1382554"/>
          </a:xfrm>
          <a:prstGeom prst="rightArrowCallout">
            <a:avLst>
              <a:gd name="adj1" fmla="val 25000"/>
              <a:gd name="adj2" fmla="val 25000"/>
              <a:gd name="adj3" fmla="val 25009"/>
              <a:gd name="adj4" fmla="val 64977"/>
            </a:avLst>
          </a:prstGeom>
          <a:ln>
            <a:headEnd/>
            <a:tailEnd/>
          </a:ln>
        </p:spPr>
        <p:style>
          <a:lnRef idx="1">
            <a:schemeClr val="accent6"/>
          </a:lnRef>
          <a:fillRef idx="2">
            <a:schemeClr val="accent6"/>
          </a:fillRef>
          <a:effectRef idx="1">
            <a:schemeClr val="accent6"/>
          </a:effectRef>
          <a:fontRef idx="minor">
            <a:schemeClr val="dk1"/>
          </a:fontRef>
        </p:style>
        <p:txBody>
          <a:bodyPr/>
          <a:lstStyle/>
          <a:p>
            <a:pPr marL="554356" indent="-554356" defTabSz="914400"/>
            <a:endParaRPr lang="fr-FR" sz="2160"/>
          </a:p>
        </p:txBody>
      </p:sp>
      <p:sp>
        <p:nvSpPr>
          <p:cNvPr id="78" name="Rectangle 77"/>
          <p:cNvSpPr/>
          <p:nvPr/>
        </p:nvSpPr>
        <p:spPr>
          <a:xfrm>
            <a:off x="7910602" y="4552327"/>
            <a:ext cx="3456384" cy="112332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160"/>
          </a:p>
        </p:txBody>
      </p:sp>
      <p:sp>
        <p:nvSpPr>
          <p:cNvPr id="4" name="Titre 3"/>
          <p:cNvSpPr>
            <a:spLocks noGrp="1"/>
          </p:cNvSpPr>
          <p:nvPr>
            <p:ph type="title"/>
          </p:nvPr>
        </p:nvSpPr>
        <p:spPr/>
        <p:txBody>
          <a:bodyPr/>
          <a:lstStyle/>
          <a:p>
            <a:r>
              <a:rPr lang="fr-FR" dirty="0"/>
              <a:t>Comment est généré le TEF ?</a:t>
            </a:r>
          </a:p>
        </p:txBody>
      </p:sp>
      <p:sp>
        <p:nvSpPr>
          <p:cNvPr id="56" name="ZoneTexte 5"/>
          <p:cNvSpPr txBox="1">
            <a:spLocks noChangeArrowheads="1"/>
          </p:cNvSpPr>
          <p:nvPr/>
        </p:nvSpPr>
        <p:spPr bwMode="auto">
          <a:xfrm>
            <a:off x="781303" y="1910435"/>
            <a:ext cx="3543300" cy="646331"/>
          </a:xfrm>
          <a:prstGeom prst="rect">
            <a:avLst/>
          </a:prstGeom>
          <a:noFill/>
          <a:ln w="9525">
            <a:noFill/>
            <a:miter lim="800000"/>
            <a:headEnd/>
            <a:tailEnd/>
          </a:ln>
        </p:spPr>
        <p:txBody>
          <a:bodyPr>
            <a:spAutoFit/>
          </a:bodyPr>
          <a:lstStyle/>
          <a:p>
            <a:pPr algn="ctr">
              <a:buFont typeface="Wingdings" pitchFamily="2" charset="2"/>
              <a:buNone/>
            </a:pPr>
            <a:r>
              <a:rPr lang="fr-FR" dirty="0">
                <a:latin typeface="Arial Narrow" panose="020B0606020202030204" pitchFamily="34" charset="0"/>
                <a:ea typeface="Verdana" pitchFamily="34" charset="0"/>
                <a:cs typeface="Verdana" pitchFamily="34" charset="0"/>
              </a:rPr>
              <a:t>Application de gestion administrative des Étudiants ou Applications de GED</a:t>
            </a:r>
          </a:p>
        </p:txBody>
      </p:sp>
      <p:pic>
        <p:nvPicPr>
          <p:cNvPr id="58" name="Picture 3"/>
          <p:cNvPicPr>
            <a:picLocks noChangeAspect="1" noChangeArrowheads="1"/>
          </p:cNvPicPr>
          <p:nvPr/>
        </p:nvPicPr>
        <p:blipFill>
          <a:blip r:embed="rId3" cstate="print"/>
          <a:srcRect/>
          <a:stretch>
            <a:fillRect/>
          </a:stretch>
        </p:blipFill>
        <p:spPr bwMode="auto">
          <a:xfrm>
            <a:off x="1524506" y="4443712"/>
            <a:ext cx="1028700" cy="800100"/>
          </a:xfrm>
          <a:prstGeom prst="rect">
            <a:avLst/>
          </a:prstGeom>
          <a:noFill/>
          <a:ln w="28575">
            <a:noFill/>
            <a:miter lim="800000"/>
            <a:headEnd/>
            <a:tailEnd/>
          </a:ln>
        </p:spPr>
      </p:pic>
      <p:sp>
        <p:nvSpPr>
          <p:cNvPr id="59" name="ZoneTexte 7"/>
          <p:cNvSpPr txBox="1">
            <a:spLocks noChangeArrowheads="1"/>
          </p:cNvSpPr>
          <p:nvPr/>
        </p:nvSpPr>
        <p:spPr bwMode="auto">
          <a:xfrm>
            <a:off x="912083" y="5157402"/>
            <a:ext cx="2245996" cy="461665"/>
          </a:xfrm>
          <a:prstGeom prst="rect">
            <a:avLst/>
          </a:prstGeom>
          <a:noFill/>
          <a:ln w="9525">
            <a:noFill/>
            <a:miter lim="800000"/>
            <a:headEnd/>
            <a:tailEnd/>
          </a:ln>
        </p:spPr>
        <p:txBody>
          <a:bodyPr>
            <a:spAutoFit/>
          </a:bodyPr>
          <a:lstStyle/>
          <a:p>
            <a:pPr algn="ctr">
              <a:buFont typeface="Wingdings" pitchFamily="2" charset="2"/>
              <a:buNone/>
            </a:pPr>
            <a:r>
              <a:rPr lang="fr-FR" sz="2400" i="1" dirty="0">
                <a:latin typeface="Arial Narrow" panose="020B0606020202030204" pitchFamily="34" charset="0"/>
              </a:rPr>
              <a:t>Fichier CSV</a:t>
            </a:r>
          </a:p>
        </p:txBody>
      </p:sp>
      <p:sp>
        <p:nvSpPr>
          <p:cNvPr id="62" name="ZoneTexte 10"/>
          <p:cNvSpPr txBox="1">
            <a:spLocks noChangeArrowheads="1"/>
          </p:cNvSpPr>
          <p:nvPr/>
        </p:nvSpPr>
        <p:spPr bwMode="auto">
          <a:xfrm>
            <a:off x="4713446" y="4897963"/>
            <a:ext cx="2678698" cy="646331"/>
          </a:xfrm>
          <a:prstGeom prst="rect">
            <a:avLst/>
          </a:prstGeom>
          <a:noFill/>
          <a:ln w="9525">
            <a:noFill/>
            <a:miter lim="800000"/>
            <a:headEnd/>
            <a:tailEnd/>
          </a:ln>
        </p:spPr>
        <p:txBody>
          <a:bodyPr wrap="square">
            <a:spAutoFit/>
          </a:bodyPr>
          <a:lstStyle/>
          <a:p>
            <a:pPr algn="ctr">
              <a:buFont typeface="Wingdings" pitchFamily="2" charset="2"/>
              <a:buNone/>
            </a:pPr>
            <a:r>
              <a:rPr lang="fr-FR" dirty="0">
                <a:latin typeface="Arial Narrow" panose="020B0606020202030204" pitchFamily="34" charset="0"/>
                <a:ea typeface="Verdana" pitchFamily="34" charset="0"/>
                <a:cs typeface="Verdana" pitchFamily="34" charset="0"/>
              </a:rPr>
              <a:t>Logiciel ou programme de conversion</a:t>
            </a:r>
          </a:p>
        </p:txBody>
      </p:sp>
      <p:pic>
        <p:nvPicPr>
          <p:cNvPr id="63" name="Picture 5"/>
          <p:cNvPicPr>
            <a:picLocks noChangeAspect="1" noChangeArrowheads="1"/>
          </p:cNvPicPr>
          <p:nvPr/>
        </p:nvPicPr>
        <p:blipFill>
          <a:blip r:embed="rId4" cstate="print"/>
          <a:srcRect/>
          <a:stretch>
            <a:fillRect/>
          </a:stretch>
        </p:blipFill>
        <p:spPr bwMode="auto">
          <a:xfrm>
            <a:off x="5144840" y="1700808"/>
            <a:ext cx="971550" cy="822960"/>
          </a:xfrm>
          <a:prstGeom prst="rect">
            <a:avLst/>
          </a:prstGeom>
          <a:noFill/>
          <a:ln w="9525">
            <a:noFill/>
            <a:miter lim="800000"/>
            <a:headEnd/>
            <a:tailEnd/>
          </a:ln>
        </p:spPr>
      </p:pic>
      <p:sp>
        <p:nvSpPr>
          <p:cNvPr id="64" name="ZoneTexte 12"/>
          <p:cNvSpPr txBox="1">
            <a:spLocks noChangeArrowheads="1"/>
          </p:cNvSpPr>
          <p:nvPr/>
        </p:nvSpPr>
        <p:spPr bwMode="auto">
          <a:xfrm>
            <a:off x="4540627" y="2459448"/>
            <a:ext cx="2245994" cy="461665"/>
          </a:xfrm>
          <a:prstGeom prst="rect">
            <a:avLst/>
          </a:prstGeom>
          <a:noFill/>
          <a:ln w="9525">
            <a:noFill/>
            <a:miter lim="800000"/>
            <a:headEnd/>
            <a:tailEnd/>
          </a:ln>
        </p:spPr>
        <p:txBody>
          <a:bodyPr>
            <a:spAutoFit/>
          </a:bodyPr>
          <a:lstStyle/>
          <a:p>
            <a:pPr algn="ctr">
              <a:buFont typeface="Wingdings" pitchFamily="2" charset="2"/>
              <a:buNone/>
            </a:pPr>
            <a:r>
              <a:rPr lang="fr-FR" sz="2400" i="1" dirty="0">
                <a:latin typeface="Arial Narrow" panose="020B0606020202030204" pitchFamily="34" charset="0"/>
              </a:rPr>
              <a:t>Fichier XML</a:t>
            </a:r>
          </a:p>
        </p:txBody>
      </p:sp>
      <p:sp>
        <p:nvSpPr>
          <p:cNvPr id="66" name="ZoneTexte 15"/>
          <p:cNvSpPr txBox="1">
            <a:spLocks noChangeArrowheads="1"/>
          </p:cNvSpPr>
          <p:nvPr/>
        </p:nvSpPr>
        <p:spPr bwMode="auto">
          <a:xfrm>
            <a:off x="7910095" y="2392085"/>
            <a:ext cx="3370481" cy="646331"/>
          </a:xfrm>
          <a:prstGeom prst="rect">
            <a:avLst/>
          </a:prstGeom>
          <a:noFill/>
          <a:ln w="9525">
            <a:noFill/>
            <a:miter lim="800000"/>
            <a:headEnd/>
            <a:tailEnd/>
          </a:ln>
        </p:spPr>
        <p:txBody>
          <a:bodyPr wrap="square">
            <a:spAutoFit/>
          </a:bodyPr>
          <a:lstStyle/>
          <a:p>
            <a:pPr algn="ctr">
              <a:buFont typeface="Wingdings" pitchFamily="2" charset="2"/>
              <a:buNone/>
            </a:pPr>
            <a:r>
              <a:rPr lang="fr-FR" dirty="0">
                <a:latin typeface="Arial Narrow" panose="020B0606020202030204" pitchFamily="34" charset="0"/>
                <a:ea typeface="Verdana" pitchFamily="34" charset="0"/>
                <a:cs typeface="Verdana" pitchFamily="34" charset="0"/>
              </a:rPr>
              <a:t>Programme XSLT</a:t>
            </a:r>
          </a:p>
          <a:p>
            <a:pPr algn="ctr">
              <a:buFont typeface="Wingdings" pitchFamily="2" charset="2"/>
              <a:buNone/>
            </a:pPr>
            <a:r>
              <a:rPr lang="fr-FR" dirty="0">
                <a:latin typeface="Arial Narrow" panose="020B0606020202030204" pitchFamily="34" charset="0"/>
                <a:ea typeface="Verdana" pitchFamily="34" charset="0"/>
                <a:cs typeface="Verdana" pitchFamily="34" charset="0"/>
              </a:rPr>
              <a:t>de transformation</a:t>
            </a:r>
          </a:p>
        </p:txBody>
      </p:sp>
      <p:pic>
        <p:nvPicPr>
          <p:cNvPr id="69" name="Picture 2"/>
          <p:cNvPicPr>
            <a:picLocks noChangeAspect="1" noChangeArrowheads="1"/>
          </p:cNvPicPr>
          <p:nvPr/>
        </p:nvPicPr>
        <p:blipFill>
          <a:blip r:embed="rId5" cstate="print"/>
          <a:srcRect/>
          <a:stretch>
            <a:fillRect/>
          </a:stretch>
        </p:blipFill>
        <p:spPr bwMode="auto">
          <a:xfrm>
            <a:off x="8566440" y="1700808"/>
            <a:ext cx="2109269" cy="731520"/>
          </a:xfrm>
          <a:prstGeom prst="rect">
            <a:avLst/>
          </a:prstGeom>
          <a:noFill/>
          <a:ln w="9525">
            <a:noFill/>
            <a:miter lim="800000"/>
            <a:headEnd/>
            <a:tailEnd/>
          </a:ln>
        </p:spPr>
      </p:pic>
      <p:pic>
        <p:nvPicPr>
          <p:cNvPr id="76" name="Picture 7"/>
          <p:cNvPicPr>
            <a:picLocks noChangeAspect="1" noChangeArrowheads="1"/>
          </p:cNvPicPr>
          <p:nvPr/>
        </p:nvPicPr>
        <p:blipFill>
          <a:blip r:embed="rId6" cstate="print"/>
          <a:srcRect/>
          <a:stretch>
            <a:fillRect/>
          </a:stretch>
        </p:blipFill>
        <p:spPr bwMode="auto">
          <a:xfrm>
            <a:off x="8169830" y="4725144"/>
            <a:ext cx="1074420" cy="891540"/>
          </a:xfrm>
          <a:prstGeom prst="rect">
            <a:avLst/>
          </a:prstGeom>
          <a:noFill/>
          <a:ln w="9525">
            <a:noFill/>
            <a:miter lim="800000"/>
            <a:headEnd/>
            <a:tailEnd/>
          </a:ln>
        </p:spPr>
      </p:pic>
      <p:sp>
        <p:nvSpPr>
          <p:cNvPr id="77" name="ZoneTexte 17"/>
          <p:cNvSpPr txBox="1">
            <a:spLocks noChangeArrowheads="1"/>
          </p:cNvSpPr>
          <p:nvPr/>
        </p:nvSpPr>
        <p:spPr bwMode="auto">
          <a:xfrm>
            <a:off x="9120341" y="4713924"/>
            <a:ext cx="2245996" cy="830997"/>
          </a:xfrm>
          <a:prstGeom prst="rect">
            <a:avLst/>
          </a:prstGeom>
          <a:noFill/>
          <a:ln w="9525">
            <a:noFill/>
            <a:miter lim="800000"/>
            <a:headEnd/>
            <a:tailEnd/>
          </a:ln>
        </p:spPr>
        <p:txBody>
          <a:bodyPr>
            <a:spAutoFit/>
          </a:bodyPr>
          <a:lstStyle/>
          <a:p>
            <a:pPr algn="ctr">
              <a:buFont typeface="Wingdings" pitchFamily="2" charset="2"/>
              <a:buNone/>
            </a:pPr>
            <a:r>
              <a:rPr lang="fr-FR" sz="2400" i="1" dirty="0">
                <a:latin typeface="Arial Narrow" panose="020B0606020202030204" pitchFamily="34" charset="0"/>
              </a:rPr>
              <a:t>Fichier résultat TEF</a:t>
            </a:r>
          </a:p>
        </p:txBody>
      </p:sp>
    </p:spTree>
    <p:extLst>
      <p:ext uri="{BB962C8B-B14F-4D97-AF65-F5344CB8AC3E}">
        <p14:creationId xmlns:p14="http://schemas.microsoft.com/office/powerpoint/2010/main" val="156429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0" grpId="0" animBg="1"/>
      <p:bldP spid="71" grpId="0" animBg="1"/>
      <p:bldP spid="74" grpId="0" animBg="1"/>
      <p:bldP spid="75" grpId="0" animBg="1"/>
      <p:bldP spid="78" grpId="0" animBg="1"/>
      <p:bldP spid="56" grpId="0"/>
      <p:bldP spid="59" grpId="0"/>
      <p:bldP spid="62" grpId="0"/>
      <p:bldP spid="64" grpId="0"/>
      <p:bldP spid="66" grpId="0"/>
      <p:bldP spid="7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2EE5E-5A42-C534-9811-0863C42D9BF3}"/>
              </a:ext>
            </a:extLst>
          </p:cNvPr>
          <p:cNvSpPr>
            <a:spLocks noGrp="1"/>
          </p:cNvSpPr>
          <p:nvPr>
            <p:ph type="title"/>
          </p:nvPr>
        </p:nvSpPr>
        <p:spPr/>
        <p:txBody>
          <a:bodyPr/>
          <a:lstStyle/>
          <a:p>
            <a:r>
              <a:rPr lang="fr-FR" dirty="0"/>
              <a:t>Les imports dans </a:t>
            </a:r>
            <a:r>
              <a:rPr lang="fr-FR" dirty="0" err="1"/>
              <a:t>Step</a:t>
            </a:r>
            <a:endParaRPr lang="fr-FR" dirty="0"/>
          </a:p>
        </p:txBody>
      </p:sp>
      <p:sp>
        <p:nvSpPr>
          <p:cNvPr id="3" name="Espace réservé du numéro de diapositive 4">
            <a:extLst>
              <a:ext uri="{FF2B5EF4-FFF2-40B4-BE49-F238E27FC236}">
                <a16:creationId xmlns:a16="http://schemas.microsoft.com/office/drawing/2014/main" id="{49D52FEC-EEC1-0088-B8FF-C6D658681B37}"/>
              </a:ext>
            </a:extLst>
          </p:cNvPr>
          <p:cNvSpPr>
            <a:spLocks noGrp="1"/>
          </p:cNvSpPr>
          <p:nvPr>
            <p:ph type="sldNum" sz="quarter" idx="12"/>
          </p:nvPr>
        </p:nvSpPr>
        <p:spPr>
          <a:xfrm>
            <a:off x="11576735" y="6463810"/>
            <a:ext cx="588759" cy="365125"/>
          </a:xfrm>
        </p:spPr>
        <p:txBody>
          <a:bodyPr/>
          <a:lstStyle/>
          <a:p>
            <a:fld id="{A63E2F55-217E-784D-959E-8EB90DBD2478}" type="slidenum">
              <a:rPr lang="fr-FR" smtClean="0"/>
              <a:pPr/>
              <a:t>42</a:t>
            </a:fld>
            <a:endParaRPr lang="fr-FR"/>
          </a:p>
        </p:txBody>
      </p:sp>
      <p:pic>
        <p:nvPicPr>
          <p:cNvPr id="29" name="Image 28">
            <a:extLst>
              <a:ext uri="{FF2B5EF4-FFF2-40B4-BE49-F238E27FC236}">
                <a16:creationId xmlns:a16="http://schemas.microsoft.com/office/drawing/2014/main" id="{48029358-CB05-9F7F-B32B-6BB49323C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066" y="5464765"/>
            <a:ext cx="1132741" cy="1132741"/>
          </a:xfrm>
          <a:prstGeom prst="rect">
            <a:avLst/>
          </a:prstGeom>
        </p:spPr>
      </p:pic>
      <p:cxnSp>
        <p:nvCxnSpPr>
          <p:cNvPr id="30" name="Connecteur droit avec flèche 29">
            <a:extLst>
              <a:ext uri="{FF2B5EF4-FFF2-40B4-BE49-F238E27FC236}">
                <a16:creationId xmlns:a16="http://schemas.microsoft.com/office/drawing/2014/main" id="{F98BF0BC-76D6-210D-0588-1C87C4378FE7}"/>
              </a:ext>
            </a:extLst>
          </p:cNvPr>
          <p:cNvCxnSpPr>
            <a:cxnSpLocks/>
          </p:cNvCxnSpPr>
          <p:nvPr/>
        </p:nvCxnSpPr>
        <p:spPr>
          <a:xfrm flipH="1">
            <a:off x="2243972" y="1806861"/>
            <a:ext cx="3108013" cy="0"/>
          </a:xfrm>
          <a:prstGeom prst="straightConnector1">
            <a:avLst/>
          </a:prstGeom>
          <a:ln w="38100">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1" name="Connecteur droit avec flèche 30">
            <a:extLst>
              <a:ext uri="{FF2B5EF4-FFF2-40B4-BE49-F238E27FC236}">
                <a16:creationId xmlns:a16="http://schemas.microsoft.com/office/drawing/2014/main" id="{8947D63C-D7C4-036C-60EF-7E64ACDBF3C5}"/>
              </a:ext>
            </a:extLst>
          </p:cNvPr>
          <p:cNvCxnSpPr>
            <a:cxnSpLocks/>
          </p:cNvCxnSpPr>
          <p:nvPr/>
        </p:nvCxnSpPr>
        <p:spPr>
          <a:xfrm>
            <a:off x="5918356" y="2373231"/>
            <a:ext cx="0" cy="771475"/>
          </a:xfrm>
          <a:prstGeom prst="straightConnector1">
            <a:avLst/>
          </a:prstGeom>
          <a:ln w="38100">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32" name="Connecteur en angle 9">
            <a:extLst>
              <a:ext uri="{FF2B5EF4-FFF2-40B4-BE49-F238E27FC236}">
                <a16:creationId xmlns:a16="http://schemas.microsoft.com/office/drawing/2014/main" id="{3566C25E-CC9A-6414-FC3D-646E1F282544}"/>
              </a:ext>
            </a:extLst>
          </p:cNvPr>
          <p:cNvCxnSpPr>
            <a:cxnSpLocks/>
          </p:cNvCxnSpPr>
          <p:nvPr/>
        </p:nvCxnSpPr>
        <p:spPr>
          <a:xfrm>
            <a:off x="6484726" y="1806861"/>
            <a:ext cx="4267729" cy="1337846"/>
          </a:xfrm>
          <a:prstGeom prst="bentConnector2">
            <a:avLst/>
          </a:prstGeom>
          <a:ln w="38100">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34" name="Image 33">
            <a:extLst>
              <a:ext uri="{FF2B5EF4-FFF2-40B4-BE49-F238E27FC236}">
                <a16:creationId xmlns:a16="http://schemas.microsoft.com/office/drawing/2014/main" id="{F3327F30-7C1B-7746-EF30-883E1A8FC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344" y="5069860"/>
            <a:ext cx="1231356" cy="1231356"/>
          </a:xfrm>
          <a:prstGeom prst="rect">
            <a:avLst/>
          </a:prstGeom>
        </p:spPr>
      </p:pic>
      <p:cxnSp>
        <p:nvCxnSpPr>
          <p:cNvPr id="35" name="Connecteur en angle 16">
            <a:extLst>
              <a:ext uri="{FF2B5EF4-FFF2-40B4-BE49-F238E27FC236}">
                <a16:creationId xmlns:a16="http://schemas.microsoft.com/office/drawing/2014/main" id="{285C1BD7-3E87-58EB-1C1A-466BCD5181C0}"/>
              </a:ext>
            </a:extLst>
          </p:cNvPr>
          <p:cNvCxnSpPr>
            <a:cxnSpLocks/>
          </p:cNvCxnSpPr>
          <p:nvPr/>
        </p:nvCxnSpPr>
        <p:spPr>
          <a:xfrm>
            <a:off x="1828033" y="2379874"/>
            <a:ext cx="3464863" cy="945609"/>
          </a:xfrm>
          <a:prstGeom prst="bentConnector3">
            <a:avLst>
              <a:gd name="adj1" fmla="val 50000"/>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6" name="Connecteur en angle 53">
            <a:extLst>
              <a:ext uri="{FF2B5EF4-FFF2-40B4-BE49-F238E27FC236}">
                <a16:creationId xmlns:a16="http://schemas.microsoft.com/office/drawing/2014/main" id="{4DF34134-3399-77DF-503D-2D0FA9DAA266}"/>
              </a:ext>
            </a:extLst>
          </p:cNvPr>
          <p:cNvCxnSpPr>
            <a:cxnSpLocks/>
          </p:cNvCxnSpPr>
          <p:nvPr/>
        </p:nvCxnSpPr>
        <p:spPr>
          <a:xfrm flipV="1">
            <a:off x="3542126" y="4173236"/>
            <a:ext cx="1895807" cy="1777940"/>
          </a:xfrm>
          <a:prstGeom prst="bentConnector3">
            <a:avLst>
              <a:gd name="adj1" fmla="val 50000"/>
            </a:avLst>
          </a:prstGeom>
          <a:ln w="38100">
            <a:solidFill>
              <a:schemeClr val="accent3"/>
            </a:solidFill>
            <a:prstDash val="dashDot"/>
            <a:tailEnd type="triangle"/>
          </a:ln>
        </p:spPr>
        <p:style>
          <a:lnRef idx="2">
            <a:schemeClr val="accent1"/>
          </a:lnRef>
          <a:fillRef idx="0">
            <a:schemeClr val="accent1"/>
          </a:fillRef>
          <a:effectRef idx="1">
            <a:schemeClr val="accent1"/>
          </a:effectRef>
          <a:fontRef idx="minor">
            <a:schemeClr val="tx1"/>
          </a:fontRef>
        </p:style>
      </p:cxnSp>
      <p:cxnSp>
        <p:nvCxnSpPr>
          <p:cNvPr id="37" name="Connecteur droit avec flèche 36">
            <a:extLst>
              <a:ext uri="{FF2B5EF4-FFF2-40B4-BE49-F238E27FC236}">
                <a16:creationId xmlns:a16="http://schemas.microsoft.com/office/drawing/2014/main" id="{1489E1BC-F559-D32C-9400-42FB5A48FD0E}"/>
              </a:ext>
            </a:extLst>
          </p:cNvPr>
          <p:cNvCxnSpPr>
            <a:cxnSpLocks/>
          </p:cNvCxnSpPr>
          <p:nvPr/>
        </p:nvCxnSpPr>
        <p:spPr>
          <a:xfrm>
            <a:off x="6484726" y="3711077"/>
            <a:ext cx="3701358" cy="1"/>
          </a:xfrm>
          <a:prstGeom prst="straightConnector1">
            <a:avLst/>
          </a:prstGeom>
          <a:ln w="38100">
            <a:solidFill>
              <a:schemeClr val="accent2"/>
            </a:solidFill>
            <a:prstDash val="dashDot"/>
            <a:tailEnd type="triangle"/>
          </a:ln>
        </p:spPr>
        <p:style>
          <a:lnRef idx="2">
            <a:schemeClr val="accent1"/>
          </a:lnRef>
          <a:fillRef idx="0">
            <a:schemeClr val="accent1"/>
          </a:fillRef>
          <a:effectRef idx="1">
            <a:schemeClr val="accent1"/>
          </a:effectRef>
          <a:fontRef idx="minor">
            <a:schemeClr val="tx1"/>
          </a:fontRef>
        </p:style>
      </p:cxnSp>
      <p:cxnSp>
        <p:nvCxnSpPr>
          <p:cNvPr id="38" name="Connecteur en angle 224">
            <a:extLst>
              <a:ext uri="{FF2B5EF4-FFF2-40B4-BE49-F238E27FC236}">
                <a16:creationId xmlns:a16="http://schemas.microsoft.com/office/drawing/2014/main" id="{BEB727D7-E71F-FE9F-9A63-8C9C23F13A96}"/>
              </a:ext>
            </a:extLst>
          </p:cNvPr>
          <p:cNvCxnSpPr>
            <a:cxnSpLocks/>
            <a:stCxn id="34" idx="3"/>
          </p:cNvCxnSpPr>
          <p:nvPr/>
        </p:nvCxnSpPr>
        <p:spPr>
          <a:xfrm flipV="1">
            <a:off x="8800700" y="4277448"/>
            <a:ext cx="1951755" cy="1408090"/>
          </a:xfrm>
          <a:prstGeom prst="bentConnector2">
            <a:avLst/>
          </a:prstGeom>
          <a:ln w="38100">
            <a:solidFill>
              <a:schemeClr val="bg1">
                <a:lumMod val="50000"/>
              </a:schemeClr>
            </a:solidFill>
            <a:prstDash val="dashDot"/>
            <a:tailEnd type="triangle"/>
          </a:ln>
        </p:spPr>
        <p:style>
          <a:lnRef idx="2">
            <a:schemeClr val="accent1"/>
          </a:lnRef>
          <a:fillRef idx="0">
            <a:schemeClr val="accent1"/>
          </a:fillRef>
          <a:effectRef idx="1">
            <a:schemeClr val="accent1"/>
          </a:effectRef>
          <a:fontRef idx="minor">
            <a:schemeClr val="tx1"/>
          </a:fontRef>
        </p:style>
      </p:cxnSp>
      <p:sp>
        <p:nvSpPr>
          <p:cNvPr id="39" name="ZoneTexte 38">
            <a:extLst>
              <a:ext uri="{FF2B5EF4-FFF2-40B4-BE49-F238E27FC236}">
                <a16:creationId xmlns:a16="http://schemas.microsoft.com/office/drawing/2014/main" id="{ABCFC161-0551-DEF0-9397-8BCF93E8B60A}"/>
              </a:ext>
            </a:extLst>
          </p:cNvPr>
          <p:cNvSpPr txBox="1"/>
          <p:nvPr/>
        </p:nvSpPr>
        <p:spPr>
          <a:xfrm>
            <a:off x="3605000" y="2640048"/>
            <a:ext cx="1772592" cy="646331"/>
          </a:xfrm>
          <a:prstGeom prst="rect">
            <a:avLst/>
          </a:prstGeom>
          <a:noFill/>
        </p:spPr>
        <p:txBody>
          <a:bodyPr wrap="square" rtlCol="0">
            <a:spAutoFit/>
          </a:bodyPr>
          <a:lstStyle/>
          <a:p>
            <a:r>
              <a:rPr lang="fr-FR" dirty="0">
                <a:solidFill>
                  <a:schemeClr val="tx2"/>
                </a:solidFill>
                <a:latin typeface="Arial Narrow" panose="020B0606020202030204" pitchFamily="34" charset="0"/>
              </a:rPr>
              <a:t>Import complet dans </a:t>
            </a:r>
            <a:r>
              <a:rPr lang="fr-FR" dirty="0" err="1">
                <a:solidFill>
                  <a:schemeClr val="tx2"/>
                </a:solidFill>
                <a:latin typeface="Arial Narrow" panose="020B0606020202030204" pitchFamily="34" charset="0"/>
              </a:rPr>
              <a:t>Step</a:t>
            </a:r>
            <a:endParaRPr lang="fr-FR" dirty="0">
              <a:solidFill>
                <a:schemeClr val="tx2"/>
              </a:solidFill>
              <a:latin typeface="Arial Narrow" panose="020B0606020202030204" pitchFamily="34" charset="0"/>
            </a:endParaRPr>
          </a:p>
        </p:txBody>
      </p:sp>
      <p:sp>
        <p:nvSpPr>
          <p:cNvPr id="40" name="ZoneTexte 39">
            <a:extLst>
              <a:ext uri="{FF2B5EF4-FFF2-40B4-BE49-F238E27FC236}">
                <a16:creationId xmlns:a16="http://schemas.microsoft.com/office/drawing/2014/main" id="{07F47386-461B-6BCC-10B6-30DFA1DAD327}"/>
              </a:ext>
            </a:extLst>
          </p:cNvPr>
          <p:cNvSpPr txBox="1"/>
          <p:nvPr/>
        </p:nvSpPr>
        <p:spPr>
          <a:xfrm>
            <a:off x="6484726" y="3249906"/>
            <a:ext cx="3530538" cy="923330"/>
          </a:xfrm>
          <a:prstGeom prst="rect">
            <a:avLst/>
          </a:prstGeom>
          <a:noFill/>
        </p:spPr>
        <p:txBody>
          <a:bodyPr wrap="square" rtlCol="0">
            <a:spAutoFit/>
          </a:bodyPr>
          <a:lstStyle/>
          <a:p>
            <a:r>
              <a:rPr lang="fr-FR" dirty="0">
                <a:solidFill>
                  <a:schemeClr val="accent2">
                    <a:lumMod val="75000"/>
                  </a:schemeClr>
                </a:solidFill>
                <a:latin typeface="Arial Narrow" panose="020B0606020202030204" pitchFamily="34" charset="0"/>
              </a:rPr>
              <a:t>Import complet des données de </a:t>
            </a:r>
            <a:r>
              <a:rPr lang="fr-FR" dirty="0" err="1">
                <a:solidFill>
                  <a:schemeClr val="accent2">
                    <a:lumMod val="75000"/>
                  </a:schemeClr>
                </a:solidFill>
                <a:latin typeface="Arial Narrow" panose="020B0606020202030204" pitchFamily="34" charset="0"/>
              </a:rPr>
              <a:t>Step</a:t>
            </a:r>
            <a:endParaRPr lang="fr-FR" dirty="0">
              <a:solidFill>
                <a:schemeClr val="accent2">
                  <a:lumMod val="75000"/>
                </a:schemeClr>
              </a:solidFill>
              <a:latin typeface="Arial Narrow" panose="020B0606020202030204" pitchFamily="34" charset="0"/>
            </a:endParaRPr>
          </a:p>
          <a:p>
            <a:endParaRPr lang="fr-FR" dirty="0">
              <a:solidFill>
                <a:schemeClr val="accent2">
                  <a:lumMod val="75000"/>
                </a:schemeClr>
              </a:solidFill>
              <a:latin typeface="Arial Narrow" panose="020B0606020202030204" pitchFamily="34" charset="0"/>
            </a:endParaRPr>
          </a:p>
          <a:p>
            <a:r>
              <a:rPr lang="fr-FR" dirty="0">
                <a:solidFill>
                  <a:schemeClr val="accent2">
                    <a:lumMod val="75000"/>
                  </a:schemeClr>
                </a:solidFill>
                <a:latin typeface="Arial Narrow" panose="020B0606020202030204" pitchFamily="34" charset="0"/>
              </a:rPr>
              <a:t>mais incomplet vis-à-vis de Star</a:t>
            </a:r>
          </a:p>
        </p:txBody>
      </p:sp>
      <p:sp>
        <p:nvSpPr>
          <p:cNvPr id="41" name="ZoneTexte 40">
            <a:extLst>
              <a:ext uri="{FF2B5EF4-FFF2-40B4-BE49-F238E27FC236}">
                <a16:creationId xmlns:a16="http://schemas.microsoft.com/office/drawing/2014/main" id="{8DCA4114-F52E-32F7-AB95-653CEDEAB370}"/>
              </a:ext>
            </a:extLst>
          </p:cNvPr>
          <p:cNvSpPr txBox="1"/>
          <p:nvPr/>
        </p:nvSpPr>
        <p:spPr>
          <a:xfrm>
            <a:off x="6561140" y="6122204"/>
            <a:ext cx="3954895" cy="369332"/>
          </a:xfrm>
          <a:prstGeom prst="rect">
            <a:avLst/>
          </a:prstGeom>
          <a:noFill/>
        </p:spPr>
        <p:txBody>
          <a:bodyPr wrap="square" rtlCol="0">
            <a:spAutoFit/>
          </a:bodyPr>
          <a:lstStyle/>
          <a:p>
            <a:pPr algn="ctr"/>
            <a:r>
              <a:rPr lang="fr-FR" dirty="0">
                <a:solidFill>
                  <a:schemeClr val="bg1">
                    <a:lumMod val="50000"/>
                  </a:schemeClr>
                </a:solidFill>
                <a:latin typeface="Arial Narrow" panose="020B0606020202030204" pitchFamily="34" charset="0"/>
              </a:rPr>
              <a:t>Complétude manuelle via les formulaires</a:t>
            </a:r>
          </a:p>
        </p:txBody>
      </p:sp>
      <p:cxnSp>
        <p:nvCxnSpPr>
          <p:cNvPr id="42" name="Connecteur en angle 229">
            <a:extLst>
              <a:ext uri="{FF2B5EF4-FFF2-40B4-BE49-F238E27FC236}">
                <a16:creationId xmlns:a16="http://schemas.microsoft.com/office/drawing/2014/main" id="{678B0EB5-D48C-E3ED-57FC-A09B1B53F3F7}"/>
              </a:ext>
            </a:extLst>
          </p:cNvPr>
          <p:cNvCxnSpPr>
            <a:cxnSpLocks/>
          </p:cNvCxnSpPr>
          <p:nvPr/>
        </p:nvCxnSpPr>
        <p:spPr>
          <a:xfrm rot="16200000" flipH="1">
            <a:off x="5262919" y="-2344827"/>
            <a:ext cx="2470588" cy="9641223"/>
          </a:xfrm>
          <a:prstGeom prst="bentConnector4">
            <a:avLst>
              <a:gd name="adj1" fmla="val -9253"/>
              <a:gd name="adj2" fmla="val 102371"/>
            </a:avLst>
          </a:prstGeom>
          <a:ln w="38100">
            <a:solidFill>
              <a:schemeClr val="accent4">
                <a:lumMod val="60000"/>
                <a:lumOff val="4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3" name="ZoneTexte 42">
            <a:extLst>
              <a:ext uri="{FF2B5EF4-FFF2-40B4-BE49-F238E27FC236}">
                <a16:creationId xmlns:a16="http://schemas.microsoft.com/office/drawing/2014/main" id="{8376A120-F052-4C92-C621-69B138F8AFF6}"/>
              </a:ext>
            </a:extLst>
          </p:cNvPr>
          <p:cNvSpPr txBox="1"/>
          <p:nvPr/>
        </p:nvSpPr>
        <p:spPr>
          <a:xfrm>
            <a:off x="8578870" y="1091045"/>
            <a:ext cx="3062001" cy="369332"/>
          </a:xfrm>
          <a:prstGeom prst="rect">
            <a:avLst/>
          </a:prstGeom>
          <a:noFill/>
        </p:spPr>
        <p:txBody>
          <a:bodyPr wrap="square" rtlCol="0">
            <a:spAutoFit/>
          </a:bodyPr>
          <a:lstStyle/>
          <a:p>
            <a:r>
              <a:rPr lang="fr-FR" dirty="0">
                <a:solidFill>
                  <a:schemeClr val="accent4"/>
                </a:solidFill>
                <a:latin typeface="Arial Narrow" panose="020B0606020202030204" pitchFamily="34" charset="0"/>
              </a:rPr>
              <a:t>Import complet vers Star à l’étude</a:t>
            </a:r>
          </a:p>
        </p:txBody>
      </p:sp>
      <p:cxnSp>
        <p:nvCxnSpPr>
          <p:cNvPr id="44" name="Connecteur en angle 71">
            <a:extLst>
              <a:ext uri="{FF2B5EF4-FFF2-40B4-BE49-F238E27FC236}">
                <a16:creationId xmlns:a16="http://schemas.microsoft.com/office/drawing/2014/main" id="{800065CA-32DC-FACA-2325-96DBF065A3E0}"/>
              </a:ext>
            </a:extLst>
          </p:cNvPr>
          <p:cNvCxnSpPr>
            <a:cxnSpLocks/>
            <a:stCxn id="34" idx="1"/>
          </p:cNvCxnSpPr>
          <p:nvPr/>
        </p:nvCxnSpPr>
        <p:spPr>
          <a:xfrm rot="10800000">
            <a:off x="5918356" y="4277448"/>
            <a:ext cx="1650988" cy="1408091"/>
          </a:xfrm>
          <a:prstGeom prst="bentConnector2">
            <a:avLst/>
          </a:prstGeom>
          <a:ln w="38100">
            <a:solidFill>
              <a:schemeClr val="bg1">
                <a:lumMod val="50000"/>
              </a:schemeClr>
            </a:solidFill>
            <a:prstDash val="dashDot"/>
            <a:tailEnd type="triangle"/>
          </a:ln>
        </p:spPr>
        <p:style>
          <a:lnRef idx="2">
            <a:schemeClr val="accent1"/>
          </a:lnRef>
          <a:fillRef idx="0">
            <a:schemeClr val="accent1"/>
          </a:fillRef>
          <a:effectRef idx="1">
            <a:schemeClr val="accent1"/>
          </a:effectRef>
          <a:fontRef idx="minor">
            <a:schemeClr val="tx1"/>
          </a:fontRef>
        </p:style>
      </p:cxnSp>
      <p:sp>
        <p:nvSpPr>
          <p:cNvPr id="45" name="ZoneTexte 44">
            <a:extLst>
              <a:ext uri="{FF2B5EF4-FFF2-40B4-BE49-F238E27FC236}">
                <a16:creationId xmlns:a16="http://schemas.microsoft.com/office/drawing/2014/main" id="{5A4C6C40-AF85-BEC2-ED63-4746AF89BAD6}"/>
              </a:ext>
            </a:extLst>
          </p:cNvPr>
          <p:cNvSpPr txBox="1"/>
          <p:nvPr/>
        </p:nvSpPr>
        <p:spPr>
          <a:xfrm>
            <a:off x="3425026" y="5983510"/>
            <a:ext cx="2107318" cy="646331"/>
          </a:xfrm>
          <a:prstGeom prst="rect">
            <a:avLst/>
          </a:prstGeom>
          <a:noFill/>
        </p:spPr>
        <p:txBody>
          <a:bodyPr wrap="square" rtlCol="0">
            <a:spAutoFit/>
          </a:bodyPr>
          <a:lstStyle/>
          <a:p>
            <a:r>
              <a:rPr lang="fr-FR" dirty="0">
                <a:solidFill>
                  <a:schemeClr val="accent3"/>
                </a:solidFill>
                <a:latin typeface="Arial Narrow" panose="020B0606020202030204" pitchFamily="34" charset="0"/>
              </a:rPr>
              <a:t>Autres types d’import</a:t>
            </a:r>
            <a:br>
              <a:rPr lang="fr-FR" dirty="0">
                <a:solidFill>
                  <a:schemeClr val="accent3"/>
                </a:solidFill>
                <a:latin typeface="Arial Narrow" panose="020B0606020202030204" pitchFamily="34" charset="0"/>
              </a:rPr>
            </a:br>
            <a:r>
              <a:rPr lang="fr-FR" dirty="0">
                <a:solidFill>
                  <a:schemeClr val="accent3"/>
                </a:solidFill>
                <a:latin typeface="Arial Narrow" panose="020B0606020202030204" pitchFamily="34" charset="0"/>
              </a:rPr>
              <a:t>et solutions locales</a:t>
            </a:r>
          </a:p>
        </p:txBody>
      </p:sp>
      <p:pic>
        <p:nvPicPr>
          <p:cNvPr id="46" name="Image 45" descr="Une image contenant cercle, logo, Police, Graphique&#10;&#10;Description générée automatiquement">
            <a:extLst>
              <a:ext uri="{FF2B5EF4-FFF2-40B4-BE49-F238E27FC236}">
                <a16:creationId xmlns:a16="http://schemas.microsoft.com/office/drawing/2014/main" id="{27F9BFDC-1B43-D31B-59E3-A67E3475148A}"/>
              </a:ext>
            </a:extLst>
          </p:cNvPr>
          <p:cNvPicPr>
            <a:picLocks noChangeAspect="1"/>
          </p:cNvPicPr>
          <p:nvPr/>
        </p:nvPicPr>
        <p:blipFill>
          <a:blip r:embed="rId4"/>
          <a:stretch>
            <a:fillRect/>
          </a:stretch>
        </p:blipFill>
        <p:spPr>
          <a:xfrm>
            <a:off x="1081564" y="1270968"/>
            <a:ext cx="1132742" cy="1132742"/>
          </a:xfrm>
          <a:prstGeom prst="rect">
            <a:avLst/>
          </a:prstGeom>
        </p:spPr>
      </p:pic>
      <p:pic>
        <p:nvPicPr>
          <p:cNvPr id="47" name="Image 46" descr="Une image contenant logo, cercle, Police, symbole&#10;&#10;Description générée automatiquement">
            <a:extLst>
              <a:ext uri="{FF2B5EF4-FFF2-40B4-BE49-F238E27FC236}">
                <a16:creationId xmlns:a16="http://schemas.microsoft.com/office/drawing/2014/main" id="{3542B03F-3D12-46D2-031F-A6C8123EB45F}"/>
              </a:ext>
            </a:extLst>
          </p:cNvPr>
          <p:cNvPicPr>
            <a:picLocks noChangeAspect="1"/>
          </p:cNvPicPr>
          <p:nvPr/>
        </p:nvPicPr>
        <p:blipFill>
          <a:blip r:embed="rId5"/>
          <a:stretch>
            <a:fillRect/>
          </a:stretch>
        </p:blipFill>
        <p:spPr>
          <a:xfrm>
            <a:off x="651174" y="3970642"/>
            <a:ext cx="1099941" cy="1099941"/>
          </a:xfrm>
          <a:prstGeom prst="rect">
            <a:avLst/>
          </a:prstGeom>
        </p:spPr>
      </p:pic>
      <p:pic>
        <p:nvPicPr>
          <p:cNvPr id="48" name="Image 47" descr="Une image contenant cercle, logo, Police, symbole&#10;&#10;Description générée automatiquement">
            <a:extLst>
              <a:ext uri="{FF2B5EF4-FFF2-40B4-BE49-F238E27FC236}">
                <a16:creationId xmlns:a16="http://schemas.microsoft.com/office/drawing/2014/main" id="{2ABDFDA1-4780-E633-5384-E472F8100C4F}"/>
              </a:ext>
            </a:extLst>
          </p:cNvPr>
          <p:cNvPicPr>
            <a:picLocks noChangeAspect="1"/>
          </p:cNvPicPr>
          <p:nvPr/>
        </p:nvPicPr>
        <p:blipFill>
          <a:blip r:embed="rId6"/>
          <a:stretch>
            <a:fillRect/>
          </a:stretch>
        </p:blipFill>
        <p:spPr>
          <a:xfrm>
            <a:off x="607790" y="2695955"/>
            <a:ext cx="1164569" cy="1164569"/>
          </a:xfrm>
          <a:prstGeom prst="rect">
            <a:avLst/>
          </a:prstGeom>
        </p:spPr>
      </p:pic>
      <p:pic>
        <p:nvPicPr>
          <p:cNvPr id="49" name="Image 48" descr="Une image contenant Police, Graphique, cercle, symbole&#10;&#10;Description générée automatiquement">
            <a:extLst>
              <a:ext uri="{FF2B5EF4-FFF2-40B4-BE49-F238E27FC236}">
                <a16:creationId xmlns:a16="http://schemas.microsoft.com/office/drawing/2014/main" id="{8F576F09-3A26-0C8A-1063-B348A87C358E}"/>
              </a:ext>
            </a:extLst>
          </p:cNvPr>
          <p:cNvPicPr>
            <a:picLocks noChangeAspect="1"/>
          </p:cNvPicPr>
          <p:nvPr/>
        </p:nvPicPr>
        <p:blipFill>
          <a:blip r:embed="rId7"/>
          <a:stretch>
            <a:fillRect/>
          </a:stretch>
        </p:blipFill>
        <p:spPr>
          <a:xfrm>
            <a:off x="5351985" y="1272514"/>
            <a:ext cx="1132742" cy="1132742"/>
          </a:xfrm>
          <a:prstGeom prst="rect">
            <a:avLst/>
          </a:prstGeom>
        </p:spPr>
      </p:pic>
      <p:pic>
        <p:nvPicPr>
          <p:cNvPr id="50" name="Image 49" descr="Une image contenant logo, symbole, Graphique, Police&#10;&#10;Description générée automatiquement">
            <a:extLst>
              <a:ext uri="{FF2B5EF4-FFF2-40B4-BE49-F238E27FC236}">
                <a16:creationId xmlns:a16="http://schemas.microsoft.com/office/drawing/2014/main" id="{264977E6-318E-03DC-C650-1EF481219518}"/>
              </a:ext>
            </a:extLst>
          </p:cNvPr>
          <p:cNvPicPr>
            <a:picLocks noChangeAspect="1"/>
          </p:cNvPicPr>
          <p:nvPr/>
        </p:nvPicPr>
        <p:blipFill>
          <a:blip r:embed="rId8"/>
          <a:stretch>
            <a:fillRect/>
          </a:stretch>
        </p:blipFill>
        <p:spPr>
          <a:xfrm>
            <a:off x="10186083" y="3132973"/>
            <a:ext cx="1132742" cy="1132742"/>
          </a:xfrm>
          <a:prstGeom prst="rect">
            <a:avLst/>
          </a:prstGeom>
        </p:spPr>
      </p:pic>
      <p:pic>
        <p:nvPicPr>
          <p:cNvPr id="51" name="Image 50" descr="Une image contenant Graphique, logo, Police, cercle&#10;&#10;Description générée automatiquement">
            <a:extLst>
              <a:ext uri="{FF2B5EF4-FFF2-40B4-BE49-F238E27FC236}">
                <a16:creationId xmlns:a16="http://schemas.microsoft.com/office/drawing/2014/main" id="{C7BE1382-CFAE-0B59-8AE2-D690F246F55E}"/>
              </a:ext>
            </a:extLst>
          </p:cNvPr>
          <p:cNvPicPr>
            <a:picLocks noChangeAspect="1"/>
          </p:cNvPicPr>
          <p:nvPr/>
        </p:nvPicPr>
        <p:blipFill>
          <a:blip r:embed="rId9"/>
          <a:stretch>
            <a:fillRect/>
          </a:stretch>
        </p:blipFill>
        <p:spPr>
          <a:xfrm>
            <a:off x="5311897" y="3142874"/>
            <a:ext cx="1132741" cy="1130485"/>
          </a:xfrm>
          <a:prstGeom prst="rect">
            <a:avLst/>
          </a:prstGeom>
        </p:spPr>
      </p:pic>
      <p:cxnSp>
        <p:nvCxnSpPr>
          <p:cNvPr id="52" name="Connecteur en angle 16">
            <a:extLst>
              <a:ext uri="{FF2B5EF4-FFF2-40B4-BE49-F238E27FC236}">
                <a16:creationId xmlns:a16="http://schemas.microsoft.com/office/drawing/2014/main" id="{39B6E55C-76B2-C6E6-E191-4725DCEF09FC}"/>
              </a:ext>
            </a:extLst>
          </p:cNvPr>
          <p:cNvCxnSpPr>
            <a:cxnSpLocks/>
          </p:cNvCxnSpPr>
          <p:nvPr/>
        </p:nvCxnSpPr>
        <p:spPr>
          <a:xfrm flipV="1">
            <a:off x="2183959" y="3722244"/>
            <a:ext cx="3062666" cy="1026322"/>
          </a:xfrm>
          <a:prstGeom prst="bentConnector3">
            <a:avLst>
              <a:gd name="adj1" fmla="val 50000"/>
            </a:avLst>
          </a:prstGeom>
          <a:ln w="38100">
            <a:solidFill>
              <a:schemeClr val="accent5"/>
            </a:solidFill>
            <a:prstDash val="lgDashDot"/>
            <a:tailEnd type="triangle"/>
          </a:ln>
        </p:spPr>
        <p:style>
          <a:lnRef idx="2">
            <a:schemeClr val="accent1"/>
          </a:lnRef>
          <a:fillRef idx="0">
            <a:schemeClr val="accent1"/>
          </a:fillRef>
          <a:effectRef idx="1">
            <a:schemeClr val="accent1"/>
          </a:effectRef>
          <a:fontRef idx="minor">
            <a:schemeClr val="tx1"/>
          </a:fontRef>
        </p:style>
      </p:cxnSp>
      <p:sp>
        <p:nvSpPr>
          <p:cNvPr id="53" name="ZoneTexte 52">
            <a:extLst>
              <a:ext uri="{FF2B5EF4-FFF2-40B4-BE49-F238E27FC236}">
                <a16:creationId xmlns:a16="http://schemas.microsoft.com/office/drawing/2014/main" id="{26800094-BCC7-7E25-D4F9-E0C523B30E5D}"/>
              </a:ext>
            </a:extLst>
          </p:cNvPr>
          <p:cNvSpPr txBox="1"/>
          <p:nvPr/>
        </p:nvSpPr>
        <p:spPr>
          <a:xfrm>
            <a:off x="1960176" y="4091094"/>
            <a:ext cx="1772592" cy="646331"/>
          </a:xfrm>
          <a:prstGeom prst="rect">
            <a:avLst/>
          </a:prstGeom>
          <a:noFill/>
        </p:spPr>
        <p:txBody>
          <a:bodyPr wrap="square" rtlCol="0">
            <a:spAutoFit/>
          </a:bodyPr>
          <a:lstStyle/>
          <a:p>
            <a:pPr algn="r"/>
            <a:r>
              <a:rPr lang="fr-FR" dirty="0">
                <a:solidFill>
                  <a:schemeClr val="accent5"/>
                </a:solidFill>
                <a:latin typeface="Arial Narrow" panose="020B0606020202030204" pitchFamily="34" charset="0"/>
              </a:rPr>
              <a:t>Import incomplet</a:t>
            </a:r>
            <a:br>
              <a:rPr lang="fr-FR" dirty="0">
                <a:solidFill>
                  <a:schemeClr val="accent5"/>
                </a:solidFill>
                <a:latin typeface="Arial Narrow" panose="020B0606020202030204" pitchFamily="34" charset="0"/>
              </a:rPr>
            </a:br>
            <a:r>
              <a:rPr lang="fr-FR" dirty="0">
                <a:solidFill>
                  <a:schemeClr val="accent5"/>
                </a:solidFill>
                <a:latin typeface="Arial Narrow" panose="020B0606020202030204" pitchFamily="34" charset="0"/>
              </a:rPr>
              <a:t>dans </a:t>
            </a:r>
            <a:r>
              <a:rPr lang="fr-FR" dirty="0" err="1">
                <a:solidFill>
                  <a:schemeClr val="accent5"/>
                </a:solidFill>
                <a:latin typeface="Arial Narrow" panose="020B0606020202030204" pitchFamily="34" charset="0"/>
              </a:rPr>
              <a:t>Step</a:t>
            </a:r>
            <a:endParaRPr lang="fr-FR" dirty="0">
              <a:solidFill>
                <a:schemeClr val="accent5"/>
              </a:solidFill>
              <a:latin typeface="Arial Narrow" panose="020B0606020202030204" pitchFamily="34" charset="0"/>
            </a:endParaRPr>
          </a:p>
        </p:txBody>
      </p:sp>
      <p:pic>
        <p:nvPicPr>
          <p:cNvPr id="4" name="Image 3">
            <a:extLst>
              <a:ext uri="{FF2B5EF4-FFF2-40B4-BE49-F238E27FC236}">
                <a16:creationId xmlns:a16="http://schemas.microsoft.com/office/drawing/2014/main" id="{EDFF0D83-43E6-084B-3583-796051C460CB}"/>
              </a:ext>
            </a:extLst>
          </p:cNvPr>
          <p:cNvPicPr>
            <a:picLocks noChangeAspect="1"/>
          </p:cNvPicPr>
          <p:nvPr/>
        </p:nvPicPr>
        <p:blipFill>
          <a:blip r:embed="rId10"/>
          <a:stretch>
            <a:fillRect/>
          </a:stretch>
        </p:blipFill>
        <p:spPr>
          <a:xfrm>
            <a:off x="633118" y="5180701"/>
            <a:ext cx="1132742" cy="1132742"/>
          </a:xfrm>
          <a:prstGeom prst="rect">
            <a:avLst/>
          </a:prstGeom>
        </p:spPr>
      </p:pic>
      <p:sp>
        <p:nvSpPr>
          <p:cNvPr id="7" name="Rectangle 6">
            <a:extLst>
              <a:ext uri="{FF2B5EF4-FFF2-40B4-BE49-F238E27FC236}">
                <a16:creationId xmlns:a16="http://schemas.microsoft.com/office/drawing/2014/main" id="{BB7B4DCD-5B61-DFF4-5522-549BDDBBD480}"/>
              </a:ext>
            </a:extLst>
          </p:cNvPr>
          <p:cNvSpPr/>
          <p:nvPr/>
        </p:nvSpPr>
        <p:spPr>
          <a:xfrm>
            <a:off x="399618" y="2576725"/>
            <a:ext cx="1728667" cy="3815965"/>
          </a:xfrm>
          <a:prstGeom prst="rect">
            <a:avLst/>
          </a:prstGeom>
          <a:noFill/>
          <a:ln w="38100">
            <a:solidFill>
              <a:schemeClr val="accent5"/>
            </a:solidFill>
            <a:prstDash val="lg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2390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40833" y="866776"/>
            <a:ext cx="5713396" cy="5408151"/>
          </a:xfrm>
          <a:prstGeom prst="rect">
            <a:avLst/>
          </a:prstGeom>
        </p:spPr>
      </p:pic>
      <p:sp>
        <p:nvSpPr>
          <p:cNvPr id="6" name="Espace réservé du contenu 5"/>
          <p:cNvSpPr>
            <a:spLocks noGrp="1"/>
          </p:cNvSpPr>
          <p:nvPr>
            <p:ph idx="1"/>
          </p:nvPr>
        </p:nvSpPr>
        <p:spPr>
          <a:xfrm>
            <a:off x="675118" y="866776"/>
            <a:ext cx="10656605" cy="5962159"/>
          </a:xfrm>
        </p:spPr>
        <p:txBody>
          <a:bodyPr>
            <a:normAutofit fontScale="77500" lnSpcReduction="20000"/>
          </a:bodyPr>
          <a:lstStyle/>
          <a:p>
            <a:endParaRPr lang="fr-FR" sz="2800" dirty="0"/>
          </a:p>
          <a:p>
            <a:r>
              <a:rPr lang="fr-FR" sz="2800" dirty="0"/>
              <a:t>Zone sensible</a:t>
            </a:r>
          </a:p>
          <a:p>
            <a:pPr lvl="1">
              <a:lnSpc>
                <a:spcPct val="90000"/>
              </a:lnSpc>
            </a:pPr>
            <a:r>
              <a:rPr lang="fr-FR" sz="2100" dirty="0"/>
              <a:t>Réservée aux correspondants </a:t>
            </a:r>
            <a:r>
              <a:rPr lang="fr-FR" sz="2100" dirty="0" err="1"/>
              <a:t>Step</a:t>
            </a:r>
            <a:endParaRPr lang="fr-FR" sz="2100" dirty="0"/>
          </a:p>
          <a:p>
            <a:pPr lvl="1">
              <a:lnSpc>
                <a:spcPct val="90000"/>
              </a:lnSpc>
            </a:pPr>
            <a:r>
              <a:rPr lang="fr-FR" dirty="0"/>
              <a:t>À</a:t>
            </a:r>
            <a:r>
              <a:rPr lang="fr-FR" sz="2100" dirty="0"/>
              <a:t> utiliser avec parcimonie</a:t>
            </a:r>
          </a:p>
          <a:p>
            <a:pPr lvl="1">
              <a:lnSpc>
                <a:spcPct val="90000"/>
              </a:lnSpc>
            </a:pPr>
            <a:r>
              <a:rPr lang="fr-FR" sz="2100" dirty="0"/>
              <a:t>Impacte tous les établissements membres</a:t>
            </a:r>
          </a:p>
          <a:p>
            <a:pPr lvl="1">
              <a:lnSpc>
                <a:spcPct val="90000"/>
              </a:lnSpc>
            </a:pPr>
            <a:r>
              <a:rPr lang="fr-FR" sz="2100" dirty="0"/>
              <a:t>Choix entre 2 types d’imports possibles</a:t>
            </a:r>
            <a:br>
              <a:rPr lang="fr-FR" sz="2100" dirty="0"/>
            </a:br>
            <a:r>
              <a:rPr lang="fr-FR" sz="2100" dirty="0"/>
              <a:t>(</a:t>
            </a:r>
            <a:r>
              <a:rPr lang="fr-FR" dirty="0"/>
              <a:t>Messagerie ou Service Web)</a:t>
            </a:r>
          </a:p>
          <a:p>
            <a:endParaRPr lang="fr-FR" sz="2800" dirty="0"/>
          </a:p>
          <a:p>
            <a:r>
              <a:rPr lang="fr-FR" sz="2800" dirty="0"/>
              <a:t>Deux onglets</a:t>
            </a:r>
          </a:p>
          <a:p>
            <a:pPr lvl="1">
              <a:lnSpc>
                <a:spcPct val="90000"/>
              </a:lnSpc>
            </a:pPr>
            <a:r>
              <a:rPr lang="fr-FR" sz="2000" b="1" dirty="0"/>
              <a:t>Statut de l’établissement </a:t>
            </a:r>
          </a:p>
          <a:p>
            <a:pPr lvl="2">
              <a:lnSpc>
                <a:spcPct val="90000"/>
              </a:lnSpc>
              <a:spcBef>
                <a:spcPts val="300"/>
              </a:spcBef>
            </a:pPr>
            <a:r>
              <a:rPr lang="fr-FR" sz="1700" b="1" dirty="0"/>
              <a:t>Paramétrage des imports &amp; exports</a:t>
            </a:r>
            <a:r>
              <a:rPr lang="fr-FR" sz="1700" b="1" dirty="0">
                <a:solidFill>
                  <a:srgbClr val="C00000"/>
                </a:solidFill>
              </a:rPr>
              <a:t> *</a:t>
            </a:r>
            <a:endParaRPr lang="fr-FR" sz="1700" dirty="0">
              <a:solidFill>
                <a:schemeClr val="tx1"/>
              </a:solidFill>
            </a:endParaRPr>
          </a:p>
          <a:p>
            <a:pPr marL="914400" lvl="2" indent="0">
              <a:lnSpc>
                <a:spcPct val="90000"/>
              </a:lnSpc>
              <a:spcBef>
                <a:spcPts val="300"/>
              </a:spcBef>
              <a:buNone/>
            </a:pPr>
            <a:r>
              <a:rPr lang="fr-FR" sz="1700" dirty="0">
                <a:solidFill>
                  <a:schemeClr val="tx1"/>
                </a:solidFill>
              </a:rPr>
              <a:t>Sous la responsabilité de l’</a:t>
            </a:r>
            <a:r>
              <a:rPr lang="fr-FR" sz="1700" dirty="0" err="1">
                <a:solidFill>
                  <a:schemeClr val="tx1"/>
                </a:solidFill>
              </a:rPr>
              <a:t>Abes</a:t>
            </a:r>
            <a:r>
              <a:rPr lang="fr-FR" sz="1700" dirty="0">
                <a:solidFill>
                  <a:schemeClr val="tx1"/>
                </a:solidFill>
              </a:rPr>
              <a:t> exclusivement mais</a:t>
            </a:r>
            <a:br>
              <a:rPr lang="fr-FR" sz="1700" dirty="0">
                <a:solidFill>
                  <a:schemeClr val="tx1"/>
                </a:solidFill>
              </a:rPr>
            </a:br>
            <a:r>
              <a:rPr lang="fr-FR" sz="1700" dirty="0">
                <a:solidFill>
                  <a:schemeClr val="tx1"/>
                </a:solidFill>
              </a:rPr>
              <a:t>selon les souhaits de l’établissement.</a:t>
            </a:r>
          </a:p>
          <a:p>
            <a:pPr marL="914400" lvl="2" indent="0">
              <a:lnSpc>
                <a:spcPct val="90000"/>
              </a:lnSpc>
              <a:spcBef>
                <a:spcPts val="300"/>
              </a:spcBef>
              <a:buNone/>
            </a:pPr>
            <a:endParaRPr lang="fr-FR" sz="1700" dirty="0"/>
          </a:p>
          <a:p>
            <a:pPr lvl="2">
              <a:lnSpc>
                <a:spcPct val="90000"/>
              </a:lnSpc>
              <a:spcBef>
                <a:spcPts val="300"/>
              </a:spcBef>
            </a:pPr>
            <a:r>
              <a:rPr lang="fr-FR" sz="1700" b="1" dirty="0"/>
              <a:t>Déclaration des adresses mails et/ou</a:t>
            </a:r>
            <a:br>
              <a:rPr lang="fr-FR" sz="1700" b="1" dirty="0"/>
            </a:br>
            <a:r>
              <a:rPr lang="fr-FR" sz="1700" b="1" dirty="0"/>
              <a:t>des adresses IP autorisées</a:t>
            </a:r>
            <a:r>
              <a:rPr lang="fr-FR" sz="1700" dirty="0"/>
              <a:t> </a:t>
            </a:r>
            <a:r>
              <a:rPr lang="fr-FR" sz="1700" b="1" dirty="0">
                <a:solidFill>
                  <a:srgbClr val="C00000"/>
                </a:solidFill>
              </a:rPr>
              <a:t>*</a:t>
            </a:r>
            <a:endParaRPr lang="fr-FR" sz="1700" dirty="0">
              <a:solidFill>
                <a:schemeClr val="tx1"/>
              </a:solidFill>
            </a:endParaRPr>
          </a:p>
          <a:p>
            <a:pPr lvl="2">
              <a:lnSpc>
                <a:spcPct val="90000"/>
              </a:lnSpc>
              <a:spcBef>
                <a:spcPts val="300"/>
              </a:spcBef>
            </a:pPr>
            <a:endParaRPr lang="fr-FR" sz="1700" dirty="0"/>
          </a:p>
          <a:p>
            <a:pPr lvl="2">
              <a:lnSpc>
                <a:spcPct val="90000"/>
              </a:lnSpc>
              <a:spcBef>
                <a:spcPts val="300"/>
              </a:spcBef>
            </a:pPr>
            <a:r>
              <a:rPr lang="fr-FR" sz="1700" b="1" dirty="0"/>
              <a:t>Passerelle Star</a:t>
            </a:r>
          </a:p>
          <a:p>
            <a:pPr marL="914400" lvl="2" indent="0">
              <a:lnSpc>
                <a:spcPct val="90000"/>
              </a:lnSpc>
              <a:spcBef>
                <a:spcPts val="300"/>
              </a:spcBef>
              <a:buNone/>
            </a:pPr>
            <a:r>
              <a:rPr lang="fr-FR" sz="1700" dirty="0"/>
              <a:t>Activé par défaut pour tous les établissements.</a:t>
            </a:r>
            <a:br>
              <a:rPr lang="fr-FR" sz="1700" dirty="0"/>
            </a:br>
            <a:r>
              <a:rPr lang="fr-FR" sz="1700" dirty="0"/>
              <a:t>Fonctionnalité essentielle entre </a:t>
            </a:r>
            <a:r>
              <a:rPr lang="fr-FR" sz="1700" dirty="0" err="1"/>
              <a:t>Step</a:t>
            </a:r>
            <a:r>
              <a:rPr lang="fr-FR" sz="1700" dirty="0"/>
              <a:t> et Star.</a:t>
            </a:r>
          </a:p>
          <a:p>
            <a:pPr lvl="2">
              <a:lnSpc>
                <a:spcPct val="90000"/>
              </a:lnSpc>
              <a:spcBef>
                <a:spcPts val="300"/>
              </a:spcBef>
            </a:pPr>
            <a:endParaRPr lang="fr-FR" sz="1700" dirty="0"/>
          </a:p>
          <a:p>
            <a:pPr lvl="2">
              <a:lnSpc>
                <a:spcPct val="90000"/>
              </a:lnSpc>
              <a:spcBef>
                <a:spcPts val="300"/>
              </a:spcBef>
            </a:pPr>
            <a:r>
              <a:rPr lang="fr-FR" sz="1700" b="1" dirty="0"/>
              <a:t>Interrogation dans le </a:t>
            </a:r>
            <a:r>
              <a:rPr lang="fr-FR" sz="1700" b="1" dirty="0" err="1"/>
              <a:t>Sudoc</a:t>
            </a:r>
            <a:endParaRPr lang="fr-FR" sz="1700" b="1" dirty="0"/>
          </a:p>
          <a:p>
            <a:pPr marL="914400" lvl="2" indent="0">
              <a:lnSpc>
                <a:spcPct val="90000"/>
              </a:lnSpc>
              <a:spcBef>
                <a:spcPts val="300"/>
              </a:spcBef>
              <a:buNone/>
            </a:pPr>
            <a:r>
              <a:rPr lang="fr-FR" sz="1700" dirty="0">
                <a:solidFill>
                  <a:schemeClr val="tx1"/>
                </a:solidFill>
              </a:rPr>
              <a:t>Sous la responsabilité de l’</a:t>
            </a:r>
            <a:r>
              <a:rPr lang="fr-FR" sz="1700" dirty="0" err="1">
                <a:solidFill>
                  <a:schemeClr val="tx1"/>
                </a:solidFill>
              </a:rPr>
              <a:t>Abes</a:t>
            </a:r>
            <a:r>
              <a:rPr lang="fr-FR" sz="1700" dirty="0">
                <a:solidFill>
                  <a:schemeClr val="tx1"/>
                </a:solidFill>
              </a:rPr>
              <a:t> exclusivement.</a:t>
            </a:r>
            <a:br>
              <a:rPr lang="fr-FR" sz="1700" dirty="0">
                <a:solidFill>
                  <a:schemeClr val="tx1"/>
                </a:solidFill>
              </a:rPr>
            </a:br>
            <a:r>
              <a:rPr lang="fr-FR" sz="1700" dirty="0"/>
              <a:t>Le numéro présent dans ce formulaire sert de clé pour </a:t>
            </a:r>
            <a:br>
              <a:rPr lang="fr-FR" sz="1700" dirty="0"/>
            </a:br>
            <a:r>
              <a:rPr lang="fr-FR" sz="1700" dirty="0"/>
              <a:t>construire la page établissement dans theses.fr</a:t>
            </a:r>
          </a:p>
          <a:p>
            <a:pPr marL="914400" lvl="2" indent="0">
              <a:lnSpc>
                <a:spcPct val="80000"/>
              </a:lnSpc>
              <a:buNone/>
            </a:pPr>
            <a:endParaRPr lang="fr-FR" sz="1400" dirty="0"/>
          </a:p>
          <a:p>
            <a:pPr marL="800100" lvl="1">
              <a:lnSpc>
                <a:spcPct val="80000"/>
              </a:lnSpc>
            </a:pPr>
            <a:r>
              <a:rPr lang="fr-FR" sz="2100" b="1" dirty="0"/>
              <a:t>Paramétrage de compte</a:t>
            </a:r>
          </a:p>
          <a:p>
            <a:pPr marL="457200" lvl="1" indent="0">
              <a:buNone/>
            </a:pPr>
            <a:endParaRPr lang="fr-FR" sz="2800" dirty="0"/>
          </a:p>
          <a:p>
            <a:pPr marL="457200" lvl="1" indent="0">
              <a:buNone/>
            </a:pPr>
            <a:r>
              <a:rPr lang="fr-FR" sz="2000" b="1" dirty="0">
                <a:solidFill>
                  <a:srgbClr val="C00000"/>
                </a:solidFill>
              </a:rPr>
              <a:t>* Obligatoire dans le cadre des imports</a:t>
            </a:r>
            <a:endParaRPr lang="fr-FR" sz="2000" b="1" dirty="0">
              <a:solidFill>
                <a:srgbClr val="00B0F0"/>
              </a:solidFill>
            </a:endParaRPr>
          </a:p>
        </p:txBody>
      </p:sp>
      <p:sp>
        <p:nvSpPr>
          <p:cNvPr id="4" name="Espace réservé du numéro de diapositive 3"/>
          <p:cNvSpPr>
            <a:spLocks noGrp="1"/>
          </p:cNvSpPr>
          <p:nvPr>
            <p:ph type="sldNum" sz="quarter" idx="12"/>
          </p:nvPr>
        </p:nvSpPr>
        <p:spPr/>
        <p:txBody>
          <a:bodyPr/>
          <a:lstStyle/>
          <a:p>
            <a:fld id="{A63E2F55-217E-784D-959E-8EB90DBD2478}" type="slidenum">
              <a:rPr lang="fr-FR" smtClean="0"/>
              <a:pPr/>
              <a:t>43</a:t>
            </a:fld>
            <a:endParaRPr lang="fr-FR"/>
          </a:p>
        </p:txBody>
      </p:sp>
      <p:sp>
        <p:nvSpPr>
          <p:cNvPr id="5" name="Titre 4"/>
          <p:cNvSpPr>
            <a:spLocks noGrp="1"/>
          </p:cNvSpPr>
          <p:nvPr>
            <p:ph type="title"/>
          </p:nvPr>
        </p:nvSpPr>
        <p:spPr/>
        <p:txBody>
          <a:bodyPr/>
          <a:lstStyle/>
          <a:p>
            <a:r>
              <a:rPr lang="fr-FR" dirty="0"/>
              <a:t>Le paramétrage de </a:t>
            </a:r>
            <a:r>
              <a:rPr lang="fr-FR" dirty="0" err="1"/>
              <a:t>Step</a:t>
            </a:r>
            <a:endParaRPr lang="fr-FR" dirty="0"/>
          </a:p>
        </p:txBody>
      </p:sp>
    </p:spTree>
    <p:extLst>
      <p:ext uri="{BB962C8B-B14F-4D97-AF65-F5344CB8AC3E}">
        <p14:creationId xmlns:p14="http://schemas.microsoft.com/office/powerpoint/2010/main" val="1951672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860026" y="1285320"/>
            <a:ext cx="5722374" cy="4848879"/>
          </a:xfrm>
        </p:spPr>
        <p:txBody>
          <a:bodyPr>
            <a:normAutofit/>
          </a:bodyPr>
          <a:lstStyle/>
          <a:p>
            <a:r>
              <a:rPr lang="fr-FR" dirty="0"/>
              <a:t>Données nécessaires à envoyer :</a:t>
            </a:r>
          </a:p>
          <a:p>
            <a:pPr>
              <a:buNone/>
            </a:pPr>
            <a:r>
              <a:rPr lang="fr-FR" sz="2000" b="0" i="0" dirty="0">
                <a:solidFill>
                  <a:schemeClr val="tx1">
                    <a:lumMod val="75000"/>
                    <a:lumOff val="25000"/>
                  </a:schemeClr>
                </a:solidFill>
                <a:ea typeface="Verdana" pitchFamily="34" charset="0"/>
                <a:cs typeface="Verdana" pitchFamily="34" charset="0"/>
              </a:rPr>
              <a:t>*Identifiant local de la thèse</a:t>
            </a:r>
          </a:p>
          <a:p>
            <a:pPr>
              <a:buNone/>
            </a:pPr>
            <a:r>
              <a:rPr lang="fr-FR" sz="2000" b="0" i="0" dirty="0">
                <a:solidFill>
                  <a:schemeClr val="tx1">
                    <a:lumMod val="75000"/>
                    <a:lumOff val="25000"/>
                  </a:schemeClr>
                </a:solidFill>
                <a:ea typeface="Verdana" pitchFamily="34" charset="0"/>
                <a:cs typeface="Verdana" pitchFamily="34" charset="0"/>
              </a:rPr>
              <a:t>*nom usuel du doctorant </a:t>
            </a:r>
          </a:p>
          <a:p>
            <a:pPr>
              <a:buNone/>
            </a:pPr>
            <a:r>
              <a:rPr lang="fr-FR" sz="2000" b="0" i="0" dirty="0">
                <a:solidFill>
                  <a:schemeClr val="tx1">
                    <a:lumMod val="75000"/>
                    <a:lumOff val="25000"/>
                  </a:schemeClr>
                </a:solidFill>
                <a:ea typeface="Verdana" pitchFamily="34" charset="0"/>
                <a:cs typeface="Verdana" pitchFamily="34" charset="0"/>
              </a:rPr>
              <a:t>*prénom du doctorant </a:t>
            </a:r>
          </a:p>
          <a:p>
            <a:pPr>
              <a:buNone/>
            </a:pPr>
            <a:r>
              <a:rPr lang="fr-FR" sz="2000" b="0" i="0" dirty="0">
                <a:solidFill>
                  <a:schemeClr val="tx1">
                    <a:lumMod val="75000"/>
                    <a:lumOff val="25000"/>
                  </a:schemeClr>
                </a:solidFill>
                <a:ea typeface="Verdana" pitchFamily="34" charset="0"/>
                <a:cs typeface="Verdana" pitchFamily="34" charset="0"/>
              </a:rPr>
              <a:t>*Date de naissance</a:t>
            </a:r>
          </a:p>
          <a:p>
            <a:pPr>
              <a:buNone/>
            </a:pPr>
            <a:r>
              <a:rPr lang="fr-FR" sz="2000" b="0" i="0" dirty="0">
                <a:solidFill>
                  <a:schemeClr val="tx1">
                    <a:lumMod val="75000"/>
                    <a:lumOff val="25000"/>
                  </a:schemeClr>
                </a:solidFill>
                <a:ea typeface="Verdana" pitchFamily="34" charset="0"/>
                <a:cs typeface="Verdana" pitchFamily="34" charset="0"/>
              </a:rPr>
              <a:t>*</a:t>
            </a:r>
            <a:r>
              <a:rPr lang="fr-FR" sz="2000" b="0" i="0" dirty="0">
                <a:solidFill>
                  <a:schemeClr val="tx1"/>
                </a:solidFill>
                <a:ea typeface="Verdana" pitchFamily="34" charset="0"/>
                <a:cs typeface="Verdana" pitchFamily="34" charset="0"/>
              </a:rPr>
              <a:t>Mail du doctorant</a:t>
            </a:r>
          </a:p>
          <a:p>
            <a:pPr>
              <a:buNone/>
            </a:pPr>
            <a:r>
              <a:rPr lang="fr-FR" sz="2000" b="0" i="0" dirty="0">
                <a:solidFill>
                  <a:schemeClr val="tx1"/>
                </a:solidFill>
                <a:ea typeface="Verdana" pitchFamily="34" charset="0"/>
                <a:cs typeface="Verdana" pitchFamily="34" charset="0"/>
              </a:rPr>
              <a:t>*Titre de la thèse renseigné</a:t>
            </a:r>
          </a:p>
          <a:p>
            <a:pPr>
              <a:buNone/>
            </a:pPr>
            <a:r>
              <a:rPr lang="fr-FR" sz="2000" b="0" i="0" dirty="0">
                <a:solidFill>
                  <a:schemeClr val="tx1"/>
                </a:solidFill>
                <a:ea typeface="Verdana" pitchFamily="34" charset="0"/>
                <a:cs typeface="Verdana" pitchFamily="34" charset="0"/>
              </a:rPr>
              <a:t>*Nom du directeur de thèse</a:t>
            </a:r>
          </a:p>
          <a:p>
            <a:pPr>
              <a:buNone/>
            </a:pPr>
            <a:r>
              <a:rPr lang="fr-FR" sz="2000" b="0" i="0" dirty="0">
                <a:solidFill>
                  <a:schemeClr val="tx1"/>
                </a:solidFill>
                <a:ea typeface="Verdana" pitchFamily="34" charset="0"/>
                <a:cs typeface="Verdana" pitchFamily="34" charset="0"/>
              </a:rPr>
              <a:t>*Prénom du directeur de thèse</a:t>
            </a:r>
          </a:p>
          <a:p>
            <a:pPr>
              <a:buNone/>
            </a:pPr>
            <a:r>
              <a:rPr lang="fr-FR" sz="2000" b="0" i="0" dirty="0">
                <a:solidFill>
                  <a:schemeClr val="tx1"/>
                </a:solidFill>
                <a:ea typeface="Verdana" pitchFamily="34" charset="0"/>
                <a:cs typeface="Verdana" pitchFamily="34" charset="0"/>
              </a:rPr>
              <a:t>*Ecole doctorale</a:t>
            </a:r>
          </a:p>
          <a:p>
            <a:pPr>
              <a:buNone/>
            </a:pPr>
            <a:r>
              <a:rPr lang="fr-FR" sz="2000" b="0" i="0" dirty="0">
                <a:solidFill>
                  <a:schemeClr val="tx1"/>
                </a:solidFill>
                <a:ea typeface="Verdana" pitchFamily="34" charset="0"/>
                <a:cs typeface="Verdana" pitchFamily="34" charset="0"/>
              </a:rPr>
              <a:t>*Établissement de soutenance</a:t>
            </a:r>
          </a:p>
          <a:p>
            <a:pPr>
              <a:buNone/>
            </a:pPr>
            <a:r>
              <a:rPr lang="fr-FR" sz="2000" b="0" i="0" dirty="0">
                <a:solidFill>
                  <a:schemeClr val="tx1"/>
                </a:solidFill>
                <a:ea typeface="Verdana" pitchFamily="34" charset="0"/>
                <a:cs typeface="Verdana" pitchFamily="34" charset="0"/>
              </a:rPr>
              <a:t>*Mention du diplôme (par défaut doctorat)</a:t>
            </a:r>
          </a:p>
          <a:p>
            <a:pPr>
              <a:buNone/>
            </a:pPr>
            <a:r>
              <a:rPr lang="fr-FR" sz="2000" b="0" i="0" dirty="0">
                <a:solidFill>
                  <a:schemeClr val="tx1"/>
                </a:solidFill>
                <a:ea typeface="Verdana" pitchFamily="34" charset="0"/>
                <a:cs typeface="Verdana" pitchFamily="34" charset="0"/>
              </a:rPr>
              <a:t>*Discipline</a:t>
            </a:r>
          </a:p>
          <a:p>
            <a:pPr>
              <a:buNone/>
            </a:pPr>
            <a:r>
              <a:rPr lang="fr-FR" sz="2000" b="0" i="0" dirty="0">
                <a:solidFill>
                  <a:schemeClr val="tx1"/>
                </a:solidFill>
                <a:ea typeface="Verdana" pitchFamily="34" charset="0"/>
                <a:cs typeface="Verdana" pitchFamily="34" charset="0"/>
              </a:rPr>
              <a:t>*Domaine de la thèse</a:t>
            </a:r>
          </a:p>
          <a:p>
            <a:pPr>
              <a:buNone/>
            </a:pPr>
            <a:endParaRPr lang="fr-FR" sz="2000" b="0" i="0" dirty="0">
              <a:solidFill>
                <a:schemeClr val="tx1">
                  <a:lumMod val="75000"/>
                  <a:lumOff val="25000"/>
                </a:schemeClr>
              </a:solidFill>
              <a:ea typeface="Verdana" pitchFamily="34" charset="0"/>
              <a:cs typeface="Verdana" pitchFamily="34" charset="0"/>
            </a:endParaRPr>
          </a:p>
          <a:p>
            <a:endParaRPr lang="fr-FR" dirty="0"/>
          </a:p>
        </p:txBody>
      </p:sp>
      <p:sp>
        <p:nvSpPr>
          <p:cNvPr id="2" name="Titre 1"/>
          <p:cNvSpPr>
            <a:spLocks noGrp="1"/>
          </p:cNvSpPr>
          <p:nvPr>
            <p:ph type="title"/>
          </p:nvPr>
        </p:nvSpPr>
        <p:spPr/>
        <p:txBody>
          <a:bodyPr>
            <a:normAutofit/>
          </a:bodyPr>
          <a:lstStyle/>
          <a:p>
            <a:r>
              <a:rPr lang="fr-FR" sz="2500" dirty="0"/>
              <a:t>Publication d’une thèse en préparation sur theses.fr (« sujet »)</a:t>
            </a:r>
          </a:p>
        </p:txBody>
      </p:sp>
      <p:pic>
        <p:nvPicPr>
          <p:cNvPr id="6" name="Picture 7"/>
          <p:cNvPicPr>
            <a:picLocks noChangeAspect="1" noChangeArrowheads="1"/>
          </p:cNvPicPr>
          <p:nvPr/>
        </p:nvPicPr>
        <p:blipFill>
          <a:blip r:embed="rId3" cstate="print"/>
          <a:srcRect/>
          <a:stretch>
            <a:fillRect/>
          </a:stretch>
        </p:blipFill>
        <p:spPr bwMode="auto">
          <a:xfrm>
            <a:off x="999804" y="1284789"/>
            <a:ext cx="4747422" cy="3234507"/>
          </a:xfrm>
          <a:prstGeom prst="rect">
            <a:avLst/>
          </a:prstGeom>
          <a:noFill/>
          <a:ln w="9525">
            <a:solidFill>
              <a:schemeClr val="accent1"/>
            </a:solidFill>
            <a:miter lim="800000"/>
            <a:headEnd/>
            <a:tailEnd/>
          </a:ln>
        </p:spPr>
      </p:pic>
      <p:pic>
        <p:nvPicPr>
          <p:cNvPr id="4" name="Image 3">
            <a:extLst>
              <a:ext uri="{FF2B5EF4-FFF2-40B4-BE49-F238E27FC236}">
                <a16:creationId xmlns:a16="http://schemas.microsoft.com/office/drawing/2014/main" id="{A15A3B16-6E6B-2A4E-CB28-CB35385F7EBE}"/>
              </a:ext>
            </a:extLst>
          </p:cNvPr>
          <p:cNvPicPr>
            <a:picLocks noChangeAspect="1"/>
          </p:cNvPicPr>
          <p:nvPr/>
        </p:nvPicPr>
        <p:blipFill>
          <a:blip r:embed="rId4"/>
          <a:stretch>
            <a:fillRect/>
          </a:stretch>
        </p:blipFill>
        <p:spPr>
          <a:xfrm>
            <a:off x="999804" y="4757421"/>
            <a:ext cx="4762927" cy="1719579"/>
          </a:xfrm>
          <a:prstGeom prst="rect">
            <a:avLst/>
          </a:prstGeom>
        </p:spPr>
      </p:pic>
    </p:spTree>
    <p:extLst>
      <p:ext uri="{BB962C8B-B14F-4D97-AF65-F5344CB8AC3E}">
        <p14:creationId xmlns:p14="http://schemas.microsoft.com/office/powerpoint/2010/main" val="626722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860026" y="1274681"/>
            <a:ext cx="5722374" cy="4848879"/>
          </a:xfrm>
        </p:spPr>
        <p:txBody>
          <a:bodyPr>
            <a:normAutofit/>
          </a:bodyPr>
          <a:lstStyle/>
          <a:p>
            <a:r>
              <a:rPr lang="fr-FR" dirty="0"/>
              <a:t>Données nécessaires à envoyer :</a:t>
            </a:r>
          </a:p>
          <a:p>
            <a:pPr>
              <a:buNone/>
            </a:pPr>
            <a:r>
              <a:rPr lang="fr-FR" sz="2000" b="0" i="0" dirty="0">
                <a:solidFill>
                  <a:schemeClr val="tx1">
                    <a:lumMod val="75000"/>
                    <a:lumOff val="25000"/>
                  </a:schemeClr>
                </a:solidFill>
                <a:ea typeface="Verdana" pitchFamily="34" charset="0"/>
                <a:cs typeface="Verdana" pitchFamily="34" charset="0"/>
              </a:rPr>
              <a:t>*Identifiant local de la thèse</a:t>
            </a:r>
          </a:p>
          <a:p>
            <a:pPr>
              <a:buNone/>
            </a:pPr>
            <a:r>
              <a:rPr lang="fr-FR" sz="2000" b="0" i="0" dirty="0">
                <a:solidFill>
                  <a:schemeClr val="tx1">
                    <a:lumMod val="75000"/>
                    <a:lumOff val="25000"/>
                  </a:schemeClr>
                </a:solidFill>
                <a:ea typeface="Verdana" pitchFamily="34" charset="0"/>
                <a:cs typeface="Verdana" pitchFamily="34" charset="0"/>
              </a:rPr>
              <a:t>*nom usuel du doctorant </a:t>
            </a:r>
          </a:p>
          <a:p>
            <a:pPr>
              <a:buNone/>
            </a:pPr>
            <a:r>
              <a:rPr lang="fr-FR" sz="2000" b="0" i="0" dirty="0">
                <a:solidFill>
                  <a:schemeClr val="tx1">
                    <a:lumMod val="75000"/>
                    <a:lumOff val="25000"/>
                  </a:schemeClr>
                </a:solidFill>
                <a:ea typeface="Verdana" pitchFamily="34" charset="0"/>
                <a:cs typeface="Verdana" pitchFamily="34" charset="0"/>
              </a:rPr>
              <a:t>*prénom du doctorant </a:t>
            </a:r>
          </a:p>
          <a:p>
            <a:pPr>
              <a:buNone/>
            </a:pPr>
            <a:r>
              <a:rPr lang="fr-FR" sz="2000" b="0" i="0" dirty="0">
                <a:solidFill>
                  <a:schemeClr val="tx1">
                    <a:lumMod val="75000"/>
                    <a:lumOff val="25000"/>
                  </a:schemeClr>
                </a:solidFill>
                <a:ea typeface="Verdana" pitchFamily="34" charset="0"/>
                <a:cs typeface="Verdana" pitchFamily="34" charset="0"/>
              </a:rPr>
              <a:t>*Date de naissance</a:t>
            </a:r>
          </a:p>
          <a:p>
            <a:pPr>
              <a:buNone/>
            </a:pPr>
            <a:r>
              <a:rPr lang="fr-FR" sz="2000" b="0" i="0" dirty="0">
                <a:solidFill>
                  <a:schemeClr val="tx1">
                    <a:lumMod val="75000"/>
                    <a:lumOff val="25000"/>
                  </a:schemeClr>
                </a:solidFill>
                <a:ea typeface="Verdana" pitchFamily="34" charset="0"/>
                <a:cs typeface="Verdana" pitchFamily="34" charset="0"/>
              </a:rPr>
              <a:t>*Mail du doctorant</a:t>
            </a:r>
          </a:p>
          <a:p>
            <a:pPr>
              <a:buNone/>
            </a:pPr>
            <a:r>
              <a:rPr lang="fr-FR" sz="2000" b="0" i="0" dirty="0">
                <a:solidFill>
                  <a:schemeClr val="tx1"/>
                </a:solidFill>
                <a:ea typeface="Verdana" pitchFamily="34" charset="0"/>
                <a:cs typeface="Verdana" pitchFamily="34" charset="0"/>
              </a:rPr>
              <a:t>*Titre de la thèse renseigné</a:t>
            </a:r>
          </a:p>
          <a:p>
            <a:pPr>
              <a:buNone/>
            </a:pPr>
            <a:r>
              <a:rPr lang="fr-FR" sz="2000" b="0" i="0" dirty="0">
                <a:solidFill>
                  <a:schemeClr val="tx1"/>
                </a:solidFill>
                <a:ea typeface="Verdana" pitchFamily="34" charset="0"/>
                <a:cs typeface="Verdana" pitchFamily="34" charset="0"/>
              </a:rPr>
              <a:t>*Nom du directeur de thèse</a:t>
            </a:r>
          </a:p>
          <a:p>
            <a:pPr>
              <a:buNone/>
            </a:pPr>
            <a:r>
              <a:rPr lang="fr-FR" sz="2000" b="0" i="0" dirty="0">
                <a:solidFill>
                  <a:schemeClr val="tx1"/>
                </a:solidFill>
                <a:ea typeface="Verdana" pitchFamily="34" charset="0"/>
                <a:cs typeface="Verdana" pitchFamily="34" charset="0"/>
              </a:rPr>
              <a:t>*Prénom du directeur de thèse</a:t>
            </a:r>
          </a:p>
          <a:p>
            <a:pPr>
              <a:buNone/>
            </a:pPr>
            <a:r>
              <a:rPr lang="fr-FR" sz="2000" b="0" i="0" dirty="0">
                <a:solidFill>
                  <a:schemeClr val="tx1"/>
                </a:solidFill>
                <a:ea typeface="Verdana" pitchFamily="34" charset="0"/>
                <a:cs typeface="Verdana" pitchFamily="34" charset="0"/>
              </a:rPr>
              <a:t>*Ecole doctorale</a:t>
            </a:r>
          </a:p>
          <a:p>
            <a:pPr>
              <a:buNone/>
            </a:pPr>
            <a:r>
              <a:rPr lang="fr-FR" sz="2000" b="0" i="0" dirty="0">
                <a:solidFill>
                  <a:schemeClr val="tx1"/>
                </a:solidFill>
                <a:ea typeface="Verdana" pitchFamily="34" charset="0"/>
                <a:cs typeface="Verdana" pitchFamily="34" charset="0"/>
              </a:rPr>
              <a:t>*Établissement de soutenance</a:t>
            </a:r>
          </a:p>
          <a:p>
            <a:pPr>
              <a:buNone/>
            </a:pPr>
            <a:r>
              <a:rPr lang="fr-FR" sz="2000" b="0" i="0" dirty="0">
                <a:solidFill>
                  <a:schemeClr val="tx1"/>
                </a:solidFill>
                <a:ea typeface="Verdana" pitchFamily="34" charset="0"/>
                <a:cs typeface="Verdana" pitchFamily="34" charset="0"/>
              </a:rPr>
              <a:t>*Mention du diplôme (par défaut doctorat)</a:t>
            </a:r>
          </a:p>
          <a:p>
            <a:pPr>
              <a:buNone/>
            </a:pPr>
            <a:r>
              <a:rPr lang="fr-FR" sz="2000" b="0" i="0" dirty="0">
                <a:solidFill>
                  <a:schemeClr val="tx1"/>
                </a:solidFill>
                <a:ea typeface="Verdana" pitchFamily="34" charset="0"/>
                <a:cs typeface="Verdana" pitchFamily="34" charset="0"/>
              </a:rPr>
              <a:t>*Discipline</a:t>
            </a:r>
          </a:p>
          <a:p>
            <a:pPr>
              <a:buNone/>
            </a:pPr>
            <a:r>
              <a:rPr lang="fr-FR" sz="2000" b="0" i="0" dirty="0">
                <a:solidFill>
                  <a:schemeClr val="tx1"/>
                </a:solidFill>
                <a:ea typeface="Verdana" pitchFamily="34" charset="0"/>
                <a:cs typeface="Verdana" pitchFamily="34" charset="0"/>
              </a:rPr>
              <a:t>*Domaine de la thèse</a:t>
            </a:r>
          </a:p>
          <a:p>
            <a:pPr>
              <a:buNone/>
            </a:pPr>
            <a:r>
              <a:rPr lang="fr-FR" sz="2000" b="0" i="0" dirty="0">
                <a:solidFill>
                  <a:srgbClr val="00B050"/>
                </a:solidFill>
                <a:ea typeface="Verdana" pitchFamily="34" charset="0"/>
                <a:cs typeface="Verdana" pitchFamily="34" charset="0"/>
              </a:rPr>
              <a:t>*Date de soutenance prévisionnelle (maximum 6 mois)</a:t>
            </a:r>
          </a:p>
          <a:p>
            <a:pPr>
              <a:buNone/>
            </a:pPr>
            <a:endParaRPr lang="fr-FR" sz="2000" b="0" i="0" dirty="0">
              <a:solidFill>
                <a:schemeClr val="accent5">
                  <a:lumMod val="75000"/>
                </a:schemeClr>
              </a:solidFill>
              <a:ea typeface="Verdana" pitchFamily="34" charset="0"/>
              <a:cs typeface="Verdana" pitchFamily="34" charset="0"/>
            </a:endParaRPr>
          </a:p>
          <a:p>
            <a:pPr>
              <a:buNone/>
            </a:pPr>
            <a:endParaRPr lang="fr-FR" sz="2000" b="0" i="0" dirty="0">
              <a:solidFill>
                <a:schemeClr val="tx1">
                  <a:lumMod val="75000"/>
                  <a:lumOff val="25000"/>
                </a:schemeClr>
              </a:solidFill>
              <a:ea typeface="Verdana" pitchFamily="34" charset="0"/>
              <a:cs typeface="Verdana" pitchFamily="34" charset="0"/>
            </a:endParaRPr>
          </a:p>
          <a:p>
            <a:endParaRPr lang="fr-FR" dirty="0"/>
          </a:p>
        </p:txBody>
      </p:sp>
      <p:sp>
        <p:nvSpPr>
          <p:cNvPr id="2" name="Titre 1"/>
          <p:cNvSpPr>
            <a:spLocks noGrp="1"/>
          </p:cNvSpPr>
          <p:nvPr>
            <p:ph type="title"/>
          </p:nvPr>
        </p:nvSpPr>
        <p:spPr/>
        <p:txBody>
          <a:bodyPr>
            <a:normAutofit/>
          </a:bodyPr>
          <a:lstStyle/>
          <a:p>
            <a:r>
              <a:rPr lang="fr-FR" sz="2500" dirty="0"/>
              <a:t>Publication sur theses.fr d’une thèse bientôt soutenue (« dépôt »)</a:t>
            </a:r>
          </a:p>
        </p:txBody>
      </p:sp>
      <p:pic>
        <p:nvPicPr>
          <p:cNvPr id="5" name="Picture 8"/>
          <p:cNvPicPr>
            <a:picLocks noChangeAspect="1" noChangeArrowheads="1"/>
          </p:cNvPicPr>
          <p:nvPr/>
        </p:nvPicPr>
        <p:blipFill>
          <a:blip r:embed="rId3" cstate="print"/>
          <a:srcRect/>
          <a:stretch>
            <a:fillRect/>
          </a:stretch>
        </p:blipFill>
        <p:spPr bwMode="auto">
          <a:xfrm>
            <a:off x="1002996" y="1242256"/>
            <a:ext cx="4769380" cy="3329444"/>
          </a:xfrm>
          <a:prstGeom prst="rect">
            <a:avLst/>
          </a:prstGeom>
          <a:noFill/>
          <a:ln w="9525">
            <a:solidFill>
              <a:schemeClr val="accent1"/>
            </a:solidFill>
            <a:miter lim="800000"/>
            <a:headEnd/>
            <a:tailEnd/>
          </a:ln>
        </p:spPr>
      </p:pic>
      <p:pic>
        <p:nvPicPr>
          <p:cNvPr id="4" name="Image 3">
            <a:extLst>
              <a:ext uri="{FF2B5EF4-FFF2-40B4-BE49-F238E27FC236}">
                <a16:creationId xmlns:a16="http://schemas.microsoft.com/office/drawing/2014/main" id="{16AD41E1-0667-2F9E-0B68-869625204014}"/>
              </a:ext>
            </a:extLst>
          </p:cNvPr>
          <p:cNvPicPr>
            <a:picLocks noChangeAspect="1"/>
          </p:cNvPicPr>
          <p:nvPr/>
        </p:nvPicPr>
        <p:blipFill>
          <a:blip r:embed="rId4"/>
          <a:stretch>
            <a:fillRect/>
          </a:stretch>
        </p:blipFill>
        <p:spPr>
          <a:xfrm>
            <a:off x="999804" y="4757421"/>
            <a:ext cx="4762927" cy="1719579"/>
          </a:xfrm>
          <a:prstGeom prst="rect">
            <a:avLst/>
          </a:prstGeom>
        </p:spPr>
      </p:pic>
    </p:spTree>
    <p:extLst>
      <p:ext uri="{BB962C8B-B14F-4D97-AF65-F5344CB8AC3E}">
        <p14:creationId xmlns:p14="http://schemas.microsoft.com/office/powerpoint/2010/main" val="2411526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5860026" y="1327850"/>
            <a:ext cx="5722374" cy="4848879"/>
          </a:xfrm>
        </p:spPr>
        <p:txBody>
          <a:bodyPr>
            <a:normAutofit/>
          </a:bodyPr>
          <a:lstStyle/>
          <a:p>
            <a:r>
              <a:rPr lang="fr-FR" dirty="0"/>
              <a:t>Données nécessaires à envoyer :</a:t>
            </a:r>
          </a:p>
          <a:p>
            <a:pPr>
              <a:buNone/>
            </a:pPr>
            <a:r>
              <a:rPr lang="fr-FR" sz="2000" b="0" i="0" dirty="0">
                <a:solidFill>
                  <a:schemeClr val="tx1">
                    <a:lumMod val="75000"/>
                    <a:lumOff val="25000"/>
                  </a:schemeClr>
                </a:solidFill>
                <a:ea typeface="Verdana" pitchFamily="34" charset="0"/>
                <a:cs typeface="Verdana" pitchFamily="34" charset="0"/>
              </a:rPr>
              <a:t>*Identifiant local de la thèse</a:t>
            </a:r>
          </a:p>
          <a:p>
            <a:pPr>
              <a:buNone/>
            </a:pPr>
            <a:r>
              <a:rPr lang="fr-FR" sz="2000" b="0" i="0" dirty="0">
                <a:solidFill>
                  <a:schemeClr val="tx1">
                    <a:lumMod val="75000"/>
                    <a:lumOff val="25000"/>
                  </a:schemeClr>
                </a:solidFill>
                <a:ea typeface="Verdana" pitchFamily="34" charset="0"/>
                <a:cs typeface="Verdana" pitchFamily="34" charset="0"/>
              </a:rPr>
              <a:t>*nom usuel du doctorant </a:t>
            </a:r>
          </a:p>
          <a:p>
            <a:pPr>
              <a:buNone/>
            </a:pPr>
            <a:r>
              <a:rPr lang="fr-FR" sz="2000" b="0" i="0" dirty="0">
                <a:solidFill>
                  <a:schemeClr val="tx1">
                    <a:lumMod val="75000"/>
                    <a:lumOff val="25000"/>
                  </a:schemeClr>
                </a:solidFill>
                <a:ea typeface="Verdana" pitchFamily="34" charset="0"/>
                <a:cs typeface="Verdana" pitchFamily="34" charset="0"/>
              </a:rPr>
              <a:t>*prénom du doctorant </a:t>
            </a:r>
          </a:p>
          <a:p>
            <a:pPr>
              <a:buNone/>
            </a:pPr>
            <a:r>
              <a:rPr lang="fr-FR" sz="2000" b="0" i="0" dirty="0">
                <a:solidFill>
                  <a:schemeClr val="tx1">
                    <a:lumMod val="75000"/>
                    <a:lumOff val="25000"/>
                  </a:schemeClr>
                </a:solidFill>
                <a:ea typeface="Verdana" pitchFamily="34" charset="0"/>
                <a:cs typeface="Verdana" pitchFamily="34" charset="0"/>
              </a:rPr>
              <a:t>*</a:t>
            </a:r>
            <a:r>
              <a:rPr lang="fr-FR" sz="2000" b="0" i="0" dirty="0">
                <a:solidFill>
                  <a:schemeClr val="tx1"/>
                </a:solidFill>
                <a:ea typeface="Verdana" pitchFamily="34" charset="0"/>
                <a:cs typeface="Verdana" pitchFamily="34" charset="0"/>
              </a:rPr>
              <a:t>Date de naissance</a:t>
            </a:r>
          </a:p>
          <a:p>
            <a:pPr>
              <a:buNone/>
            </a:pPr>
            <a:r>
              <a:rPr lang="fr-FR" sz="2000" b="0" i="0" dirty="0">
                <a:solidFill>
                  <a:schemeClr val="tx1"/>
                </a:solidFill>
                <a:ea typeface="Verdana" pitchFamily="34" charset="0"/>
                <a:cs typeface="Verdana" pitchFamily="34" charset="0"/>
              </a:rPr>
              <a:t>*Mail du doctorant</a:t>
            </a:r>
          </a:p>
          <a:p>
            <a:pPr>
              <a:buNone/>
            </a:pPr>
            <a:r>
              <a:rPr lang="fr-FR" sz="2000" b="0" i="0" dirty="0">
                <a:solidFill>
                  <a:schemeClr val="tx1"/>
                </a:solidFill>
                <a:ea typeface="Verdana" pitchFamily="34" charset="0"/>
                <a:cs typeface="Verdana" pitchFamily="34" charset="0"/>
              </a:rPr>
              <a:t>*Titre de la thèse renseigné</a:t>
            </a:r>
          </a:p>
          <a:p>
            <a:pPr>
              <a:buNone/>
            </a:pPr>
            <a:r>
              <a:rPr lang="fr-FR" sz="2000" b="0" i="0" dirty="0">
                <a:solidFill>
                  <a:schemeClr val="tx1"/>
                </a:solidFill>
                <a:ea typeface="Verdana" pitchFamily="34" charset="0"/>
                <a:cs typeface="Verdana" pitchFamily="34" charset="0"/>
              </a:rPr>
              <a:t>*Nom du directeur de thèse</a:t>
            </a:r>
          </a:p>
          <a:p>
            <a:pPr>
              <a:buNone/>
            </a:pPr>
            <a:r>
              <a:rPr lang="fr-FR" sz="2000" b="0" i="0" dirty="0">
                <a:solidFill>
                  <a:schemeClr val="tx1"/>
                </a:solidFill>
                <a:ea typeface="Verdana" pitchFamily="34" charset="0"/>
                <a:cs typeface="Verdana" pitchFamily="34" charset="0"/>
              </a:rPr>
              <a:t>*Prénom du directeur de thèse</a:t>
            </a:r>
          </a:p>
          <a:p>
            <a:pPr>
              <a:buNone/>
            </a:pPr>
            <a:r>
              <a:rPr lang="fr-FR" sz="2000" b="0" i="0" dirty="0">
                <a:solidFill>
                  <a:schemeClr val="tx1"/>
                </a:solidFill>
                <a:ea typeface="Verdana" pitchFamily="34" charset="0"/>
                <a:cs typeface="Verdana" pitchFamily="34" charset="0"/>
              </a:rPr>
              <a:t>*Ecole doctorale</a:t>
            </a:r>
          </a:p>
          <a:p>
            <a:pPr>
              <a:buNone/>
            </a:pPr>
            <a:r>
              <a:rPr lang="fr-FR" sz="2000" b="0" i="0" dirty="0">
                <a:solidFill>
                  <a:schemeClr val="tx1"/>
                </a:solidFill>
                <a:ea typeface="Verdana" pitchFamily="34" charset="0"/>
                <a:cs typeface="Verdana" pitchFamily="34" charset="0"/>
              </a:rPr>
              <a:t>*Établissement de soutenance</a:t>
            </a:r>
          </a:p>
          <a:p>
            <a:pPr>
              <a:buNone/>
            </a:pPr>
            <a:r>
              <a:rPr lang="fr-FR" sz="2000" b="0" i="0" dirty="0">
                <a:solidFill>
                  <a:schemeClr val="tx1"/>
                </a:solidFill>
                <a:ea typeface="Verdana" pitchFamily="34" charset="0"/>
                <a:cs typeface="Verdana" pitchFamily="34" charset="0"/>
              </a:rPr>
              <a:t>*Mention du diplôme (par défaut doctorat)</a:t>
            </a:r>
          </a:p>
          <a:p>
            <a:pPr>
              <a:buNone/>
            </a:pPr>
            <a:r>
              <a:rPr lang="fr-FR" sz="2000" b="0" i="0" dirty="0">
                <a:solidFill>
                  <a:schemeClr val="tx1"/>
                </a:solidFill>
                <a:ea typeface="Verdana" pitchFamily="34" charset="0"/>
                <a:cs typeface="Verdana" pitchFamily="34" charset="0"/>
              </a:rPr>
              <a:t>*Discipline</a:t>
            </a:r>
          </a:p>
          <a:p>
            <a:pPr>
              <a:buNone/>
            </a:pPr>
            <a:r>
              <a:rPr lang="fr-FR" sz="2000" b="0" i="0" dirty="0">
                <a:solidFill>
                  <a:schemeClr val="tx1"/>
                </a:solidFill>
                <a:ea typeface="Verdana" pitchFamily="34" charset="0"/>
                <a:cs typeface="Verdana" pitchFamily="34" charset="0"/>
              </a:rPr>
              <a:t>*Domaine de la thèse</a:t>
            </a:r>
          </a:p>
          <a:p>
            <a:pPr>
              <a:buNone/>
            </a:pPr>
            <a:r>
              <a:rPr lang="fr-FR" sz="2000" b="0" i="0" dirty="0">
                <a:solidFill>
                  <a:srgbClr val="00B050"/>
                </a:solidFill>
                <a:ea typeface="Verdana" pitchFamily="34" charset="0"/>
                <a:cs typeface="Verdana" pitchFamily="34" charset="0"/>
              </a:rPr>
              <a:t>*Date de soutenance réelle</a:t>
            </a:r>
          </a:p>
          <a:p>
            <a:pPr>
              <a:buNone/>
            </a:pPr>
            <a:endParaRPr lang="fr-FR" sz="2000" b="0" i="0" dirty="0">
              <a:solidFill>
                <a:schemeClr val="accent5">
                  <a:lumMod val="75000"/>
                </a:schemeClr>
              </a:solidFill>
              <a:ea typeface="Verdana" pitchFamily="34" charset="0"/>
              <a:cs typeface="Verdana" pitchFamily="34" charset="0"/>
            </a:endParaRPr>
          </a:p>
          <a:p>
            <a:pPr>
              <a:buNone/>
            </a:pPr>
            <a:endParaRPr lang="fr-FR" sz="2000" b="0" i="0" dirty="0">
              <a:solidFill>
                <a:schemeClr val="tx1">
                  <a:lumMod val="75000"/>
                  <a:lumOff val="25000"/>
                </a:schemeClr>
              </a:solidFill>
              <a:ea typeface="Verdana" pitchFamily="34" charset="0"/>
              <a:cs typeface="Verdana" pitchFamily="34" charset="0"/>
            </a:endParaRPr>
          </a:p>
          <a:p>
            <a:endParaRPr lang="fr-FR" dirty="0"/>
          </a:p>
        </p:txBody>
      </p:sp>
      <p:sp>
        <p:nvSpPr>
          <p:cNvPr id="2" name="Titre 1"/>
          <p:cNvSpPr>
            <a:spLocks noGrp="1"/>
          </p:cNvSpPr>
          <p:nvPr>
            <p:ph type="title"/>
          </p:nvPr>
        </p:nvSpPr>
        <p:spPr/>
        <p:txBody>
          <a:bodyPr>
            <a:normAutofit/>
          </a:bodyPr>
          <a:lstStyle/>
          <a:p>
            <a:r>
              <a:rPr lang="fr-FR" sz="2500" dirty="0"/>
              <a:t>Publication sur theses.fr d’une thèse soutenue (« à traiter »)</a:t>
            </a:r>
          </a:p>
        </p:txBody>
      </p:sp>
      <p:pic>
        <p:nvPicPr>
          <p:cNvPr id="5" name="Picture 8"/>
          <p:cNvPicPr>
            <a:picLocks noChangeAspect="1" noChangeArrowheads="1"/>
          </p:cNvPicPr>
          <p:nvPr/>
        </p:nvPicPr>
        <p:blipFill>
          <a:blip r:embed="rId3" cstate="print"/>
          <a:srcRect/>
          <a:stretch>
            <a:fillRect/>
          </a:stretch>
        </p:blipFill>
        <p:spPr bwMode="auto">
          <a:xfrm>
            <a:off x="1002996" y="1327319"/>
            <a:ext cx="4769380" cy="3329444"/>
          </a:xfrm>
          <a:prstGeom prst="rect">
            <a:avLst/>
          </a:prstGeom>
          <a:noFill/>
          <a:ln w="9525">
            <a:solidFill>
              <a:schemeClr val="accent1"/>
            </a:solidFill>
            <a:miter lim="800000"/>
            <a:headEnd/>
            <a:tailEnd/>
          </a:ln>
        </p:spPr>
      </p:pic>
      <p:pic>
        <p:nvPicPr>
          <p:cNvPr id="4" name="Image 3">
            <a:extLst>
              <a:ext uri="{FF2B5EF4-FFF2-40B4-BE49-F238E27FC236}">
                <a16:creationId xmlns:a16="http://schemas.microsoft.com/office/drawing/2014/main" id="{F32FB42E-AEDB-F058-8C3F-9E94354BA7FC}"/>
              </a:ext>
            </a:extLst>
          </p:cNvPr>
          <p:cNvPicPr>
            <a:picLocks noChangeAspect="1"/>
          </p:cNvPicPr>
          <p:nvPr/>
        </p:nvPicPr>
        <p:blipFill>
          <a:blip r:embed="rId4"/>
          <a:stretch>
            <a:fillRect/>
          </a:stretch>
        </p:blipFill>
        <p:spPr>
          <a:xfrm>
            <a:off x="999803" y="4814930"/>
            <a:ext cx="4839398" cy="1614445"/>
          </a:xfrm>
          <a:prstGeom prst="rect">
            <a:avLst/>
          </a:prstGeom>
        </p:spPr>
      </p:pic>
    </p:spTree>
    <p:extLst>
      <p:ext uri="{BB962C8B-B14F-4D97-AF65-F5344CB8AC3E}">
        <p14:creationId xmlns:p14="http://schemas.microsoft.com/office/powerpoint/2010/main" val="1360646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072645" y="4307288"/>
            <a:ext cx="9056370" cy="1127760"/>
            <a:chOff x="1776" y="2280"/>
            <a:chExt cx="3794" cy="711"/>
          </a:xfrm>
        </p:grpSpPr>
        <p:sp>
          <p:nvSpPr>
            <p:cNvPr id="9222" name="AutoShape 9"/>
            <p:cNvSpPr>
              <a:spLocks noChangeArrowheads="1"/>
            </p:cNvSpPr>
            <p:nvPr/>
          </p:nvSpPr>
          <p:spPr bwMode="auto">
            <a:xfrm>
              <a:off x="1776" y="2280"/>
              <a:ext cx="3794" cy="711"/>
            </a:xfrm>
            <a:prstGeom prst="roundRect">
              <a:avLst>
                <a:gd name="adj" fmla="val 49856"/>
              </a:avLst>
            </a:prstGeom>
            <a:noFill/>
            <a:ln w="9525">
              <a:noFill/>
              <a:round/>
              <a:headEnd/>
              <a:tailEnd/>
            </a:ln>
          </p:spPr>
          <p:txBody>
            <a:bodyPr wrap="none" anchor="ctr"/>
            <a:lstStyle/>
            <a:p>
              <a:endParaRPr lang="fr-FR" sz="2160"/>
            </a:p>
          </p:txBody>
        </p:sp>
        <p:sp>
          <p:nvSpPr>
            <p:cNvPr id="22534" name="Text Box 10"/>
            <p:cNvSpPr txBox="1">
              <a:spLocks noChangeArrowheads="1"/>
            </p:cNvSpPr>
            <p:nvPr/>
          </p:nvSpPr>
          <p:spPr bwMode="auto">
            <a:xfrm>
              <a:off x="1894" y="2321"/>
              <a:ext cx="3558" cy="629"/>
            </a:xfrm>
            <a:prstGeom prst="rect">
              <a:avLst/>
            </a:prstGeom>
            <a:noFill/>
            <a:ln w="9525">
              <a:noFill/>
              <a:miter lim="800000"/>
              <a:headEnd/>
              <a:tailEnd/>
            </a:ln>
          </p:spPr>
          <p:txBody>
            <a:bodyPr lIns="110592" tIns="55296" rIns="110592" bIns="55296" anchor="ctr">
              <a:spAutoFit/>
            </a:bodyPr>
            <a:lstStyle/>
            <a:p>
              <a: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pPr>
              <a:endParaRPr lang="fr-FR" sz="5760" i="1" dirty="0">
                <a:solidFill>
                  <a:srgbClr val="336699"/>
                </a:solidFill>
                <a:latin typeface="+mj-lt"/>
              </a:endParaRPr>
            </a:p>
          </p:txBody>
        </p:sp>
      </p:grpSp>
      <p:sp>
        <p:nvSpPr>
          <p:cNvPr id="9" name="Espace réservé du numéro de diapositive 3"/>
          <p:cNvSpPr>
            <a:spLocks noGrp="1"/>
          </p:cNvSpPr>
          <p:nvPr>
            <p:ph type="sldNum" sz="quarter" idx="12"/>
          </p:nvPr>
        </p:nvSpPr>
        <p:spPr>
          <a:prstGeom prst="rect">
            <a:avLst/>
          </a:prstGeom>
        </p:spPr>
        <p:txBody>
          <a:bodyPr/>
          <a:lstStyle>
            <a:lvl1pPr algn="r">
              <a:defRPr/>
            </a:lvl1pPr>
          </a:lstStyle>
          <a:p>
            <a:pPr>
              <a:defRPr/>
            </a:pPr>
            <a:fld id="{CD933B49-DF3A-4F08-BF51-66D5E15737C6}" type="slidenum">
              <a:rPr lang="fr-FR" sz="1320">
                <a:solidFill>
                  <a:schemeClr val="tx1">
                    <a:lumMod val="50000"/>
                    <a:lumOff val="50000"/>
                  </a:schemeClr>
                </a:solidFill>
              </a:rPr>
              <a:pPr>
                <a:defRPr/>
              </a:pPr>
              <a:t>47</a:t>
            </a:fld>
            <a:endParaRPr lang="fr-FR" sz="1320" dirty="0">
              <a:solidFill>
                <a:schemeClr val="tx1">
                  <a:lumMod val="50000"/>
                  <a:lumOff val="50000"/>
                </a:schemeClr>
              </a:solidFill>
            </a:endParaRPr>
          </a:p>
        </p:txBody>
      </p:sp>
      <p:sp>
        <p:nvSpPr>
          <p:cNvPr id="9219" name="Titre 10"/>
          <p:cNvSpPr>
            <a:spLocks noGrp="1"/>
          </p:cNvSpPr>
          <p:nvPr>
            <p:ph type="title"/>
          </p:nvPr>
        </p:nvSpPr>
        <p:spPr/>
        <p:txBody>
          <a:bodyPr/>
          <a:lstStyle/>
          <a:p>
            <a:r>
              <a:rPr lang="fr-FR" dirty="0"/>
              <a:t>Comment importer via les applications locales connectées ?</a:t>
            </a:r>
          </a:p>
        </p:txBody>
      </p:sp>
      <p:sp>
        <p:nvSpPr>
          <p:cNvPr id="7" name="Rectangle 6"/>
          <p:cNvSpPr/>
          <p:nvPr/>
        </p:nvSpPr>
        <p:spPr>
          <a:xfrm>
            <a:off x="5491133" y="6453336"/>
            <a:ext cx="1036915"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a:p>
        </p:txBody>
      </p:sp>
      <p:sp>
        <p:nvSpPr>
          <p:cNvPr id="14" name="Espace réservé du contenu 3"/>
          <p:cNvSpPr txBox="1">
            <a:spLocks/>
          </p:cNvSpPr>
          <p:nvPr/>
        </p:nvSpPr>
        <p:spPr>
          <a:xfrm>
            <a:off x="410238" y="1968734"/>
            <a:ext cx="5384800" cy="4621849"/>
          </a:xfrm>
          <a:prstGeom prst="rect">
            <a:avLst/>
          </a:prstGeom>
        </p:spPr>
        <p:txBody>
          <a:bodyPr>
            <a:normAutofit/>
          </a:bodyPr>
          <a:lstStyle>
            <a:lvl1pPr marL="342900" indent="-342900" algn="l" defTabSz="457200" rtl="0" eaLnBrk="1" latinLnBrk="0" hangingPunct="1">
              <a:lnSpc>
                <a:spcPct val="70000"/>
              </a:lnSpc>
              <a:spcBef>
                <a:spcPct val="20000"/>
              </a:spcBef>
              <a:buClr>
                <a:schemeClr val="accent6">
                  <a:lumMod val="75000"/>
                </a:schemeClr>
              </a:buClr>
              <a:buSzPct val="150000"/>
              <a:buFont typeface="Wingdings" panose="05000000000000000000" pitchFamily="2" charset="2"/>
              <a:buChar char="ü"/>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400"/>
              </a:spcBef>
              <a:spcAft>
                <a:spcPts val="200"/>
              </a:spcAft>
            </a:pPr>
            <a:r>
              <a:rPr lang="fr-FR" sz="1800" b="1" i="1" dirty="0">
                <a:solidFill>
                  <a:schemeClr val="accent6"/>
                </a:solidFill>
                <a:latin typeface="Aptos Narrow" panose="020B0004020202020204" pitchFamily="34" charset="0"/>
              </a:rPr>
              <a:t>Protocole commun</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Toutes les applications utilisent la méthode d’import par webservice de façon transparente pour les utilisateurs</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Déclaration de l’adresse IP publique du serveur</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Paramétrer le code court de l’établissement</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Renseigner l’URL du webservice :</a:t>
            </a:r>
            <a:br>
              <a:rPr lang="fr-FR" sz="1400" dirty="0">
                <a:solidFill>
                  <a:schemeClr val="tx1">
                    <a:lumMod val="75000"/>
                    <a:lumOff val="25000"/>
                  </a:schemeClr>
                </a:solidFill>
                <a:latin typeface="Aptos Narrow" panose="020B0004020202020204" pitchFamily="34" charset="0"/>
              </a:rPr>
            </a:br>
            <a:r>
              <a:rPr lang="fr-FR" sz="1400" dirty="0">
                <a:latin typeface="Aptos Narrow" panose="020B0004020202020204" pitchFamily="34" charset="0"/>
                <a:hlinkClick r:id="rId3" tooltip="https://imports.theses.fr/services/DepotTEF?wsdl (nouvelle fenêtre)"/>
              </a:rPr>
              <a:t>https://imports.theses.fr/services/DepotTEF?wsdl</a:t>
            </a:r>
            <a:endParaRPr lang="fr-FR" sz="1400" dirty="0">
              <a:solidFill>
                <a:schemeClr val="tx1">
                  <a:lumMod val="75000"/>
                  <a:lumOff val="25000"/>
                </a:schemeClr>
              </a:solidFill>
              <a:latin typeface="Aptos Narrow" panose="020B0004020202020204" pitchFamily="34" charset="0"/>
            </a:endParaRPr>
          </a:p>
          <a:p>
            <a:pPr>
              <a:lnSpc>
                <a:spcPct val="110000"/>
              </a:lnSpc>
              <a:spcBef>
                <a:spcPts val="400"/>
              </a:spcBef>
              <a:spcAft>
                <a:spcPts val="200"/>
              </a:spcAft>
            </a:pPr>
            <a:r>
              <a:rPr lang="fr-FR" sz="1800" b="1" i="1" dirty="0">
                <a:solidFill>
                  <a:schemeClr val="accent6"/>
                </a:solidFill>
                <a:latin typeface="Aptos Narrow" panose="020B0004020202020204" pitchFamily="34" charset="0"/>
              </a:rPr>
              <a:t>Spécificités </a:t>
            </a:r>
            <a:r>
              <a:rPr lang="fr-FR" sz="1800" b="1" i="1" dirty="0" err="1">
                <a:solidFill>
                  <a:schemeClr val="accent6"/>
                </a:solidFill>
                <a:latin typeface="Aptos Narrow" panose="020B0004020202020204" pitchFamily="34" charset="0"/>
              </a:rPr>
              <a:t>Adum</a:t>
            </a:r>
            <a:endParaRPr lang="fr-FR" sz="1800" b="1" i="1" dirty="0">
              <a:solidFill>
                <a:schemeClr val="accent6"/>
              </a:solidFill>
              <a:latin typeface="Aptos Narrow" panose="020B0004020202020204" pitchFamily="34" charset="0"/>
            </a:endParaRP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L’import est déclenché manuellement par les utilisateurs via des boutons dédiés</a:t>
            </a:r>
          </a:p>
          <a:p>
            <a:pPr lvl="1">
              <a:lnSpc>
                <a:spcPct val="110000"/>
              </a:lnSpc>
              <a:spcBef>
                <a:spcPts val="400"/>
              </a:spcBef>
              <a:spcAft>
                <a:spcPts val="200"/>
              </a:spcAft>
            </a:pPr>
            <a:r>
              <a:rPr lang="fr-FR" sz="1400" dirty="0" err="1">
                <a:solidFill>
                  <a:schemeClr val="tx1">
                    <a:lumMod val="75000"/>
                    <a:lumOff val="25000"/>
                  </a:schemeClr>
                </a:solidFill>
                <a:latin typeface="Aptos Narrow" panose="020B0004020202020204" pitchFamily="34" charset="0"/>
              </a:rPr>
              <a:t>Adum</a:t>
            </a:r>
            <a:r>
              <a:rPr lang="fr-FR" sz="1400" dirty="0">
                <a:solidFill>
                  <a:schemeClr val="tx1">
                    <a:lumMod val="75000"/>
                    <a:lumOff val="25000"/>
                  </a:schemeClr>
                </a:solidFill>
                <a:latin typeface="Aptos Narrow" panose="020B0004020202020204" pitchFamily="34" charset="0"/>
              </a:rPr>
              <a:t> intègre </a:t>
            </a:r>
            <a:r>
              <a:rPr lang="fr-FR" sz="1400" dirty="0" err="1">
                <a:solidFill>
                  <a:schemeClr val="tx1">
                    <a:lumMod val="75000"/>
                    <a:lumOff val="25000"/>
                  </a:schemeClr>
                </a:solidFill>
                <a:latin typeface="Aptos Narrow" panose="020B0004020202020204" pitchFamily="34" charset="0"/>
              </a:rPr>
              <a:t>IdRef</a:t>
            </a:r>
            <a:r>
              <a:rPr lang="fr-FR" sz="1400" dirty="0">
                <a:solidFill>
                  <a:schemeClr val="tx1">
                    <a:lumMod val="75000"/>
                    <a:lumOff val="25000"/>
                  </a:schemeClr>
                </a:solidFill>
                <a:latin typeface="Aptos Narrow" panose="020B0004020202020204" pitchFamily="34" charset="0"/>
              </a:rPr>
              <a:t>, n’hésitez pas à faire les liens !</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Déclaration obligatoire des adresses mails de contact pour le retour des messages d’erreurs</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Les doctorants n’ont pas accès à </a:t>
            </a:r>
            <a:r>
              <a:rPr lang="fr-FR" sz="1400" dirty="0" err="1">
                <a:solidFill>
                  <a:schemeClr val="tx1">
                    <a:lumMod val="75000"/>
                    <a:lumOff val="25000"/>
                  </a:schemeClr>
                </a:solidFill>
                <a:latin typeface="Aptos Narrow" panose="020B0004020202020204" pitchFamily="34" charset="0"/>
              </a:rPr>
              <a:t>Step</a:t>
            </a:r>
            <a:r>
              <a:rPr lang="fr-FR" sz="1400" dirty="0">
                <a:solidFill>
                  <a:schemeClr val="tx1">
                    <a:lumMod val="75000"/>
                    <a:lumOff val="25000"/>
                  </a:schemeClr>
                </a:solidFill>
                <a:latin typeface="Aptos Narrow" panose="020B0004020202020204" pitchFamily="34" charset="0"/>
              </a:rPr>
              <a:t> car ils ont déjà un espace dédié dans </a:t>
            </a:r>
            <a:r>
              <a:rPr lang="fr-FR" sz="1400" dirty="0" err="1">
                <a:solidFill>
                  <a:schemeClr val="tx1">
                    <a:lumMod val="75000"/>
                    <a:lumOff val="25000"/>
                  </a:schemeClr>
                </a:solidFill>
                <a:latin typeface="Aptos Narrow" panose="020B0004020202020204" pitchFamily="34" charset="0"/>
              </a:rPr>
              <a:t>Adum</a:t>
            </a:r>
            <a:endParaRPr lang="fr-FR" sz="1400" dirty="0">
              <a:solidFill>
                <a:schemeClr val="tx1">
                  <a:lumMod val="75000"/>
                  <a:lumOff val="25000"/>
                </a:schemeClr>
              </a:solidFill>
              <a:latin typeface="Aptos Narrow" panose="020B0004020202020204" pitchFamily="34" charset="0"/>
            </a:endParaRPr>
          </a:p>
          <a:p>
            <a:pPr lvl="1">
              <a:lnSpc>
                <a:spcPct val="100000"/>
              </a:lnSpc>
              <a:spcBef>
                <a:spcPts val="400"/>
              </a:spcBef>
              <a:spcAft>
                <a:spcPts val="200"/>
              </a:spcAft>
            </a:pPr>
            <a:endParaRPr lang="fr-FR" sz="1200" dirty="0">
              <a:solidFill>
                <a:schemeClr val="tx1">
                  <a:lumMod val="75000"/>
                  <a:lumOff val="25000"/>
                </a:schemeClr>
              </a:solidFill>
              <a:latin typeface="Aptos Narrow" panose="020B0004020202020204" pitchFamily="34" charset="0"/>
            </a:endParaRPr>
          </a:p>
          <a:p>
            <a:pPr marL="0" indent="0" algn="ctr">
              <a:buNone/>
            </a:pPr>
            <a:endParaRPr lang="fr-FR" sz="1800" b="1" i="1" dirty="0">
              <a:solidFill>
                <a:schemeClr val="accent6"/>
              </a:solidFill>
              <a:latin typeface="Aptos Narrow" panose="020B0004020202020204" pitchFamily="34" charset="0"/>
            </a:endParaRPr>
          </a:p>
        </p:txBody>
      </p:sp>
      <p:sp>
        <p:nvSpPr>
          <p:cNvPr id="16" name="Espace réservé du contenu 3"/>
          <p:cNvSpPr txBox="1">
            <a:spLocks/>
          </p:cNvSpPr>
          <p:nvPr/>
        </p:nvSpPr>
        <p:spPr>
          <a:xfrm>
            <a:off x="5795037" y="1968734"/>
            <a:ext cx="6152547" cy="4451946"/>
          </a:xfrm>
          <a:prstGeom prst="rect">
            <a:avLst/>
          </a:prstGeom>
        </p:spPr>
        <p:txBody>
          <a:bodyPr>
            <a:normAutofit fontScale="92500"/>
          </a:bodyPr>
          <a:lstStyle>
            <a:lvl1pPr marL="342900" indent="-342900" algn="l" defTabSz="457200" rtl="0" eaLnBrk="1" latinLnBrk="0" hangingPunct="1">
              <a:lnSpc>
                <a:spcPct val="70000"/>
              </a:lnSpc>
              <a:spcBef>
                <a:spcPct val="20000"/>
              </a:spcBef>
              <a:buClr>
                <a:schemeClr val="accent6">
                  <a:lumMod val="75000"/>
                </a:schemeClr>
              </a:buClr>
              <a:buSzPct val="150000"/>
              <a:buFont typeface="Wingdings" panose="05000000000000000000" pitchFamily="2" charset="2"/>
              <a:buChar char="ü"/>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400"/>
              </a:spcBef>
              <a:spcAft>
                <a:spcPts val="200"/>
              </a:spcAft>
            </a:pPr>
            <a:r>
              <a:rPr lang="fr-FR" sz="1800" b="1" i="1" dirty="0">
                <a:solidFill>
                  <a:schemeClr val="accent6"/>
                </a:solidFill>
                <a:latin typeface="Aptos Narrow" panose="020B0004020202020204" pitchFamily="34" charset="0"/>
              </a:rPr>
              <a:t>Spécificités Apogée</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Les utilisateurs n’ont aucun contrôle sur les imports. Apogée les déclenche de façon hasardeuse et automatiquement selon des périodes prédéfinies</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Définir la fréquence d’envoi des fichiers (journalier, hebdomadaire ou mensuelle)</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Ecrase les mises à jour faites par les doctorants dans </a:t>
            </a:r>
            <a:r>
              <a:rPr lang="fr-FR" sz="1400" dirty="0" err="1">
                <a:solidFill>
                  <a:schemeClr val="tx1">
                    <a:lumMod val="75000"/>
                    <a:lumOff val="25000"/>
                  </a:schemeClr>
                </a:solidFill>
                <a:latin typeface="Aptos Narrow" panose="020B0004020202020204" pitchFamily="34" charset="0"/>
              </a:rPr>
              <a:t>Step</a:t>
            </a:r>
            <a:endParaRPr lang="fr-FR" sz="1800" dirty="0">
              <a:solidFill>
                <a:schemeClr val="tx1">
                  <a:lumMod val="75000"/>
                  <a:lumOff val="25000"/>
                </a:schemeClr>
              </a:solidFill>
              <a:latin typeface="Aptos Narrow" panose="020B0004020202020204" pitchFamily="34" charset="0"/>
            </a:endParaRPr>
          </a:p>
          <a:p>
            <a:pPr>
              <a:lnSpc>
                <a:spcPct val="110000"/>
              </a:lnSpc>
              <a:spcBef>
                <a:spcPts val="400"/>
              </a:spcBef>
              <a:spcAft>
                <a:spcPts val="200"/>
              </a:spcAft>
            </a:pPr>
            <a:r>
              <a:rPr lang="fr-FR" sz="1800" b="1" i="1" dirty="0">
                <a:solidFill>
                  <a:schemeClr val="accent6"/>
                </a:solidFill>
                <a:latin typeface="Aptos Narrow" panose="020B0004020202020204" pitchFamily="34" charset="0"/>
              </a:rPr>
              <a:t>Spécificités </a:t>
            </a:r>
            <a:r>
              <a:rPr lang="fr-FR" sz="1800" b="1" i="1" dirty="0" err="1">
                <a:solidFill>
                  <a:schemeClr val="accent6"/>
                </a:solidFill>
                <a:latin typeface="Aptos Narrow" panose="020B0004020202020204" pitchFamily="34" charset="0"/>
              </a:rPr>
              <a:t>Amethis</a:t>
            </a:r>
            <a:endParaRPr lang="fr-FR" sz="1800" b="1" i="1" dirty="0">
              <a:solidFill>
                <a:schemeClr val="accent6"/>
              </a:solidFill>
              <a:latin typeface="Aptos Narrow" panose="020B0004020202020204" pitchFamily="34" charset="0"/>
            </a:endParaRP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Les imports sont déclenchés automatiquement toutes les 24h</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Les imports peuvent être déclenchés manuellement</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Ecrase les mises à jour faites par les doctorants s’ils utilisent </a:t>
            </a:r>
            <a:r>
              <a:rPr lang="fr-FR" sz="1400" dirty="0" err="1">
                <a:solidFill>
                  <a:schemeClr val="tx1">
                    <a:lumMod val="75000"/>
                    <a:lumOff val="25000"/>
                  </a:schemeClr>
                </a:solidFill>
                <a:latin typeface="Aptos Narrow" panose="020B0004020202020204" pitchFamily="34" charset="0"/>
              </a:rPr>
              <a:t>Step</a:t>
            </a:r>
            <a:r>
              <a:rPr lang="fr-FR" sz="1400" dirty="0">
                <a:solidFill>
                  <a:schemeClr val="tx1">
                    <a:lumMod val="75000"/>
                    <a:lumOff val="25000"/>
                  </a:schemeClr>
                </a:solidFill>
                <a:latin typeface="Aptos Narrow" panose="020B0004020202020204" pitchFamily="34" charset="0"/>
              </a:rPr>
              <a:t> mais pas s’ils passent par leur compte dans </a:t>
            </a:r>
            <a:r>
              <a:rPr lang="fr-FR" sz="1400" dirty="0" err="1">
                <a:solidFill>
                  <a:schemeClr val="tx1">
                    <a:lumMod val="75000"/>
                    <a:lumOff val="25000"/>
                  </a:schemeClr>
                </a:solidFill>
                <a:latin typeface="Aptos Narrow" panose="020B0004020202020204" pitchFamily="34" charset="0"/>
              </a:rPr>
              <a:t>Amethis</a:t>
            </a:r>
            <a:endParaRPr lang="fr-FR" sz="1400" dirty="0">
              <a:solidFill>
                <a:schemeClr val="tx1">
                  <a:lumMod val="75000"/>
                  <a:lumOff val="25000"/>
                </a:schemeClr>
              </a:solidFill>
              <a:latin typeface="Aptos Narrow" panose="020B0004020202020204" pitchFamily="34" charset="0"/>
            </a:endParaRPr>
          </a:p>
          <a:p>
            <a:pPr>
              <a:lnSpc>
                <a:spcPct val="110000"/>
              </a:lnSpc>
              <a:spcBef>
                <a:spcPts val="400"/>
              </a:spcBef>
              <a:spcAft>
                <a:spcPts val="200"/>
              </a:spcAft>
            </a:pPr>
            <a:r>
              <a:rPr lang="fr-FR" sz="1800" b="1" i="1" dirty="0">
                <a:solidFill>
                  <a:schemeClr val="accent6"/>
                </a:solidFill>
                <a:latin typeface="Aptos Narrow" panose="020B0004020202020204" pitchFamily="34" charset="0"/>
              </a:rPr>
              <a:t>Spécificités </a:t>
            </a:r>
            <a:r>
              <a:rPr lang="fr-FR" sz="1800" b="1" i="1" dirty="0" err="1">
                <a:solidFill>
                  <a:schemeClr val="accent6"/>
                </a:solidFill>
                <a:latin typeface="Aptos Narrow" panose="020B0004020202020204" pitchFamily="34" charset="0"/>
              </a:rPr>
              <a:t>Esup-Sygal</a:t>
            </a:r>
            <a:endParaRPr lang="fr-FR" sz="1800" b="1" i="1" dirty="0">
              <a:solidFill>
                <a:schemeClr val="accent6"/>
              </a:solidFill>
              <a:latin typeface="Aptos Narrow" panose="020B0004020202020204" pitchFamily="34" charset="0"/>
            </a:endParaRP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Les imports sont déclenchés automatiquement toutes les 24h</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Les utilisateurs peuvent forcer manuellement un import</a:t>
            </a:r>
          </a:p>
          <a:p>
            <a:pPr lvl="1">
              <a:lnSpc>
                <a:spcPct val="110000"/>
              </a:lnSpc>
              <a:spcBef>
                <a:spcPts val="400"/>
              </a:spcBef>
              <a:spcAft>
                <a:spcPts val="200"/>
              </a:spcAft>
            </a:pPr>
            <a:r>
              <a:rPr lang="fr-FR" sz="1400" dirty="0">
                <a:solidFill>
                  <a:schemeClr val="tx1">
                    <a:lumMod val="75000"/>
                    <a:lumOff val="25000"/>
                  </a:schemeClr>
                </a:solidFill>
                <a:latin typeface="Aptos Narrow" panose="020B0004020202020204" pitchFamily="34" charset="0"/>
              </a:rPr>
              <a:t>Ecrase les mises à jour faites par les doctorants dans </a:t>
            </a:r>
            <a:r>
              <a:rPr lang="fr-FR" sz="1400" dirty="0" err="1">
                <a:solidFill>
                  <a:schemeClr val="tx1">
                    <a:lumMod val="75000"/>
                    <a:lumOff val="25000"/>
                  </a:schemeClr>
                </a:solidFill>
                <a:latin typeface="Aptos Narrow" panose="020B0004020202020204" pitchFamily="34" charset="0"/>
              </a:rPr>
              <a:t>Step</a:t>
            </a:r>
            <a:endParaRPr lang="fr-FR" sz="1400" dirty="0">
              <a:solidFill>
                <a:schemeClr val="tx1">
                  <a:lumMod val="75000"/>
                  <a:lumOff val="25000"/>
                </a:schemeClr>
              </a:solidFill>
              <a:latin typeface="Aptos Narrow" panose="020B0004020202020204" pitchFamily="34" charset="0"/>
            </a:endParaRPr>
          </a:p>
          <a:p>
            <a:pPr lvl="1">
              <a:lnSpc>
                <a:spcPct val="110000"/>
              </a:lnSpc>
              <a:spcBef>
                <a:spcPts val="400"/>
              </a:spcBef>
              <a:spcAft>
                <a:spcPts val="200"/>
              </a:spcAft>
            </a:pPr>
            <a:endParaRPr lang="fr-FR" sz="1400" dirty="0">
              <a:solidFill>
                <a:schemeClr val="tx1">
                  <a:lumMod val="75000"/>
                  <a:lumOff val="25000"/>
                </a:schemeClr>
              </a:solidFill>
              <a:latin typeface="Aptos Narrow" panose="020B0004020202020204" pitchFamily="34" charset="0"/>
            </a:endParaRPr>
          </a:p>
          <a:p>
            <a:pPr lvl="1">
              <a:lnSpc>
                <a:spcPct val="80000"/>
              </a:lnSpc>
              <a:spcBef>
                <a:spcPts val="400"/>
              </a:spcBef>
              <a:spcAft>
                <a:spcPts val="400"/>
              </a:spcAft>
            </a:pPr>
            <a:endParaRPr lang="fr-FR" sz="1400" dirty="0">
              <a:solidFill>
                <a:schemeClr val="tx1">
                  <a:lumMod val="75000"/>
                  <a:lumOff val="25000"/>
                </a:schemeClr>
              </a:solidFill>
              <a:latin typeface="Aptos Narrow" panose="020B0004020202020204" pitchFamily="34" charset="0"/>
            </a:endParaRPr>
          </a:p>
          <a:p>
            <a:pPr marL="457200" lvl="1" indent="0">
              <a:spcBef>
                <a:spcPts val="400"/>
              </a:spcBef>
              <a:spcAft>
                <a:spcPts val="200"/>
              </a:spcAft>
              <a:buNone/>
            </a:pPr>
            <a:endParaRPr lang="fr-FR" dirty="0">
              <a:solidFill>
                <a:schemeClr val="tx1">
                  <a:lumMod val="75000"/>
                  <a:lumOff val="25000"/>
                </a:schemeClr>
              </a:solidFill>
              <a:latin typeface="Aptos Narrow" panose="020B0004020202020204" pitchFamily="34" charset="0"/>
            </a:endParaRPr>
          </a:p>
          <a:p>
            <a:pPr lvl="1"/>
            <a:endParaRPr lang="fr-FR" sz="900" dirty="0">
              <a:latin typeface="Aptos Narrow" panose="020B0004020202020204" pitchFamily="34" charset="0"/>
            </a:endParaRPr>
          </a:p>
          <a:p>
            <a:pPr algn="ctr"/>
            <a:endParaRPr lang="fr-FR" sz="2000" b="1" i="1" dirty="0">
              <a:solidFill>
                <a:schemeClr val="accent6"/>
              </a:solidFill>
              <a:latin typeface="Aptos Narrow" panose="020B0004020202020204" pitchFamily="34" charset="0"/>
            </a:endParaRPr>
          </a:p>
          <a:p>
            <a:pPr algn="ctr"/>
            <a:endParaRPr lang="fr-FR" sz="2000" b="1" i="1" dirty="0">
              <a:solidFill>
                <a:schemeClr val="accent6"/>
              </a:solidFill>
              <a:latin typeface="Aptos Narrow" panose="020B0004020202020204" pitchFamily="34" charset="0"/>
            </a:endParaRPr>
          </a:p>
        </p:txBody>
      </p:sp>
      <p:pic>
        <p:nvPicPr>
          <p:cNvPr id="3" name="Image 2" descr="Une image contenant cercle, logo, Police, Graphique&#10;&#10;Description générée automatiquement">
            <a:extLst>
              <a:ext uri="{FF2B5EF4-FFF2-40B4-BE49-F238E27FC236}">
                <a16:creationId xmlns:a16="http://schemas.microsoft.com/office/drawing/2014/main" id="{75421E20-EEFB-0921-9E60-3645947E39EC}"/>
              </a:ext>
            </a:extLst>
          </p:cNvPr>
          <p:cNvPicPr>
            <a:picLocks noChangeAspect="1"/>
          </p:cNvPicPr>
          <p:nvPr/>
        </p:nvPicPr>
        <p:blipFill>
          <a:blip r:embed="rId4"/>
          <a:stretch>
            <a:fillRect/>
          </a:stretch>
        </p:blipFill>
        <p:spPr>
          <a:xfrm>
            <a:off x="4614895" y="822316"/>
            <a:ext cx="1089808" cy="1089808"/>
          </a:xfrm>
          <a:prstGeom prst="rect">
            <a:avLst/>
          </a:prstGeom>
        </p:spPr>
      </p:pic>
      <p:pic>
        <p:nvPicPr>
          <p:cNvPr id="4" name="Image 3" descr="Une image contenant cercle, logo, Police, symbole&#10;&#10;Description générée automatiquement">
            <a:extLst>
              <a:ext uri="{FF2B5EF4-FFF2-40B4-BE49-F238E27FC236}">
                <a16:creationId xmlns:a16="http://schemas.microsoft.com/office/drawing/2014/main" id="{6E28FBC9-A04F-4BE0-F71C-BB64FFDF8653}"/>
              </a:ext>
            </a:extLst>
          </p:cNvPr>
          <p:cNvPicPr>
            <a:picLocks noChangeAspect="1"/>
          </p:cNvPicPr>
          <p:nvPr/>
        </p:nvPicPr>
        <p:blipFill>
          <a:blip r:embed="rId5"/>
          <a:stretch>
            <a:fillRect/>
          </a:stretch>
        </p:blipFill>
        <p:spPr>
          <a:xfrm>
            <a:off x="3100493" y="822316"/>
            <a:ext cx="1089808" cy="1089808"/>
          </a:xfrm>
          <a:prstGeom prst="rect">
            <a:avLst/>
          </a:prstGeom>
        </p:spPr>
      </p:pic>
      <p:pic>
        <p:nvPicPr>
          <p:cNvPr id="5" name="Image 4" descr="Une image contenant logo, cercle, Police, symbole&#10;&#10;Description générée automatiquement">
            <a:extLst>
              <a:ext uri="{FF2B5EF4-FFF2-40B4-BE49-F238E27FC236}">
                <a16:creationId xmlns:a16="http://schemas.microsoft.com/office/drawing/2014/main" id="{7DBB27B3-F2DF-C8C2-484D-EB783D24A251}"/>
              </a:ext>
            </a:extLst>
          </p:cNvPr>
          <p:cNvPicPr>
            <a:picLocks noChangeAspect="1"/>
          </p:cNvPicPr>
          <p:nvPr/>
        </p:nvPicPr>
        <p:blipFill>
          <a:blip r:embed="rId6"/>
          <a:stretch>
            <a:fillRect/>
          </a:stretch>
        </p:blipFill>
        <p:spPr>
          <a:xfrm>
            <a:off x="6129297" y="822316"/>
            <a:ext cx="1089808" cy="1089808"/>
          </a:xfrm>
          <a:prstGeom prst="rect">
            <a:avLst/>
          </a:prstGeom>
        </p:spPr>
      </p:pic>
      <p:pic>
        <p:nvPicPr>
          <p:cNvPr id="8" name="Image 7">
            <a:extLst>
              <a:ext uri="{FF2B5EF4-FFF2-40B4-BE49-F238E27FC236}">
                <a16:creationId xmlns:a16="http://schemas.microsoft.com/office/drawing/2014/main" id="{4A9D1C42-B014-D78A-B2E7-162F1A7F4696}"/>
              </a:ext>
            </a:extLst>
          </p:cNvPr>
          <p:cNvPicPr>
            <a:picLocks noChangeAspect="1"/>
          </p:cNvPicPr>
          <p:nvPr/>
        </p:nvPicPr>
        <p:blipFill>
          <a:blip r:embed="rId7"/>
          <a:stretch>
            <a:fillRect/>
          </a:stretch>
        </p:blipFill>
        <p:spPr>
          <a:xfrm>
            <a:off x="7643699" y="822316"/>
            <a:ext cx="1089808" cy="1089808"/>
          </a:xfrm>
          <a:prstGeom prst="rect">
            <a:avLst/>
          </a:prstGeom>
        </p:spPr>
      </p:pic>
      <p:sp>
        <p:nvSpPr>
          <p:cNvPr id="10" name="Espace réservé du contenu 3">
            <a:extLst>
              <a:ext uri="{FF2B5EF4-FFF2-40B4-BE49-F238E27FC236}">
                <a16:creationId xmlns:a16="http://schemas.microsoft.com/office/drawing/2014/main" id="{55BF579D-9A6A-728A-918A-3920C2520A40}"/>
              </a:ext>
            </a:extLst>
          </p:cNvPr>
          <p:cNvSpPr txBox="1">
            <a:spLocks/>
          </p:cNvSpPr>
          <p:nvPr/>
        </p:nvSpPr>
        <p:spPr>
          <a:xfrm>
            <a:off x="1" y="6412054"/>
            <a:ext cx="12192000" cy="666634"/>
          </a:xfrm>
          <a:prstGeom prst="rect">
            <a:avLst/>
          </a:prstGeom>
        </p:spPr>
        <p:txBody>
          <a:bodyPr>
            <a:normAutofit/>
          </a:bodyPr>
          <a:lstStyle>
            <a:lvl1pPr marL="342900" indent="-342900" algn="l" defTabSz="457200" rtl="0" eaLnBrk="1" latinLnBrk="0" hangingPunct="1">
              <a:lnSpc>
                <a:spcPct val="70000"/>
              </a:lnSpc>
              <a:spcBef>
                <a:spcPct val="20000"/>
              </a:spcBef>
              <a:buClr>
                <a:schemeClr val="accent6">
                  <a:lumMod val="75000"/>
                </a:schemeClr>
              </a:buClr>
              <a:buSzPct val="150000"/>
              <a:buFont typeface="Wingdings" panose="05000000000000000000" pitchFamily="2" charset="2"/>
              <a:buChar char="ü"/>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100" b="1" i="1" dirty="0">
                <a:solidFill>
                  <a:schemeClr val="accent6"/>
                </a:solidFill>
                <a:latin typeface="Aptos Narrow" panose="020B0004020202020204" pitchFamily="34" charset="0"/>
              </a:rPr>
              <a:t>Plus d’informations</a:t>
            </a:r>
          </a:p>
          <a:p>
            <a:pPr marL="57150" indent="0" algn="ctr">
              <a:lnSpc>
                <a:spcPct val="80000"/>
              </a:lnSpc>
              <a:spcBef>
                <a:spcPts val="400"/>
              </a:spcBef>
              <a:spcAft>
                <a:spcPts val="200"/>
              </a:spcAft>
              <a:buNone/>
            </a:pPr>
            <a:r>
              <a:rPr lang="fr-FR" sz="1000" b="1" dirty="0">
                <a:solidFill>
                  <a:schemeClr val="tx1">
                    <a:lumMod val="75000"/>
                    <a:lumOff val="25000"/>
                  </a:schemeClr>
                </a:solidFill>
                <a:latin typeface="Aptos Narrow" panose="020B0004020202020204" pitchFamily="34" charset="0"/>
                <a:hlinkClick r:id="rId8"/>
              </a:rPr>
              <a:t>https://documentation.abes.fr/aidetheses/index.html#parametrage_imports_webservice</a:t>
            </a:r>
            <a:endParaRPr lang="fr-FR" sz="1000" b="1" i="1" dirty="0">
              <a:solidFill>
                <a:schemeClr val="accent6"/>
              </a:solidFill>
              <a:latin typeface="Aptos Narrow" panose="020B0004020202020204" pitchFamily="34" charset="0"/>
            </a:endParaRPr>
          </a:p>
          <a:p>
            <a:pPr algn="ctr"/>
            <a:endParaRPr lang="fr-FR" sz="1600" b="1" i="1" dirty="0">
              <a:solidFill>
                <a:schemeClr val="accent6"/>
              </a:solidFill>
              <a:latin typeface="Aptos Narrow" panose="020B0004020202020204" pitchFamily="34" charset="0"/>
            </a:endParaRPr>
          </a:p>
        </p:txBody>
      </p:sp>
    </p:spTree>
    <p:extLst>
      <p:ext uri="{BB962C8B-B14F-4D97-AF65-F5344CB8AC3E}">
        <p14:creationId xmlns:p14="http://schemas.microsoft.com/office/powerpoint/2010/main" val="295996513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a:t>MISE EN GARDE</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677" y="3719058"/>
            <a:ext cx="2059794" cy="1393913"/>
          </a:xfrm>
          <a:prstGeom prst="rect">
            <a:avLst/>
          </a:prstGeom>
        </p:spPr>
      </p:pic>
    </p:spTree>
    <p:extLst>
      <p:ext uri="{BB962C8B-B14F-4D97-AF65-F5344CB8AC3E}">
        <p14:creationId xmlns:p14="http://schemas.microsoft.com/office/powerpoint/2010/main" val="1522673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609600" y="1181653"/>
            <a:ext cx="10972800" cy="5528958"/>
          </a:xfrm>
        </p:spPr>
        <p:txBody>
          <a:bodyPr>
            <a:normAutofit/>
          </a:bodyPr>
          <a:lstStyle/>
          <a:p>
            <a:pPr>
              <a:buFont typeface="Wingdings" panose="05000000000000000000" pitchFamily="2" charset="2"/>
              <a:buChar char="v"/>
            </a:pPr>
            <a:endParaRPr lang="fr-FR" sz="2800" dirty="0">
              <a:solidFill>
                <a:srgbClr val="C00000"/>
              </a:solidFill>
            </a:endParaRPr>
          </a:p>
          <a:p>
            <a:pPr>
              <a:buClr>
                <a:srgbClr val="7030A0"/>
              </a:buClr>
              <a:buFont typeface="Wingdings" panose="05000000000000000000" pitchFamily="2" charset="2"/>
              <a:buChar char="v"/>
            </a:pPr>
            <a:r>
              <a:rPr lang="fr-FR" sz="2800" dirty="0">
                <a:solidFill>
                  <a:srgbClr val="7030A0"/>
                </a:solidFill>
              </a:rPr>
              <a:t>Les imports priment sur les formulaires !</a:t>
            </a:r>
          </a:p>
          <a:p>
            <a:pPr lvl="1">
              <a:buFont typeface="Wingdings" panose="05000000000000000000" pitchFamily="2" charset="2"/>
              <a:buChar char="v"/>
            </a:pPr>
            <a:r>
              <a:rPr lang="fr-FR" sz="2000" dirty="0">
                <a:solidFill>
                  <a:srgbClr val="C00000"/>
                </a:solidFill>
              </a:rPr>
              <a:t>Si vous avez paramétré </a:t>
            </a:r>
            <a:r>
              <a:rPr lang="fr-FR" sz="2000" dirty="0" err="1">
                <a:solidFill>
                  <a:srgbClr val="C00000"/>
                </a:solidFill>
              </a:rPr>
              <a:t>Step</a:t>
            </a:r>
            <a:r>
              <a:rPr lang="fr-FR" sz="2000" dirty="0">
                <a:solidFill>
                  <a:srgbClr val="C00000"/>
                </a:solidFill>
              </a:rPr>
              <a:t> en « toutes mises à jour », toute modification doit être effectuée à la source.</a:t>
            </a:r>
          </a:p>
          <a:p>
            <a:pPr lvl="1">
              <a:buFont typeface="Wingdings" panose="05000000000000000000" pitchFamily="2" charset="2"/>
              <a:buChar char="v"/>
            </a:pPr>
            <a:r>
              <a:rPr lang="fr-FR" sz="2000" dirty="0">
                <a:solidFill>
                  <a:srgbClr val="C00000"/>
                </a:solidFill>
              </a:rPr>
              <a:t>Dans le cas contraire, toutes corrections apportées par les formulaires seront écrasées par un nouvel import.</a:t>
            </a:r>
          </a:p>
          <a:p>
            <a:pPr lvl="1">
              <a:buFont typeface="Wingdings" panose="05000000000000000000" pitchFamily="2" charset="2"/>
              <a:buChar char="v"/>
            </a:pPr>
            <a:r>
              <a:rPr lang="fr-FR" sz="2000" dirty="0">
                <a:solidFill>
                  <a:srgbClr val="C00000"/>
                </a:solidFill>
              </a:rPr>
              <a:t>Les doctorants sont les premiers à se plaindre que les modifications qu’ils ont effectuées sont supprimées.</a:t>
            </a:r>
            <a:endParaRPr lang="fr-FR" sz="2000" dirty="0"/>
          </a:p>
          <a:p>
            <a:pPr lvl="1"/>
            <a:endParaRPr lang="fr-FR" sz="2000" dirty="0">
              <a:solidFill>
                <a:srgbClr val="7030A0"/>
              </a:solidFill>
            </a:endParaRPr>
          </a:p>
          <a:p>
            <a:pPr>
              <a:buClr>
                <a:srgbClr val="7030A0"/>
              </a:buClr>
              <a:buFont typeface="Wingdings" panose="05000000000000000000" pitchFamily="2" charset="2"/>
              <a:buChar char="v"/>
            </a:pPr>
            <a:r>
              <a:rPr lang="fr-FR" sz="2800" i="0" dirty="0">
                <a:solidFill>
                  <a:srgbClr val="7030A0"/>
                </a:solidFill>
              </a:rPr>
              <a:t>Quand on entend « Mise à jour par imports » dans </a:t>
            </a:r>
            <a:r>
              <a:rPr lang="fr-FR" sz="2800" i="0" dirty="0" err="1">
                <a:solidFill>
                  <a:srgbClr val="7030A0"/>
                </a:solidFill>
              </a:rPr>
              <a:t>Step</a:t>
            </a:r>
            <a:r>
              <a:rPr lang="fr-FR" sz="2800" i="0" dirty="0">
                <a:solidFill>
                  <a:srgbClr val="7030A0"/>
                </a:solidFill>
              </a:rPr>
              <a:t>, il faut comprendre :</a:t>
            </a:r>
          </a:p>
          <a:p>
            <a:pPr lvl="1">
              <a:buClr>
                <a:srgbClr val="C00000"/>
              </a:buClr>
              <a:buSzPct val="120000"/>
              <a:buFont typeface="Wingdings" panose="05000000000000000000" pitchFamily="2" charset="2"/>
              <a:buChar char="v"/>
            </a:pPr>
            <a:r>
              <a:rPr lang="fr-FR" sz="2000" dirty="0">
                <a:solidFill>
                  <a:srgbClr val="C00000"/>
                </a:solidFill>
              </a:rPr>
              <a:t>La « mise à jour par import » n’ajoute pas des données à une fiche existante</a:t>
            </a:r>
          </a:p>
          <a:p>
            <a:pPr lvl="1">
              <a:buClr>
                <a:srgbClr val="C00000"/>
              </a:buClr>
              <a:buSzPct val="120000"/>
              <a:buFont typeface="Wingdings" panose="05000000000000000000" pitchFamily="2" charset="2"/>
              <a:buChar char="v"/>
            </a:pPr>
            <a:r>
              <a:rPr lang="fr-FR" sz="2000" dirty="0">
                <a:solidFill>
                  <a:srgbClr val="C00000"/>
                </a:solidFill>
              </a:rPr>
              <a:t>Suppression totale des données de la fiche de thèse en préparation</a:t>
            </a:r>
          </a:p>
          <a:p>
            <a:pPr lvl="1">
              <a:buClr>
                <a:srgbClr val="C00000"/>
              </a:buClr>
              <a:buSzPct val="120000"/>
              <a:buFont typeface="Wingdings" panose="05000000000000000000" pitchFamily="2" charset="2"/>
              <a:buChar char="v"/>
            </a:pPr>
            <a:r>
              <a:rPr lang="fr-FR" sz="2000" dirty="0">
                <a:solidFill>
                  <a:srgbClr val="C00000"/>
                </a:solidFill>
              </a:rPr>
              <a:t>Nouvel import avec les seules données de l’application locale</a:t>
            </a:r>
          </a:p>
          <a:p>
            <a:pPr lvl="1">
              <a:buClr>
                <a:srgbClr val="C00000"/>
              </a:buClr>
              <a:buSzPct val="120000"/>
              <a:buFont typeface="Wingdings" panose="05000000000000000000" pitchFamily="2" charset="2"/>
              <a:buChar char="v"/>
            </a:pPr>
            <a:endParaRPr lang="fr-FR" sz="2000" dirty="0">
              <a:solidFill>
                <a:srgbClr val="C00000"/>
              </a:solidFill>
            </a:endParaRPr>
          </a:p>
          <a:p>
            <a:pPr>
              <a:buClr>
                <a:srgbClr val="7030A0"/>
              </a:buClr>
              <a:buFont typeface="Wingdings" panose="05000000000000000000" pitchFamily="2" charset="2"/>
              <a:buChar char="v"/>
            </a:pPr>
            <a:r>
              <a:rPr lang="fr-FR" sz="2800" dirty="0">
                <a:solidFill>
                  <a:srgbClr val="7030A0"/>
                </a:solidFill>
              </a:rPr>
              <a:t>Faites très attention avec Apogée !</a:t>
            </a:r>
          </a:p>
          <a:p>
            <a:pPr lvl="1">
              <a:buClr>
                <a:srgbClr val="C00000"/>
              </a:buClr>
              <a:buSzPct val="120000"/>
              <a:buFont typeface="Wingdings" panose="05000000000000000000" pitchFamily="2" charset="2"/>
              <a:buChar char="v"/>
            </a:pPr>
            <a:r>
              <a:rPr lang="fr-FR" sz="2000" dirty="0">
                <a:solidFill>
                  <a:srgbClr val="C00000"/>
                </a:solidFill>
              </a:rPr>
              <a:t>Vous n’avez aucun contrôle sur la périodicité des imports</a:t>
            </a:r>
          </a:p>
          <a:p>
            <a:pPr lvl="1">
              <a:buClr>
                <a:srgbClr val="C00000"/>
              </a:buClr>
              <a:buSzPct val="120000"/>
              <a:buFont typeface="Wingdings" panose="05000000000000000000" pitchFamily="2" charset="2"/>
              <a:buChar char="v"/>
            </a:pPr>
            <a:r>
              <a:rPr lang="fr-FR" sz="2000" dirty="0">
                <a:solidFill>
                  <a:srgbClr val="C00000"/>
                </a:solidFill>
              </a:rPr>
              <a:t>Apogée peut déclencher des imports intempestifs, même si ça ne concerne pas une donnée de la thèse.</a:t>
            </a:r>
          </a:p>
          <a:p>
            <a:pPr lvl="1">
              <a:buClr>
                <a:srgbClr val="C00000"/>
              </a:buClr>
              <a:buSzPct val="120000"/>
              <a:buFont typeface="Wingdings" panose="05000000000000000000" pitchFamily="2" charset="2"/>
              <a:buChar char="v"/>
            </a:pPr>
            <a:endParaRPr lang="fr-FR" sz="2000" dirty="0">
              <a:solidFill>
                <a:srgbClr val="C00000"/>
              </a:solidFill>
            </a:endParaRPr>
          </a:p>
          <a:p>
            <a:pPr>
              <a:buClr>
                <a:srgbClr val="7030A0"/>
              </a:buClr>
              <a:buFont typeface="Wingdings" panose="05000000000000000000" pitchFamily="2" charset="2"/>
              <a:buChar char="v"/>
            </a:pPr>
            <a:r>
              <a:rPr lang="fr-FR" sz="2800" dirty="0">
                <a:solidFill>
                  <a:srgbClr val="7030A0"/>
                </a:solidFill>
              </a:rPr>
              <a:t>Attention aussi avec </a:t>
            </a:r>
            <a:r>
              <a:rPr lang="fr-FR" sz="2800" dirty="0" err="1">
                <a:solidFill>
                  <a:srgbClr val="7030A0"/>
                </a:solidFill>
              </a:rPr>
              <a:t>Amethis</a:t>
            </a:r>
            <a:r>
              <a:rPr lang="fr-FR" sz="2800" dirty="0">
                <a:solidFill>
                  <a:srgbClr val="7030A0"/>
                </a:solidFill>
              </a:rPr>
              <a:t> et </a:t>
            </a:r>
            <a:r>
              <a:rPr lang="fr-FR" sz="2800" dirty="0" err="1">
                <a:solidFill>
                  <a:srgbClr val="7030A0"/>
                </a:solidFill>
              </a:rPr>
              <a:t>Sygal</a:t>
            </a:r>
            <a:r>
              <a:rPr lang="fr-FR" sz="2800" dirty="0">
                <a:solidFill>
                  <a:srgbClr val="7030A0"/>
                </a:solidFill>
              </a:rPr>
              <a:t> !</a:t>
            </a:r>
          </a:p>
        </p:txBody>
      </p:sp>
      <p:sp>
        <p:nvSpPr>
          <p:cNvPr id="2" name="Titre 1"/>
          <p:cNvSpPr>
            <a:spLocks noGrp="1"/>
          </p:cNvSpPr>
          <p:nvPr>
            <p:ph type="title"/>
          </p:nvPr>
        </p:nvSpPr>
        <p:spPr/>
        <p:txBody>
          <a:bodyPr>
            <a:normAutofit/>
          </a:bodyPr>
          <a:lstStyle/>
          <a:p>
            <a:r>
              <a:rPr lang="fr-FR" dirty="0">
                <a:solidFill>
                  <a:srgbClr val="C00000"/>
                </a:solidFill>
              </a:rPr>
              <a:t>Mise en garde</a:t>
            </a:r>
          </a:p>
        </p:txBody>
      </p:sp>
    </p:spTree>
    <p:extLst>
      <p:ext uri="{BB962C8B-B14F-4D97-AF65-F5344CB8AC3E}">
        <p14:creationId xmlns:p14="http://schemas.microsoft.com/office/powerpoint/2010/main" val="276459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Mission des correspondants</a:t>
            </a:r>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5</a:t>
            </a:fld>
            <a:endParaRPr lang="fr-FR"/>
          </a:p>
        </p:txBody>
      </p:sp>
      <p:sp>
        <p:nvSpPr>
          <p:cNvPr id="7" name="Rectangle 3"/>
          <p:cNvSpPr txBox="1">
            <a:spLocks noChangeArrowheads="1"/>
          </p:cNvSpPr>
          <p:nvPr/>
        </p:nvSpPr>
        <p:spPr>
          <a:xfrm>
            <a:off x="609600" y="1286393"/>
            <a:ext cx="10967135" cy="5059727"/>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endParaRPr lang="fr-FR" altLang="fr-FR" sz="2800" b="1" i="1" dirty="0">
              <a:solidFill>
                <a:schemeClr val="accent6"/>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altLang="fr-FR" sz="2800" b="1" i="1" dirty="0">
                <a:solidFill>
                  <a:schemeClr val="accent6"/>
                </a:solidFill>
                <a:latin typeface="Arial Narrow" panose="020B0606020202030204" pitchFamily="34" charset="0"/>
              </a:rPr>
              <a:t>Coordinateur Thèse </a:t>
            </a:r>
          </a:p>
          <a:p>
            <a:pPr lvl="1">
              <a:buClr>
                <a:schemeClr val="tx1">
                  <a:lumMod val="75000"/>
                  <a:lumOff val="25000"/>
                </a:schemeClr>
              </a:buClr>
              <a:buSzPct val="100000"/>
            </a:pPr>
            <a:r>
              <a:rPr lang="fr-FR" altLang="fr-FR" sz="2000" dirty="0">
                <a:solidFill>
                  <a:schemeClr val="tx1">
                    <a:lumMod val="75000"/>
                    <a:lumOff val="25000"/>
                  </a:schemeClr>
                </a:solidFill>
                <a:latin typeface="Arial Narrow" panose="020B0606020202030204" pitchFamily="34" charset="0"/>
              </a:rPr>
              <a:t>Vision globale du circuit local</a:t>
            </a:r>
            <a:endParaRPr lang="fr-FR" sz="2000" dirty="0">
              <a:solidFill>
                <a:schemeClr val="tx1">
                  <a:lumMod val="75000"/>
                  <a:lumOff val="25000"/>
                </a:schemeClr>
              </a:solidFill>
              <a:latin typeface="Arial Narrow" panose="020B0606020202030204" pitchFamily="34" charset="0"/>
            </a:endParaRPr>
          </a:p>
          <a:p>
            <a:pPr lvl="1">
              <a:buClr>
                <a:schemeClr val="tx1">
                  <a:lumMod val="75000"/>
                  <a:lumOff val="25000"/>
                </a:schemeClr>
              </a:buClr>
              <a:buSzPct val="100000"/>
            </a:pPr>
            <a:r>
              <a:rPr lang="fr-FR" sz="2000" dirty="0">
                <a:solidFill>
                  <a:schemeClr val="tx1">
                    <a:lumMod val="75000"/>
                    <a:lumOff val="25000"/>
                  </a:schemeClr>
                </a:solidFill>
                <a:latin typeface="Arial Narrow" panose="020B0606020202030204" pitchFamily="34" charset="0"/>
              </a:rPr>
              <a:t>Nomme les correspondants Star et </a:t>
            </a:r>
            <a:r>
              <a:rPr lang="fr-FR" sz="2000" dirty="0" err="1">
                <a:solidFill>
                  <a:schemeClr val="tx1">
                    <a:lumMod val="75000"/>
                    <a:lumOff val="25000"/>
                  </a:schemeClr>
                </a:solidFill>
                <a:latin typeface="Arial Narrow" panose="020B0606020202030204" pitchFamily="34" charset="0"/>
              </a:rPr>
              <a:t>Step</a:t>
            </a:r>
            <a:endParaRPr lang="fr-FR" sz="2000" dirty="0">
              <a:solidFill>
                <a:schemeClr val="tx1">
                  <a:lumMod val="75000"/>
                  <a:lumOff val="25000"/>
                </a:schemeClr>
              </a:solidFill>
              <a:latin typeface="Arial Narrow" panose="020B0606020202030204" pitchFamily="34" charset="0"/>
            </a:endParaRPr>
          </a:p>
          <a:p>
            <a:pPr lvl="1">
              <a:buClr>
                <a:schemeClr val="tx1">
                  <a:lumMod val="75000"/>
                  <a:lumOff val="25000"/>
                </a:schemeClr>
              </a:buClr>
              <a:buSzPct val="100000"/>
            </a:pPr>
            <a:r>
              <a:rPr lang="fr-FR" sz="2000" dirty="0">
                <a:solidFill>
                  <a:schemeClr val="tx1">
                    <a:lumMod val="75000"/>
                    <a:lumOff val="25000"/>
                  </a:schemeClr>
                </a:solidFill>
                <a:latin typeface="Arial Narrow" panose="020B0606020202030204" pitchFamily="34" charset="0"/>
              </a:rPr>
              <a:t>Coordonne les acteurs impliqués</a:t>
            </a:r>
          </a:p>
          <a:p>
            <a:pPr lvl="1">
              <a:buClr>
                <a:schemeClr val="tx1">
                  <a:lumMod val="75000"/>
                  <a:lumOff val="25000"/>
                </a:schemeClr>
              </a:buClr>
              <a:buSzPct val="100000"/>
            </a:pPr>
            <a:r>
              <a:rPr lang="fr-FR" sz="2000" dirty="0">
                <a:solidFill>
                  <a:schemeClr val="tx1">
                    <a:lumMod val="75000"/>
                    <a:lumOff val="25000"/>
                  </a:schemeClr>
                </a:solidFill>
                <a:latin typeface="Arial Narrow" panose="020B0606020202030204" pitchFamily="34" charset="0"/>
              </a:rPr>
              <a:t>Assure la communication de l’information</a:t>
            </a:r>
          </a:p>
          <a:p>
            <a:pPr lvl="1">
              <a:buClr>
                <a:schemeClr val="tx1">
                  <a:lumMod val="75000"/>
                  <a:lumOff val="25000"/>
                </a:schemeClr>
              </a:buClr>
              <a:buSzPct val="100000"/>
            </a:pPr>
            <a:r>
              <a:rPr lang="fr-FR" sz="2000" dirty="0">
                <a:solidFill>
                  <a:schemeClr val="tx1">
                    <a:lumMod val="75000"/>
                    <a:lumOff val="25000"/>
                  </a:schemeClr>
                </a:solidFill>
                <a:latin typeface="Arial Narrow" panose="020B0606020202030204" pitchFamily="34" charset="0"/>
              </a:rPr>
              <a:t>Reçoit les consignes de bonnes pratiques des applications </a:t>
            </a:r>
            <a:r>
              <a:rPr lang="fr-FR" sz="2000" dirty="0" err="1">
                <a:solidFill>
                  <a:schemeClr val="tx1">
                    <a:lumMod val="75000"/>
                    <a:lumOff val="25000"/>
                  </a:schemeClr>
                </a:solidFill>
                <a:latin typeface="Arial Narrow" panose="020B0606020202030204" pitchFamily="34" charset="0"/>
              </a:rPr>
              <a:t>Step</a:t>
            </a:r>
            <a:r>
              <a:rPr lang="fr-FR" sz="2000" dirty="0">
                <a:solidFill>
                  <a:schemeClr val="tx1">
                    <a:lumMod val="75000"/>
                    <a:lumOff val="25000"/>
                  </a:schemeClr>
                </a:solidFill>
                <a:latin typeface="Arial Narrow" panose="020B0606020202030204" pitchFamily="34" charset="0"/>
              </a:rPr>
              <a:t> et Star</a:t>
            </a:r>
            <a:endParaRPr lang="fr-FR" sz="2000" dirty="0">
              <a:latin typeface="Arial Narrow" panose="020B0606020202030204" pitchFamily="34" charset="0"/>
            </a:endParaRPr>
          </a:p>
          <a:p>
            <a:pPr>
              <a:buFont typeface="Wingdings" pitchFamily="2" charset="2"/>
              <a:buNone/>
            </a:pPr>
            <a:endParaRPr lang="fr-FR" altLang="fr-FR" sz="3200" dirty="0"/>
          </a:p>
          <a:p>
            <a:pPr>
              <a:buClr>
                <a:schemeClr val="accent6"/>
              </a:buClr>
              <a:buSzPct val="120000"/>
              <a:buFont typeface="Wingdings" panose="05000000000000000000" pitchFamily="2" charset="2"/>
              <a:buChar char="ü"/>
            </a:pPr>
            <a:r>
              <a:rPr lang="fr-FR" altLang="fr-FR" sz="2800" b="1" i="1" dirty="0">
                <a:solidFill>
                  <a:schemeClr val="accent6"/>
                </a:solidFill>
                <a:latin typeface="Arial Narrow" panose="020B0606020202030204" pitchFamily="34" charset="0"/>
              </a:rPr>
              <a:t>Correspondants </a:t>
            </a:r>
            <a:r>
              <a:rPr lang="fr-FR" altLang="fr-FR" sz="2800" b="1" i="1" dirty="0" err="1">
                <a:solidFill>
                  <a:schemeClr val="accent6"/>
                </a:solidFill>
                <a:latin typeface="Arial Narrow" panose="020B0606020202030204" pitchFamily="34" charset="0"/>
              </a:rPr>
              <a:t>Step</a:t>
            </a:r>
            <a:r>
              <a:rPr lang="fr-FR" altLang="fr-FR" sz="2800" b="1" i="1" dirty="0">
                <a:solidFill>
                  <a:schemeClr val="accent6"/>
                </a:solidFill>
                <a:latin typeface="Arial Narrow" panose="020B0606020202030204" pitchFamily="34" charset="0"/>
              </a:rPr>
              <a:t> et Star</a:t>
            </a:r>
          </a:p>
          <a:p>
            <a:pPr lvl="1"/>
            <a:r>
              <a:rPr lang="fr-FR" altLang="fr-FR" sz="2000" dirty="0">
                <a:solidFill>
                  <a:schemeClr val="tx1">
                    <a:lumMod val="75000"/>
                    <a:lumOff val="25000"/>
                  </a:schemeClr>
                </a:solidFill>
                <a:latin typeface="Arial Narrow" panose="020B0606020202030204" pitchFamily="34" charset="0"/>
              </a:rPr>
              <a:t>Référents experts des applications</a:t>
            </a:r>
          </a:p>
          <a:p>
            <a:pPr lvl="1" indent="-342900">
              <a:buClr>
                <a:schemeClr val="tx1">
                  <a:lumMod val="75000"/>
                  <a:lumOff val="25000"/>
                </a:schemeClr>
              </a:buClr>
              <a:buSzPct val="100000"/>
            </a:pPr>
            <a:r>
              <a:rPr lang="fr-FR" sz="2000" dirty="0">
                <a:latin typeface="Arial Narrow" panose="020B0606020202030204" pitchFamily="34" charset="0"/>
              </a:rPr>
              <a:t>Responsable du paramétrage et de l’attribution des logins</a:t>
            </a:r>
          </a:p>
          <a:p>
            <a:pPr lvl="1" indent="-342900">
              <a:buClr>
                <a:schemeClr val="tx1">
                  <a:lumMod val="75000"/>
                  <a:lumOff val="25000"/>
                </a:schemeClr>
              </a:buClr>
              <a:buSzPct val="100000"/>
            </a:pPr>
            <a:r>
              <a:rPr lang="fr-FR" sz="2000" dirty="0">
                <a:latin typeface="Arial Narrow" panose="020B0606020202030204" pitchFamily="34" charset="0"/>
              </a:rPr>
              <a:t>Personne ressource chargée de former ses collègues à l’application</a:t>
            </a:r>
          </a:p>
          <a:p>
            <a:pPr lvl="1" indent="-342900">
              <a:buClr>
                <a:schemeClr val="tx1">
                  <a:lumMod val="75000"/>
                  <a:lumOff val="25000"/>
                </a:schemeClr>
              </a:buClr>
              <a:buSzPct val="100000"/>
            </a:pPr>
            <a:r>
              <a:rPr lang="fr-FR" sz="2000" dirty="0">
                <a:latin typeface="Arial Narrow" panose="020B0606020202030204" pitchFamily="34" charset="0"/>
              </a:rPr>
              <a:t>Chargé du contrôle qualité</a:t>
            </a:r>
          </a:p>
          <a:p>
            <a:pPr lvl="1" indent="-342900">
              <a:buClr>
                <a:schemeClr val="tx1">
                  <a:lumMod val="75000"/>
                  <a:lumOff val="25000"/>
                </a:schemeClr>
              </a:buClr>
              <a:buSzPct val="100000"/>
            </a:pPr>
            <a:r>
              <a:rPr lang="fr-FR" sz="2000" dirty="0">
                <a:latin typeface="Arial Narrow" panose="020B0606020202030204" pitchFamily="34" charset="0"/>
              </a:rPr>
              <a:t>Premier contact de l’assistance déportée de theses.fr</a:t>
            </a:r>
          </a:p>
          <a:p>
            <a:pPr lvl="1">
              <a:buFont typeface="Arial" charset="0"/>
              <a:buChar char="•"/>
            </a:pPr>
            <a:endParaRPr lang="fr-FR" altLang="fr-FR" sz="2000" dirty="0">
              <a:solidFill>
                <a:schemeClr val="tx1">
                  <a:lumMod val="75000"/>
                  <a:lumOff val="25000"/>
                </a:schemeClr>
              </a:solidFill>
              <a:latin typeface="Arial Narrow" panose="020B0606020202030204" pitchFamily="34" charset="0"/>
            </a:endParaRP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1684" y="3638624"/>
            <a:ext cx="3788726" cy="2825186"/>
          </a:xfrm>
          <a:prstGeom prst="rect">
            <a:avLst/>
          </a:prstGeom>
        </p:spPr>
      </p:pic>
    </p:spTree>
    <p:extLst>
      <p:ext uri="{BB962C8B-B14F-4D97-AF65-F5344CB8AC3E}">
        <p14:creationId xmlns:p14="http://schemas.microsoft.com/office/powerpoint/2010/main" val="425953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a:bodyPr>
          <a:lstStyle/>
          <a:p>
            <a:r>
              <a:rPr lang="fr-FR" dirty="0"/>
              <a:t>Données envoyées une 1</a:t>
            </a:r>
            <a:r>
              <a:rPr lang="fr-FR" baseline="30000" dirty="0"/>
              <a:t>ère</a:t>
            </a:r>
            <a:r>
              <a:rPr lang="fr-FR" dirty="0"/>
              <a:t> fois par imports</a:t>
            </a:r>
          </a:p>
          <a:p>
            <a:endParaRPr lang="fr-FR" dirty="0"/>
          </a:p>
          <a:p>
            <a:pPr marL="457200" lvl="1" indent="0">
              <a:buNone/>
            </a:pPr>
            <a:r>
              <a:rPr lang="fr-FR" sz="2000" dirty="0">
                <a:ea typeface="Verdana" pitchFamily="34" charset="0"/>
                <a:cs typeface="Verdana" pitchFamily="34" charset="0"/>
              </a:rPr>
              <a:t>*</a:t>
            </a:r>
            <a:r>
              <a:rPr lang="fr-FR" sz="2000" dirty="0" err="1">
                <a:ea typeface="Verdana" pitchFamily="34" charset="0"/>
                <a:cs typeface="Verdana" pitchFamily="34" charset="0"/>
              </a:rPr>
              <a:t>contentIDS</a:t>
            </a:r>
            <a:r>
              <a:rPr lang="fr-FR" sz="2000" dirty="0">
                <a:ea typeface="Verdana" pitchFamily="34" charset="0"/>
                <a:cs typeface="Verdana" pitchFamily="34" charset="0"/>
              </a:rPr>
              <a:t> = 201301</a:t>
            </a:r>
          </a:p>
          <a:p>
            <a:pPr marL="457200" lvl="1" indent="0">
              <a:buNone/>
            </a:pPr>
            <a:r>
              <a:rPr lang="fr-FR" sz="2000" dirty="0">
                <a:ea typeface="Verdana" pitchFamily="34" charset="0"/>
                <a:cs typeface="Verdana" pitchFamily="34" charset="0"/>
              </a:rPr>
              <a:t>*nom : </a:t>
            </a:r>
            <a:r>
              <a:rPr lang="fr-FR" sz="2000" dirty="0" err="1">
                <a:ea typeface="Verdana" pitchFamily="34" charset="0"/>
                <a:cs typeface="Verdana" pitchFamily="34" charset="0"/>
              </a:rPr>
              <a:t>Lancelle</a:t>
            </a:r>
            <a:endParaRPr lang="fr-FR" sz="2000" dirty="0">
              <a:ea typeface="Verdana" pitchFamily="34" charset="0"/>
              <a:cs typeface="Verdana" pitchFamily="34" charset="0"/>
            </a:endParaRPr>
          </a:p>
          <a:p>
            <a:pPr marL="457200" lvl="1" indent="0">
              <a:buNone/>
            </a:pPr>
            <a:r>
              <a:rPr lang="fr-FR" sz="2000" dirty="0">
                <a:ea typeface="Verdana" pitchFamily="34" charset="0"/>
                <a:cs typeface="Verdana" pitchFamily="34" charset="0"/>
              </a:rPr>
              <a:t>*prénom : Jeannette</a:t>
            </a:r>
            <a:endParaRPr lang="fr-FR" sz="2000" dirty="0">
              <a:solidFill>
                <a:schemeClr val="accent3">
                  <a:lumMod val="75000"/>
                </a:schemeClr>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*Date de naissance : 16/11/1986</a:t>
            </a:r>
          </a:p>
          <a:p>
            <a:pPr marL="457200" lvl="1" indent="0">
              <a:buNone/>
            </a:pPr>
            <a:r>
              <a:rPr lang="fr-FR" sz="2000" dirty="0">
                <a:ea typeface="Verdana" pitchFamily="34" charset="0"/>
                <a:cs typeface="Verdana" pitchFamily="34" charset="0"/>
              </a:rPr>
              <a:t>*Mail du doctorant : lanjean@gmail.com</a:t>
            </a:r>
          </a:p>
          <a:p>
            <a:pPr marL="457200" lvl="1" indent="0">
              <a:buNone/>
            </a:pPr>
            <a:r>
              <a:rPr lang="fr-FR" sz="2000" dirty="0">
                <a:ea typeface="Verdana" pitchFamily="34" charset="0"/>
                <a:cs typeface="Verdana" pitchFamily="34" charset="0"/>
              </a:rPr>
              <a:t>*Titre de la thèse : Réflexion et diffusion des vagues par une topographie marine</a:t>
            </a:r>
            <a:endParaRPr lang="fr-FR" sz="2000" dirty="0">
              <a:solidFill>
                <a:schemeClr val="accent3">
                  <a:lumMod val="75000"/>
                </a:schemeClr>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*Établissement de soutenance : Montpellier</a:t>
            </a:r>
          </a:p>
          <a:p>
            <a:pPr marL="457200" lvl="1" indent="0">
              <a:buNone/>
            </a:pPr>
            <a:r>
              <a:rPr lang="fr-FR" sz="2000" dirty="0">
                <a:ea typeface="Verdana" pitchFamily="34" charset="0"/>
                <a:cs typeface="Verdana" pitchFamily="34" charset="0"/>
              </a:rPr>
              <a:t>*Mention du diplôme : Doctorat</a:t>
            </a:r>
          </a:p>
        </p:txBody>
      </p:sp>
      <p:sp>
        <p:nvSpPr>
          <p:cNvPr id="2" name="Titre 1"/>
          <p:cNvSpPr>
            <a:spLocks noGrp="1"/>
          </p:cNvSpPr>
          <p:nvPr>
            <p:ph type="title"/>
          </p:nvPr>
        </p:nvSpPr>
        <p:spPr/>
        <p:txBody>
          <a:bodyPr>
            <a:normAutofit/>
          </a:bodyPr>
          <a:lstStyle/>
          <a:p>
            <a:r>
              <a:rPr lang="fr-FR" dirty="0"/>
              <a:t>Mieux comprendre la problématique</a:t>
            </a:r>
          </a:p>
        </p:txBody>
      </p:sp>
    </p:spTree>
    <p:extLst>
      <p:ext uri="{BB962C8B-B14F-4D97-AF65-F5344CB8AC3E}">
        <p14:creationId xmlns:p14="http://schemas.microsoft.com/office/powerpoint/2010/main" val="2181789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a:bodyPr>
          <a:lstStyle/>
          <a:p>
            <a:r>
              <a:rPr lang="fr-FR" dirty="0"/>
              <a:t>Correction via les formulaires (par les professionnels ou les doctorants)</a:t>
            </a:r>
          </a:p>
          <a:p>
            <a:endParaRPr lang="fr-FR" dirty="0"/>
          </a:p>
          <a:p>
            <a:pPr marL="457200" lvl="1" indent="0">
              <a:buNone/>
            </a:pPr>
            <a:r>
              <a:rPr lang="fr-FR" sz="2000" dirty="0">
                <a:ea typeface="Verdana" pitchFamily="34" charset="0"/>
                <a:cs typeface="Verdana" pitchFamily="34" charset="0"/>
              </a:rPr>
              <a:t>*</a:t>
            </a:r>
            <a:r>
              <a:rPr lang="fr-FR" sz="2000" dirty="0" err="1">
                <a:ea typeface="Verdana" pitchFamily="34" charset="0"/>
                <a:cs typeface="Verdana" pitchFamily="34" charset="0"/>
              </a:rPr>
              <a:t>contentIDS</a:t>
            </a:r>
            <a:r>
              <a:rPr lang="fr-FR" sz="2000" dirty="0">
                <a:ea typeface="Verdana" pitchFamily="34" charset="0"/>
                <a:cs typeface="Verdana" pitchFamily="34" charset="0"/>
              </a:rPr>
              <a:t> = 201301</a:t>
            </a:r>
          </a:p>
          <a:p>
            <a:pPr marL="457200" lvl="1" indent="0">
              <a:buNone/>
            </a:pPr>
            <a:r>
              <a:rPr lang="fr-FR" sz="2000" dirty="0">
                <a:ea typeface="Verdana" pitchFamily="34" charset="0"/>
                <a:cs typeface="Verdana" pitchFamily="34" charset="0"/>
              </a:rPr>
              <a:t>*nom : </a:t>
            </a:r>
            <a:r>
              <a:rPr lang="fr-FR" sz="2000" dirty="0" err="1">
                <a:ea typeface="Verdana" pitchFamily="34" charset="0"/>
                <a:cs typeface="Verdana" pitchFamily="34" charset="0"/>
              </a:rPr>
              <a:t>Lancelle</a:t>
            </a:r>
            <a:endParaRPr lang="fr-FR" sz="2000" dirty="0">
              <a:solidFill>
                <a:schemeClr val="accent3"/>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*prénom : </a:t>
            </a:r>
            <a:r>
              <a:rPr lang="fr-FR" sz="2000" dirty="0">
                <a:solidFill>
                  <a:schemeClr val="accent3"/>
                </a:solidFill>
                <a:ea typeface="Verdana" pitchFamily="34" charset="0"/>
                <a:cs typeface="Verdana" pitchFamily="34" charset="0"/>
              </a:rPr>
              <a:t>Jeannine</a:t>
            </a:r>
          </a:p>
          <a:p>
            <a:pPr marL="457200" lvl="1" indent="0">
              <a:buNone/>
            </a:pPr>
            <a:r>
              <a:rPr lang="fr-FR" sz="2000" dirty="0">
                <a:ea typeface="Verdana" pitchFamily="34" charset="0"/>
                <a:cs typeface="Verdana" pitchFamily="34" charset="0"/>
              </a:rPr>
              <a:t>*Date de naissance : 16/11/1986</a:t>
            </a:r>
          </a:p>
          <a:p>
            <a:pPr marL="457200" lvl="1" indent="0">
              <a:buNone/>
            </a:pPr>
            <a:r>
              <a:rPr lang="fr-FR" sz="2000" dirty="0">
                <a:ea typeface="Verdana" pitchFamily="34" charset="0"/>
                <a:cs typeface="Verdana" pitchFamily="34" charset="0"/>
              </a:rPr>
              <a:t>*Mail du doctorant : lanjean@gmail.com</a:t>
            </a:r>
          </a:p>
          <a:p>
            <a:pPr marL="457200" lvl="1" indent="0">
              <a:buNone/>
            </a:pPr>
            <a:r>
              <a:rPr lang="fr-FR" sz="2000" dirty="0">
                <a:ea typeface="Verdana" pitchFamily="34" charset="0"/>
                <a:cs typeface="Verdana" pitchFamily="34" charset="0"/>
              </a:rPr>
              <a:t>*Titre de la thèse : Réflexion et diffusion des vagues par une topographie </a:t>
            </a:r>
            <a:r>
              <a:rPr lang="fr-FR" sz="2000" dirty="0">
                <a:solidFill>
                  <a:schemeClr val="accent3"/>
                </a:solidFill>
                <a:ea typeface="Verdana" pitchFamily="34" charset="0"/>
                <a:cs typeface="Verdana" pitchFamily="34" charset="0"/>
              </a:rPr>
              <a:t>sous-</a:t>
            </a:r>
            <a:r>
              <a:rPr lang="fr-FR" sz="2000" dirty="0">
                <a:ea typeface="Verdana" pitchFamily="34" charset="0"/>
                <a:cs typeface="Verdana" pitchFamily="34" charset="0"/>
              </a:rPr>
              <a:t>marine</a:t>
            </a:r>
            <a:endParaRPr lang="fr-FR" sz="2000" dirty="0">
              <a:solidFill>
                <a:schemeClr val="accent3">
                  <a:lumMod val="75000"/>
                </a:schemeClr>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*Établissement de soutenance : Montpellier</a:t>
            </a:r>
          </a:p>
          <a:p>
            <a:pPr marL="457200" lvl="1" indent="0">
              <a:buNone/>
            </a:pPr>
            <a:r>
              <a:rPr lang="fr-FR" sz="2000" dirty="0">
                <a:ea typeface="Verdana" pitchFamily="34" charset="0"/>
                <a:cs typeface="Verdana" pitchFamily="34" charset="0"/>
              </a:rPr>
              <a:t>*Mention du diplôme : Doctorat</a:t>
            </a:r>
          </a:p>
          <a:p>
            <a:pPr marL="457200" lvl="1" indent="0">
              <a:buNone/>
            </a:pPr>
            <a:r>
              <a:rPr lang="fr-FR" sz="2000" dirty="0">
                <a:solidFill>
                  <a:schemeClr val="accent5">
                    <a:lumMod val="75000"/>
                  </a:schemeClr>
                </a:solidFill>
                <a:ea typeface="Verdana" pitchFamily="34" charset="0"/>
                <a:cs typeface="Verdana" pitchFamily="34" charset="0"/>
              </a:rPr>
              <a:t>*Nom du directeur de thèse</a:t>
            </a:r>
          </a:p>
          <a:p>
            <a:pPr marL="457200" lvl="1" indent="0">
              <a:buNone/>
            </a:pPr>
            <a:r>
              <a:rPr lang="fr-FR" sz="2000" dirty="0">
                <a:solidFill>
                  <a:schemeClr val="accent5">
                    <a:lumMod val="75000"/>
                  </a:schemeClr>
                </a:solidFill>
                <a:ea typeface="Verdana" pitchFamily="34" charset="0"/>
                <a:cs typeface="Verdana" pitchFamily="34" charset="0"/>
              </a:rPr>
              <a:t>*Prénom du directeur de thèse</a:t>
            </a:r>
          </a:p>
          <a:p>
            <a:pPr marL="457200" lvl="1" indent="0">
              <a:buNone/>
            </a:pPr>
            <a:r>
              <a:rPr lang="fr-FR" sz="2000" dirty="0">
                <a:solidFill>
                  <a:schemeClr val="accent5">
                    <a:lumMod val="75000"/>
                  </a:schemeClr>
                </a:solidFill>
                <a:ea typeface="Verdana" pitchFamily="34" charset="0"/>
                <a:cs typeface="Verdana" pitchFamily="34" charset="0"/>
              </a:rPr>
              <a:t>*Ecole doctorale</a:t>
            </a:r>
          </a:p>
          <a:p>
            <a:pPr marL="457200" lvl="1" indent="0">
              <a:buNone/>
            </a:pPr>
            <a:r>
              <a:rPr lang="fr-FR" sz="2000" dirty="0">
                <a:solidFill>
                  <a:schemeClr val="accent5">
                    <a:lumMod val="75000"/>
                  </a:schemeClr>
                </a:solidFill>
                <a:ea typeface="Verdana" pitchFamily="34" charset="0"/>
                <a:cs typeface="Verdana" pitchFamily="34" charset="0"/>
              </a:rPr>
              <a:t>*Établissement de soutenance</a:t>
            </a:r>
          </a:p>
          <a:p>
            <a:pPr marL="457200" lvl="1" indent="0">
              <a:buNone/>
            </a:pPr>
            <a:r>
              <a:rPr lang="fr-FR" sz="2000" dirty="0">
                <a:solidFill>
                  <a:schemeClr val="accent5">
                    <a:lumMod val="75000"/>
                  </a:schemeClr>
                </a:solidFill>
                <a:ea typeface="Verdana" pitchFamily="34" charset="0"/>
                <a:cs typeface="Verdana" pitchFamily="34" charset="0"/>
              </a:rPr>
              <a:t>*Mention du diplôme (par défaut doctorat)</a:t>
            </a:r>
          </a:p>
          <a:p>
            <a:pPr marL="457200" lvl="1" indent="0">
              <a:buNone/>
            </a:pPr>
            <a:r>
              <a:rPr lang="fr-FR" sz="2000" dirty="0">
                <a:solidFill>
                  <a:schemeClr val="accent5">
                    <a:lumMod val="75000"/>
                  </a:schemeClr>
                </a:solidFill>
                <a:ea typeface="Verdana" pitchFamily="34" charset="0"/>
                <a:cs typeface="Verdana" pitchFamily="34" charset="0"/>
              </a:rPr>
              <a:t>*Discipline</a:t>
            </a:r>
          </a:p>
          <a:p>
            <a:pPr marL="457200" lvl="1" indent="0">
              <a:buNone/>
            </a:pPr>
            <a:r>
              <a:rPr lang="fr-FR" sz="2000" dirty="0">
                <a:solidFill>
                  <a:schemeClr val="accent5">
                    <a:lumMod val="75000"/>
                  </a:schemeClr>
                </a:solidFill>
                <a:ea typeface="Verdana" pitchFamily="34" charset="0"/>
                <a:cs typeface="Verdana" pitchFamily="34" charset="0"/>
              </a:rPr>
              <a:t>*Domaine de la thèse</a:t>
            </a:r>
          </a:p>
        </p:txBody>
      </p:sp>
      <p:sp>
        <p:nvSpPr>
          <p:cNvPr id="2" name="Titre 1"/>
          <p:cNvSpPr>
            <a:spLocks noGrp="1"/>
          </p:cNvSpPr>
          <p:nvPr>
            <p:ph type="title"/>
          </p:nvPr>
        </p:nvSpPr>
        <p:spPr/>
        <p:txBody>
          <a:bodyPr>
            <a:normAutofit/>
          </a:bodyPr>
          <a:lstStyle/>
          <a:p>
            <a:r>
              <a:rPr lang="fr-FR" dirty="0"/>
              <a:t>Mieux comprendre la problématique</a:t>
            </a:r>
          </a:p>
        </p:txBody>
      </p:sp>
      <p:sp>
        <p:nvSpPr>
          <p:cNvPr id="5" name="Rectangle 4"/>
          <p:cNvSpPr/>
          <p:nvPr/>
        </p:nvSpPr>
        <p:spPr>
          <a:xfrm>
            <a:off x="6341277" y="2208565"/>
            <a:ext cx="1217000" cy="387798"/>
          </a:xfrm>
          <a:prstGeom prst="rect">
            <a:avLst/>
          </a:prstGeom>
        </p:spPr>
        <p:txBody>
          <a:bodyPr wrap="none">
            <a:spAutoFit/>
          </a:bodyPr>
          <a:lstStyle/>
          <a:p>
            <a:pPr>
              <a:buNone/>
            </a:pPr>
            <a:r>
              <a:rPr lang="fr-FR" sz="1920" dirty="0">
                <a:solidFill>
                  <a:schemeClr val="accent3"/>
                </a:solidFill>
                <a:latin typeface="Arial Narrow" panose="020B0606020202030204" pitchFamily="34" charset="0"/>
                <a:ea typeface="Verdana" pitchFamily="34" charset="0"/>
                <a:cs typeface="Verdana" pitchFamily="34" charset="0"/>
              </a:rPr>
              <a:t>Corrections</a:t>
            </a:r>
            <a:endParaRPr lang="fr-FR" sz="1920" dirty="0">
              <a:solidFill>
                <a:schemeClr val="accent3"/>
              </a:solidFill>
              <a:latin typeface="Arial Narrow" panose="020B0606020202030204" pitchFamily="34" charset="0"/>
            </a:endParaRPr>
          </a:p>
        </p:txBody>
      </p:sp>
      <p:cxnSp>
        <p:nvCxnSpPr>
          <p:cNvPr id="7" name="Connecteur droit avec flèche 6"/>
          <p:cNvCxnSpPr>
            <a:stCxn id="5" idx="1"/>
          </p:cNvCxnSpPr>
          <p:nvPr/>
        </p:nvCxnSpPr>
        <p:spPr>
          <a:xfrm flipH="1">
            <a:off x="3048000" y="2402464"/>
            <a:ext cx="3293277" cy="193899"/>
          </a:xfrm>
          <a:prstGeom prst="straightConnector1">
            <a:avLst/>
          </a:prstGeom>
          <a:ln w="25400" cmpd="sng">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7482348" y="2507226"/>
            <a:ext cx="607971" cy="776748"/>
          </a:xfrm>
          <a:prstGeom prst="straightConnector1">
            <a:avLst/>
          </a:prstGeom>
          <a:ln w="25400" cmpd="sng">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851487" y="4888089"/>
            <a:ext cx="1441420" cy="387798"/>
          </a:xfrm>
          <a:prstGeom prst="rect">
            <a:avLst/>
          </a:prstGeom>
        </p:spPr>
        <p:txBody>
          <a:bodyPr wrap="none">
            <a:spAutoFit/>
          </a:bodyPr>
          <a:lstStyle/>
          <a:p>
            <a:pPr>
              <a:buNone/>
            </a:pPr>
            <a:r>
              <a:rPr lang="fr-FR" sz="1920" dirty="0">
                <a:solidFill>
                  <a:schemeClr val="accent5">
                    <a:lumMod val="75000"/>
                  </a:schemeClr>
                </a:solidFill>
                <a:latin typeface="Arial Narrow" panose="020B0606020202030204" pitchFamily="34" charset="0"/>
                <a:ea typeface="Verdana" pitchFamily="34" charset="0"/>
                <a:cs typeface="Verdana" pitchFamily="34" charset="0"/>
              </a:rPr>
              <a:t>TEF complété</a:t>
            </a:r>
            <a:endParaRPr lang="fr-FR" sz="1920" dirty="0">
              <a:solidFill>
                <a:schemeClr val="accent5">
                  <a:lumMod val="75000"/>
                </a:schemeClr>
              </a:solidFill>
              <a:latin typeface="Arial Narrow" panose="020B0606020202030204" pitchFamily="34" charset="0"/>
            </a:endParaRPr>
          </a:p>
        </p:txBody>
      </p:sp>
      <p:sp>
        <p:nvSpPr>
          <p:cNvPr id="11" name="Accolade ouvrante 10"/>
          <p:cNvSpPr/>
          <p:nvPr/>
        </p:nvSpPr>
        <p:spPr>
          <a:xfrm flipH="1">
            <a:off x="5229034" y="4236011"/>
            <a:ext cx="604867" cy="1987421"/>
          </a:xfrm>
          <a:prstGeom prst="leftBrace">
            <a:avLst/>
          </a:prstGeom>
          <a:ln w="254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160">
              <a:latin typeface="Arial Narrow" panose="020B0606020202030204" pitchFamily="34" charset="0"/>
            </a:endParaRPr>
          </a:p>
        </p:txBody>
      </p:sp>
    </p:spTree>
    <p:extLst>
      <p:ext uri="{BB962C8B-B14F-4D97-AF65-F5344CB8AC3E}">
        <p14:creationId xmlns:p14="http://schemas.microsoft.com/office/powerpoint/2010/main" val="1237947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a:bodyPr>
          <a:lstStyle/>
          <a:p>
            <a:r>
              <a:rPr lang="fr-FR" dirty="0"/>
              <a:t>Un nouvel import écrase tout, retour à la case départ !</a:t>
            </a:r>
          </a:p>
          <a:p>
            <a:endParaRPr lang="fr-FR" dirty="0"/>
          </a:p>
          <a:p>
            <a:pPr marL="457200" lvl="1" indent="0">
              <a:buNone/>
            </a:pPr>
            <a:r>
              <a:rPr lang="fr-FR" sz="2000" dirty="0">
                <a:ea typeface="Verdana" pitchFamily="34" charset="0"/>
                <a:cs typeface="Verdana" pitchFamily="34" charset="0"/>
              </a:rPr>
              <a:t>*</a:t>
            </a:r>
            <a:r>
              <a:rPr lang="fr-FR" sz="2000" dirty="0" err="1">
                <a:ea typeface="Verdana" pitchFamily="34" charset="0"/>
                <a:cs typeface="Verdana" pitchFamily="34" charset="0"/>
              </a:rPr>
              <a:t>contentIDS</a:t>
            </a:r>
            <a:r>
              <a:rPr lang="fr-FR" sz="2000" dirty="0">
                <a:ea typeface="Verdana" pitchFamily="34" charset="0"/>
                <a:cs typeface="Verdana" pitchFamily="34" charset="0"/>
              </a:rPr>
              <a:t> = 201301</a:t>
            </a:r>
          </a:p>
          <a:p>
            <a:pPr marL="457200" lvl="1" indent="0">
              <a:buNone/>
            </a:pPr>
            <a:r>
              <a:rPr lang="fr-FR" sz="2000" dirty="0">
                <a:ea typeface="Verdana" pitchFamily="34" charset="0"/>
                <a:cs typeface="Verdana" pitchFamily="34" charset="0"/>
              </a:rPr>
              <a:t>*nom : </a:t>
            </a:r>
            <a:r>
              <a:rPr lang="fr-FR" sz="2000" dirty="0" err="1">
                <a:ea typeface="Verdana" pitchFamily="34" charset="0"/>
                <a:cs typeface="Verdana" pitchFamily="34" charset="0"/>
              </a:rPr>
              <a:t>Lancelle</a:t>
            </a:r>
            <a:endParaRPr lang="fr-FR" sz="2000" dirty="0">
              <a:ea typeface="Verdana" pitchFamily="34" charset="0"/>
              <a:cs typeface="Verdana" pitchFamily="34" charset="0"/>
            </a:endParaRPr>
          </a:p>
          <a:p>
            <a:pPr marL="457200" lvl="1" indent="0">
              <a:buNone/>
            </a:pPr>
            <a:r>
              <a:rPr lang="fr-FR" sz="2000" dirty="0">
                <a:ea typeface="Verdana" pitchFamily="34" charset="0"/>
                <a:cs typeface="Verdana" pitchFamily="34" charset="0"/>
              </a:rPr>
              <a:t>*prénom : Jeannette</a:t>
            </a:r>
            <a:endParaRPr lang="fr-FR" sz="2000" dirty="0">
              <a:solidFill>
                <a:schemeClr val="accent3">
                  <a:lumMod val="75000"/>
                </a:schemeClr>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*Date de naissance : 16/11/1986</a:t>
            </a:r>
          </a:p>
          <a:p>
            <a:pPr marL="457200" lvl="1" indent="0">
              <a:buNone/>
            </a:pPr>
            <a:r>
              <a:rPr lang="fr-FR" sz="2000" dirty="0">
                <a:ea typeface="Verdana" pitchFamily="34" charset="0"/>
                <a:cs typeface="Verdana" pitchFamily="34" charset="0"/>
              </a:rPr>
              <a:t>*Mail du doctorant : lanjean@gmail.com</a:t>
            </a:r>
          </a:p>
          <a:p>
            <a:pPr marL="457200" lvl="1" indent="0">
              <a:buNone/>
            </a:pPr>
            <a:r>
              <a:rPr lang="fr-FR" sz="2000" dirty="0">
                <a:ea typeface="Verdana" pitchFamily="34" charset="0"/>
                <a:cs typeface="Verdana" pitchFamily="34" charset="0"/>
              </a:rPr>
              <a:t>*Titre de la thèse : Réflexion et diffusion des vagues par une topographie marine</a:t>
            </a:r>
            <a:endParaRPr lang="fr-FR" sz="2000" dirty="0">
              <a:solidFill>
                <a:schemeClr val="accent3">
                  <a:lumMod val="75000"/>
                </a:schemeClr>
              </a:solidFill>
              <a:ea typeface="Verdana" pitchFamily="34" charset="0"/>
              <a:cs typeface="Verdana" pitchFamily="34" charset="0"/>
            </a:endParaRPr>
          </a:p>
          <a:p>
            <a:pPr marL="457200" lvl="1" indent="0">
              <a:buNone/>
            </a:pPr>
            <a:r>
              <a:rPr lang="fr-FR" sz="2000" dirty="0">
                <a:ea typeface="Verdana" pitchFamily="34" charset="0"/>
                <a:cs typeface="Verdana" pitchFamily="34" charset="0"/>
              </a:rPr>
              <a:t>*Établissement de soutenance : Montpellier</a:t>
            </a:r>
          </a:p>
          <a:p>
            <a:pPr marL="457200" lvl="1" indent="0">
              <a:buNone/>
            </a:pPr>
            <a:r>
              <a:rPr lang="fr-FR" sz="2000" dirty="0">
                <a:ea typeface="Verdana" pitchFamily="34" charset="0"/>
                <a:cs typeface="Verdana" pitchFamily="34" charset="0"/>
              </a:rPr>
              <a:t>*Mention du diplôme : Doctorat</a:t>
            </a:r>
          </a:p>
        </p:txBody>
      </p:sp>
      <p:sp>
        <p:nvSpPr>
          <p:cNvPr id="2" name="Titre 1"/>
          <p:cNvSpPr>
            <a:spLocks noGrp="1"/>
          </p:cNvSpPr>
          <p:nvPr>
            <p:ph type="title"/>
          </p:nvPr>
        </p:nvSpPr>
        <p:spPr/>
        <p:txBody>
          <a:bodyPr/>
          <a:lstStyle/>
          <a:p>
            <a:r>
              <a:rPr lang="fr-FR" dirty="0"/>
              <a:t>Mieux comprendre la problématique</a:t>
            </a:r>
          </a:p>
        </p:txBody>
      </p:sp>
      <p:sp>
        <p:nvSpPr>
          <p:cNvPr id="4" name="Espace réservé du contenu 6"/>
          <p:cNvSpPr txBox="1">
            <a:spLocks/>
          </p:cNvSpPr>
          <p:nvPr/>
        </p:nvSpPr>
        <p:spPr>
          <a:xfrm>
            <a:off x="609600" y="5459982"/>
            <a:ext cx="10972800" cy="1068637"/>
          </a:xfrm>
          <a:prstGeom prst="rect">
            <a:avLst/>
          </a:prstGeom>
        </p:spPr>
        <p:txBody>
          <a:bodyPr vert="horz" lIns="91440" tIns="45720" rIns="91440" bIns="45720" rtlCol="0">
            <a:normAutofit/>
          </a:bodyPr>
          <a:lstStyle>
            <a:lvl1pPr marL="619200" indent="-363600" algn="l" defTabSz="457200" rtl="0" eaLnBrk="1" latinLnBrk="0" hangingPunct="1">
              <a:lnSpc>
                <a:spcPct val="80000"/>
              </a:lnSpc>
              <a:spcBef>
                <a:spcPts val="624"/>
              </a:spcBef>
              <a:buClr>
                <a:schemeClr val="accent6">
                  <a:lumMod val="75000"/>
                </a:schemeClr>
              </a:buClr>
              <a:buSzPct val="150000"/>
              <a:buFont typeface="Wingdings" panose="05000000000000000000" pitchFamily="2" charset="2"/>
              <a:buChar char="ü"/>
              <a:defRPr sz="2400" b="1" i="1" kern="1200">
                <a:solidFill>
                  <a:schemeClr val="accent6"/>
                </a:solidFill>
                <a:latin typeface="Arial Narrow" panose="020B0606020202030204" pitchFamily="34" charset="0"/>
                <a:ea typeface="+mn-ea"/>
                <a:cs typeface="+mn-cs"/>
              </a:defRPr>
            </a:lvl1pPr>
            <a:lvl2pPr marL="742950" indent="-285750" algn="l" defTabSz="457200" rtl="0" eaLnBrk="1" latinLnBrk="0" hangingPunct="1">
              <a:lnSpc>
                <a:spcPct val="70000"/>
              </a:lnSpc>
              <a:spcBef>
                <a:spcPts val="400"/>
              </a:spcBef>
              <a:spcAft>
                <a:spcPts val="200"/>
              </a:spcAft>
              <a:buFont typeface="Arial"/>
              <a:buChar char="–"/>
              <a:defRPr sz="1800" kern="1200">
                <a:solidFill>
                  <a:schemeClr val="tx1">
                    <a:lumMod val="75000"/>
                    <a:lumOff val="25000"/>
                  </a:schemeClr>
                </a:solidFill>
                <a:latin typeface="Arial Narrow" panose="020B0606020202030204" pitchFamily="34" charset="0"/>
                <a:ea typeface="+mn-ea"/>
                <a:cs typeface="+mn-cs"/>
              </a:defRPr>
            </a:lvl2pPr>
            <a:lvl3pPr marL="1143000" indent="-228600" algn="l" defTabSz="457200" rtl="0" eaLnBrk="1" latinLnBrk="0" hangingPunct="1">
              <a:lnSpc>
                <a:spcPct val="70000"/>
              </a:lnSpc>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lumMod val="75000"/>
                    <a:lumOff val="25000"/>
                  </a:schemeClr>
                </a:solidFill>
                <a:latin typeface="Arial Narrow" panose="020B0606020202030204" pitchFamily="34" charset="0"/>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lumMod val="75000"/>
                    <a:lumOff val="25000"/>
                  </a:schemeClr>
                </a:solidFill>
                <a:latin typeface="Arial Narrow"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SzPct val="120000"/>
              <a:buFont typeface="Wingdings" panose="05000000000000000000" pitchFamily="2" charset="2"/>
              <a:buChar char="v"/>
            </a:pPr>
            <a:r>
              <a:rPr lang="fr-FR" i="0" dirty="0">
                <a:solidFill>
                  <a:srgbClr val="C00000"/>
                </a:solidFill>
              </a:rPr>
              <a:t>Evitez autant que possible l’activation des mises à jours par imports si vos données locales sont trop pauvres vis-à-vis des impératifs de TEF</a:t>
            </a:r>
            <a:endParaRPr lang="fr-FR" dirty="0">
              <a:solidFill>
                <a:srgbClr val="C00000"/>
              </a:solidFill>
            </a:endParaRPr>
          </a:p>
        </p:txBody>
      </p:sp>
    </p:spTree>
    <p:extLst>
      <p:ext uri="{BB962C8B-B14F-4D97-AF65-F5344CB8AC3E}">
        <p14:creationId xmlns:p14="http://schemas.microsoft.com/office/powerpoint/2010/main" val="3603502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a:t>La </a:t>
            </a:r>
            <a:r>
              <a:rPr lang="en-GB" dirty="0" err="1"/>
              <a:t>gestion</a:t>
            </a:r>
            <a:r>
              <a:rPr lang="en-GB" dirty="0"/>
              <a:t> des </a:t>
            </a:r>
            <a:r>
              <a:rPr lang="en-GB" dirty="0" err="1"/>
              <a:t>erreurs</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2" name="Image 1"/>
          <p:cNvPicPr>
            <a:picLocks noChangeAspect="1"/>
          </p:cNvPicPr>
          <p:nvPr/>
        </p:nvPicPr>
        <p:blipFill>
          <a:blip r:embed="rId3"/>
          <a:stretch>
            <a:fillRect/>
          </a:stretch>
        </p:blipFill>
        <p:spPr>
          <a:xfrm>
            <a:off x="8509505" y="3810069"/>
            <a:ext cx="2448062" cy="1530039"/>
          </a:xfrm>
          <a:prstGeom prst="rect">
            <a:avLst/>
          </a:prstGeom>
        </p:spPr>
      </p:pic>
    </p:spTree>
    <p:extLst>
      <p:ext uri="{BB962C8B-B14F-4D97-AF65-F5344CB8AC3E}">
        <p14:creationId xmlns:p14="http://schemas.microsoft.com/office/powerpoint/2010/main" val="2173939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072645" y="4632960"/>
            <a:ext cx="9056370" cy="1127760"/>
            <a:chOff x="1776" y="2280"/>
            <a:chExt cx="3794" cy="711"/>
          </a:xfrm>
        </p:grpSpPr>
        <p:sp>
          <p:nvSpPr>
            <p:cNvPr id="9222" name="AutoShape 9"/>
            <p:cNvSpPr>
              <a:spLocks noChangeArrowheads="1"/>
            </p:cNvSpPr>
            <p:nvPr/>
          </p:nvSpPr>
          <p:spPr bwMode="auto">
            <a:xfrm>
              <a:off x="1776" y="2280"/>
              <a:ext cx="3794" cy="711"/>
            </a:xfrm>
            <a:prstGeom prst="roundRect">
              <a:avLst>
                <a:gd name="adj" fmla="val 49856"/>
              </a:avLst>
            </a:prstGeom>
            <a:noFill/>
            <a:ln w="9525">
              <a:noFill/>
              <a:round/>
              <a:headEnd/>
              <a:tailEnd/>
            </a:ln>
          </p:spPr>
          <p:txBody>
            <a:bodyPr wrap="none" anchor="ctr"/>
            <a:lstStyle/>
            <a:p>
              <a:endParaRPr lang="fr-FR" sz="2160"/>
            </a:p>
          </p:txBody>
        </p:sp>
        <p:sp>
          <p:nvSpPr>
            <p:cNvPr id="22534" name="Text Box 10"/>
            <p:cNvSpPr txBox="1">
              <a:spLocks noChangeArrowheads="1"/>
            </p:cNvSpPr>
            <p:nvPr/>
          </p:nvSpPr>
          <p:spPr bwMode="auto">
            <a:xfrm>
              <a:off x="1894" y="2321"/>
              <a:ext cx="3558" cy="629"/>
            </a:xfrm>
            <a:prstGeom prst="rect">
              <a:avLst/>
            </a:prstGeom>
            <a:noFill/>
            <a:ln w="9525">
              <a:noFill/>
              <a:miter lim="800000"/>
              <a:headEnd/>
              <a:tailEnd/>
            </a:ln>
          </p:spPr>
          <p:txBody>
            <a:bodyPr lIns="110592" tIns="55296" rIns="110592" bIns="55296" anchor="ctr">
              <a:spAutoFit/>
            </a:bodyPr>
            <a:lstStyle/>
            <a:p>
              <a:pPr algn="ctr">
                <a:tabLst>
                  <a:tab pos="0" algn="l"/>
                  <a:tab pos="1097280" algn="l"/>
                  <a:tab pos="2194560" algn="l"/>
                  <a:tab pos="3291840" algn="l"/>
                  <a:tab pos="4389120" algn="l"/>
                  <a:tab pos="5486400" algn="l"/>
                  <a:tab pos="6583680" algn="l"/>
                  <a:tab pos="7680960" algn="l"/>
                  <a:tab pos="8778240" algn="l"/>
                  <a:tab pos="9875520" algn="l"/>
                  <a:tab pos="10972800" algn="l"/>
                  <a:tab pos="12070080" algn="l"/>
                </a:tabLst>
                <a:defRPr/>
              </a:pPr>
              <a:endParaRPr lang="fr-FR" sz="5760" i="1" dirty="0">
                <a:solidFill>
                  <a:srgbClr val="336699"/>
                </a:solidFill>
                <a:latin typeface="+mj-lt"/>
              </a:endParaRPr>
            </a:p>
          </p:txBody>
        </p:sp>
      </p:grpSp>
      <p:sp>
        <p:nvSpPr>
          <p:cNvPr id="5" name="Espace réservé du contenu 4"/>
          <p:cNvSpPr>
            <a:spLocks noGrp="1"/>
          </p:cNvSpPr>
          <p:nvPr>
            <p:ph idx="1"/>
          </p:nvPr>
        </p:nvSpPr>
        <p:spPr/>
        <p:txBody>
          <a:bodyPr>
            <a:normAutofit/>
          </a:bodyPr>
          <a:lstStyle/>
          <a:p>
            <a:r>
              <a:rPr lang="fr-FR" dirty="0"/>
              <a:t>Premiers contrôles</a:t>
            </a:r>
          </a:p>
          <a:p>
            <a:pPr lvl="1"/>
            <a:r>
              <a:rPr lang="fr-FR" dirty="0"/>
              <a:t>Etablissement : est-il en production dans </a:t>
            </a:r>
            <a:r>
              <a:rPr lang="fr-FR" dirty="0" err="1"/>
              <a:t>Step</a:t>
            </a:r>
            <a:r>
              <a:rPr lang="fr-FR" dirty="0"/>
              <a:t> ? est-il en production dans Star ?</a:t>
            </a:r>
          </a:p>
          <a:p>
            <a:pPr lvl="1"/>
            <a:r>
              <a:rPr lang="fr-FR" dirty="0"/>
              <a:t>Date : date d’abandon ? Date de soutenance passée ? Future ? </a:t>
            </a:r>
          </a:p>
          <a:p>
            <a:pPr lvl="1"/>
            <a:r>
              <a:rPr lang="fr-FR" dirty="0"/>
              <a:t>Analyse de l’identifiant de la fiche TEF : s’il existe déjà, cet import correspond à une mise à jour dans </a:t>
            </a:r>
            <a:r>
              <a:rPr lang="fr-FR" dirty="0" err="1"/>
              <a:t>Step</a:t>
            </a:r>
            <a:r>
              <a:rPr lang="fr-FR" dirty="0"/>
              <a:t> et/ou Star. </a:t>
            </a:r>
            <a:br>
              <a:rPr lang="fr-FR" dirty="0"/>
            </a:br>
            <a:r>
              <a:rPr lang="fr-FR" dirty="0"/>
              <a:t>S’il n’existe pas, cet import correspond à une création dans </a:t>
            </a:r>
            <a:r>
              <a:rPr lang="fr-FR" dirty="0" err="1"/>
              <a:t>Step</a:t>
            </a:r>
            <a:r>
              <a:rPr lang="fr-FR" dirty="0"/>
              <a:t> et/ou Star</a:t>
            </a:r>
          </a:p>
          <a:p>
            <a:pPr lvl="1"/>
            <a:r>
              <a:rPr lang="fr-FR" dirty="0"/>
              <a:t>Analyse de la complétude des données</a:t>
            </a:r>
          </a:p>
          <a:p>
            <a:endParaRPr lang="fr-FR" dirty="0"/>
          </a:p>
          <a:p>
            <a:r>
              <a:rPr lang="fr-FR" dirty="0"/>
              <a:t>Deuxièmes contrôles</a:t>
            </a:r>
          </a:p>
          <a:p>
            <a:pPr lvl="1"/>
            <a:r>
              <a:rPr lang="fr-FR" dirty="0"/>
              <a:t>Le Service effectue un contrôle de conformité du fichier TEF envoyé.</a:t>
            </a:r>
          </a:p>
          <a:p>
            <a:pPr lvl="1"/>
            <a:r>
              <a:rPr lang="fr-FR" dirty="0"/>
              <a:t>Envoi d’un message de notification d’erreur (fichier SVRL et fichier HTML lisible) </a:t>
            </a:r>
            <a:br>
              <a:rPr lang="fr-FR" dirty="0"/>
            </a:br>
            <a:r>
              <a:rPr lang="fr-FR" dirty="0"/>
              <a:t>sur l’email de l’expéditeur.</a:t>
            </a:r>
          </a:p>
          <a:p>
            <a:pPr lvl="1"/>
            <a:r>
              <a:rPr lang="fr-FR" dirty="0"/>
              <a:t>Dans le cas d’erreur comme oubli du sujet, adresse de messagerie non déclarée, </a:t>
            </a:r>
            <a:br>
              <a:rPr lang="fr-FR" dirty="0"/>
            </a:br>
            <a:r>
              <a:rPr lang="fr-FR" dirty="0"/>
              <a:t>erreur dans le code court en objet du message… </a:t>
            </a:r>
          </a:p>
          <a:p>
            <a:pPr lvl="1"/>
            <a:r>
              <a:rPr lang="fr-FR" dirty="0"/>
              <a:t>Message considéré comme un spam, non traité</a:t>
            </a:r>
          </a:p>
          <a:p>
            <a:pPr lvl="1"/>
            <a:endParaRPr lang="fr-FR" dirty="0"/>
          </a:p>
          <a:p>
            <a:r>
              <a:rPr lang="fr-FR" dirty="0"/>
              <a:t>Qui reçoit ces alertes ?</a:t>
            </a:r>
          </a:p>
          <a:p>
            <a:pPr lvl="1"/>
            <a:r>
              <a:rPr lang="fr-FR" dirty="0"/>
              <a:t>Le correspondant </a:t>
            </a:r>
            <a:r>
              <a:rPr lang="fr-FR" dirty="0" err="1"/>
              <a:t>Step</a:t>
            </a:r>
            <a:r>
              <a:rPr lang="fr-FR" dirty="0"/>
              <a:t> dans le cadre d’Apogée</a:t>
            </a:r>
          </a:p>
          <a:p>
            <a:pPr lvl="1"/>
            <a:r>
              <a:rPr lang="fr-FR" dirty="0"/>
              <a:t>Les adresses mails déclarées dans le cadre d’ADUM</a:t>
            </a:r>
          </a:p>
          <a:p>
            <a:endParaRPr lang="fr-FR" dirty="0"/>
          </a:p>
        </p:txBody>
      </p:sp>
      <p:sp>
        <p:nvSpPr>
          <p:cNvPr id="9219" name="Titre 10"/>
          <p:cNvSpPr>
            <a:spLocks noGrp="1"/>
          </p:cNvSpPr>
          <p:nvPr>
            <p:ph type="title"/>
          </p:nvPr>
        </p:nvSpPr>
        <p:spPr/>
        <p:txBody>
          <a:bodyPr/>
          <a:lstStyle/>
          <a:p>
            <a:r>
              <a:rPr lang="fr-FR"/>
              <a:t>Les vérifications</a:t>
            </a:r>
            <a:endParaRPr lang="fr-FR" dirty="0"/>
          </a:p>
        </p:txBody>
      </p:sp>
      <p:sp>
        <p:nvSpPr>
          <p:cNvPr id="7" name="Rectangle 6"/>
          <p:cNvSpPr/>
          <p:nvPr/>
        </p:nvSpPr>
        <p:spPr>
          <a:xfrm>
            <a:off x="5491133" y="6453336"/>
            <a:ext cx="1036915"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a:p>
        </p:txBody>
      </p:sp>
      <p:pic>
        <p:nvPicPr>
          <p:cNvPr id="3" name="Image 2"/>
          <p:cNvPicPr>
            <a:picLocks noChangeAspect="1"/>
          </p:cNvPicPr>
          <p:nvPr/>
        </p:nvPicPr>
        <p:blipFill>
          <a:blip r:embed="rId3"/>
          <a:stretch>
            <a:fillRect/>
          </a:stretch>
        </p:blipFill>
        <p:spPr>
          <a:xfrm>
            <a:off x="9156269" y="2831052"/>
            <a:ext cx="1917769" cy="3639636"/>
          </a:xfrm>
          <a:prstGeom prst="rect">
            <a:avLst/>
          </a:prstGeom>
        </p:spPr>
      </p:pic>
    </p:spTree>
    <p:extLst>
      <p:ext uri="{BB962C8B-B14F-4D97-AF65-F5344CB8AC3E}">
        <p14:creationId xmlns:p14="http://schemas.microsoft.com/office/powerpoint/2010/main" val="401403668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3" cstate="print"/>
          <a:srcRect/>
          <a:stretch>
            <a:fillRect/>
          </a:stretch>
        </p:blipFill>
        <p:spPr bwMode="auto">
          <a:xfrm>
            <a:off x="742950" y="2332166"/>
            <a:ext cx="3255646" cy="1874520"/>
          </a:xfrm>
          <a:prstGeom prst="rect">
            <a:avLst/>
          </a:prstGeom>
          <a:no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pic>
      <p:pic>
        <p:nvPicPr>
          <p:cNvPr id="31748" name="Picture 4"/>
          <p:cNvPicPr>
            <a:picLocks noChangeAspect="1" noChangeArrowheads="1"/>
          </p:cNvPicPr>
          <p:nvPr/>
        </p:nvPicPr>
        <p:blipFill>
          <a:blip r:embed="rId4" cstate="print"/>
          <a:srcRect/>
          <a:stretch>
            <a:fillRect/>
          </a:stretch>
        </p:blipFill>
        <p:spPr bwMode="auto">
          <a:xfrm>
            <a:off x="4368166" y="1642046"/>
            <a:ext cx="6886574" cy="2503170"/>
          </a:xfrm>
          <a:prstGeom prst="rect">
            <a:avLst/>
          </a:prstGeom>
          <a:no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pic>
      <p:cxnSp>
        <p:nvCxnSpPr>
          <p:cNvPr id="37893" name="Connecteur droit avec flèche 16"/>
          <p:cNvCxnSpPr>
            <a:cxnSpLocks noChangeShapeType="1"/>
          </p:cNvCxnSpPr>
          <p:nvPr/>
        </p:nvCxnSpPr>
        <p:spPr bwMode="auto">
          <a:xfrm>
            <a:off x="3244220" y="3701862"/>
            <a:ext cx="1556384" cy="0"/>
          </a:xfrm>
          <a:prstGeom prst="straightConnector1">
            <a:avLst/>
          </a:prstGeom>
          <a:noFill/>
          <a:ln w="57150" algn="ctr">
            <a:solidFill>
              <a:srgbClr val="9F1F63"/>
            </a:solidFill>
            <a:round/>
            <a:headEnd/>
            <a:tailEnd type="arrow" w="med" len="med"/>
          </a:ln>
        </p:spPr>
      </p:cxnSp>
      <p:pic>
        <p:nvPicPr>
          <p:cNvPr id="31751" name="Picture 3"/>
          <p:cNvPicPr>
            <a:picLocks noChangeAspect="1" noChangeArrowheads="1"/>
          </p:cNvPicPr>
          <p:nvPr/>
        </p:nvPicPr>
        <p:blipFill>
          <a:blip r:embed="rId5" cstate="print"/>
          <a:srcRect b="8783"/>
          <a:stretch>
            <a:fillRect/>
          </a:stretch>
        </p:blipFill>
        <p:spPr bwMode="auto">
          <a:xfrm>
            <a:off x="3071665" y="4638734"/>
            <a:ext cx="5876924" cy="1630680"/>
          </a:xfrm>
          <a:prstGeom prst="rect">
            <a:avLst/>
          </a:prstGeom>
          <a:noFill/>
          <a:ln w="12700">
            <a:solidFill>
              <a:schemeClr val="tx1"/>
            </a:solidFill>
            <a:miter lim="800000"/>
            <a:headEnd type="none" w="sm" len="sm"/>
            <a:tailEnd type="none" w="sm" len="sm"/>
          </a:ln>
          <a:effectLst>
            <a:outerShdw blurRad="50800" dist="38100" dir="2700000" algn="tl" rotWithShape="0">
              <a:prstClr val="black">
                <a:alpha val="40000"/>
              </a:prstClr>
            </a:outerShdw>
          </a:effectLst>
        </p:spPr>
      </p:pic>
      <p:sp>
        <p:nvSpPr>
          <p:cNvPr id="11" name="Espace réservé du numéro de diapositive 3"/>
          <p:cNvSpPr>
            <a:spLocks noGrp="1"/>
          </p:cNvSpPr>
          <p:nvPr>
            <p:ph type="sldNum" sz="quarter" idx="12"/>
          </p:nvPr>
        </p:nvSpPr>
        <p:spPr/>
        <p:txBody>
          <a:bodyPr/>
          <a:lstStyle>
            <a:lvl1pPr algn="r">
              <a:defRPr/>
            </a:lvl1pPr>
          </a:lstStyle>
          <a:p>
            <a:fld id="{CD933B49-DF3A-4F08-BF51-66D5E15737C6}" type="slidenum">
              <a:rPr lang="fr-FR" smtClean="0"/>
              <a:pPr/>
              <a:t>55</a:t>
            </a:fld>
            <a:endParaRPr lang="fr-FR" dirty="0"/>
          </a:p>
        </p:txBody>
      </p:sp>
      <p:sp>
        <p:nvSpPr>
          <p:cNvPr id="9" name="Titre 1"/>
          <p:cNvSpPr>
            <a:spLocks noGrp="1"/>
          </p:cNvSpPr>
          <p:nvPr>
            <p:ph type="title"/>
          </p:nvPr>
        </p:nvSpPr>
        <p:spPr/>
        <p:txBody>
          <a:bodyPr/>
          <a:lstStyle/>
          <a:p>
            <a:r>
              <a:rPr lang="fr-FR" dirty="0"/>
              <a:t>Exemples de notifications d’erreur HTML</a:t>
            </a:r>
          </a:p>
        </p:txBody>
      </p:sp>
      <p:sp>
        <p:nvSpPr>
          <p:cNvPr id="2" name="Rectangle 1"/>
          <p:cNvSpPr/>
          <p:nvPr/>
        </p:nvSpPr>
        <p:spPr>
          <a:xfrm>
            <a:off x="1084243" y="4725144"/>
            <a:ext cx="1374094" cy="387798"/>
          </a:xfrm>
          <a:prstGeom prst="rect">
            <a:avLst/>
          </a:prstGeom>
        </p:spPr>
        <p:txBody>
          <a:bodyPr wrap="none">
            <a:spAutoFit/>
          </a:bodyPr>
          <a:lstStyle/>
          <a:p>
            <a:pPr marL="411480" indent="-411480">
              <a:defRPr/>
            </a:pPr>
            <a:r>
              <a:rPr lang="fr-FR" sz="1920" b="1" kern="0" dirty="0">
                <a:solidFill>
                  <a:schemeClr val="accent3"/>
                </a:solidFill>
                <a:latin typeface="Arial Narrow" panose="020B0606020202030204" pitchFamily="34" charset="0"/>
                <a:ea typeface="Verdana" pitchFamily="34" charset="0"/>
                <a:cs typeface="Verdana" pitchFamily="34" charset="0"/>
              </a:rPr>
              <a:t>Sans erreur:</a:t>
            </a:r>
          </a:p>
        </p:txBody>
      </p:sp>
      <p:sp>
        <p:nvSpPr>
          <p:cNvPr id="3" name="Rectangle 2"/>
          <p:cNvSpPr/>
          <p:nvPr/>
        </p:nvSpPr>
        <p:spPr>
          <a:xfrm>
            <a:off x="1116299" y="1813001"/>
            <a:ext cx="1423788" cy="400110"/>
          </a:xfrm>
          <a:prstGeom prst="rect">
            <a:avLst/>
          </a:prstGeom>
        </p:spPr>
        <p:txBody>
          <a:bodyPr wrap="none">
            <a:spAutoFit/>
          </a:bodyPr>
          <a:lstStyle/>
          <a:p>
            <a:pPr marL="411480" indent="-411480">
              <a:defRPr/>
            </a:pPr>
            <a:r>
              <a:rPr lang="fr-FR" sz="2000" b="1" kern="0" dirty="0">
                <a:solidFill>
                  <a:srgbClr val="C00000"/>
                </a:solidFill>
                <a:latin typeface="Arial Narrow" panose="020B0606020202030204" pitchFamily="34" charset="0"/>
                <a:ea typeface="Verdana" pitchFamily="34" charset="0"/>
                <a:cs typeface="Verdana" pitchFamily="34" charset="0"/>
              </a:rPr>
              <a:t>Avec erreur:</a:t>
            </a:r>
          </a:p>
        </p:txBody>
      </p:sp>
      <p:sp>
        <p:nvSpPr>
          <p:cNvPr id="4" name="Rectangle 3"/>
          <p:cNvSpPr/>
          <p:nvPr/>
        </p:nvSpPr>
        <p:spPr>
          <a:xfrm>
            <a:off x="7910602" y="3083362"/>
            <a:ext cx="1037987" cy="432048"/>
          </a:xfrm>
          <a:prstGeom prst="rect">
            <a:avLst/>
          </a:prstGeom>
          <a:noFill/>
          <a:ln>
            <a:solidFill>
              <a:srgbClr val="9F1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a:p>
        </p:txBody>
      </p:sp>
    </p:spTree>
    <p:extLst>
      <p:ext uri="{BB962C8B-B14F-4D97-AF65-F5344CB8AC3E}">
        <p14:creationId xmlns:p14="http://schemas.microsoft.com/office/powerpoint/2010/main" val="30413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2"/>
          </p:nvPr>
        </p:nvSpPr>
        <p:spPr/>
        <p:txBody>
          <a:bodyPr/>
          <a:lstStyle>
            <a:lvl1pPr algn="r">
              <a:defRPr/>
            </a:lvl1pPr>
          </a:lstStyle>
          <a:p>
            <a:fld id="{CD933B49-DF3A-4F08-BF51-66D5E15737C6}" type="slidenum">
              <a:rPr lang="fr-FR" smtClean="0"/>
              <a:pPr/>
              <a:t>56</a:t>
            </a:fld>
            <a:endParaRPr lang="fr-FR" dirty="0"/>
          </a:p>
        </p:txBody>
      </p:sp>
      <p:sp>
        <p:nvSpPr>
          <p:cNvPr id="9" name="Titre 1"/>
          <p:cNvSpPr>
            <a:spLocks noGrp="1"/>
          </p:cNvSpPr>
          <p:nvPr>
            <p:ph type="title"/>
          </p:nvPr>
        </p:nvSpPr>
        <p:spPr/>
        <p:txBody>
          <a:bodyPr/>
          <a:lstStyle/>
          <a:p>
            <a:r>
              <a:rPr lang="fr-FR" dirty="0"/>
              <a:t>Exemples de notifications d’erreur HTML</a:t>
            </a:r>
          </a:p>
        </p:txBody>
      </p:sp>
      <p:pic>
        <p:nvPicPr>
          <p:cNvPr id="5" name="Image 4"/>
          <p:cNvPicPr>
            <a:picLocks noChangeAspect="1"/>
          </p:cNvPicPr>
          <p:nvPr/>
        </p:nvPicPr>
        <p:blipFill>
          <a:blip r:embed="rId3"/>
          <a:stretch>
            <a:fillRect/>
          </a:stretch>
        </p:blipFill>
        <p:spPr>
          <a:xfrm>
            <a:off x="104908" y="1234364"/>
            <a:ext cx="11896725" cy="2933700"/>
          </a:xfrm>
          <a:prstGeom prst="rect">
            <a:avLst/>
          </a:prstGeom>
        </p:spPr>
      </p:pic>
      <p:sp>
        <p:nvSpPr>
          <p:cNvPr id="12" name="Rectangle 11"/>
          <p:cNvSpPr/>
          <p:nvPr/>
        </p:nvSpPr>
        <p:spPr>
          <a:xfrm>
            <a:off x="6235627" y="2269166"/>
            <a:ext cx="2318713" cy="432048"/>
          </a:xfrm>
          <a:prstGeom prst="rect">
            <a:avLst/>
          </a:prstGeom>
          <a:noFill/>
          <a:ln>
            <a:solidFill>
              <a:srgbClr val="9F1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60"/>
          </a:p>
        </p:txBody>
      </p:sp>
      <p:pic>
        <p:nvPicPr>
          <p:cNvPr id="10" name="Image 9">
            <a:extLst>
              <a:ext uri="{FF2B5EF4-FFF2-40B4-BE49-F238E27FC236}">
                <a16:creationId xmlns:a16="http://schemas.microsoft.com/office/drawing/2014/main" id="{ABD1518B-FC8C-5A15-1564-421036134F6C}"/>
              </a:ext>
            </a:extLst>
          </p:cNvPr>
          <p:cNvPicPr>
            <a:picLocks noChangeAspect="1"/>
          </p:cNvPicPr>
          <p:nvPr/>
        </p:nvPicPr>
        <p:blipFill>
          <a:blip r:embed="rId4"/>
          <a:stretch>
            <a:fillRect/>
          </a:stretch>
        </p:blipFill>
        <p:spPr>
          <a:xfrm>
            <a:off x="436612" y="4356848"/>
            <a:ext cx="11318775" cy="1692036"/>
          </a:xfrm>
          <a:prstGeom prst="rect">
            <a:avLst/>
          </a:prstGeom>
        </p:spPr>
      </p:pic>
    </p:spTree>
    <p:extLst>
      <p:ext uri="{BB962C8B-B14F-4D97-AF65-F5344CB8AC3E}">
        <p14:creationId xmlns:p14="http://schemas.microsoft.com/office/powerpoint/2010/main" val="243061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12"/>
          </p:nvPr>
        </p:nvSpPr>
        <p:spPr/>
        <p:txBody>
          <a:bodyPr/>
          <a:lstStyle>
            <a:lvl1pPr algn="r">
              <a:defRPr/>
            </a:lvl1pPr>
          </a:lstStyle>
          <a:p>
            <a:fld id="{CD933B49-DF3A-4F08-BF51-66D5E15737C6}" type="slidenum">
              <a:rPr lang="fr-FR" smtClean="0"/>
              <a:pPr/>
              <a:t>57</a:t>
            </a:fld>
            <a:endParaRPr lang="fr-FR" dirty="0"/>
          </a:p>
        </p:txBody>
      </p:sp>
      <p:sp>
        <p:nvSpPr>
          <p:cNvPr id="9" name="Titre 1"/>
          <p:cNvSpPr>
            <a:spLocks noGrp="1"/>
          </p:cNvSpPr>
          <p:nvPr>
            <p:ph type="title"/>
          </p:nvPr>
        </p:nvSpPr>
        <p:spPr/>
        <p:txBody>
          <a:bodyPr/>
          <a:lstStyle/>
          <a:p>
            <a:r>
              <a:rPr lang="fr-FR" dirty="0"/>
              <a:t>Exemples de notifications d’erreur HTML</a:t>
            </a:r>
          </a:p>
        </p:txBody>
      </p:sp>
      <p:pic>
        <p:nvPicPr>
          <p:cNvPr id="16" name="Image 15">
            <a:extLst>
              <a:ext uri="{FF2B5EF4-FFF2-40B4-BE49-F238E27FC236}">
                <a16:creationId xmlns:a16="http://schemas.microsoft.com/office/drawing/2014/main" id="{08BA189D-81FE-73EF-1478-8D28FF4AE577}"/>
              </a:ext>
            </a:extLst>
          </p:cNvPr>
          <p:cNvPicPr>
            <a:picLocks noChangeAspect="1"/>
          </p:cNvPicPr>
          <p:nvPr/>
        </p:nvPicPr>
        <p:blipFill>
          <a:blip r:embed="rId3"/>
          <a:stretch>
            <a:fillRect/>
          </a:stretch>
        </p:blipFill>
        <p:spPr>
          <a:xfrm>
            <a:off x="2124075" y="5515419"/>
            <a:ext cx="4543425" cy="1057275"/>
          </a:xfrm>
          <a:prstGeom prst="rect">
            <a:avLst/>
          </a:prstGeom>
        </p:spPr>
      </p:pic>
      <p:pic>
        <p:nvPicPr>
          <p:cNvPr id="18" name="Image 17">
            <a:extLst>
              <a:ext uri="{FF2B5EF4-FFF2-40B4-BE49-F238E27FC236}">
                <a16:creationId xmlns:a16="http://schemas.microsoft.com/office/drawing/2014/main" id="{1D3AD651-7E67-50BB-EE78-F17FF946B775}"/>
              </a:ext>
            </a:extLst>
          </p:cNvPr>
          <p:cNvPicPr>
            <a:picLocks noChangeAspect="1"/>
          </p:cNvPicPr>
          <p:nvPr/>
        </p:nvPicPr>
        <p:blipFill>
          <a:blip r:embed="rId4"/>
          <a:stretch>
            <a:fillRect/>
          </a:stretch>
        </p:blipFill>
        <p:spPr>
          <a:xfrm>
            <a:off x="2124075" y="1153997"/>
            <a:ext cx="5238750" cy="1066800"/>
          </a:xfrm>
          <a:prstGeom prst="rect">
            <a:avLst/>
          </a:prstGeom>
        </p:spPr>
      </p:pic>
      <p:pic>
        <p:nvPicPr>
          <p:cNvPr id="20" name="Image 19">
            <a:extLst>
              <a:ext uri="{FF2B5EF4-FFF2-40B4-BE49-F238E27FC236}">
                <a16:creationId xmlns:a16="http://schemas.microsoft.com/office/drawing/2014/main" id="{9AB6020A-7C89-2D32-485C-EC86A2EEE80D}"/>
              </a:ext>
            </a:extLst>
          </p:cNvPr>
          <p:cNvPicPr>
            <a:picLocks noChangeAspect="1"/>
          </p:cNvPicPr>
          <p:nvPr/>
        </p:nvPicPr>
        <p:blipFill>
          <a:blip r:embed="rId5"/>
          <a:stretch>
            <a:fillRect/>
          </a:stretch>
        </p:blipFill>
        <p:spPr>
          <a:xfrm>
            <a:off x="2124075" y="2561870"/>
            <a:ext cx="6000750" cy="1057275"/>
          </a:xfrm>
          <a:prstGeom prst="rect">
            <a:avLst/>
          </a:prstGeom>
        </p:spPr>
      </p:pic>
      <p:pic>
        <p:nvPicPr>
          <p:cNvPr id="22" name="Image 21">
            <a:extLst>
              <a:ext uri="{FF2B5EF4-FFF2-40B4-BE49-F238E27FC236}">
                <a16:creationId xmlns:a16="http://schemas.microsoft.com/office/drawing/2014/main" id="{7306DFDC-1747-EF4B-7F77-254951167DB2}"/>
              </a:ext>
            </a:extLst>
          </p:cNvPr>
          <p:cNvPicPr>
            <a:picLocks noChangeAspect="1"/>
          </p:cNvPicPr>
          <p:nvPr/>
        </p:nvPicPr>
        <p:blipFill>
          <a:blip r:embed="rId6"/>
          <a:stretch>
            <a:fillRect/>
          </a:stretch>
        </p:blipFill>
        <p:spPr>
          <a:xfrm>
            <a:off x="2124075" y="4004796"/>
            <a:ext cx="8543925" cy="1162050"/>
          </a:xfrm>
          <a:prstGeom prst="rect">
            <a:avLst/>
          </a:prstGeom>
        </p:spPr>
      </p:pic>
    </p:spTree>
    <p:extLst>
      <p:ext uri="{BB962C8B-B14F-4D97-AF65-F5344CB8AC3E}">
        <p14:creationId xmlns:p14="http://schemas.microsoft.com/office/powerpoint/2010/main" val="3032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a:spLocks noGrp="1"/>
          </p:cNvSpPr>
          <p:nvPr>
            <p:ph type="sldNum" sz="quarter" idx="12"/>
          </p:nvPr>
        </p:nvSpPr>
        <p:spPr>
          <a:prstGeom prst="rect">
            <a:avLst/>
          </a:prstGeom>
        </p:spPr>
        <p:txBody>
          <a:bodyPr/>
          <a:lstStyle>
            <a:lvl1pPr algn="r">
              <a:defRPr/>
            </a:lvl1pPr>
          </a:lstStyle>
          <a:p>
            <a:pPr>
              <a:defRPr/>
            </a:pPr>
            <a:fld id="{CD933B49-DF3A-4F08-BF51-66D5E15737C6}" type="slidenum">
              <a:rPr lang="fr-FR" sz="1320">
                <a:solidFill>
                  <a:schemeClr val="tx1">
                    <a:lumMod val="50000"/>
                    <a:lumOff val="50000"/>
                  </a:schemeClr>
                </a:solidFill>
              </a:rPr>
              <a:pPr>
                <a:defRPr/>
              </a:pPr>
              <a:t>58</a:t>
            </a:fld>
            <a:endParaRPr lang="fr-FR" sz="1320" dirty="0">
              <a:solidFill>
                <a:schemeClr val="tx1">
                  <a:lumMod val="50000"/>
                  <a:lumOff val="50000"/>
                </a:schemeClr>
              </a:solidFill>
            </a:endParaRPr>
          </a:p>
        </p:txBody>
      </p:sp>
      <p:sp>
        <p:nvSpPr>
          <p:cNvPr id="32771" name="Titre 1"/>
          <p:cNvSpPr>
            <a:spLocks noGrp="1"/>
          </p:cNvSpPr>
          <p:nvPr>
            <p:ph type="title"/>
          </p:nvPr>
        </p:nvSpPr>
        <p:spPr/>
        <p:txBody>
          <a:bodyPr/>
          <a:lstStyle/>
          <a:p>
            <a:r>
              <a:rPr lang="fr-FR"/>
              <a:t>Exemple de notification d’erreur SVRL</a:t>
            </a:r>
            <a:endParaRPr lang="fr-FR" dirty="0"/>
          </a:p>
        </p:txBody>
      </p:sp>
      <p:sp>
        <p:nvSpPr>
          <p:cNvPr id="6" name="Espace réservé du contenu 2"/>
          <p:cNvSpPr txBox="1">
            <a:spLocks/>
          </p:cNvSpPr>
          <p:nvPr/>
        </p:nvSpPr>
        <p:spPr bwMode="auto">
          <a:xfrm>
            <a:off x="1170653" y="1355170"/>
            <a:ext cx="9875520" cy="4525963"/>
          </a:xfrm>
          <a:prstGeom prst="rect">
            <a:avLst/>
          </a:prstGeom>
          <a:noFill/>
          <a:ln w="9525">
            <a:noFill/>
            <a:miter lim="800000"/>
            <a:headEnd/>
            <a:tailEnd/>
          </a:ln>
        </p:spPr>
        <p:txBody>
          <a:bodyPr vert="horz" wrap="square" lIns="109728" tIns="54864" rIns="109728" bIns="54864" numCol="1" anchor="t" anchorCtr="0" compatLnSpc="1">
            <a:prstTxWarp prst="textNoShape">
              <a:avLst/>
            </a:prstTxWarp>
          </a:bodyPr>
          <a:lstStyle/>
          <a:p>
            <a:pPr marL="411480" indent="-411480" defTabSz="1097280" eaLnBrk="0" fontAlgn="base" hangingPunct="0">
              <a:spcBef>
                <a:spcPct val="20000"/>
              </a:spcBef>
              <a:spcAft>
                <a:spcPct val="0"/>
              </a:spcAft>
              <a:defRPr/>
            </a:pPr>
            <a:endParaRPr lang="fr-FR" sz="2640" dirty="0">
              <a:latin typeface="Verdana" pitchFamily="34" charset="0"/>
              <a:ea typeface="Verdana" pitchFamily="34" charset="0"/>
              <a:cs typeface="Verdana" pitchFamily="34" charset="0"/>
            </a:endParaRPr>
          </a:p>
          <a:p>
            <a:r>
              <a:rPr lang="fr-FR" sz="2400" dirty="0">
                <a:latin typeface="Arial Narrow" panose="020B0606020202030204" pitchFamily="34" charset="0"/>
                <a:ea typeface="Verdana" pitchFamily="34" charset="0"/>
                <a:cs typeface="Verdana" pitchFamily="34" charset="0"/>
              </a:rPr>
              <a:t>Contrôle de conformité du fichier TEF envoyé et envoi à l’établissement un message d’erreur de non conformité (fichier SVRL).</a:t>
            </a:r>
          </a:p>
          <a:p>
            <a:pPr>
              <a:buNone/>
            </a:pPr>
            <a:endParaRPr lang="fr-FR" sz="2640" dirty="0">
              <a:latin typeface="Verdana" pitchFamily="34" charset="0"/>
              <a:ea typeface="Verdana" pitchFamily="34" charset="0"/>
              <a:cs typeface="Verdana" pitchFamily="34" charset="0"/>
            </a:endParaRPr>
          </a:p>
          <a:p>
            <a:pPr marL="411480" indent="-411480" eaLnBrk="0" hangingPunct="0">
              <a:spcBef>
                <a:spcPct val="20000"/>
              </a:spcBef>
            </a:pPr>
            <a:endParaRPr lang="fr-FR" sz="2640" dirty="0">
              <a:latin typeface="Verdana" pitchFamily="34" charset="0"/>
              <a:ea typeface="Verdana" pitchFamily="34" charset="0"/>
              <a:cs typeface="Verdana" pitchFamily="34" charset="0"/>
            </a:endParaRPr>
          </a:p>
        </p:txBody>
      </p:sp>
      <p:pic>
        <p:nvPicPr>
          <p:cNvPr id="4" name="Picture 4"/>
          <p:cNvPicPr>
            <a:picLocks noChangeAspect="1" noChangeArrowheads="1"/>
          </p:cNvPicPr>
          <p:nvPr/>
        </p:nvPicPr>
        <p:blipFill>
          <a:blip r:embed="rId3" cstate="print"/>
          <a:srcRect/>
          <a:stretch>
            <a:fillRect/>
          </a:stretch>
        </p:blipFill>
        <p:spPr bwMode="auto">
          <a:xfrm>
            <a:off x="999803" y="2996536"/>
            <a:ext cx="10187940" cy="2592704"/>
          </a:xfrm>
          <a:prstGeom prst="rect">
            <a:avLst/>
          </a:prstGeom>
          <a:ln>
            <a:noFill/>
          </a:ln>
          <a:effectLst>
            <a:outerShdw blurRad="292100" dist="139700" dir="2700000" algn="tl" rotWithShape="0">
              <a:srgbClr val="333333">
                <a:alpha val="65000"/>
              </a:srgbClr>
            </a:outerShdw>
          </a:effectLst>
        </p:spPr>
      </p:pic>
      <p:sp>
        <p:nvSpPr>
          <p:cNvPr id="7" name="Flèche vers le haut 6"/>
          <p:cNvSpPr/>
          <p:nvPr/>
        </p:nvSpPr>
        <p:spPr>
          <a:xfrm rot="5400000">
            <a:off x="1875911" y="4465915"/>
            <a:ext cx="432048" cy="950506"/>
          </a:xfrm>
          <a:prstGeom prst="up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2160"/>
          </a:p>
        </p:txBody>
      </p:sp>
    </p:spTree>
    <p:extLst>
      <p:ext uri="{BB962C8B-B14F-4D97-AF65-F5344CB8AC3E}">
        <p14:creationId xmlns:p14="http://schemas.microsoft.com/office/powerpoint/2010/main" val="246438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1091972"/>
            <a:ext cx="10972800" cy="5282157"/>
          </a:xfrm>
        </p:spPr>
        <p:txBody>
          <a:bodyPr>
            <a:normAutofit lnSpcReduction="10000"/>
          </a:bodyPr>
          <a:lstStyle/>
          <a:p>
            <a:pPr>
              <a:spcBef>
                <a:spcPts val="500"/>
              </a:spcBef>
              <a:spcAft>
                <a:spcPts val="500"/>
              </a:spcAft>
            </a:pPr>
            <a:r>
              <a:rPr lang="fr-FR" dirty="0"/>
              <a:t>Les problèmes courants</a:t>
            </a:r>
          </a:p>
          <a:p>
            <a:pPr marL="457200" lvl="1" indent="0">
              <a:lnSpc>
                <a:spcPct val="80000"/>
              </a:lnSpc>
              <a:spcBef>
                <a:spcPts val="500"/>
              </a:spcBef>
              <a:spcAft>
                <a:spcPts val="500"/>
              </a:spcAft>
              <a:buNone/>
            </a:pPr>
            <a:r>
              <a:rPr lang="fr-FR" b="1" dirty="0"/>
              <a:t>La fiche n’apparait pas dans </a:t>
            </a:r>
            <a:r>
              <a:rPr lang="fr-FR" b="1" dirty="0" err="1"/>
              <a:t>Step</a:t>
            </a:r>
            <a:endParaRPr lang="fr-FR" b="1" dirty="0"/>
          </a:p>
          <a:p>
            <a:pPr marL="457200" lvl="1" indent="0">
              <a:lnSpc>
                <a:spcPct val="80000"/>
              </a:lnSpc>
              <a:spcBef>
                <a:spcPts val="500"/>
              </a:spcBef>
              <a:spcAft>
                <a:spcPts val="500"/>
              </a:spcAft>
              <a:buNone/>
            </a:pPr>
            <a:r>
              <a:rPr lang="fr-FR" sz="1600" dirty="0"/>
              <a:t>Il manque au moins une des données minimales obligatoires : </a:t>
            </a:r>
            <a:r>
              <a:rPr lang="fr-FR" sz="1600" i="1" dirty="0">
                <a:solidFill>
                  <a:srgbClr val="7030A0"/>
                </a:solidFill>
              </a:rPr>
              <a:t>Nom d’usage, Prénom, Date de naissance, Adresse postale, Adresse mail, Information de compte, Date de première inscription en doctorat, Date d’inscription en doctorat dans votre établissement</a:t>
            </a:r>
            <a:r>
              <a:rPr lang="fr-FR" sz="1600" dirty="0"/>
              <a:t>.</a:t>
            </a:r>
          </a:p>
          <a:p>
            <a:pPr marL="457200" lvl="1" indent="0">
              <a:lnSpc>
                <a:spcPct val="80000"/>
              </a:lnSpc>
              <a:spcBef>
                <a:spcPts val="500"/>
              </a:spcBef>
              <a:spcAft>
                <a:spcPts val="500"/>
              </a:spcAft>
              <a:buNone/>
            </a:pPr>
            <a:r>
              <a:rPr lang="fr-FR" b="1" dirty="0"/>
              <a:t>La fiche est présente dans </a:t>
            </a:r>
            <a:r>
              <a:rPr lang="fr-FR" b="1" dirty="0" err="1"/>
              <a:t>Step</a:t>
            </a:r>
            <a:r>
              <a:rPr lang="fr-FR" b="1" dirty="0"/>
              <a:t> mais n’apparait pas dans theses.fr</a:t>
            </a:r>
          </a:p>
          <a:p>
            <a:pPr marL="800100" lvl="1" indent="-342900">
              <a:lnSpc>
                <a:spcPct val="80000"/>
              </a:lnSpc>
              <a:spcBef>
                <a:spcPts val="500"/>
              </a:spcBef>
              <a:spcAft>
                <a:spcPts val="500"/>
              </a:spcAft>
              <a:buFont typeface="+mj-lt"/>
              <a:buAutoNum type="arabicPeriod"/>
            </a:pPr>
            <a:r>
              <a:rPr lang="fr-FR" sz="1600" dirty="0"/>
              <a:t>Une donnée parmi celles-ci est manquante : </a:t>
            </a:r>
            <a:r>
              <a:rPr lang="fr-FR" sz="1600" i="1" dirty="0">
                <a:solidFill>
                  <a:srgbClr val="7030A0"/>
                </a:solidFill>
              </a:rPr>
              <a:t>Nom et/ou prénom du directeur de thèse, Ecole doctorale, Titre de la thèse en français, Discipline, Domaine</a:t>
            </a:r>
            <a:r>
              <a:rPr lang="fr-FR" sz="1600" i="1" dirty="0"/>
              <a:t>.</a:t>
            </a:r>
          </a:p>
          <a:p>
            <a:pPr marL="800100" lvl="1" indent="-342900">
              <a:lnSpc>
                <a:spcPct val="80000"/>
              </a:lnSpc>
              <a:spcBef>
                <a:spcPts val="500"/>
              </a:spcBef>
              <a:spcAft>
                <a:spcPts val="500"/>
              </a:spcAft>
              <a:buFont typeface="+mj-lt"/>
              <a:buAutoNum type="arabicPeriod"/>
            </a:pPr>
            <a:r>
              <a:rPr lang="fr-FR" sz="1600" dirty="0"/>
              <a:t>La fiche est invisible : décochez la case dans l’onglet « Suivi de la thèse en préparation » dans </a:t>
            </a:r>
            <a:r>
              <a:rPr lang="fr-FR" sz="1600" dirty="0" err="1"/>
              <a:t>Step</a:t>
            </a:r>
            <a:r>
              <a:rPr lang="fr-FR" sz="1600" dirty="0"/>
              <a:t> ou via le bouton dédié dans ADUM. </a:t>
            </a:r>
            <a:endParaRPr lang="fr-FR" dirty="0"/>
          </a:p>
          <a:p>
            <a:pPr marL="457200" lvl="1" indent="0">
              <a:lnSpc>
                <a:spcPct val="80000"/>
              </a:lnSpc>
              <a:spcBef>
                <a:spcPts val="500"/>
              </a:spcBef>
              <a:spcAft>
                <a:spcPts val="500"/>
              </a:spcAft>
              <a:buNone/>
            </a:pPr>
            <a:r>
              <a:rPr lang="fr-FR" b="1" dirty="0"/>
              <a:t>La fiche est bloquée dans Star</a:t>
            </a:r>
          </a:p>
          <a:p>
            <a:pPr marL="457200" lvl="1" indent="0">
              <a:lnSpc>
                <a:spcPct val="80000"/>
              </a:lnSpc>
              <a:spcBef>
                <a:spcPts val="500"/>
              </a:spcBef>
              <a:spcAft>
                <a:spcPts val="500"/>
              </a:spcAft>
              <a:buNone/>
            </a:pPr>
            <a:r>
              <a:rPr lang="fr-FR" sz="1600" dirty="0"/>
              <a:t>Une date de soutenance prévisionnelle a été saisie, mais pas la date de soutenance réelle.</a:t>
            </a:r>
          </a:p>
          <a:p>
            <a:pPr lvl="1">
              <a:spcBef>
                <a:spcPts val="500"/>
              </a:spcBef>
              <a:spcAft>
                <a:spcPts val="500"/>
              </a:spcAft>
            </a:pPr>
            <a:endParaRPr lang="fr-FR" dirty="0"/>
          </a:p>
          <a:p>
            <a:pPr>
              <a:spcBef>
                <a:spcPts val="500"/>
              </a:spcBef>
              <a:spcAft>
                <a:spcPts val="500"/>
              </a:spcAft>
            </a:pPr>
            <a:r>
              <a:rPr lang="fr-FR" dirty="0"/>
              <a:t>Reconnaître les fiches problématiques grâce à leurs statuts</a:t>
            </a:r>
          </a:p>
          <a:p>
            <a:pPr lvl="1">
              <a:spcBef>
                <a:spcPts val="500"/>
              </a:spcBef>
              <a:spcAft>
                <a:spcPts val="500"/>
              </a:spcAft>
            </a:pPr>
            <a:r>
              <a:rPr lang="fr-FR" dirty="0"/>
              <a:t>Statut « </a:t>
            </a:r>
            <a:r>
              <a:rPr lang="fr-FR" b="1" dirty="0"/>
              <a:t>inscription</a:t>
            </a:r>
            <a:r>
              <a:rPr lang="fr-FR" dirty="0"/>
              <a:t> » : aucune publication dans theses.fr, données minimales manquantes</a:t>
            </a:r>
          </a:p>
          <a:p>
            <a:pPr lvl="1">
              <a:spcBef>
                <a:spcPts val="500"/>
              </a:spcBef>
              <a:spcAft>
                <a:spcPts val="500"/>
              </a:spcAft>
            </a:pPr>
            <a:r>
              <a:rPr lang="fr-FR" dirty="0"/>
              <a:t>Statut « </a:t>
            </a:r>
            <a:r>
              <a:rPr lang="fr-FR" b="1" dirty="0"/>
              <a:t>sujet</a:t>
            </a:r>
            <a:r>
              <a:rPr lang="fr-FR" dirty="0"/>
              <a:t> » : publication immédiate dans theses.fr </a:t>
            </a:r>
          </a:p>
          <a:p>
            <a:pPr lvl="1">
              <a:spcBef>
                <a:spcPts val="500"/>
              </a:spcBef>
              <a:spcAft>
                <a:spcPts val="500"/>
              </a:spcAft>
            </a:pPr>
            <a:r>
              <a:rPr lang="fr-FR" dirty="0"/>
              <a:t>Statut « </a:t>
            </a:r>
            <a:r>
              <a:rPr lang="fr-FR" b="1" dirty="0"/>
              <a:t>sujet avec date prévisionnelle</a:t>
            </a:r>
            <a:r>
              <a:rPr lang="fr-FR" dirty="0"/>
              <a:t> » : publication immédiate dans theses.fr + dans Star statut « dépôt»</a:t>
            </a:r>
          </a:p>
          <a:p>
            <a:pPr lvl="1">
              <a:spcBef>
                <a:spcPts val="500"/>
              </a:spcBef>
              <a:spcAft>
                <a:spcPts val="500"/>
              </a:spcAft>
            </a:pPr>
            <a:r>
              <a:rPr lang="fr-FR" dirty="0"/>
              <a:t>Statut « </a:t>
            </a:r>
            <a:r>
              <a:rPr lang="fr-FR" b="1" dirty="0"/>
              <a:t>soutenu</a:t>
            </a:r>
            <a:r>
              <a:rPr lang="fr-FR" dirty="0"/>
              <a:t> »: Fiche clôturée dans </a:t>
            </a:r>
            <a:r>
              <a:rPr lang="fr-FR" dirty="0" err="1"/>
              <a:t>Step</a:t>
            </a:r>
            <a:r>
              <a:rPr lang="fr-FR" dirty="0"/>
              <a:t> + Visible dans theses.fr + Star statut « à traiter»</a:t>
            </a:r>
          </a:p>
          <a:p>
            <a:pPr lvl="1">
              <a:spcBef>
                <a:spcPts val="500"/>
              </a:spcBef>
              <a:spcAft>
                <a:spcPts val="500"/>
              </a:spcAft>
            </a:pPr>
            <a:endParaRPr lang="fr-FR" dirty="0"/>
          </a:p>
          <a:p>
            <a:pPr marL="457200" lvl="1" indent="0">
              <a:spcBef>
                <a:spcPts val="500"/>
              </a:spcBef>
              <a:spcAft>
                <a:spcPts val="500"/>
              </a:spcAft>
              <a:buNone/>
            </a:pPr>
            <a:r>
              <a:rPr lang="fr-FR" b="1" dirty="0">
                <a:solidFill>
                  <a:srgbClr val="C00000"/>
                </a:solidFill>
              </a:rPr>
              <a:t>Si vous ne parvenez pas à résoudre le problème, contactez l’assistance !</a:t>
            </a:r>
          </a:p>
        </p:txBody>
      </p:sp>
      <p:sp>
        <p:nvSpPr>
          <p:cNvPr id="2" name="Titre 1"/>
          <p:cNvSpPr>
            <a:spLocks noGrp="1"/>
          </p:cNvSpPr>
          <p:nvPr>
            <p:ph type="title"/>
          </p:nvPr>
        </p:nvSpPr>
        <p:spPr/>
        <p:txBody>
          <a:bodyPr>
            <a:normAutofit/>
          </a:bodyPr>
          <a:lstStyle/>
          <a:p>
            <a:r>
              <a:rPr lang="fr-FR" dirty="0"/>
              <a:t>Comment réagir ?</a:t>
            </a:r>
          </a:p>
        </p:txBody>
      </p:sp>
    </p:spTree>
    <p:extLst>
      <p:ext uri="{BB962C8B-B14F-4D97-AF65-F5344CB8AC3E}">
        <p14:creationId xmlns:p14="http://schemas.microsoft.com/office/powerpoint/2010/main" val="252926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7" descr="these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8800" y="4996769"/>
            <a:ext cx="2258815" cy="169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609600" y="1014572"/>
            <a:ext cx="10574215" cy="5036281"/>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6"/>
              </a:buClr>
              <a:buSzPct val="120000"/>
              <a:buFont typeface="Wingdings" panose="05000000000000000000" pitchFamily="2" charset="2"/>
              <a:buChar char="ü"/>
            </a:pPr>
            <a:endParaRPr lang="fr-FR" sz="2800" b="1" i="1" dirty="0">
              <a:solidFill>
                <a:schemeClr val="accent6"/>
              </a:solidFill>
              <a:latin typeface="Arial Narrow" panose="020B0606020202030204" pitchFamily="34" charset="0"/>
            </a:endParaRPr>
          </a:p>
          <a:p>
            <a:pPr>
              <a:buClr>
                <a:schemeClr val="accent6"/>
              </a:buClr>
              <a:buSzPct val="120000"/>
              <a:buFont typeface="Wingdings" panose="05000000000000000000" pitchFamily="2" charset="2"/>
              <a:buChar char="ü"/>
            </a:pPr>
            <a:r>
              <a:rPr lang="fr-FR" sz="2800" b="1" i="1" dirty="0">
                <a:solidFill>
                  <a:schemeClr val="accent6"/>
                </a:solidFill>
                <a:latin typeface="Arial Narrow" panose="020B0606020202030204" pitchFamily="34" charset="0"/>
              </a:rPr>
              <a:t>Habilitation pour la délivrance du doctorat</a:t>
            </a:r>
            <a:endParaRPr lang="fr-FR" altLang="fr-FR" sz="2800" b="1" i="1" dirty="0">
              <a:solidFill>
                <a:schemeClr val="accent6"/>
              </a:solidFill>
              <a:latin typeface="Arial Narrow" panose="020B0606020202030204" pitchFamily="34" charset="0"/>
            </a:endParaRPr>
          </a:p>
          <a:p>
            <a:pPr lvl="1">
              <a:spcBef>
                <a:spcPts val="400"/>
              </a:spcBef>
              <a:spcAft>
                <a:spcPts val="200"/>
              </a:spcAft>
            </a:pPr>
            <a:endParaRPr lang="fr-FR" sz="2000" dirty="0">
              <a:latin typeface="Arial Narrow" panose="020B0606020202030204" pitchFamily="34" charset="0"/>
            </a:endParaRPr>
          </a:p>
          <a:p>
            <a:pPr lvl="1">
              <a:lnSpc>
                <a:spcPct val="80000"/>
              </a:lnSpc>
              <a:spcBef>
                <a:spcPts val="400"/>
              </a:spcBef>
              <a:spcAft>
                <a:spcPts val="200"/>
              </a:spcAft>
            </a:pPr>
            <a:r>
              <a:rPr lang="fr-FR" sz="2000" dirty="0">
                <a:latin typeface="Arial Narrow" panose="020B0606020202030204" pitchFamily="34" charset="0"/>
              </a:rPr>
              <a:t>Seul un établissement habilité dispose de son propre environnement </a:t>
            </a:r>
            <a:r>
              <a:rPr lang="fr-FR" sz="2000" dirty="0" err="1">
                <a:latin typeface="Arial Narrow" panose="020B0606020202030204" pitchFamily="34" charset="0"/>
              </a:rPr>
              <a:t>Step</a:t>
            </a:r>
            <a:r>
              <a:rPr lang="fr-FR" sz="2000" dirty="0">
                <a:latin typeface="Arial Narrow" panose="020B0606020202030204" pitchFamily="34" charset="0"/>
              </a:rPr>
              <a:t> (Université, Ecole, Regroupement d’établissement, Grand établissement).</a:t>
            </a:r>
          </a:p>
          <a:p>
            <a:pPr lvl="1">
              <a:lnSpc>
                <a:spcPct val="80000"/>
              </a:lnSpc>
              <a:spcBef>
                <a:spcPts val="400"/>
              </a:spcBef>
              <a:spcAft>
                <a:spcPts val="200"/>
              </a:spcAft>
            </a:pPr>
            <a:endParaRPr lang="fr-FR" sz="2000" dirty="0">
              <a:latin typeface="Arial Narrow" panose="020B0606020202030204" pitchFamily="34" charset="0"/>
            </a:endParaRPr>
          </a:p>
          <a:p>
            <a:pPr lvl="1">
              <a:lnSpc>
                <a:spcPct val="80000"/>
              </a:lnSpc>
              <a:spcBef>
                <a:spcPts val="400"/>
              </a:spcBef>
              <a:spcAft>
                <a:spcPts val="200"/>
              </a:spcAft>
            </a:pPr>
            <a:r>
              <a:rPr lang="fr-FR" sz="2000" dirty="0">
                <a:latin typeface="Arial Narrow" panose="020B0606020202030204" pitchFamily="34" charset="0"/>
              </a:rPr>
              <a:t>En cas de fusion, les anciens environnements </a:t>
            </a:r>
            <a:r>
              <a:rPr lang="fr-FR" sz="2000" dirty="0" err="1">
                <a:latin typeface="Arial Narrow" panose="020B0606020202030204" pitchFamily="34" charset="0"/>
              </a:rPr>
              <a:t>Step</a:t>
            </a:r>
            <a:r>
              <a:rPr lang="fr-FR" sz="2000" dirty="0">
                <a:latin typeface="Arial Narrow" panose="020B0606020202030204" pitchFamily="34" charset="0"/>
              </a:rPr>
              <a:t> sont fermés. </a:t>
            </a:r>
            <a:br>
              <a:rPr lang="fr-FR" sz="2000" dirty="0">
                <a:latin typeface="Arial Narrow" panose="020B0606020202030204" pitchFamily="34" charset="0"/>
              </a:rPr>
            </a:br>
            <a:r>
              <a:rPr lang="fr-FR" sz="2000" dirty="0">
                <a:latin typeface="Arial Narrow" panose="020B0606020202030204" pitchFamily="34" charset="0"/>
              </a:rPr>
              <a:t>Toutes les thèses en préparation sont migrées vers un nouvel environnement.</a:t>
            </a:r>
          </a:p>
          <a:p>
            <a:pPr lvl="1">
              <a:lnSpc>
                <a:spcPct val="80000"/>
              </a:lnSpc>
              <a:spcBef>
                <a:spcPts val="400"/>
              </a:spcBef>
              <a:spcAft>
                <a:spcPts val="200"/>
              </a:spcAft>
            </a:pPr>
            <a:endParaRPr lang="fr-FR" sz="2000" dirty="0">
              <a:latin typeface="Arial Narrow" panose="020B0606020202030204" pitchFamily="34" charset="0"/>
            </a:endParaRPr>
          </a:p>
          <a:p>
            <a:pPr lvl="1">
              <a:lnSpc>
                <a:spcPct val="80000"/>
              </a:lnSpc>
              <a:spcBef>
                <a:spcPts val="400"/>
              </a:spcBef>
              <a:spcAft>
                <a:spcPts val="200"/>
              </a:spcAft>
            </a:pPr>
            <a:r>
              <a:rPr lang="fr-FR" sz="2000" dirty="0">
                <a:latin typeface="Arial Narrow" panose="020B0606020202030204" pitchFamily="34" charset="0"/>
              </a:rPr>
              <a:t>Lorsqu’un regroupement d’établissement est habilité à délivrer le diplôme de doctorat, la notion d’individualité des établissements membres n’existe pas dans </a:t>
            </a:r>
            <a:r>
              <a:rPr lang="fr-FR" sz="2000" dirty="0" err="1">
                <a:latin typeface="Arial Narrow" panose="020B0606020202030204" pitchFamily="34" charset="0"/>
              </a:rPr>
              <a:t>Step</a:t>
            </a:r>
            <a:r>
              <a:rPr lang="fr-FR" sz="2000" dirty="0">
                <a:latin typeface="Arial Narrow" panose="020B0606020202030204" pitchFamily="34" charset="0"/>
              </a:rPr>
              <a:t>. </a:t>
            </a:r>
          </a:p>
          <a:p>
            <a:pPr lvl="1">
              <a:lnSpc>
                <a:spcPct val="80000"/>
              </a:lnSpc>
              <a:spcBef>
                <a:spcPts val="400"/>
              </a:spcBef>
              <a:spcAft>
                <a:spcPts val="200"/>
              </a:spcAft>
            </a:pPr>
            <a:endParaRPr lang="fr-FR" sz="2000" dirty="0">
              <a:latin typeface="Arial Narrow" panose="020B0606020202030204" pitchFamily="34" charset="0"/>
            </a:endParaRPr>
          </a:p>
          <a:p>
            <a:pPr lvl="1">
              <a:lnSpc>
                <a:spcPct val="80000"/>
              </a:lnSpc>
              <a:spcBef>
                <a:spcPts val="400"/>
              </a:spcBef>
              <a:spcAft>
                <a:spcPts val="200"/>
              </a:spcAft>
            </a:pPr>
            <a:r>
              <a:rPr lang="fr-FR" sz="2000" dirty="0">
                <a:latin typeface="Arial Narrow" panose="020B0606020202030204" pitchFamily="34" charset="0"/>
              </a:rPr>
              <a:t>Les établissements membres peuvent cependant se déclarer comme tel dans </a:t>
            </a:r>
            <a:r>
              <a:rPr lang="fr-FR" sz="2000" dirty="0" err="1">
                <a:latin typeface="Arial Narrow" panose="020B0606020202030204" pitchFamily="34" charset="0"/>
              </a:rPr>
              <a:t>Step</a:t>
            </a:r>
            <a:br>
              <a:rPr lang="fr-FR" sz="2000" dirty="0">
                <a:latin typeface="Arial Narrow" panose="020B0606020202030204" pitchFamily="34" charset="0"/>
              </a:rPr>
            </a:br>
            <a:r>
              <a:rPr lang="fr-FR" sz="2000" dirty="0">
                <a:latin typeface="Arial Narrow" panose="020B0606020202030204" pitchFamily="34" charset="0"/>
              </a:rPr>
              <a:t>en tant que partenaires de recherche avec la mention « Établissement opérateur d'inscription ».</a:t>
            </a:r>
            <a:br>
              <a:rPr lang="fr-FR" sz="1800" dirty="0">
                <a:latin typeface="Arial Narrow" panose="020B0606020202030204" pitchFamily="34" charset="0"/>
              </a:rPr>
            </a:br>
            <a:endParaRPr lang="fr-FR" altLang="fr-FR" dirty="0">
              <a:latin typeface="Arial Narrow" panose="020B0606020202030204" pitchFamily="34" charset="0"/>
            </a:endParaRPr>
          </a:p>
          <a:p>
            <a:pPr lvl="1" algn="just">
              <a:buFont typeface="Arial" panose="020B0604020202020204" pitchFamily="34" charset="0"/>
              <a:buChar char="–"/>
            </a:pPr>
            <a:endParaRPr lang="fr-FR" altLang="fr-FR" sz="1800" dirty="0">
              <a:latin typeface="Arial Narrow" panose="020B0606020202030204" pitchFamily="34" charset="0"/>
            </a:endParaRPr>
          </a:p>
        </p:txBody>
      </p:sp>
      <p:sp>
        <p:nvSpPr>
          <p:cNvPr id="2" name="Titre 1"/>
          <p:cNvSpPr>
            <a:spLocks noGrp="1"/>
          </p:cNvSpPr>
          <p:nvPr>
            <p:ph type="title"/>
          </p:nvPr>
        </p:nvSpPr>
        <p:spPr/>
        <p:txBody>
          <a:bodyPr>
            <a:normAutofit/>
          </a:bodyPr>
          <a:lstStyle/>
          <a:p>
            <a:r>
              <a:rPr lang="fr-FR" dirty="0"/>
              <a:t>Notions importantes</a:t>
            </a:r>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6</a:t>
            </a:fld>
            <a:endParaRPr lang="fr-FR"/>
          </a:p>
        </p:txBody>
      </p:sp>
    </p:spTree>
    <p:extLst>
      <p:ext uri="{BB962C8B-B14F-4D97-AF65-F5344CB8AC3E}">
        <p14:creationId xmlns:p14="http://schemas.microsoft.com/office/powerpoint/2010/main" val="3819275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a:t>Et </a:t>
            </a:r>
            <a:r>
              <a:rPr lang="en-GB" dirty="0" err="1"/>
              <a:t>maintenant</a:t>
            </a:r>
            <a:r>
              <a:rPr lang="en-GB" dirty="0"/>
              <a:t> ?</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229" y="3654379"/>
            <a:ext cx="2860242" cy="2334892"/>
          </a:xfrm>
          <a:prstGeom prst="rect">
            <a:avLst/>
          </a:prstGeom>
        </p:spPr>
      </p:pic>
    </p:spTree>
    <p:extLst>
      <p:ext uri="{BB962C8B-B14F-4D97-AF65-F5344CB8AC3E}">
        <p14:creationId xmlns:p14="http://schemas.microsoft.com/office/powerpoint/2010/main" val="2474950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Environnement de tests « bac à sable »</a:t>
            </a:r>
          </a:p>
          <a:p>
            <a:pPr lvl="1"/>
            <a:r>
              <a:rPr lang="fr-FR" dirty="0">
                <a:hlinkClick r:id="rId2"/>
              </a:rPr>
              <a:t>https://star-test.theses.fr/</a:t>
            </a:r>
            <a:r>
              <a:rPr lang="fr-FR" dirty="0"/>
              <a:t> </a:t>
            </a:r>
          </a:p>
          <a:p>
            <a:pPr lvl="1"/>
            <a:r>
              <a:rPr lang="fr-FR" dirty="0">
                <a:hlinkClick r:id="rId3"/>
              </a:rPr>
              <a:t>https://step-test.theses.fr/</a:t>
            </a:r>
            <a:r>
              <a:rPr lang="fr-FR" dirty="0"/>
              <a:t> </a:t>
            </a:r>
          </a:p>
          <a:p>
            <a:pPr lvl="1"/>
            <a:r>
              <a:rPr lang="fr-FR" dirty="0">
                <a:hlinkClick r:id="rId4"/>
              </a:rPr>
              <a:t>https://www-test.theses.fr/</a:t>
            </a:r>
            <a:r>
              <a:rPr lang="fr-FR" dirty="0"/>
              <a:t> </a:t>
            </a:r>
          </a:p>
          <a:p>
            <a:pPr marL="457200" lvl="1" indent="0">
              <a:buNone/>
            </a:pPr>
            <a:r>
              <a:rPr lang="fr-FR" dirty="0"/>
              <a:t>Pensez à contacter l’</a:t>
            </a:r>
            <a:r>
              <a:rPr lang="fr-FR" dirty="0" err="1"/>
              <a:t>Abes</a:t>
            </a:r>
            <a:r>
              <a:rPr lang="fr-FR" dirty="0"/>
              <a:t> pour activer les mêmes paramétrages que vos environnements de production.</a:t>
            </a:r>
          </a:p>
          <a:p>
            <a:pPr marL="457200" lvl="1" indent="0">
              <a:buNone/>
            </a:pPr>
            <a:endParaRPr lang="fr-FR" dirty="0"/>
          </a:p>
          <a:p>
            <a:r>
              <a:rPr lang="fr-FR" dirty="0"/>
              <a:t>Référentiels</a:t>
            </a:r>
          </a:p>
          <a:p>
            <a:pPr lvl="1"/>
            <a:r>
              <a:rPr lang="fr-FR" dirty="0"/>
              <a:t>Les pages « aide » de </a:t>
            </a:r>
            <a:r>
              <a:rPr lang="fr-FR" dirty="0" err="1"/>
              <a:t>Step</a:t>
            </a:r>
            <a:r>
              <a:rPr lang="fr-FR" dirty="0"/>
              <a:t>, Star et Theses.fr</a:t>
            </a:r>
          </a:p>
          <a:p>
            <a:pPr lvl="1"/>
            <a:r>
              <a:rPr lang="fr-FR" dirty="0"/>
              <a:t>Le manuel utilisateur : </a:t>
            </a:r>
            <a:r>
              <a:rPr lang="fr-FR" dirty="0">
                <a:hlinkClick r:id="rId5"/>
              </a:rPr>
              <a:t>https://documentation.abes.fr/aidetheses/step.html</a:t>
            </a:r>
            <a:endParaRPr lang="fr-FR" dirty="0"/>
          </a:p>
          <a:p>
            <a:pPr lvl="1"/>
            <a:r>
              <a:rPr lang="fr-FR" dirty="0"/>
              <a:t>Le guide du doctorant : </a:t>
            </a:r>
            <a:r>
              <a:rPr lang="fr-FR" dirty="0">
                <a:hlinkClick r:id="rId6"/>
              </a:rPr>
              <a:t>https://documentation.abes.fr/aidetheses/doctorant/index.html</a:t>
            </a:r>
            <a:r>
              <a:rPr lang="fr-FR" dirty="0"/>
              <a:t> </a:t>
            </a:r>
          </a:p>
          <a:p>
            <a:pPr lvl="1"/>
            <a:r>
              <a:rPr lang="fr-FR" dirty="0"/>
              <a:t>La plateforme d’autoformation : </a:t>
            </a:r>
            <a:r>
              <a:rPr lang="fr-FR" dirty="0">
                <a:hlinkClick r:id="rId7"/>
              </a:rPr>
              <a:t>https://moodle.abes</a:t>
            </a:r>
            <a:r>
              <a:rPr lang="fr-FR">
                <a:hlinkClick r:id="rId7"/>
              </a:rPr>
              <a:t>.fr</a:t>
            </a:r>
            <a:endParaRPr lang="fr-FR"/>
          </a:p>
          <a:p>
            <a:pPr lvl="1"/>
            <a:r>
              <a:rPr lang="fr-FR"/>
              <a:t>Les </a:t>
            </a:r>
            <a:r>
              <a:rPr lang="fr-FR" dirty="0"/>
              <a:t>plaquettes de présentation de </a:t>
            </a:r>
            <a:r>
              <a:rPr lang="fr-FR" dirty="0" err="1"/>
              <a:t>Step</a:t>
            </a:r>
            <a:r>
              <a:rPr lang="fr-FR" dirty="0"/>
              <a:t>, Star et Theses.fr : directement accessibles depuis les applications</a:t>
            </a:r>
          </a:p>
          <a:p>
            <a:pPr lvl="1"/>
            <a:r>
              <a:rPr lang="fr-FR" dirty="0"/>
              <a:t>Les listes de discussion : </a:t>
            </a:r>
            <a:r>
              <a:rPr lang="fr-FR" dirty="0">
                <a:hlinkClick r:id="rId8"/>
              </a:rPr>
              <a:t>cortheses@listes.abes.fr</a:t>
            </a:r>
            <a:r>
              <a:rPr lang="fr-FR" dirty="0"/>
              <a:t>, </a:t>
            </a:r>
            <a:r>
              <a:rPr lang="fr-FR" dirty="0">
                <a:hlinkClick r:id="rId9"/>
              </a:rPr>
              <a:t>star@listes.abes.fr</a:t>
            </a:r>
            <a:r>
              <a:rPr lang="fr-FR" dirty="0"/>
              <a:t> et </a:t>
            </a:r>
            <a:r>
              <a:rPr lang="fr-FR" dirty="0">
                <a:hlinkClick r:id="rId10"/>
              </a:rPr>
              <a:t>step@listes.abes.fr</a:t>
            </a:r>
            <a:endParaRPr lang="fr-FR" dirty="0"/>
          </a:p>
          <a:p>
            <a:pPr lvl="1"/>
            <a:endParaRPr lang="fr-FR" dirty="0"/>
          </a:p>
        </p:txBody>
      </p:sp>
      <p:sp>
        <p:nvSpPr>
          <p:cNvPr id="3" name="Espace réservé du numéro de diapositive 2"/>
          <p:cNvSpPr>
            <a:spLocks noGrp="1"/>
          </p:cNvSpPr>
          <p:nvPr>
            <p:ph type="sldNum" sz="quarter" idx="12"/>
          </p:nvPr>
        </p:nvSpPr>
        <p:spPr/>
        <p:txBody>
          <a:bodyPr/>
          <a:lstStyle/>
          <a:p>
            <a:fld id="{A63E2F55-217E-784D-959E-8EB90DBD2478}" type="slidenum">
              <a:rPr lang="fr-FR" smtClean="0"/>
              <a:pPr/>
              <a:t>61</a:t>
            </a:fld>
            <a:endParaRPr lang="fr-FR"/>
          </a:p>
        </p:txBody>
      </p:sp>
      <p:sp>
        <p:nvSpPr>
          <p:cNvPr id="4" name="Titre 3"/>
          <p:cNvSpPr>
            <a:spLocks noGrp="1"/>
          </p:cNvSpPr>
          <p:nvPr>
            <p:ph type="title"/>
          </p:nvPr>
        </p:nvSpPr>
        <p:spPr/>
        <p:txBody>
          <a:bodyPr/>
          <a:lstStyle/>
          <a:p>
            <a:r>
              <a:rPr lang="fr-FR" dirty="0"/>
              <a:t>Un accompagnement de </a:t>
            </a:r>
            <a:r>
              <a:rPr lang="fr-FR" dirty="0" err="1"/>
              <a:t>Step</a:t>
            </a:r>
            <a:endParaRPr lang="fr-FR" dirty="0"/>
          </a:p>
        </p:txBody>
      </p:sp>
      <p:pic>
        <p:nvPicPr>
          <p:cNvPr id="6" name="Image 5"/>
          <p:cNvPicPr>
            <a:picLocks noChangeAspect="1"/>
          </p:cNvPicPr>
          <p:nvPr/>
        </p:nvPicPr>
        <p:blipFill>
          <a:blip r:embed="rId11"/>
          <a:stretch>
            <a:fillRect/>
          </a:stretch>
        </p:blipFill>
        <p:spPr>
          <a:xfrm>
            <a:off x="9413872" y="4825963"/>
            <a:ext cx="1992741" cy="1629790"/>
          </a:xfrm>
          <a:prstGeom prst="rect">
            <a:avLst/>
          </a:prstGeom>
        </p:spPr>
      </p:pic>
    </p:spTree>
    <p:extLst>
      <p:ext uri="{BB962C8B-B14F-4D97-AF65-F5344CB8AC3E}">
        <p14:creationId xmlns:p14="http://schemas.microsoft.com/office/powerpoint/2010/main" val="3461113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9572" y="2340044"/>
            <a:ext cx="10943043" cy="1470025"/>
          </a:xfrm>
          <a:noFill/>
        </p:spPr>
        <p:txBody>
          <a:bodyPr>
            <a:normAutofit/>
          </a:bodyPr>
          <a:lstStyle/>
          <a:p>
            <a:pPr algn="r"/>
            <a:r>
              <a:rPr lang="en-GB" dirty="0"/>
              <a:t>DES QUESTIONS ?</a:t>
            </a:r>
            <a:endParaRPr lang="fr-FR" dirty="0">
              <a:solidFill>
                <a:schemeClr val="bg1"/>
              </a:solidFill>
            </a:endParaRPr>
          </a:p>
        </p:txBody>
      </p:sp>
      <p:sp>
        <p:nvSpPr>
          <p:cNvPr id="3" name="Sous-titre 2"/>
          <p:cNvSpPr>
            <a:spLocks noGrp="1"/>
          </p:cNvSpPr>
          <p:nvPr>
            <p:ph type="subTitle" idx="1"/>
          </p:nvPr>
        </p:nvSpPr>
        <p:spPr/>
        <p:txBody>
          <a:bodyPr/>
          <a:lstStyle/>
          <a:p>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996" y="3654379"/>
            <a:ext cx="3567476" cy="2334892"/>
          </a:xfrm>
          <a:prstGeom prst="rect">
            <a:avLst/>
          </a:prstGeom>
        </p:spPr>
      </p:pic>
    </p:spTree>
    <p:extLst>
      <p:ext uri="{BB962C8B-B14F-4D97-AF65-F5344CB8AC3E}">
        <p14:creationId xmlns:p14="http://schemas.microsoft.com/office/powerpoint/2010/main" val="158998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09600" y="948904"/>
            <a:ext cx="10574215" cy="4800022"/>
          </a:xfrm>
          <a:prstGeom prst="rect">
            <a:avLst/>
          </a:prstGeom>
        </p:spPr>
        <p:txBody>
          <a:bodyPr/>
          <a:lstStyle>
            <a:lvl1pPr marL="342900" indent="-342900" algn="l" defTabSz="457200" rtl="0" eaLnBrk="1" latinLnBrk="0" hangingPunct="1">
              <a:lnSpc>
                <a:spcPct val="70000"/>
              </a:lnSpc>
              <a:spcBef>
                <a:spcPct val="20000"/>
              </a:spcBef>
              <a:buClr>
                <a:schemeClr val="tx2"/>
              </a:buClr>
              <a:buSzPct val="150000"/>
              <a:buFont typeface="Wingdings" charset="2"/>
              <a:buChar char="§"/>
              <a:defRPr sz="2400" kern="1200">
                <a:solidFill>
                  <a:schemeClr val="tx1"/>
                </a:solidFill>
                <a:latin typeface="+mn-lt"/>
                <a:ea typeface="+mn-ea"/>
                <a:cs typeface="+mn-cs"/>
              </a:defRPr>
            </a:lvl1pPr>
            <a:lvl2pPr marL="742950" indent="-285750" algn="l" defTabSz="457200" rtl="0" eaLnBrk="1" latinLnBrk="0" hangingPunct="1">
              <a:lnSpc>
                <a:spcPct val="70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70000"/>
              </a:lnSpc>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7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Clr>
                <a:schemeClr val="accent6"/>
              </a:buClr>
              <a:buSzPct val="120000"/>
              <a:buFont typeface="Wingdings" panose="05000000000000000000" pitchFamily="2" charset="2"/>
              <a:buChar char="ü"/>
            </a:pPr>
            <a:r>
              <a:rPr lang="fr-FR" sz="2800" b="1" i="1" dirty="0">
                <a:solidFill>
                  <a:schemeClr val="accent6"/>
                </a:solidFill>
                <a:latin typeface="Arial Narrow" panose="020B0606020202030204" pitchFamily="34" charset="0"/>
              </a:rPr>
              <a:t>Intranet national</a:t>
            </a:r>
          </a:p>
          <a:p>
            <a:pPr>
              <a:lnSpc>
                <a:spcPct val="80000"/>
              </a:lnSpc>
              <a:buClr>
                <a:schemeClr val="accent6"/>
              </a:buClr>
              <a:buSzPct val="120000"/>
              <a:buFont typeface="Wingdings" panose="05000000000000000000" pitchFamily="2" charset="2"/>
              <a:buChar char="ü"/>
            </a:pPr>
            <a:endParaRPr lang="fr-FR" sz="2000" dirty="0">
              <a:latin typeface="Arial Narrow" panose="020B0606020202030204" pitchFamily="34" charset="0"/>
            </a:endParaRPr>
          </a:p>
          <a:p>
            <a:pPr lvl="1">
              <a:lnSpc>
                <a:spcPct val="80000"/>
              </a:lnSpc>
              <a:spcBef>
                <a:spcPts val="400"/>
              </a:spcBef>
              <a:spcAft>
                <a:spcPts val="200"/>
              </a:spcAft>
            </a:pPr>
            <a:r>
              <a:rPr lang="fr-FR" sz="2000" dirty="0">
                <a:latin typeface="Arial Narrow" panose="020B0606020202030204" pitchFamily="34" charset="0"/>
              </a:rPr>
              <a:t>La réglementation nationale stipule qu’une thèse de doctorat doit être accessible au sein de la communauté universitaire</a:t>
            </a:r>
          </a:p>
          <a:p>
            <a:pPr lvl="1">
              <a:lnSpc>
                <a:spcPct val="80000"/>
              </a:lnSpc>
              <a:spcBef>
                <a:spcPts val="400"/>
              </a:spcBef>
              <a:spcAft>
                <a:spcPts val="200"/>
              </a:spcAft>
            </a:pPr>
            <a:endParaRPr lang="fr-FR" sz="1400" dirty="0">
              <a:latin typeface="Arial Narrow" panose="020B0606020202030204" pitchFamily="34" charset="0"/>
            </a:endParaRPr>
          </a:p>
          <a:p>
            <a:pPr lvl="1">
              <a:lnSpc>
                <a:spcPct val="80000"/>
              </a:lnSpc>
              <a:spcBef>
                <a:spcPts val="400"/>
              </a:spcBef>
              <a:spcAft>
                <a:spcPts val="200"/>
              </a:spcAft>
            </a:pPr>
            <a:r>
              <a:rPr lang="fr-FR" sz="2000" dirty="0">
                <a:latin typeface="Arial Narrow" panose="020B0606020202030204" pitchFamily="34" charset="0"/>
              </a:rPr>
              <a:t>Un docteur ne peut s’opposer à cette diffusion dans la communauté universitaire, même s’il soumet une période d’embargo.</a:t>
            </a:r>
            <a:r>
              <a:rPr lang="fr-FR" sz="2000" dirty="0">
                <a:solidFill>
                  <a:srgbClr val="C00000"/>
                </a:solidFill>
                <a:latin typeface="Arial Narrow" panose="020B0606020202030204" pitchFamily="34" charset="0"/>
              </a:rPr>
              <a:t> En revanche, il peut demander à masquer sa thèse en préparation.</a:t>
            </a:r>
          </a:p>
          <a:p>
            <a:pPr lvl="1">
              <a:lnSpc>
                <a:spcPct val="80000"/>
              </a:lnSpc>
              <a:spcBef>
                <a:spcPts val="400"/>
              </a:spcBef>
              <a:spcAft>
                <a:spcPts val="200"/>
              </a:spcAft>
            </a:pPr>
            <a:endParaRPr lang="fr-FR" sz="1400" dirty="0">
              <a:latin typeface="Arial Narrow" panose="020B0606020202030204" pitchFamily="34" charset="0"/>
            </a:endParaRPr>
          </a:p>
          <a:p>
            <a:pPr lvl="1">
              <a:lnSpc>
                <a:spcPct val="80000"/>
              </a:lnSpc>
              <a:spcBef>
                <a:spcPts val="400"/>
              </a:spcBef>
              <a:spcAft>
                <a:spcPts val="200"/>
              </a:spcAft>
            </a:pPr>
            <a:r>
              <a:rPr lang="fr-FR" sz="2000" dirty="0">
                <a:latin typeface="Arial Narrow" panose="020B0606020202030204" pitchFamily="34" charset="0"/>
              </a:rPr>
              <a:t>Seule une confidentialité, </a:t>
            </a:r>
            <a:r>
              <a:rPr lang="fr-FR" sz="2000" u="sng" dirty="0">
                <a:latin typeface="Arial Narrow" panose="020B0606020202030204" pitchFamily="34" charset="0"/>
              </a:rPr>
              <a:t>exclusivement décidée par le jury de soutenance</a:t>
            </a:r>
            <a:r>
              <a:rPr lang="fr-FR" sz="2000" dirty="0">
                <a:latin typeface="Arial Narrow" panose="020B0606020202030204" pitchFamily="34" charset="0"/>
              </a:rPr>
              <a:t>, peut rendre indisponible à la consultation une thèse de doctorat</a:t>
            </a:r>
          </a:p>
          <a:p>
            <a:pPr lvl="1">
              <a:lnSpc>
                <a:spcPct val="80000"/>
              </a:lnSpc>
              <a:spcBef>
                <a:spcPts val="400"/>
              </a:spcBef>
              <a:spcAft>
                <a:spcPts val="200"/>
              </a:spcAft>
            </a:pPr>
            <a:endParaRPr lang="fr-FR" sz="1400" dirty="0">
              <a:latin typeface="Arial Narrow" panose="020B0606020202030204" pitchFamily="34" charset="0"/>
            </a:endParaRPr>
          </a:p>
          <a:p>
            <a:pPr lvl="1">
              <a:lnSpc>
                <a:spcPct val="80000"/>
              </a:lnSpc>
              <a:spcBef>
                <a:spcPts val="400"/>
              </a:spcBef>
              <a:spcAft>
                <a:spcPts val="200"/>
              </a:spcAft>
            </a:pPr>
            <a:r>
              <a:rPr lang="fr-FR" sz="2000" dirty="0">
                <a:latin typeface="Arial Narrow" panose="020B0606020202030204" pitchFamily="34" charset="0"/>
              </a:rPr>
              <a:t>La réglementation sur le droit d’auteur (docteur) et celle relative aux obligations</a:t>
            </a:r>
            <a:br>
              <a:rPr lang="fr-FR" sz="2000" dirty="0">
                <a:latin typeface="Arial Narrow" panose="020B0606020202030204" pitchFamily="34" charset="0"/>
              </a:rPr>
            </a:br>
            <a:r>
              <a:rPr lang="fr-FR" sz="2000" dirty="0">
                <a:latin typeface="Arial Narrow" panose="020B0606020202030204" pitchFamily="34" charset="0"/>
              </a:rPr>
              <a:t>légales (archivage et communication par l’établissement) semblant en </a:t>
            </a:r>
            <a:br>
              <a:rPr lang="fr-FR" sz="2000" dirty="0">
                <a:latin typeface="Arial Narrow" panose="020B0606020202030204" pitchFamily="34" charset="0"/>
              </a:rPr>
            </a:br>
            <a:r>
              <a:rPr lang="fr-FR" sz="2000" dirty="0">
                <a:latin typeface="Arial Narrow" panose="020B0606020202030204" pitchFamily="34" charset="0"/>
              </a:rPr>
              <a:t>contradiction, un accès réservé a donc été mis en place sur theses.fr </a:t>
            </a:r>
            <a:br>
              <a:rPr lang="fr-FR" sz="2000" dirty="0">
                <a:latin typeface="Arial Narrow" panose="020B0606020202030204" pitchFamily="34" charset="0"/>
              </a:rPr>
            </a:br>
            <a:r>
              <a:rPr lang="fr-FR" sz="2000" dirty="0">
                <a:latin typeface="Arial Narrow" panose="020B0606020202030204" pitchFamily="34" charset="0"/>
              </a:rPr>
              <a:t>le 14 </a:t>
            </a:r>
            <a:r>
              <a:rPr lang="fr-FR" sz="2000">
                <a:latin typeface="Arial Narrow" panose="020B0606020202030204" pitchFamily="34" charset="0"/>
              </a:rPr>
              <a:t>mars 2024 </a:t>
            </a:r>
            <a:r>
              <a:rPr lang="fr-FR" sz="2000" dirty="0">
                <a:latin typeface="Arial Narrow" panose="020B0606020202030204" pitchFamily="34" charset="0"/>
              </a:rPr>
              <a:t>pour répondre à ce besoin</a:t>
            </a:r>
          </a:p>
          <a:p>
            <a:pPr lvl="1">
              <a:lnSpc>
                <a:spcPct val="80000"/>
              </a:lnSpc>
              <a:spcBef>
                <a:spcPts val="400"/>
              </a:spcBef>
              <a:spcAft>
                <a:spcPts val="200"/>
              </a:spcAft>
            </a:pPr>
            <a:endParaRPr lang="fr-FR" sz="1400" dirty="0">
              <a:latin typeface="Arial Narrow" panose="020B0606020202030204" pitchFamily="34" charset="0"/>
            </a:endParaRPr>
          </a:p>
          <a:p>
            <a:pPr lvl="1">
              <a:lnSpc>
                <a:spcPct val="80000"/>
              </a:lnSpc>
              <a:spcBef>
                <a:spcPts val="400"/>
              </a:spcBef>
              <a:spcAft>
                <a:spcPts val="200"/>
              </a:spcAft>
            </a:pPr>
            <a:r>
              <a:rPr lang="fr-FR" sz="2000" dirty="0">
                <a:latin typeface="Arial Narrow" panose="020B0606020202030204" pitchFamily="34" charset="0"/>
              </a:rPr>
              <a:t>Toute personne détenant un compte associé au réseau </a:t>
            </a:r>
            <a:r>
              <a:rPr lang="fr-FR" sz="2000" dirty="0" err="1">
                <a:latin typeface="Arial Narrow" panose="020B0606020202030204" pitchFamily="34" charset="0"/>
              </a:rPr>
              <a:t>Renater</a:t>
            </a:r>
            <a:r>
              <a:rPr lang="fr-FR" sz="2000" dirty="0">
                <a:latin typeface="Arial Narrow" panose="020B0606020202030204" pitchFamily="34" charset="0"/>
              </a:rPr>
              <a:t> peut accéder</a:t>
            </a:r>
            <a:br>
              <a:rPr lang="fr-FR" sz="2000" dirty="0">
                <a:latin typeface="Arial Narrow" panose="020B0606020202030204" pitchFamily="34" charset="0"/>
              </a:rPr>
            </a:br>
            <a:r>
              <a:rPr lang="fr-FR" sz="2000" dirty="0">
                <a:latin typeface="Arial Narrow" panose="020B0606020202030204" pitchFamily="34" charset="0"/>
              </a:rPr>
              <a:t>aux thèses de l’Intranet National</a:t>
            </a:r>
          </a:p>
          <a:p>
            <a:pPr lvl="1">
              <a:lnSpc>
                <a:spcPct val="80000"/>
              </a:lnSpc>
              <a:spcBef>
                <a:spcPts val="400"/>
              </a:spcBef>
              <a:spcAft>
                <a:spcPts val="200"/>
              </a:spcAft>
            </a:pPr>
            <a:endParaRPr lang="fr-FR" sz="1400" dirty="0">
              <a:solidFill>
                <a:schemeClr val="accent2"/>
              </a:solidFill>
              <a:latin typeface="Arial Narrow" panose="020B0606020202030204" pitchFamily="34" charset="0"/>
            </a:endParaRPr>
          </a:p>
          <a:p>
            <a:pPr lvl="1">
              <a:lnSpc>
                <a:spcPct val="80000"/>
              </a:lnSpc>
              <a:spcBef>
                <a:spcPts val="400"/>
              </a:spcBef>
              <a:spcAft>
                <a:spcPts val="200"/>
              </a:spcAft>
            </a:pPr>
            <a:r>
              <a:rPr lang="fr-FR" sz="2000" dirty="0">
                <a:solidFill>
                  <a:schemeClr val="accent2"/>
                </a:solidFill>
                <a:latin typeface="Arial Narrow" panose="020B0606020202030204" pitchFamily="34" charset="0"/>
              </a:rPr>
              <a:t>Attention : dispositif uniquement valable pour les thèses électroniques depuis 2006.</a:t>
            </a:r>
            <a:br>
              <a:rPr lang="fr-FR" sz="1800" dirty="0">
                <a:latin typeface="Arial Narrow" panose="020B0606020202030204" pitchFamily="34" charset="0"/>
              </a:rPr>
            </a:br>
            <a:endParaRPr lang="fr-FR" altLang="fr-FR" dirty="0">
              <a:latin typeface="Arial Narrow" panose="020B0606020202030204" pitchFamily="34" charset="0"/>
            </a:endParaRPr>
          </a:p>
          <a:p>
            <a:pPr lvl="1" algn="just">
              <a:lnSpc>
                <a:spcPct val="80000"/>
              </a:lnSpc>
              <a:buFont typeface="Arial" panose="020B0604020202020204" pitchFamily="34" charset="0"/>
              <a:buChar char="–"/>
            </a:pPr>
            <a:endParaRPr lang="fr-FR" altLang="fr-FR" sz="1800" dirty="0">
              <a:latin typeface="Arial Narrow" panose="020B0606020202030204" pitchFamily="34" charset="0"/>
            </a:endParaRPr>
          </a:p>
        </p:txBody>
      </p:sp>
      <p:sp>
        <p:nvSpPr>
          <p:cNvPr id="2" name="Titre 1"/>
          <p:cNvSpPr>
            <a:spLocks noGrp="1"/>
          </p:cNvSpPr>
          <p:nvPr>
            <p:ph type="title"/>
          </p:nvPr>
        </p:nvSpPr>
        <p:spPr/>
        <p:txBody>
          <a:bodyPr>
            <a:normAutofit/>
          </a:bodyPr>
          <a:lstStyle/>
          <a:p>
            <a:r>
              <a:rPr lang="fr-FR" dirty="0"/>
              <a:t>Notions importantes</a:t>
            </a:r>
          </a:p>
        </p:txBody>
      </p:sp>
      <p:sp>
        <p:nvSpPr>
          <p:cNvPr id="5" name="Espace réservé du numéro de diapositive 4"/>
          <p:cNvSpPr>
            <a:spLocks noGrp="1"/>
          </p:cNvSpPr>
          <p:nvPr>
            <p:ph type="sldNum" sz="quarter" idx="12"/>
          </p:nvPr>
        </p:nvSpPr>
        <p:spPr/>
        <p:txBody>
          <a:bodyPr/>
          <a:lstStyle/>
          <a:p>
            <a:fld id="{A63E2F55-217E-784D-959E-8EB90DBD2478}" type="slidenum">
              <a:rPr lang="fr-FR" smtClean="0"/>
              <a:pPr/>
              <a:t>7</a:t>
            </a:fld>
            <a:endParaRPr lang="fr-FR"/>
          </a:p>
        </p:txBody>
      </p:sp>
      <p:pic>
        <p:nvPicPr>
          <p:cNvPr id="4" name="Image 3">
            <a:extLst>
              <a:ext uri="{FF2B5EF4-FFF2-40B4-BE49-F238E27FC236}">
                <a16:creationId xmlns:a16="http://schemas.microsoft.com/office/drawing/2014/main" id="{116DA126-83A6-8DC4-A047-D4C7C8F85657}"/>
              </a:ext>
            </a:extLst>
          </p:cNvPr>
          <p:cNvPicPr>
            <a:picLocks noChangeAspect="1"/>
          </p:cNvPicPr>
          <p:nvPr/>
        </p:nvPicPr>
        <p:blipFill>
          <a:blip r:embed="rId2"/>
          <a:stretch>
            <a:fillRect/>
          </a:stretch>
        </p:blipFill>
        <p:spPr>
          <a:xfrm>
            <a:off x="9135369" y="4201747"/>
            <a:ext cx="2874166" cy="2188373"/>
          </a:xfrm>
          <a:prstGeom prst="rect">
            <a:avLst/>
          </a:prstGeom>
        </p:spPr>
      </p:pic>
    </p:spTree>
    <p:extLst>
      <p:ext uri="{BB962C8B-B14F-4D97-AF65-F5344CB8AC3E}">
        <p14:creationId xmlns:p14="http://schemas.microsoft.com/office/powerpoint/2010/main" val="183703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63E2F55-217E-784D-959E-8EB90DBD2478}" type="slidenum">
              <a:rPr lang="fr-FR" smtClean="0"/>
              <a:pPr/>
              <a:t>8</a:t>
            </a:fld>
            <a:endParaRPr lang="fr-FR"/>
          </a:p>
        </p:txBody>
      </p:sp>
      <p:sp>
        <p:nvSpPr>
          <p:cNvPr id="4" name="Titre 3"/>
          <p:cNvSpPr>
            <a:spLocks noGrp="1"/>
          </p:cNvSpPr>
          <p:nvPr>
            <p:ph type="title"/>
          </p:nvPr>
        </p:nvSpPr>
        <p:spPr/>
        <p:txBody>
          <a:bodyPr/>
          <a:lstStyle/>
          <a:p>
            <a:r>
              <a:rPr lang="fr-FR" dirty="0"/>
              <a:t>Les créations dans </a:t>
            </a:r>
            <a:r>
              <a:rPr lang="fr-FR" dirty="0" err="1"/>
              <a:t>Step</a:t>
            </a:r>
            <a:r>
              <a:rPr lang="fr-FR" dirty="0"/>
              <a:t> en 2024/2025</a:t>
            </a:r>
          </a:p>
        </p:txBody>
      </p:sp>
      <p:graphicFrame>
        <p:nvGraphicFramePr>
          <p:cNvPr id="2" name="Graphique 1">
            <a:extLst>
              <a:ext uri="{FF2B5EF4-FFF2-40B4-BE49-F238E27FC236}">
                <a16:creationId xmlns:a16="http://schemas.microsoft.com/office/drawing/2014/main" id="{EF861477-6AAA-63E3-FFD4-B3EC7CD7A822}"/>
              </a:ext>
            </a:extLst>
          </p:cNvPr>
          <p:cNvGraphicFramePr>
            <a:graphicFrameLocks/>
          </p:cNvGraphicFramePr>
          <p:nvPr>
            <p:extLst>
              <p:ext uri="{D42A27DB-BD31-4B8C-83A1-F6EECF244321}">
                <p14:modId xmlns:p14="http://schemas.microsoft.com/office/powerpoint/2010/main" val="3562447192"/>
              </p:ext>
            </p:extLst>
          </p:nvPr>
        </p:nvGraphicFramePr>
        <p:xfrm>
          <a:off x="388190" y="843211"/>
          <a:ext cx="11424822"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316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6CEEB-9681-9334-5DA2-183E7BE547C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10A4899-F0E4-C4DD-7881-F7EFB82CCEC9}"/>
              </a:ext>
            </a:extLst>
          </p:cNvPr>
          <p:cNvSpPr>
            <a:spLocks noGrp="1"/>
          </p:cNvSpPr>
          <p:nvPr>
            <p:ph type="sldNum" sz="quarter" idx="12"/>
          </p:nvPr>
        </p:nvSpPr>
        <p:spPr/>
        <p:txBody>
          <a:bodyPr/>
          <a:lstStyle/>
          <a:p>
            <a:fld id="{A63E2F55-217E-784D-959E-8EB90DBD2478}" type="slidenum">
              <a:rPr lang="fr-FR" smtClean="0"/>
              <a:pPr/>
              <a:t>9</a:t>
            </a:fld>
            <a:endParaRPr lang="fr-FR"/>
          </a:p>
        </p:txBody>
      </p:sp>
      <p:sp>
        <p:nvSpPr>
          <p:cNvPr id="4" name="Titre 3">
            <a:extLst>
              <a:ext uri="{FF2B5EF4-FFF2-40B4-BE49-F238E27FC236}">
                <a16:creationId xmlns:a16="http://schemas.microsoft.com/office/drawing/2014/main" id="{5D334712-D526-2D77-5C79-417D50B7CCDD}"/>
              </a:ext>
            </a:extLst>
          </p:cNvPr>
          <p:cNvSpPr>
            <a:spLocks noGrp="1"/>
          </p:cNvSpPr>
          <p:nvPr>
            <p:ph type="title"/>
          </p:nvPr>
        </p:nvSpPr>
        <p:spPr/>
        <p:txBody>
          <a:bodyPr/>
          <a:lstStyle/>
          <a:p>
            <a:r>
              <a:rPr lang="fr-FR" dirty="0"/>
              <a:t>Les mises à jour dans </a:t>
            </a:r>
            <a:r>
              <a:rPr lang="fr-FR" dirty="0" err="1"/>
              <a:t>Step</a:t>
            </a:r>
            <a:r>
              <a:rPr lang="fr-FR" dirty="0"/>
              <a:t> en 2024/2025</a:t>
            </a:r>
          </a:p>
        </p:txBody>
      </p:sp>
      <p:graphicFrame>
        <p:nvGraphicFramePr>
          <p:cNvPr id="2" name="Graphique 1">
            <a:extLst>
              <a:ext uri="{FF2B5EF4-FFF2-40B4-BE49-F238E27FC236}">
                <a16:creationId xmlns:a16="http://schemas.microsoft.com/office/drawing/2014/main" id="{9CB3F263-7C7A-41EA-B8AE-EDAB2AEE09F0}"/>
              </a:ext>
            </a:extLst>
          </p:cNvPr>
          <p:cNvGraphicFramePr>
            <a:graphicFrameLocks/>
          </p:cNvGraphicFramePr>
          <p:nvPr>
            <p:extLst>
              <p:ext uri="{D42A27DB-BD31-4B8C-83A1-F6EECF244321}">
                <p14:modId xmlns:p14="http://schemas.microsoft.com/office/powerpoint/2010/main" val="1076082712"/>
              </p:ext>
            </p:extLst>
          </p:nvPr>
        </p:nvGraphicFramePr>
        <p:xfrm>
          <a:off x="431321" y="778972"/>
          <a:ext cx="11329358"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3672669"/>
      </p:ext>
    </p:extLst>
  </p:cSld>
  <p:clrMapOvr>
    <a:masterClrMapping/>
  </p:clrMapOvr>
</p:sld>
</file>

<file path=ppt/theme/theme1.xml><?xml version="1.0" encoding="utf-8"?>
<a:theme xmlns:a="http://schemas.openxmlformats.org/drawingml/2006/main" name="Modele_Sta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le_Star" id="{8A179661-290A-42F3-BA78-D64016F222C3}" vid="{F6DF9B3B-496E-4D56-9F5C-FE017C34F9F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PPT" ma:contentTypeID="0x010100505AF35FDCA54D2FA379F261E520FD37003BA607584A07684089D0538041E412080407030030072BE7AD40134586A7AFCFF2FB8C0C" ma:contentTypeVersion="56" ma:contentTypeDescription="" ma:contentTypeScope="" ma:versionID="ec79002645a934b9ea53ffef9ac0e000">
  <xsd:schema xmlns:xsd="http://www.w3.org/2001/XMLSchema" xmlns:xs="http://www.w3.org/2001/XMLSchema" xmlns:p="http://schemas.microsoft.com/office/2006/metadata/properties" xmlns:ns2="9cb235b8-7541-4a6e-b886-1bf4192805bd" xmlns:ns3="http://schemas.microsoft.com/sharepoint/v3/fields" xmlns:ns4="fdfc4818-8913-436f-b377-048022affe40" targetNamespace="http://schemas.microsoft.com/office/2006/metadata/properties" ma:root="true" ma:fieldsID="deb89f9b801dd865f9359f0bbc2876e4" ns2:_="" ns3:_="" ns4:_="">
    <xsd:import namespace="9cb235b8-7541-4a6e-b886-1bf4192805bd"/>
    <xsd:import namespace="http://schemas.microsoft.com/sharepoint/v3/fields"/>
    <xsd:import namespace="fdfc4818-8913-436f-b377-048022affe40"/>
    <xsd:element name="properties">
      <xsd:complexType>
        <xsd:sequence>
          <xsd:element name="documentManagement">
            <xsd:complexType>
              <xsd:all>
                <xsd:element ref="ns2:Structure" minOccurs="0"/>
                <xsd:element ref="ns2:TRI" minOccurs="0"/>
                <xsd:element ref="ns2:Etat_x0020_du_x0020_document" minOccurs="0"/>
                <xsd:element ref="ns2:Année" minOccurs="0"/>
                <xsd:element ref="ns3:_DCDateCreated" minOccurs="0"/>
                <xsd:element ref="ns2:Tags" minOccurs="0"/>
                <xsd:element ref="ns2:Type_x0020_spec" minOccurs="0"/>
                <xsd:element ref="ns2:Nom_x0020_du_x0020_marché" minOccurs="0"/>
                <xsd:element ref="ns2:Type_x0020_de_x0020_document_x0020_technique" minOccurs="0"/>
                <xsd:element ref="ns2:Sujet_x0020_convention" minOccurs="0"/>
                <xsd:element ref="ns2:Type_x0020_Doc_x0020_PPT" minOccurs="0"/>
                <xsd:element ref="ns4:Exaged_DocName" minOccurs="0"/>
                <xsd:element ref="ns2:Nom_x0020_de_x0020_la_x0020_formation" minOccurs="0"/>
                <xsd:element ref="ns2:Liste_x0020_des_x0020_applications" minOccurs="0"/>
                <xsd:element ref="ns2:Liste_x0020_machines-serveu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VGO"/>
          <xsd:enumeration value="VSA"/>
          <xsd:enumeration value="YBN"/>
          <xsd:enumeration value="YDD"/>
          <xsd:enumeration value="YNS"/>
        </xsd:restriction>
      </xsd:simpleType>
    </xsd:element>
    <xsd:element name="Etat_x0020_du_x0020_document" ma:index="4"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5" nillable="true" ma:displayName="Année" ma:default="A renseigner" ma:format="Dropdown" ma:internalName="Ann_x00e9_e">
      <xsd:simpleType>
        <xsd:restriction base="dms:Choice">
          <xsd:enumeration value="A renseigner"/>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9" nillable="true" ma:displayName="Tags" ma:internalName="Tags">
      <xsd:simpleType>
        <xsd:restriction base="dms:Text">
          <xsd:maxLength value="255"/>
        </xsd:restriction>
      </xsd:simpleType>
    </xsd:element>
    <xsd:element name="Type_x0020_spec" ma:index="10"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Nom_x0020_du_x0020_marché" ma:index="11"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Type_x0020_de_x0020_document_x0020_technique" ma:index="12"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Sujet_x0020_convention" ma:index="13"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oc_x0020_PPT" ma:index="15" nillable="true" ma:displayName="Type Doc PPT" ma:default="Présentation" ma:format="Dropdown" ma:internalName="Type_x0020_Doc_x0020_PPT">
      <xsd:simpleType>
        <xsd:restriction base="dms:Choice">
          <xsd:enumeration value="Présentation"/>
          <xsd:enumeration value="Raconte-mois"/>
          <xsd:enumeration value="Formation interne"/>
          <xsd:enumeration value="Formation externe"/>
          <xsd:enumeration value="JABES"/>
          <xsd:enumeration value="JCR"/>
          <xsd:enumeration value="Autre"/>
        </xsd:restriction>
      </xsd:simpleType>
    </xsd:element>
    <xsd:element name="Nom_x0020_de_x0020_la_x0020_formation" ma:index="22" nillable="true" ma:displayName="Liste des formations" ma:default="A renseigner" ma:format="Dropdown" ma:hidden="true"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element name="Liste_x0020_des_x0020_applications" ma:index="23" nillable="true" ma:displayName="Liste des applications" ma:default="Autre" ma:format="Dropdown" ma:internalName="Liste_x0020_des_x0020_applications" ma:readOnly="false">
      <xsd:simpleType>
        <xsd:restriction base="dms:Choice">
          <xsd:enumeration value="Autre"/>
          <xsd:enumeration value="ABESstp"/>
          <xsd:enumeration value="APCC"/>
          <xsd:enumeration value="API"/>
          <xsd:enumeration value="Archives Elsevier"/>
          <xsd:enumeration value="Bacon"/>
          <xsd:enumeration value="Bazar"/>
          <xsd:enumeration value="Bibserv"/>
          <xsd:enumeration value="Bifor"/>
          <xsd:enumeration value="Bodet"/>
          <xsd:enumeration value="BOUDA"/>
          <xsd:enumeration value="Calames"/>
          <xsd:enumeration value="CBS"/>
          <xsd:enumeration value="Cidemis"/>
          <xsd:enumeration value="Colodus"/>
          <xsd:enumeration value="Demande exemplarisation"/>
          <xsd:enumeration value="DocBook-Upcast"/>
          <xsd:enumeration value="Export à la demande"/>
          <xsd:enumeration value="Finances"/>
          <xsd:enumeration value="Formulaires"/>
          <xsd:enumeration value="GALA"/>
          <xsd:enumeration value="Girafe"/>
          <xsd:enumeration value="GTD"/>
          <xsd:enumeration value="Guide méthodo"/>
          <xsd:enumeration value="Hub"/>
          <xsd:enumeration value="IdRef"/>
          <xsd:enumeration value="LAGAF"/>
          <xsd:enumeration value="LN"/>
          <xsd:enumeration value="Logiciels Windows"/>
          <xsd:enumeration value="Messagerie - Listes"/>
          <xsd:enumeration value="Micro webservices"/>
          <xsd:enumeration value="Moodle"/>
          <xsd:enumeration value="Numes"/>
          <xsd:enumeration value="Périscope"/>
          <xsd:enumeration value="PRADA"/>
          <xsd:enumeration value="PSI"/>
          <xsd:enumeration value="Qualinca"/>
          <xsd:enumeration value="RAFA"/>
          <xsd:enumeration value="Réseau"/>
          <xsd:enumeration value="Scenari"/>
          <xsd:enumeration value="Sécurité"/>
          <xsd:enumeration value="Self"/>
          <xsd:enumeration value="SGBm"/>
          <xsd:enumeration value="SI interne"/>
          <xsd:enumeration value="Signets Universités"/>
          <xsd:enumeration value="Site de veille"/>
          <xsd:enumeration value="Site ABES"/>
          <xsd:enumeration value="SNEG"/>
          <xsd:enumeration value="SolrTotal"/>
          <xsd:enumeration value="STAR"/>
          <xsd:enumeration value="Stockage"/>
          <xsd:enumeration value="STEP"/>
          <xsd:enumeration value="Sudoc"/>
          <xsd:enumeration value="Sudoc local"/>
          <xsd:enumeration value="SyRHA"/>
          <xsd:enumeration value="Theses.fr"/>
          <xsd:enumeration value="Transition biblio"/>
          <xsd:enumeration value="Upcast"/>
          <xsd:enumeration value="Webex"/>
          <xsd:enumeration value="Webstats"/>
          <xsd:enumeration value="WinIBW"/>
          <xsd:enumeration value="Winniprint"/>
        </xsd:restriction>
      </xsd:simpleType>
    </xsd:element>
    <xsd:element name="Liste_x0020_machines-serveurs" ma:index="24" nillable="true" ma:displayName="Liste des machines-serveurs" ma:default="à renseigner" ma:format="Dropdown" ma:internalName="Liste_x0020_machines_x002d_serveurs">
      <xsd:simpleType>
        <xsd:restriction base="dms:Choice">
          <xsd:enumeration value="à renseigner"/>
          <xsd:enumeration value="actif réseau"/>
          <xsd:enumeration value="antivirus"/>
          <xsd:enumeration value="baie de stockage"/>
          <xsd:enumeration value="imprimantes"/>
          <xsd:enumeration value="messagerie"/>
          <xsd:enumeration value="visioconférence"/>
          <xsd:enumeration value="sauvegarde"/>
          <xsd:enumeration value="téléphone"/>
          <xsd:enumeration value="se linux unix"/>
          <xsd:enumeration value="se linux"/>
          <xsd:enumeration value="se unix"/>
          <xsd:enumeration value="se windows"/>
          <xsd:enumeration value="serveur socle"/>
          <xsd:enumeration value="serveur virtuel"/>
          <xsd:enumeration value="solaris"/>
          <xsd:enumeration value="station de travail"/>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6"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fc4818-8913-436f-b377-048022affe40" elementFormDefault="qualified">
    <xsd:import namespace="http://schemas.microsoft.com/office/2006/documentManagement/types"/>
    <xsd:import namespace="http://schemas.microsoft.com/office/infopath/2007/PartnerControls"/>
    <xsd:element name="Exaged_DocName" ma:index="21"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Type de contenu"/>
        <xsd:element ref="dc:title" minOccurs="0" maxOccurs="1" ma:index="1" ma:displayName="Titre"/>
        <xsd:element ref="dc:subject" minOccurs="0" maxOccurs="1"/>
        <xsd:element ref="dc:description" minOccurs="0" maxOccurs="1" ma:index="7" ma:displayName="Commentaires"/>
        <xsd:element name="keywords" minOccurs="0" maxOccurs="1" type="xsd:string" ma:index="8"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ste_x0020_des_x0020_applications xmlns="9cb235b8-7541-4a6e-b886-1bf4192805bd">Autre</Liste_x0020_des_x0020_applications>
    <Nom_x0020_du_x0020_marché xmlns="9cb235b8-7541-4a6e-b886-1bf4192805bd">A renseigner</Nom_x0020_du_x0020_marché>
    <Type_x0020_spec xmlns="9cb235b8-7541-4a6e-b886-1bf4192805bd">
      <Value>A renseigner</Value>
    </Type_x0020_spec>
    <Type_x0020_de_x0020_document_x0020_technique xmlns="9cb235b8-7541-4a6e-b886-1bf4192805bd">A renseigner</Type_x0020_de_x0020_document_x0020_technique>
    <Etat_x0020_du_x0020_document xmlns="9cb235b8-7541-4a6e-b886-1bf4192805bd" xsi:nil="true"/>
    <Liste_x0020_machines-serveurs xmlns="9cb235b8-7541-4a6e-b886-1bf4192805bd">à renseigner</Liste_x0020_machines-serveurs>
    <Nom_x0020_de_x0020_la_x0020_formation xmlns="9cb235b8-7541-4a6e-b886-1bf4192805bd">A renseigner</Nom_x0020_de_x0020_la_x0020_formation>
    <TRI xmlns="9cb235b8-7541-4a6e-b886-1bf4192805bd">OKI</TRI>
    <Tags xmlns="9cb235b8-7541-4a6e-b886-1bf4192805bd" xsi:nil="true"/>
    <Structure xmlns="9cb235b8-7541-4a6e-b886-1bf4192805bd">ABES</Structure>
    <Année xmlns="9cb235b8-7541-4a6e-b886-1bf4192805bd">2021</Année>
    <Sujet_x0020_convention xmlns="9cb235b8-7541-4a6e-b886-1bf4192805bd">A renseigner</Sujet_x0020_convention>
    <Exaged_DocName xmlns="fdfc4818-8913-436f-b377-048022affe40" xsi:nil="true"/>
    <_DCDateCreated xmlns="http://schemas.microsoft.com/sharepoint/v3/fields">2021-09-19T22:00:00+00:00</_DCDateCreated>
    <Type_x0020_Doc_x0020_PPT xmlns="9cb235b8-7541-4a6e-b886-1bf4192805bd">Présentation</Type_x0020_Doc_x0020_PP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D5BF1E-11E7-4DE0-AFC5-E5929769C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fdfc4818-8913-436f-b377-048022affe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8EB63F-5D93-45FA-AE61-CA025FAE82ED}">
  <ds:schemaRefs>
    <ds:schemaRef ds:uri="http://purl.org/dc/terms/"/>
    <ds:schemaRef ds:uri="http://schemas.microsoft.com/office/2006/documentManagement/types"/>
    <ds:schemaRef ds:uri="http://schemas.microsoft.com/office/2006/metadata/properties"/>
    <ds:schemaRef ds:uri="9cb235b8-7541-4a6e-b886-1bf4192805bd"/>
    <ds:schemaRef ds:uri="http://purl.org/dc/dcmitype/"/>
    <ds:schemaRef ds:uri="http://purl.org/dc/elements/1.1/"/>
    <ds:schemaRef ds:uri="http://schemas.microsoft.com/sharepoint/v3/fields"/>
    <ds:schemaRef ds:uri="http://schemas.microsoft.com/office/infopath/2007/PartnerControls"/>
    <ds:schemaRef ds:uri="http://schemas.openxmlformats.org/package/2006/metadata/core-properties"/>
    <ds:schemaRef ds:uri="fdfc4818-8913-436f-b377-048022affe40"/>
    <ds:schemaRef ds:uri="http://www.w3.org/XML/1998/namespace"/>
  </ds:schemaRefs>
</ds:datastoreItem>
</file>

<file path=customXml/itemProps3.xml><?xml version="1.0" encoding="utf-8"?>
<ds:datastoreItem xmlns:ds="http://schemas.openxmlformats.org/officeDocument/2006/customXml" ds:itemID="{E23B7F89-6AE4-435C-8312-425E510E5F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Modele_Star</Template>
  <TotalTime>4672</TotalTime>
  <Words>4874</Words>
  <Application>Microsoft Office PowerPoint</Application>
  <PresentationFormat>Grand écran</PresentationFormat>
  <Paragraphs>813</Paragraphs>
  <Slides>62</Slides>
  <Notes>33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62</vt:i4>
      </vt:variant>
    </vt:vector>
  </HeadingPairs>
  <TitlesOfParts>
    <vt:vector size="69" baseType="lpstr">
      <vt:lpstr>Aptos Narrow</vt:lpstr>
      <vt:lpstr>Arial</vt:lpstr>
      <vt:lpstr>Arial Narrow</vt:lpstr>
      <vt:lpstr>Calibri</vt:lpstr>
      <vt:lpstr>Verdana</vt:lpstr>
      <vt:lpstr>Wingdings</vt:lpstr>
      <vt:lpstr>Modele_Star</vt:lpstr>
      <vt:lpstr>La maîtrise de Step</vt:lpstr>
      <vt:lpstr>Déroulement de la formation</vt:lpstr>
      <vt:lpstr>Le réseau thèses</vt:lpstr>
      <vt:lpstr>Le réseau national des thèses</vt:lpstr>
      <vt:lpstr>Mission des correspondants</vt:lpstr>
      <vt:lpstr>Notions importantes</vt:lpstr>
      <vt:lpstr>Notions importantes</vt:lpstr>
      <vt:lpstr>Les créations dans Step en 2024/2025</vt:lpstr>
      <vt:lpstr>Les mises à jour dans Step en 2024/2025</vt:lpstr>
      <vt:lpstr>Panoplie d’applications</vt:lpstr>
      <vt:lpstr>L’écosystème des thèses</vt:lpstr>
      <vt:lpstr>Présentation de Step</vt:lpstr>
      <vt:lpstr>Présentation de theses.fr</vt:lpstr>
      <vt:lpstr>Présentation de Star</vt:lpstr>
      <vt:lpstr>Présentation de IdRef</vt:lpstr>
      <vt:lpstr>IdRef : le liage</vt:lpstr>
      <vt:lpstr>Quand on oublie de faire les liens</vt:lpstr>
      <vt:lpstr>ezSTATS</vt:lpstr>
      <vt:lpstr>Utiliser STEP</vt:lpstr>
      <vt:lpstr>Le tableau de bord</vt:lpstr>
      <vt:lpstr>La fiche établissement</vt:lpstr>
      <vt:lpstr>Les différents affichages</vt:lpstr>
      <vt:lpstr>Les formulaires en lecture et modification</vt:lpstr>
      <vt:lpstr>Onglet « Doctorant »</vt:lpstr>
      <vt:lpstr>Onglet « Personnes et organismes liés »</vt:lpstr>
      <vt:lpstr>Aide à la saisie</vt:lpstr>
      <vt:lpstr>Onglet « Description de la thèse en préparation »</vt:lpstr>
      <vt:lpstr>Onglet « Suivi de la thèse en préparation »</vt:lpstr>
      <vt:lpstr>L’interaction entre Step, Star et theses.fr</vt:lpstr>
      <vt:lpstr>L’interaction entre Step, Star et theses.fr</vt:lpstr>
      <vt:lpstr>L’interaction entre Step, Star et theses.fr</vt:lpstr>
      <vt:lpstr>L’interaction entre Step, Star et theses.fr</vt:lpstr>
      <vt:lpstr>L’interaction entre Step, Star et theses.fr</vt:lpstr>
      <vt:lpstr>Etat de la fiche</vt:lpstr>
      <vt:lpstr>Récapitulatif</vt:lpstr>
      <vt:lpstr>Les doctorants et STEP</vt:lpstr>
      <vt:lpstr>Le doctorant dans Step</vt:lpstr>
      <vt:lpstr>L’interface des doctorants</vt:lpstr>
      <vt:lpstr>stEP par imports</vt:lpstr>
      <vt:lpstr>L’essentiel des imports</vt:lpstr>
      <vt:lpstr>Comment est généré le TEF ?</vt:lpstr>
      <vt:lpstr>Les imports dans Step</vt:lpstr>
      <vt:lpstr>Le paramétrage de Step</vt:lpstr>
      <vt:lpstr>Publication d’une thèse en préparation sur theses.fr (« sujet »)</vt:lpstr>
      <vt:lpstr>Publication sur theses.fr d’une thèse bientôt soutenue (« dépôt »)</vt:lpstr>
      <vt:lpstr>Publication sur theses.fr d’une thèse soutenue (« à traiter »)</vt:lpstr>
      <vt:lpstr>Comment importer via les applications locales connectées ?</vt:lpstr>
      <vt:lpstr>MISE EN GARDE</vt:lpstr>
      <vt:lpstr>Mise en garde</vt:lpstr>
      <vt:lpstr>Mieux comprendre la problématique</vt:lpstr>
      <vt:lpstr>Mieux comprendre la problématique</vt:lpstr>
      <vt:lpstr>Mieux comprendre la problématique</vt:lpstr>
      <vt:lpstr>La gestion des erreurs</vt:lpstr>
      <vt:lpstr>Les vérifications</vt:lpstr>
      <vt:lpstr>Exemples de notifications d’erreur HTML</vt:lpstr>
      <vt:lpstr>Exemples de notifications d’erreur HTML</vt:lpstr>
      <vt:lpstr>Exemples de notifications d’erreur HTML</vt:lpstr>
      <vt:lpstr>Exemple de notification d’erreur SVRL</vt:lpstr>
      <vt:lpstr>Comment réagir ?</vt:lpstr>
      <vt:lpstr>Et maintenant ?</vt:lpstr>
      <vt:lpstr>Un accompagnement de Step</vt:lpstr>
      <vt:lpstr>DES QUESTIONS ?</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Step</dc:title>
  <dc:creator>Olivier Kosinski</dc:creator>
  <cp:keywords/>
  <dc:description/>
  <cp:lastModifiedBy>Olivier J.H. Kosinski</cp:lastModifiedBy>
  <cp:revision>161</cp:revision>
  <dcterms:created xsi:type="dcterms:W3CDTF">2021-07-02T08:01:34Z</dcterms:created>
  <dcterms:modified xsi:type="dcterms:W3CDTF">2025-10-07T11:22:27Z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0x010100505AF35FDCA54D2FA379F261E520FD37003BA607584A07684089D0538041E412080407030030072BE7AD40134586A7AFCFF2FB8C0C</vt:lpwstr>
  </property>
  <property fmtid="{D5CDD505-2E9C-101B-9397-08002B2CF9AE}" pid="3" name="Order">
    <vt:r8>8700</vt:r8>
  </property>
  <property fmtid="{D5CDD505-2E9C-101B-9397-08002B2CF9AE}" pid="4" name="Type de document standard">
    <vt:lpwstr>Diaporama Formation</vt:lpwstr>
  </property>
</Properties>
</file>