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handoutMasterIdLst>
    <p:handoutMasterId r:id="rId58"/>
  </p:handoutMasterIdLst>
  <p:sldIdLst>
    <p:sldId id="414" r:id="rId5"/>
    <p:sldId id="256" r:id="rId6"/>
    <p:sldId id="265" r:id="rId7"/>
    <p:sldId id="397" r:id="rId8"/>
    <p:sldId id="411" r:id="rId9"/>
    <p:sldId id="412" r:id="rId10"/>
    <p:sldId id="413" r:id="rId11"/>
    <p:sldId id="410" r:id="rId12"/>
    <p:sldId id="275" r:id="rId13"/>
    <p:sldId id="338" r:id="rId14"/>
    <p:sldId id="415" r:id="rId15"/>
    <p:sldId id="417" r:id="rId16"/>
    <p:sldId id="340" r:id="rId17"/>
    <p:sldId id="398" r:id="rId18"/>
    <p:sldId id="388" r:id="rId19"/>
    <p:sldId id="432" r:id="rId20"/>
    <p:sldId id="433" r:id="rId21"/>
    <p:sldId id="389" r:id="rId22"/>
    <p:sldId id="390" r:id="rId23"/>
    <p:sldId id="392" r:id="rId24"/>
    <p:sldId id="391" r:id="rId25"/>
    <p:sldId id="395" r:id="rId26"/>
    <p:sldId id="393" r:id="rId27"/>
    <p:sldId id="394" r:id="rId28"/>
    <p:sldId id="328" r:id="rId29"/>
    <p:sldId id="341" r:id="rId30"/>
    <p:sldId id="418" r:id="rId31"/>
    <p:sldId id="399" r:id="rId32"/>
    <p:sldId id="425" r:id="rId33"/>
    <p:sldId id="423" r:id="rId34"/>
    <p:sldId id="424" r:id="rId35"/>
    <p:sldId id="400" r:id="rId36"/>
    <p:sldId id="401" r:id="rId37"/>
    <p:sldId id="422" r:id="rId38"/>
    <p:sldId id="402" r:id="rId39"/>
    <p:sldId id="429" r:id="rId40"/>
    <p:sldId id="430" r:id="rId41"/>
    <p:sldId id="426" r:id="rId42"/>
    <p:sldId id="427" r:id="rId43"/>
    <p:sldId id="428" r:id="rId44"/>
    <p:sldId id="403" r:id="rId45"/>
    <p:sldId id="431" r:id="rId46"/>
    <p:sldId id="419" r:id="rId47"/>
    <p:sldId id="404" r:id="rId48"/>
    <p:sldId id="409" r:id="rId49"/>
    <p:sldId id="405" r:id="rId50"/>
    <p:sldId id="421" r:id="rId51"/>
    <p:sldId id="420" r:id="rId52"/>
    <p:sldId id="406" r:id="rId53"/>
    <p:sldId id="407" r:id="rId54"/>
    <p:sldId id="408" r:id="rId55"/>
    <p:sldId id="266" r:id="rId5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399"/>
    <a:srgbClr val="1532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9AC2-9F23-4162-BDA4-6844F7752FB5}" v="211" dt="2024-09-24T18:26:03.271"/>
    <p1510:client id="{F34A3B4C-2D63-BADD-648D-42BF70DA5A1A}" v="1" dt="2024-09-26T07:26:25.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41" autoAdjust="0"/>
  </p:normalViewPr>
  <p:slideViewPr>
    <p:cSldViewPr snapToGrid="0" snapToObjects="1">
      <p:cViewPr varScale="1">
        <p:scale>
          <a:sx n="95" d="100"/>
          <a:sy n="95" d="100"/>
        </p:scale>
        <p:origin x="39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E9E48F-C00E-9B43-B04F-93CC3765638A}" type="datetimeFigureOut">
              <a:rPr lang="fr-FR" smtClean="0"/>
              <a:pPr/>
              <a:t>26/09/2024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17CF59-5EB7-FF4E-BC26-8CDDEA3C5879}" type="slidenum">
              <a:rPr lang="fr-FR" smtClean="0"/>
              <a:pPr/>
              <a:t>‹N°›</a:t>
            </a:fld>
            <a:endParaRPr lang="fr-FR"/>
          </a:p>
        </p:txBody>
      </p:sp>
    </p:spTree>
    <p:extLst>
      <p:ext uri="{BB962C8B-B14F-4D97-AF65-F5344CB8AC3E}">
        <p14:creationId xmlns:p14="http://schemas.microsoft.com/office/powerpoint/2010/main" val="2049644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E5A64-DC50-DE47-AAA3-CA8A33CAC0A1}" type="datetimeFigureOut">
              <a:rPr lang="fr-FR" smtClean="0"/>
              <a:pPr/>
              <a:t>26/09/2024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9DA75-9866-A74D-90A1-6EC520430085}" type="slidenum">
              <a:rPr lang="fr-FR" smtClean="0"/>
              <a:pPr/>
              <a:t>‹N°›</a:t>
            </a:fld>
            <a:endParaRPr lang="fr-FR"/>
          </a:p>
        </p:txBody>
      </p:sp>
    </p:spTree>
    <p:extLst>
      <p:ext uri="{BB962C8B-B14F-4D97-AF65-F5344CB8AC3E}">
        <p14:creationId xmlns:p14="http://schemas.microsoft.com/office/powerpoint/2010/main" val="420224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legifrance.gouv.fr/affichCodeArticle.do?cidTexte=LEGITEXT000006072665&amp;idArticle=LEGIARTI000006687005&amp;dateTexte=&amp;categorieLien=cid" TargetMode="External"/><Relationship Id="rId3" Type="http://schemas.openxmlformats.org/officeDocument/2006/relationships/hyperlink" Target="https://www.legifrance.gouv.fr/affichCodeArticle.do?cidTexte=LEGITEXT000006070249&amp;idArticle=LEGIARTI000019701807&amp;dateTexte=&amp;categorieLien=cid" TargetMode="External"/><Relationship Id="rId7" Type="http://schemas.openxmlformats.org/officeDocument/2006/relationships/hyperlink" Target="https://www.legifrance.gouv.fr/affichCodeArticle.do?cidTexte=LEGITEXT000006072665&amp;idArticle=LEGIARTI000006690708&amp;dateTexte=&amp;categorieLien=cid"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legifrance.gouv.fr/affichTexteArticle.do?cidTexte=JORFTEXT000028056315&amp;idArticle=JORFARTI000028056434&amp;categorieLien=cid" TargetMode="External"/><Relationship Id="rId5" Type="http://schemas.openxmlformats.org/officeDocument/2006/relationships/hyperlink" Target="https://www.legifrance.gouv.fr/affichCodeArticle.do?cidTexte=LEGITEXT000006070249&amp;idArticle=LEGIARTI000006357441&amp;dateTexte=&amp;categorieLien=cid" TargetMode="External"/><Relationship Id="rId10" Type="http://schemas.openxmlformats.org/officeDocument/2006/relationships/hyperlink" Target="https://www.legifrance.gouv.fr/affichCodeArticle.do?cidTexte=LEGITEXT000006074220&amp;idArticle=LEGIARTI000006832925&amp;dateTexte=&amp;categorieLien=cid" TargetMode="External"/><Relationship Id="rId4" Type="http://schemas.openxmlformats.org/officeDocument/2006/relationships/hyperlink" Target="https://www.legifrance.gouv.fr/affichCodeArticle.do?cidTexte=LEGITEXT000006070249&amp;idArticle=LEGIARTI000006357433&amp;dateTexte=&amp;categorieLien=cid" TargetMode="External"/><Relationship Id="rId9" Type="http://schemas.openxmlformats.org/officeDocument/2006/relationships/hyperlink" Target="https://www.legifrance.gouv.fr/affichTexteArticle.do?cidTexte=JORFTEXT000000579088&amp;idArticle=LEGIARTI000006758290&amp;dateTexte=&amp;categorieLien=cid"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a:t>
            </a:fld>
            <a:endParaRPr lang="fr-FR"/>
          </a:p>
        </p:txBody>
      </p:sp>
    </p:spTree>
    <p:extLst>
      <p:ext uri="{BB962C8B-B14F-4D97-AF65-F5344CB8AC3E}">
        <p14:creationId xmlns:p14="http://schemas.microsoft.com/office/powerpoint/2010/main" val="232327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15</a:t>
            </a:fld>
            <a:endParaRPr lang="fr-FR"/>
          </a:p>
        </p:txBody>
      </p:sp>
    </p:spTree>
    <p:extLst>
      <p:ext uri="{BB962C8B-B14F-4D97-AF65-F5344CB8AC3E}">
        <p14:creationId xmlns:p14="http://schemas.microsoft.com/office/powerpoint/2010/main" val="326968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16</a:t>
            </a:fld>
            <a:endParaRPr lang="fr-FR"/>
          </a:p>
        </p:txBody>
      </p:sp>
    </p:spTree>
    <p:extLst>
      <p:ext uri="{BB962C8B-B14F-4D97-AF65-F5344CB8AC3E}">
        <p14:creationId xmlns:p14="http://schemas.microsoft.com/office/powerpoint/2010/main" val="274808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17</a:t>
            </a:fld>
            <a:endParaRPr lang="fr-FR"/>
          </a:p>
        </p:txBody>
      </p:sp>
    </p:spTree>
    <p:extLst>
      <p:ext uri="{BB962C8B-B14F-4D97-AF65-F5344CB8AC3E}">
        <p14:creationId xmlns:p14="http://schemas.microsoft.com/office/powerpoint/2010/main" val="2222967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18</a:t>
            </a:fld>
            <a:endParaRPr lang="fr-FR"/>
          </a:p>
        </p:txBody>
      </p:sp>
    </p:spTree>
    <p:extLst>
      <p:ext uri="{BB962C8B-B14F-4D97-AF65-F5344CB8AC3E}">
        <p14:creationId xmlns:p14="http://schemas.microsoft.com/office/powerpoint/2010/main" val="29083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19</a:t>
            </a:fld>
            <a:endParaRPr lang="fr-FR"/>
          </a:p>
        </p:txBody>
      </p:sp>
    </p:spTree>
    <p:extLst>
      <p:ext uri="{BB962C8B-B14F-4D97-AF65-F5344CB8AC3E}">
        <p14:creationId xmlns:p14="http://schemas.microsoft.com/office/powerpoint/2010/main" val="1147690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20</a:t>
            </a:fld>
            <a:endParaRPr lang="fr-FR"/>
          </a:p>
        </p:txBody>
      </p:sp>
    </p:spTree>
    <p:extLst>
      <p:ext uri="{BB962C8B-B14F-4D97-AF65-F5344CB8AC3E}">
        <p14:creationId xmlns:p14="http://schemas.microsoft.com/office/powerpoint/2010/main" val="345887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21</a:t>
            </a:fld>
            <a:endParaRPr lang="fr-FR"/>
          </a:p>
        </p:txBody>
      </p:sp>
    </p:spTree>
    <p:extLst>
      <p:ext uri="{BB962C8B-B14F-4D97-AF65-F5344CB8AC3E}">
        <p14:creationId xmlns:p14="http://schemas.microsoft.com/office/powerpoint/2010/main" val="160979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22</a:t>
            </a:fld>
            <a:endParaRPr lang="fr-FR"/>
          </a:p>
        </p:txBody>
      </p:sp>
    </p:spTree>
    <p:extLst>
      <p:ext uri="{BB962C8B-B14F-4D97-AF65-F5344CB8AC3E}">
        <p14:creationId xmlns:p14="http://schemas.microsoft.com/office/powerpoint/2010/main" val="106468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23</a:t>
            </a:fld>
            <a:endParaRPr lang="fr-FR"/>
          </a:p>
        </p:txBody>
      </p:sp>
    </p:spTree>
    <p:extLst>
      <p:ext uri="{BB962C8B-B14F-4D97-AF65-F5344CB8AC3E}">
        <p14:creationId xmlns:p14="http://schemas.microsoft.com/office/powerpoint/2010/main" val="416132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24</a:t>
            </a:fld>
            <a:endParaRPr lang="fr-FR"/>
          </a:p>
        </p:txBody>
      </p:sp>
    </p:spTree>
    <p:extLst>
      <p:ext uri="{BB962C8B-B14F-4D97-AF65-F5344CB8AC3E}">
        <p14:creationId xmlns:p14="http://schemas.microsoft.com/office/powerpoint/2010/main" val="275727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5</a:t>
            </a:fld>
            <a:endParaRPr lang="fr-FR"/>
          </a:p>
        </p:txBody>
      </p:sp>
    </p:spTree>
    <p:extLst>
      <p:ext uri="{BB962C8B-B14F-4D97-AF65-F5344CB8AC3E}">
        <p14:creationId xmlns:p14="http://schemas.microsoft.com/office/powerpoint/2010/main" val="319636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25</a:t>
            </a:fld>
            <a:endParaRPr lang="fr-FR"/>
          </a:p>
        </p:txBody>
      </p:sp>
    </p:spTree>
    <p:extLst>
      <p:ext uri="{BB962C8B-B14F-4D97-AF65-F5344CB8AC3E}">
        <p14:creationId xmlns:p14="http://schemas.microsoft.com/office/powerpoint/2010/main" val="923971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26</a:t>
            </a:fld>
            <a:endParaRPr lang="fr-FR"/>
          </a:p>
        </p:txBody>
      </p:sp>
    </p:spTree>
    <p:extLst>
      <p:ext uri="{BB962C8B-B14F-4D97-AF65-F5344CB8AC3E}">
        <p14:creationId xmlns:p14="http://schemas.microsoft.com/office/powerpoint/2010/main" val="267875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28</a:t>
            </a:fld>
            <a:endParaRPr lang="fr-FR"/>
          </a:p>
        </p:txBody>
      </p:sp>
    </p:spTree>
    <p:extLst>
      <p:ext uri="{BB962C8B-B14F-4D97-AF65-F5344CB8AC3E}">
        <p14:creationId xmlns:p14="http://schemas.microsoft.com/office/powerpoint/2010/main" val="1519526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29</a:t>
            </a:fld>
            <a:endParaRPr lang="fr-FR"/>
          </a:p>
        </p:txBody>
      </p:sp>
    </p:spTree>
    <p:extLst>
      <p:ext uri="{BB962C8B-B14F-4D97-AF65-F5344CB8AC3E}">
        <p14:creationId xmlns:p14="http://schemas.microsoft.com/office/powerpoint/2010/main" val="2890366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31</a:t>
            </a:fld>
            <a:endParaRPr lang="fr-FR"/>
          </a:p>
        </p:txBody>
      </p:sp>
    </p:spTree>
    <p:extLst>
      <p:ext uri="{BB962C8B-B14F-4D97-AF65-F5344CB8AC3E}">
        <p14:creationId xmlns:p14="http://schemas.microsoft.com/office/powerpoint/2010/main" val="4210964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32</a:t>
            </a:fld>
            <a:endParaRPr lang="fr-FR"/>
          </a:p>
        </p:txBody>
      </p:sp>
    </p:spTree>
    <p:extLst>
      <p:ext uri="{BB962C8B-B14F-4D97-AF65-F5344CB8AC3E}">
        <p14:creationId xmlns:p14="http://schemas.microsoft.com/office/powerpoint/2010/main" val="1760544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33</a:t>
            </a:fld>
            <a:endParaRPr lang="fr-FR"/>
          </a:p>
        </p:txBody>
      </p:sp>
    </p:spTree>
    <p:extLst>
      <p:ext uri="{BB962C8B-B14F-4D97-AF65-F5344CB8AC3E}">
        <p14:creationId xmlns:p14="http://schemas.microsoft.com/office/powerpoint/2010/main" val="86730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35</a:t>
            </a:fld>
            <a:endParaRPr lang="fr-FR"/>
          </a:p>
        </p:txBody>
      </p:sp>
    </p:spTree>
    <p:extLst>
      <p:ext uri="{BB962C8B-B14F-4D97-AF65-F5344CB8AC3E}">
        <p14:creationId xmlns:p14="http://schemas.microsoft.com/office/powerpoint/2010/main" val="1279824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36</a:t>
            </a:fld>
            <a:endParaRPr lang="fr-FR"/>
          </a:p>
        </p:txBody>
      </p:sp>
    </p:spTree>
    <p:extLst>
      <p:ext uri="{BB962C8B-B14F-4D97-AF65-F5344CB8AC3E}">
        <p14:creationId xmlns:p14="http://schemas.microsoft.com/office/powerpoint/2010/main" val="522769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37</a:t>
            </a:fld>
            <a:endParaRPr lang="fr-FR"/>
          </a:p>
        </p:txBody>
      </p:sp>
    </p:spTree>
    <p:extLst>
      <p:ext uri="{BB962C8B-B14F-4D97-AF65-F5344CB8AC3E}">
        <p14:creationId xmlns:p14="http://schemas.microsoft.com/office/powerpoint/2010/main" val="326791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6</a:t>
            </a:fld>
            <a:endParaRPr lang="fr-FR"/>
          </a:p>
        </p:txBody>
      </p:sp>
    </p:spTree>
    <p:extLst>
      <p:ext uri="{BB962C8B-B14F-4D97-AF65-F5344CB8AC3E}">
        <p14:creationId xmlns:p14="http://schemas.microsoft.com/office/powerpoint/2010/main" val="3774409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t>Article L311-5</a:t>
            </a:r>
          </a:p>
          <a:p>
            <a:r>
              <a:rPr lang="fr-FR" dirty="0"/>
              <a:t>Ne sont pas communicables : </a:t>
            </a:r>
          </a:p>
          <a:p>
            <a:r>
              <a:rPr lang="fr-FR" dirty="0"/>
              <a:t>1° Les avis du Conseil d'Etat et des juridictions administratives, les documents de la Cour des comptes mentionnés à l'</a:t>
            </a:r>
            <a:r>
              <a:rPr lang="fr-FR" dirty="0">
                <a:hlinkClick r:id="rId3" tooltip="Code des juridictions financières - art. L141-3 (V)"/>
              </a:rPr>
              <a:t>article L. 141-3 du code des juridictions financières </a:t>
            </a:r>
            <a:r>
              <a:rPr lang="fr-FR" dirty="0"/>
              <a:t>et les documents des chambres régionales des comptes mentionnés aux articles </a:t>
            </a:r>
            <a:r>
              <a:rPr lang="fr-FR" dirty="0">
                <a:hlinkClick r:id="rId4" tooltip="Code des juridictions financières - art. L241-1 (V)"/>
              </a:rPr>
              <a:t>L. 241-1 </a:t>
            </a:r>
            <a:r>
              <a:rPr lang="fr-FR" dirty="0"/>
              <a:t>et </a:t>
            </a:r>
            <a:r>
              <a:rPr lang="fr-FR" dirty="0">
                <a:hlinkClick r:id="rId5" tooltip="Code des juridictions financières - art. L241-4 (V)"/>
              </a:rPr>
              <a:t>L. 241-4</a:t>
            </a:r>
            <a:r>
              <a:rPr lang="fr-FR" dirty="0"/>
              <a:t> du même code, les documents élaborés ou détenus par l'Autorité de la concurrence dans le cadre de l'exercice de ses pouvoirs d'enquête, d'instruction et de décision, les documents élaborés ou détenus par la Haute Autorité pour la transparence de la vie publique dans le cadre des missions prévues à l'</a:t>
            </a:r>
            <a:r>
              <a:rPr lang="fr-FR" dirty="0">
                <a:hlinkClick r:id="rId6"/>
              </a:rPr>
              <a:t>article 20 de la loi n° 2013-907 du 11 octobre 2013 </a:t>
            </a:r>
            <a:r>
              <a:rPr lang="fr-FR" dirty="0"/>
              <a:t>relative à la transparence de la vie publique, les documents préalables à l'élaboration du rapport d'accréditation des établissements de santé prévu à l'</a:t>
            </a:r>
            <a:r>
              <a:rPr lang="fr-FR" dirty="0">
                <a:hlinkClick r:id="rId7"/>
              </a:rPr>
              <a:t>article L. 6113-6 du code de la santé publique</a:t>
            </a:r>
            <a:r>
              <a:rPr lang="fr-FR" dirty="0"/>
              <a:t>, les documents préalables à l'accréditation des personnels de santé prévue à l'</a:t>
            </a:r>
            <a:r>
              <a:rPr lang="fr-FR" dirty="0">
                <a:hlinkClick r:id="rId8"/>
              </a:rPr>
              <a:t>article L. 1414-3-3 du code de la santé publique</a:t>
            </a:r>
            <a:r>
              <a:rPr lang="fr-FR" dirty="0"/>
              <a:t>, les rapports d'audit des établissements de santé mentionnés à l'</a:t>
            </a:r>
            <a:r>
              <a:rPr lang="fr-FR" dirty="0">
                <a:hlinkClick r:id="rId9"/>
              </a:rPr>
              <a:t>article 40 de la loi n° 2000-1257 du 23 décembre 2000 </a:t>
            </a:r>
            <a:r>
              <a:rPr lang="fr-FR" dirty="0"/>
              <a:t>de financement de la sécurité sociale pour 2001 et les documents réalisés en exécution d'un contrat de prestation de services exécuté pour le compte d'une ou de plusieurs personnes déterminées ; </a:t>
            </a:r>
          </a:p>
          <a:p>
            <a:r>
              <a:rPr lang="fr-FR" dirty="0"/>
              <a:t>2° Les autres documents administratifs dont la consultation ou la communication porterait atteinte : </a:t>
            </a:r>
          </a:p>
          <a:p>
            <a:r>
              <a:rPr lang="fr-FR" dirty="0"/>
              <a:t>a) Au secret des délibérations du Gouvernement et des autorités responsables relevant du pouvoir exécutif ; </a:t>
            </a:r>
          </a:p>
          <a:p>
            <a:r>
              <a:rPr lang="fr-FR" dirty="0"/>
              <a:t>b) Au secret de la défense nationale ; </a:t>
            </a:r>
          </a:p>
          <a:p>
            <a:r>
              <a:rPr lang="fr-FR" dirty="0"/>
              <a:t>c) A la conduite de la politique extérieure de la France ; </a:t>
            </a:r>
          </a:p>
          <a:p>
            <a:r>
              <a:rPr lang="fr-FR" dirty="0"/>
              <a:t>d) A la sûreté de l'Etat, à la sécurité publique, à la sécurité des personnes ou à la sécurité des systèmes d'information des administrations ; </a:t>
            </a:r>
          </a:p>
          <a:p>
            <a:r>
              <a:rPr lang="fr-FR" dirty="0"/>
              <a:t>e) A la monnaie et au crédit public ; </a:t>
            </a:r>
          </a:p>
          <a:p>
            <a:r>
              <a:rPr lang="fr-FR" dirty="0"/>
              <a:t>f) Au déroulement des procédures engagées devant les juridictions ou d'opérations préliminaires à de telles procédures, sauf autorisation donnée par l'autorité compétente ; </a:t>
            </a:r>
          </a:p>
          <a:p>
            <a:r>
              <a:rPr lang="fr-FR" dirty="0"/>
              <a:t>g) A la recherche et à la prévention, par les services compétents, d'infractions de toute nature ; </a:t>
            </a:r>
          </a:p>
          <a:p>
            <a:r>
              <a:rPr lang="fr-FR" dirty="0"/>
              <a:t>h) Ou sous réserve de l'</a:t>
            </a:r>
            <a:r>
              <a:rPr lang="fr-FR" dirty="0">
                <a:hlinkClick r:id="rId10"/>
              </a:rPr>
              <a:t>article L. 124-4 du code de l'environnement</a:t>
            </a:r>
            <a:r>
              <a:rPr lang="fr-FR" dirty="0"/>
              <a:t>, aux autres secrets protégés par la loi.</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38</a:t>
            </a:fld>
            <a:endParaRPr lang="fr-FR"/>
          </a:p>
        </p:txBody>
      </p:sp>
    </p:spTree>
    <p:extLst>
      <p:ext uri="{BB962C8B-B14F-4D97-AF65-F5344CB8AC3E}">
        <p14:creationId xmlns:p14="http://schemas.microsoft.com/office/powerpoint/2010/main" val="413409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39</a:t>
            </a:fld>
            <a:endParaRPr lang="fr-FR"/>
          </a:p>
        </p:txBody>
      </p:sp>
    </p:spTree>
    <p:extLst>
      <p:ext uri="{BB962C8B-B14F-4D97-AF65-F5344CB8AC3E}">
        <p14:creationId xmlns:p14="http://schemas.microsoft.com/office/powerpoint/2010/main" val="1237631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40</a:t>
            </a:fld>
            <a:endParaRPr lang="fr-FR"/>
          </a:p>
        </p:txBody>
      </p:sp>
    </p:spTree>
    <p:extLst>
      <p:ext uri="{BB962C8B-B14F-4D97-AF65-F5344CB8AC3E}">
        <p14:creationId xmlns:p14="http://schemas.microsoft.com/office/powerpoint/2010/main" val="2922899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41</a:t>
            </a:fld>
            <a:endParaRPr lang="fr-FR"/>
          </a:p>
        </p:txBody>
      </p:sp>
    </p:spTree>
    <p:extLst>
      <p:ext uri="{BB962C8B-B14F-4D97-AF65-F5344CB8AC3E}">
        <p14:creationId xmlns:p14="http://schemas.microsoft.com/office/powerpoint/2010/main" val="3001823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42</a:t>
            </a:fld>
            <a:endParaRPr lang="fr-FR"/>
          </a:p>
        </p:txBody>
      </p:sp>
    </p:spTree>
    <p:extLst>
      <p:ext uri="{BB962C8B-B14F-4D97-AF65-F5344CB8AC3E}">
        <p14:creationId xmlns:p14="http://schemas.microsoft.com/office/powerpoint/2010/main" val="2638122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44</a:t>
            </a:fld>
            <a:endParaRPr lang="fr-FR"/>
          </a:p>
        </p:txBody>
      </p:sp>
    </p:spTree>
    <p:extLst>
      <p:ext uri="{BB962C8B-B14F-4D97-AF65-F5344CB8AC3E}">
        <p14:creationId xmlns:p14="http://schemas.microsoft.com/office/powerpoint/2010/main" val="1411466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45</a:t>
            </a:fld>
            <a:endParaRPr lang="fr-FR"/>
          </a:p>
        </p:txBody>
      </p:sp>
    </p:spTree>
    <p:extLst>
      <p:ext uri="{BB962C8B-B14F-4D97-AF65-F5344CB8AC3E}">
        <p14:creationId xmlns:p14="http://schemas.microsoft.com/office/powerpoint/2010/main" val="2250859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46</a:t>
            </a:fld>
            <a:endParaRPr lang="fr-FR"/>
          </a:p>
        </p:txBody>
      </p:sp>
    </p:spTree>
    <p:extLst>
      <p:ext uri="{BB962C8B-B14F-4D97-AF65-F5344CB8AC3E}">
        <p14:creationId xmlns:p14="http://schemas.microsoft.com/office/powerpoint/2010/main" val="1714811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47</a:t>
            </a:fld>
            <a:endParaRPr lang="fr-FR"/>
          </a:p>
        </p:txBody>
      </p:sp>
    </p:spTree>
    <p:extLst>
      <p:ext uri="{BB962C8B-B14F-4D97-AF65-F5344CB8AC3E}">
        <p14:creationId xmlns:p14="http://schemas.microsoft.com/office/powerpoint/2010/main" val="4062841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49</a:t>
            </a:fld>
            <a:endParaRPr lang="fr-FR"/>
          </a:p>
        </p:txBody>
      </p:sp>
    </p:spTree>
    <p:extLst>
      <p:ext uri="{BB962C8B-B14F-4D97-AF65-F5344CB8AC3E}">
        <p14:creationId xmlns:p14="http://schemas.microsoft.com/office/powerpoint/2010/main" val="372710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7</a:t>
            </a:fld>
            <a:endParaRPr lang="fr-FR"/>
          </a:p>
        </p:txBody>
      </p:sp>
    </p:spTree>
    <p:extLst>
      <p:ext uri="{BB962C8B-B14F-4D97-AF65-F5344CB8AC3E}">
        <p14:creationId xmlns:p14="http://schemas.microsoft.com/office/powerpoint/2010/main" val="1191823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50</a:t>
            </a:fld>
            <a:endParaRPr lang="fr-FR"/>
          </a:p>
        </p:txBody>
      </p:sp>
    </p:spTree>
    <p:extLst>
      <p:ext uri="{BB962C8B-B14F-4D97-AF65-F5344CB8AC3E}">
        <p14:creationId xmlns:p14="http://schemas.microsoft.com/office/powerpoint/2010/main" val="489281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51</a:t>
            </a:fld>
            <a:endParaRPr lang="fr-FR"/>
          </a:p>
        </p:txBody>
      </p:sp>
    </p:spTree>
    <p:extLst>
      <p:ext uri="{BB962C8B-B14F-4D97-AF65-F5344CB8AC3E}">
        <p14:creationId xmlns:p14="http://schemas.microsoft.com/office/powerpoint/2010/main" val="165556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Réforme</a:t>
            </a:r>
            <a:r>
              <a:rPr lang="fr-FR" baseline="0" dirty="0"/>
              <a:t> importante en 1984 : unification des différends doctorats (auparavant par disciplines) et fin des doctorats d’Etat</a:t>
            </a:r>
          </a:p>
          <a:p>
            <a:r>
              <a:rPr lang="fr-FR" baseline="0" dirty="0"/>
              <a:t>1985 : règles de dépôt, déjà en vigueur depuis les 70s mais pas systématisés.</a:t>
            </a:r>
          </a:p>
          <a:p>
            <a:r>
              <a:rPr lang="fr-FR" baseline="0" dirty="0"/>
              <a:t>En bleu, régime juridique avec une certaine stabilité pendant 10 ans. Naissance de STAR, coexistence des dépôts papier et électronique, selon le choix de l’établissement de soutenance.</a:t>
            </a:r>
          </a:p>
          <a:p>
            <a:r>
              <a:rPr lang="fr-FR" baseline="0" dirty="0"/>
              <a:t>En 2016, nouvel arrêté qui a le mérite d’unifier tous ces textes =&gt; mis à jour en août 2022</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9</a:t>
            </a:fld>
            <a:endParaRPr lang="fr-FR"/>
          </a:p>
        </p:txBody>
      </p:sp>
    </p:spTree>
    <p:extLst>
      <p:ext uri="{BB962C8B-B14F-4D97-AF65-F5344CB8AC3E}">
        <p14:creationId xmlns:p14="http://schemas.microsoft.com/office/powerpoint/2010/main" val="163041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10</a:t>
            </a:fld>
            <a:endParaRPr lang="fr-FR"/>
          </a:p>
        </p:txBody>
      </p:sp>
    </p:spTree>
    <p:extLst>
      <p:ext uri="{BB962C8B-B14F-4D97-AF65-F5344CB8AC3E}">
        <p14:creationId xmlns:p14="http://schemas.microsoft.com/office/powerpoint/2010/main" val="253928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11</a:t>
            </a:fld>
            <a:endParaRPr lang="fr-FR"/>
          </a:p>
        </p:txBody>
      </p:sp>
    </p:spTree>
    <p:extLst>
      <p:ext uri="{BB962C8B-B14F-4D97-AF65-F5344CB8AC3E}">
        <p14:creationId xmlns:p14="http://schemas.microsoft.com/office/powerpoint/2010/main" val="342102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12</a:t>
            </a:fld>
            <a:endParaRPr lang="fr-FR"/>
          </a:p>
        </p:txBody>
      </p:sp>
    </p:spTree>
    <p:extLst>
      <p:ext uri="{BB962C8B-B14F-4D97-AF65-F5344CB8AC3E}">
        <p14:creationId xmlns:p14="http://schemas.microsoft.com/office/powerpoint/2010/main" val="132468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13</a:t>
            </a:fld>
            <a:endParaRPr lang="fr-FR"/>
          </a:p>
        </p:txBody>
      </p:sp>
    </p:spTree>
    <p:extLst>
      <p:ext uri="{BB962C8B-B14F-4D97-AF65-F5344CB8AC3E}">
        <p14:creationId xmlns:p14="http://schemas.microsoft.com/office/powerpoint/2010/main" val="118096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 y="2766646"/>
            <a:ext cx="12192001" cy="1470025"/>
          </a:xfrm>
          <a:solidFill>
            <a:schemeClr val="accent1"/>
          </a:solidFill>
        </p:spPr>
        <p:txBody>
          <a:bodyPr>
            <a:normAutofit/>
          </a:bodyPr>
          <a:lstStyle>
            <a:lvl1pPr algn="ctr">
              <a:defRPr sz="40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813568" y="423667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80B5481-EB75-EF4C-BD43-FAA56CA72A3F}" type="datetime3">
              <a:rPr lang="en-US" smtClean="0"/>
              <a:pPr/>
              <a:t>26 September 2024</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57591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solidFill>
            <a:schemeClr val="accent1"/>
          </a:solidFill>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2F185BD-FFBA-5548-B2E1-183C29186F53}" type="datetime3">
              <a:rPr lang="en-US" smtClean="0"/>
              <a:pPr/>
              <a:t>26 September 2024</a:t>
            </a:fld>
            <a:endParaRPr lang="fr-F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6880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2C6CD5B9-41B7-D44B-BF33-1E7DC26DD002}" type="datetime3">
              <a:rPr lang="en-US" smtClean="0"/>
              <a:pPr/>
              <a:t>26 September 2024</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254347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solidFill>
            <a:schemeClr val="accent1"/>
          </a:solidFill>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a:xfrm>
            <a:off x="8069943" y="88101"/>
            <a:ext cx="1966871" cy="365125"/>
          </a:xfrm>
        </p:spPr>
        <p:txBody>
          <a:bodyPr/>
          <a:lstStyle/>
          <a:p>
            <a:fld id="{856FB709-CF39-D241-8445-E9E5DAE8EAD4}" type="datetime3">
              <a:rPr lang="en-US" smtClean="0"/>
              <a:pPr/>
              <a:t>26 September 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6224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lnSpc>
                <a:spcPct val="100000"/>
              </a:lnSpc>
              <a:defRPr sz="2000"/>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B7046984-41A2-9B45-91EE-7FB7DB995A64}" type="datetime3">
              <a:rPr lang="en-US" smtClean="0"/>
              <a:pPr/>
              <a:t>26 September 2024</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48773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solidFill>
            <a:schemeClr val="accent1"/>
          </a:solidFill>
        </p:spPr>
        <p:txBody>
          <a:bodyPr anchor="t"/>
          <a:lstStyle>
            <a:lvl1pPr algn="l">
              <a:defRPr sz="3600" b="1" cap="all">
                <a:solidFill>
                  <a:schemeClr val="bg1"/>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9DC6A8B-37A3-0A47-BF0E-4CBB66629578}" type="datetime3">
              <a:rPr lang="en-US" smtClean="0"/>
              <a:pPr/>
              <a:t>26 September 2024</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118643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169507"/>
            <a:ext cx="5384800" cy="5294301"/>
          </a:xfrm>
        </p:spPr>
        <p:txBody>
          <a:bodyPr/>
          <a:lstStyle>
            <a:lvl1pPr>
              <a:lnSpc>
                <a:spcPct val="100000"/>
              </a:lnSpc>
              <a:defRPr sz="20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97600" y="1174845"/>
            <a:ext cx="5384800" cy="5288964"/>
          </a:xfrm>
        </p:spPr>
        <p:txBody>
          <a:bodyPr/>
          <a:lstStyle>
            <a:lvl1pPr>
              <a:lnSpc>
                <a:spcPct val="100000"/>
              </a:lnSpc>
              <a:defRPr sz="20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p:txBody>
          <a:bodyPr/>
          <a:lstStyle/>
          <a:p>
            <a:fld id="{B50767FE-7AC8-3A4A-9332-85FFBDB71656}" type="datetime3">
              <a:rPr lang="en-US" smtClean="0"/>
              <a:pPr/>
              <a:t>26 September 2024</a:t>
            </a:fld>
            <a:endParaRPr lang="fr-F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405829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155365"/>
            <a:ext cx="5386917"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1935560"/>
            <a:ext cx="5386917" cy="4613225"/>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6193366" y="1155365"/>
            <a:ext cx="5389033"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1935560"/>
            <a:ext cx="5389033" cy="4613224"/>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D2DFE892-52B9-D948-A7F0-5E98D044EC86}" type="datetime3">
              <a:rPr lang="en-US" smtClean="0"/>
              <a:pPr/>
              <a:t>26 September 2024</a:t>
            </a:fld>
            <a:endParaRPr lang="fr-F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4013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E5542C0-54DF-604E-9655-03F8C8ADFC08}" type="datetime3">
              <a:rPr lang="en-US" smtClean="0"/>
              <a:pPr/>
              <a:t>26 September 2024</a:t>
            </a:fld>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245228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0A60E7-BA16-D44D-81DD-875A854163A5}" type="datetime3">
              <a:rPr lang="en-US" smtClean="0"/>
              <a:pPr/>
              <a:t>26 September 2024</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55681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8126D3-D253-6F40-A66F-89B511955217}" type="datetime3">
              <a:rPr lang="en-US" smtClean="0"/>
              <a:pPr/>
              <a:t>26 September 2024</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‹N°›</a:t>
            </a:fld>
            <a:endParaRPr lang="fr-FR"/>
          </a:p>
        </p:txBody>
      </p:sp>
      <p:pic>
        <p:nvPicPr>
          <p:cNvPr id="5" name="klink2_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85797" y="1539461"/>
            <a:ext cx="6400800" cy="3568700"/>
          </a:xfrm>
          <a:prstGeom prst="rect">
            <a:avLst/>
          </a:prstGeom>
        </p:spPr>
      </p:pic>
    </p:spTree>
    <p:extLst>
      <p:ext uri="{BB962C8B-B14F-4D97-AF65-F5344CB8AC3E}">
        <p14:creationId xmlns:p14="http://schemas.microsoft.com/office/powerpoint/2010/main" val="9088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solidFill>
            <a:schemeClr val="accent1"/>
          </a:solidFill>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7FE6198-63FB-D349-86FD-0AEBDDF681DE}" type="datetime3">
              <a:rPr lang="en-US" smtClean="0"/>
              <a:pPr/>
              <a:t>26 September 2024</a:t>
            </a:fld>
            <a:endParaRPr lang="fr-FR" dirty="0"/>
          </a:p>
        </p:txBody>
      </p:sp>
      <p:sp>
        <p:nvSpPr>
          <p:cNvPr id="6" name="Espace réservé du pied de page 5"/>
          <p:cNvSpPr>
            <a:spLocks noGrp="1"/>
          </p:cNvSpPr>
          <p:nvPr>
            <p:ph type="ftr" sz="quarter" idx="11"/>
          </p:nvPr>
        </p:nvSpPr>
        <p:spPr>
          <a:xfrm>
            <a:off x="609601" y="-1481"/>
            <a:ext cx="5214256" cy="496534"/>
          </a:xfrm>
        </p:spPr>
        <p:txBody>
          <a:bodyPr/>
          <a:lstStyle/>
          <a:p>
            <a:r>
              <a:rPr lang="fr-FR" dirty="0"/>
              <a:t>  </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142803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532220"/>
            <a:ext cx="9668197" cy="527538"/>
          </a:xfrm>
          <a:prstGeom prst="rect">
            <a:avLst/>
          </a:prstGeom>
          <a:gradFill flip="none" rotWithShape="1">
            <a:gsLst>
              <a:gs pos="65000">
                <a:schemeClr val="accent1"/>
              </a:gs>
              <a:gs pos="0">
                <a:srgbClr val="FFFFFF">
                  <a:alpha val="0"/>
                </a:srgbClr>
              </a:gs>
            </a:gsLst>
            <a:path path="circle">
              <a:fillToRect l="100000" t="100000"/>
            </a:path>
            <a:tileRect r="-100000" b="-100000"/>
          </a:gradFill>
        </p:spPr>
        <p:txBody>
          <a:bodyPr vert="horz" lIns="36000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181653"/>
            <a:ext cx="10972800" cy="52821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131677" y="88101"/>
            <a:ext cx="19668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EE7D1-BE76-7B48-BB5B-92226EB29819}" type="datetime3">
              <a:rPr lang="en-US" smtClean="0"/>
              <a:pPr/>
              <a:t>26 September 2024</a:t>
            </a:fld>
            <a:endParaRPr lang="fr-FR"/>
          </a:p>
        </p:txBody>
      </p:sp>
      <p:sp>
        <p:nvSpPr>
          <p:cNvPr id="5" name="Espace réservé du pied de page 4"/>
          <p:cNvSpPr>
            <a:spLocks noGrp="1"/>
          </p:cNvSpPr>
          <p:nvPr>
            <p:ph type="ftr" sz="quarter" idx="3"/>
          </p:nvPr>
        </p:nvSpPr>
        <p:spPr>
          <a:xfrm>
            <a:off x="609601" y="-1481"/>
            <a:ext cx="5812041" cy="496534"/>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11576735" y="6463810"/>
            <a:ext cx="5887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E2F55-217E-784D-959E-8EB90DBD2478}" type="slidenum">
              <a:rPr lang="fr-FR" smtClean="0"/>
              <a:pPr/>
              <a:t>‹N°›</a:t>
            </a:fld>
            <a:endParaRPr lang="fr-FR"/>
          </a:p>
        </p:txBody>
      </p:sp>
      <p:pic>
        <p:nvPicPr>
          <p:cNvPr id="7" name="Image 6" descr="logoABES-300-479.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887397" y="66014"/>
            <a:ext cx="689338" cy="530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0" y="0"/>
            <a:ext cx="609600" cy="527538"/>
          </a:xfrm>
          <a:prstGeom prst="rect">
            <a:avLst/>
          </a:prstGeom>
          <a:solidFill>
            <a:srgbClr val="15325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412870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p:txStyles>
    <p:titleStyle>
      <a:lvl1pPr algn="l" defTabSz="457200" rtl="0" eaLnBrk="1" latinLnBrk="0" hangingPunct="1">
        <a:spcBef>
          <a:spcPct val="0"/>
        </a:spcBef>
        <a:buNone/>
        <a:defRPr sz="2400" kern="1200">
          <a:solidFill>
            <a:srgbClr val="FFFFFF"/>
          </a:solidFill>
          <a:latin typeface="+mj-lt"/>
          <a:ea typeface="+mj-ea"/>
          <a:cs typeface="+mj-cs"/>
        </a:defRPr>
      </a:lvl1pPr>
    </p:titleStyle>
    <p:bodyStyle>
      <a:lvl1pPr marL="342900" indent="-342900" algn="l" defTabSz="457200" rtl="0" eaLnBrk="1" latinLnBrk="0" hangingPunct="1">
        <a:lnSpc>
          <a:spcPct val="10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10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10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0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ifrance.gouv.fr/affichTexte.do?cidTexte=JORFTEXT000000296670&amp;amp;categorieLien=i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iffusiontheses.fr/content/4-anrt-lille-reproduction-thes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egifrance.gouv.fr/affichTexte.do?cidTexte=JORFTEXT000000635069&amp;amp;categorieLien=i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france.gouv.fr/affichTexte.do?cidTexte=JORFTEXT00000026775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iffusiontheses.fr/content/4-anrt-lille-reproduction-thes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legifrance.gouv.fr/loda/id/JORFTEXT00003258708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france.gouv.fr/jorf/id/JORFTEXT0000462289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france.gouv.fr/codes/article_lc/LEGIARTI00002774770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gifrance.gouv.fr/affichTexte.do?cidTexte=JORFTEXT00003258708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hyperlink" Target="https://www.legifrance.gouv.fr/affichCodeArticle.do?cidTexte=LEGITEXT000006074236&amp;idArticle=LEGIARTI000006845611&amp;dateTexte=&amp;categorieLien=cid" TargetMode="External"/><Relationship Id="rId3" Type="http://schemas.openxmlformats.org/officeDocument/2006/relationships/hyperlink" Target="https://www.legifrance.gouv.fr/codes/article_lc/LEGIARTI000033218946" TargetMode="External"/><Relationship Id="rId7" Type="http://schemas.openxmlformats.org/officeDocument/2006/relationships/hyperlink" Target="https://www.legifrance.gouv.fr/codes/article_lc/LEGIARTI00003197182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legifrance.gouv.fr/affichCodeArticle.do?cidTexte=LEGITEXT000031366350&amp;idArticle=LEGIARTI000031367689&amp;dateTexte=&amp;categorieLien=cid" TargetMode="External"/><Relationship Id="rId5" Type="http://schemas.openxmlformats.org/officeDocument/2006/relationships/hyperlink" Target="https://www.legifrance.gouv.fr/affichCodeArticle.do?cidTexte=LEGITEXT000031366350&amp;idArticle=LEGIARTI000031367716&amp;dateTexte=&amp;categorieLien=cid" TargetMode="External"/><Relationship Id="rId4" Type="http://schemas.openxmlformats.org/officeDocument/2006/relationships/hyperlink" Target="https://www.legifrance.gouv.fr/affichCodeArticle.do?cidTexte=LEGITEXT000031366350&amp;idArticle=LEGIARTI000031367708&amp;dateTexte=&amp;categorieLien=ci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legifrance.gouv.fr/codes/article_lc/LEGIARTI00003321894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legifrance.gouv.fr/affichCodeArticle.do?cidTexte=LEGITEXT000031366350&amp;idArticle=LEGIARTI000031367716&amp;dateTexte=&amp;categorieLien=ci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legifrance.gouv.fr/codes/article_lc/LEGIARTI000019202898/2008-07-1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cada.data.gouv.fr/20191986/" TargetMode="External"/><Relationship Id="rId5" Type="http://schemas.openxmlformats.org/officeDocument/2006/relationships/hyperlink" Target="https://www.legifrance.gouv.fr/codes/article_lc/LEGIARTI000033218964/2017-07-01" TargetMode="External"/><Relationship Id="rId4" Type="http://schemas.openxmlformats.org/officeDocument/2006/relationships/hyperlink" Target="https://www.legifrance.gouv.fr/codes/article_lc/LEGIARTI000033265181/2017-07-0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legifrance.gouv.fr/affichCode.do;jsessionid=CCE9E4F636B62CFBF5A93AE04CFF6ED9.tplgfr38s_2?idSectionTA=LEGISCTA000031367685&amp;cidTexte=LEGITEXT000031366350&amp;dateTexte=2020040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legifrance.gouv.fr/affichCodeArticle.do;jsessionid=6934F87A60C592CE3B0C30D2E0FD21AA.tplgfr27s_2?idArticle=LEGIARTI000037269056&amp;cidTexte=LEGITEXT000031366350&amp;dateTexte=20190405" TargetMode="External"/><Relationship Id="rId4" Type="http://schemas.openxmlformats.org/officeDocument/2006/relationships/hyperlink" Target="https://www.legifrance.gouv.fr/affichCodeArticle.do?cidTexte=LEGITEXT000031366350&amp;idArticle=LEGIARTI000031367708&amp;dateTexte=&amp;categorieLien=cid"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legifrance.gouv.fr/affichCodeArticle.do;jsessionid=6934F87A60C592CE3B0C30D2E0FD21AA.tplgfr27s_2?idArticle=LEGIARTI000031367719&amp;cidTexte=LEGITEXT000031366350&amp;dateTexte=20190405" TargetMode="External"/><Relationship Id="rId7" Type="http://schemas.openxmlformats.org/officeDocument/2006/relationships/hyperlink" Target="https://www.legifrance.gouv.fr/affichCodeArticle.do?cidTexte=LEGITEXT000006074236&amp;idArticle=LEGIARTI000006845612&amp;dateTexte=&amp;categorieLien=ci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legifrance.gouv.fr/affichCodeArticle.do?cidTexte=LEGITEXT000006074236&amp;idArticle=LEGIARTI000037269071&amp;dateTexte=&amp;categorieLien=id" TargetMode="External"/><Relationship Id="rId5" Type="http://schemas.openxmlformats.org/officeDocument/2006/relationships/hyperlink" Target="https://www.legifrance.gouv.fr/affichCodeArticle.do?cidTexte=LEGITEXT000006074236&amp;idArticle=LEGIARTI000006845610&amp;dateTexte=&amp;categorieLien=cid" TargetMode="External"/><Relationship Id="rId4" Type="http://schemas.openxmlformats.org/officeDocument/2006/relationships/hyperlink" Target="https://www.legifrance.gouv.fr/affichCodeArticle.do;jsessionid=A0CA9F4D53FD75C47BE30FAB781F3E63.tplgfr27s_2?idArticle=LEGIARTI000037269045&amp;cidTexte=LEGITEXT000031366350&amp;dateTexte=2019040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egifrance.gouv.fr/codes/article_lc/LEGIARTI000019202898/2008-07-17"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cada.fr/administration/archives-publique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legifrance.gouv.fr/codes/section_lc/LEGITEXT000006069414/LEGISCTA000006146364/#LEGISCTA000006146364"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236&amp;idArticle=LEGIARTI000006845561&amp;dateTexte=&amp;categorieLien=cid"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236&amp;idArticle=LEGIARTI000006845561&amp;dateTexte=&amp;categorieLien=ci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ssi.gouv.fr/administration/reglementation/protection-des-systemes-informations/instruction-interministerielle-n-90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legifrance.gouv.fr/affichCodeArticle.do?cidTexte=LEGITEXT000006074236&amp;idArticle=LEGIARTI000006845561&amp;dateTexte=&amp;categorieLien=ci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https://www.legifrance.gouv.fr/loda/id/JORFTEXT000024892134/2020-12-0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ssi.gouv.fr/administration/reglementation/protection-des-systemes-informations/instruction-interministerielle-n-90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legifrance.gouv.fr/affichCodeArticle.do;jsessionid=103FE093732E459709D65B6D4894E065.tplgfr28s_1?idArticle=LEGIARTI000006278873&amp;cidTexte=LEGITEXT000006069414&amp;dateTexte=2019040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egifrance.gouv.fr/affichCodeArticle.do;jsessionid=103FE093732E459709D65B6D4894E065.tplgfr28s_1?idArticle=LEGIARTI000006278875&amp;cidTexte=LEGITEXT000006069414&amp;dateTexte=20190405"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legifrance.gouv.fr/loda/id/JORFTEXT000024892134/2020-12-0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ssi.gouv.fr/administration/reglementation/protection-des-systemes-informations/instruction-generale-interministerielle-n-1300-sur-la-protection-du-secret-de-la-defense-nationale/"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31366350&amp;idArticle=LEGIARTI000031367689&amp;dateTexte=&amp;categorieLien=c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236&amp;idArticle=LEGIARTI000006845559&amp;dateTexte=&amp;categorieLien=ci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legifrance.gouv.fr/affichCodeArticle.do;jsessionid=103FE093732E459709D65B6D4894E065.tplgfr28s_1?idArticle=LEGIARTI000032860057&amp;cidTexte=LEGITEXT000006074236&amp;dateTexte=2019040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Site web, Page web&#10;&#10;Description générée automatiquement">
            <a:extLst>
              <a:ext uri="{FF2B5EF4-FFF2-40B4-BE49-F238E27FC236}">
                <a16:creationId xmlns:a16="http://schemas.microsoft.com/office/drawing/2014/main" id="{4201DF63-EB83-11FE-84C3-9E5A7046DB44}"/>
              </a:ext>
            </a:extLst>
          </p:cNvPr>
          <p:cNvPicPr>
            <a:picLocks noChangeAspect="1"/>
          </p:cNvPicPr>
          <p:nvPr/>
        </p:nvPicPr>
        <p:blipFill>
          <a:blip r:embed="rId2"/>
          <a:stretch>
            <a:fillRect/>
          </a:stretch>
        </p:blipFill>
        <p:spPr>
          <a:xfrm>
            <a:off x="0" y="0"/>
            <a:ext cx="12192003" cy="6858000"/>
          </a:xfrm>
          <a:prstGeom prst="rect">
            <a:avLst/>
          </a:prstGeom>
          <a:noFill/>
        </p:spPr>
      </p:pic>
    </p:spTree>
    <p:extLst>
      <p:ext uri="{BB962C8B-B14F-4D97-AF65-F5344CB8AC3E}">
        <p14:creationId xmlns:p14="http://schemas.microsoft.com/office/powerpoint/2010/main" val="314313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L’arrêté du 25 septembre 1985</a:t>
            </a:r>
          </a:p>
        </p:txBody>
      </p:sp>
      <p:sp>
        <p:nvSpPr>
          <p:cNvPr id="23" name="Espace réservé du contenu 2"/>
          <p:cNvSpPr>
            <a:spLocks noGrp="1"/>
          </p:cNvSpPr>
          <p:nvPr>
            <p:ph idx="1"/>
          </p:nvPr>
        </p:nvSpPr>
        <p:spPr>
          <a:xfrm>
            <a:off x="1981200" y="1181653"/>
            <a:ext cx="8229600" cy="5439281"/>
          </a:xfrm>
        </p:spPr>
        <p:txBody>
          <a:bodyPr>
            <a:normAutofit fontScale="92500" lnSpcReduction="20000"/>
          </a:bodyPr>
          <a:lstStyle/>
          <a:p>
            <a:pPr marL="0" indent="0">
              <a:buNone/>
            </a:pPr>
            <a:r>
              <a:rPr lang="fr-FR" dirty="0"/>
              <a:t>L'</a:t>
            </a:r>
            <a:r>
              <a:rPr lang="fr-FR" dirty="0">
                <a:hlinkClick r:id="rId3" tooltip="arrêté du 25 septembre 1985 (nouvelle fenêtre)"/>
              </a:rPr>
              <a:t>arrêté du 25 septembre 1985</a:t>
            </a:r>
            <a:r>
              <a:rPr lang="fr-FR" dirty="0"/>
              <a:t>, relatif aux modalités de dépôt, signalement et reproduction des thèses ou travaux présentés en soutenance en vue du doctorat, stipule que :</a:t>
            </a:r>
          </a:p>
          <a:p>
            <a:pPr marL="0" indent="0">
              <a:buNone/>
            </a:pPr>
            <a:endParaRPr lang="fr-FR" dirty="0"/>
          </a:p>
          <a:p>
            <a:r>
              <a:rPr lang="fr-FR" dirty="0"/>
              <a:t>les thèses de doctorat doivent faire l'objet d'un </a:t>
            </a:r>
            <a:r>
              <a:rPr lang="fr-FR" b="1" dirty="0"/>
              <a:t>dépôt préalable sous forme imprimée</a:t>
            </a:r>
            <a:r>
              <a:rPr lang="fr-FR" dirty="0"/>
              <a:t> 3 semaines avant la soutenance.</a:t>
            </a:r>
          </a:p>
          <a:p>
            <a:pPr marL="0" indent="0">
              <a:buNone/>
            </a:pPr>
            <a:endParaRPr lang="fr-FR" dirty="0"/>
          </a:p>
          <a:p>
            <a:r>
              <a:rPr lang="fr-FR" dirty="0"/>
              <a:t>Si le jury a demandé des corrections au candidat, </a:t>
            </a:r>
            <a:r>
              <a:rPr lang="fr-FR" b="1" dirty="0"/>
              <a:t>le dépôt d’une version corrigée de la thèse, à la place de la version soutenue, est obligatoire</a:t>
            </a:r>
            <a:r>
              <a:rPr lang="fr-FR" dirty="0"/>
              <a:t>, dans un délai de 3 mois.</a:t>
            </a:r>
          </a:p>
          <a:p>
            <a:pPr marL="0" indent="0">
              <a:buNone/>
            </a:pPr>
            <a:endParaRPr lang="fr-FR" dirty="0"/>
          </a:p>
          <a:p>
            <a:r>
              <a:rPr lang="fr-FR" dirty="0"/>
              <a:t>les thèses soutenues sont archivées au sein de la bibliothèque de l'établissement de soutenance.</a:t>
            </a:r>
          </a:p>
          <a:p>
            <a:endParaRPr lang="fr-FR" dirty="0"/>
          </a:p>
          <a:p>
            <a:r>
              <a:rPr lang="fr-FR" dirty="0"/>
              <a:t>elles sont </a:t>
            </a:r>
            <a:r>
              <a:rPr lang="fr-FR" b="1" dirty="0"/>
              <a:t>reproduites sous forme de microfiches par l'</a:t>
            </a:r>
            <a:r>
              <a:rPr lang="fr-FR" b="1" dirty="0">
                <a:hlinkClick r:id="rId4" tooltip="ANRT (nouvelle fenêtre)"/>
              </a:rPr>
              <a:t>ANRT</a:t>
            </a:r>
            <a:r>
              <a:rPr lang="fr-FR" dirty="0"/>
              <a:t>, après accord du jury (371 1#$</a:t>
            </a:r>
            <a:r>
              <a:rPr lang="fr-FR" dirty="0" err="1"/>
              <a:t>aPublication</a:t>
            </a:r>
            <a:r>
              <a:rPr lang="fr-FR" dirty="0"/>
              <a:t> autorisée par le jury).</a:t>
            </a:r>
          </a:p>
          <a:p>
            <a:endParaRPr lang="fr-FR" dirty="0"/>
          </a:p>
          <a:p>
            <a:r>
              <a:rPr lang="fr-FR" dirty="0"/>
              <a:t>elles sont signalées dans une </a:t>
            </a:r>
            <a:r>
              <a:rPr lang="fr-FR" b="1" dirty="0"/>
              <a:t>base de données</a:t>
            </a:r>
            <a:r>
              <a:rPr lang="fr-FR" dirty="0"/>
              <a:t> : cette base de données était au départ la Bibliographie nationale des thèses, remplacée ensuite par le Sudoc et par theses.fr.</a:t>
            </a:r>
          </a:p>
          <a:p>
            <a:pPr marL="0" indent="0">
              <a:buNone/>
            </a:pPr>
            <a:endParaRPr lang="fr-FR" dirty="0"/>
          </a:p>
          <a:p>
            <a:endParaRPr lang="fr-FR" dirty="0"/>
          </a:p>
        </p:txBody>
      </p:sp>
      <p:sp>
        <p:nvSpPr>
          <p:cNvPr id="3" name="Espace réservé du pied de page 5">
            <a:extLst>
              <a:ext uri="{FF2B5EF4-FFF2-40B4-BE49-F238E27FC236}">
                <a16:creationId xmlns:a16="http://schemas.microsoft.com/office/drawing/2014/main" id="{0EB7A18E-E397-7E3E-9D3C-FDB6B1B4613D}"/>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360097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L’arrêté du 7 août 2006 (I)</a:t>
            </a:r>
          </a:p>
        </p:txBody>
      </p:sp>
      <p:sp>
        <p:nvSpPr>
          <p:cNvPr id="6" name="Espace réservé du contenu 2"/>
          <p:cNvSpPr>
            <a:spLocks noGrp="1"/>
          </p:cNvSpPr>
          <p:nvPr>
            <p:ph idx="1"/>
          </p:nvPr>
        </p:nvSpPr>
        <p:spPr>
          <a:xfrm>
            <a:off x="1981200" y="1181653"/>
            <a:ext cx="8229600" cy="5439281"/>
          </a:xfrm>
        </p:spPr>
        <p:txBody>
          <a:bodyPr>
            <a:normAutofit fontScale="92500" lnSpcReduction="20000"/>
          </a:bodyPr>
          <a:lstStyle/>
          <a:p>
            <a:pPr marL="0" indent="0" algn="just">
              <a:buNone/>
            </a:pPr>
            <a:r>
              <a:rPr lang="fr-FR" dirty="0"/>
              <a:t>L'</a:t>
            </a:r>
            <a:r>
              <a:rPr lang="fr-FR" dirty="0">
                <a:hlinkClick r:id="rId3" tooltip="Arrêté du 7 août 2006 (nouvelle fenêtre)"/>
              </a:rPr>
              <a:t>arrêté du 7 août 2006</a:t>
            </a:r>
            <a:r>
              <a:rPr lang="fr-FR" dirty="0"/>
              <a:t>, relatif aux modalités de dépôt, de signalement, de reproduction, de diffusion et de conservation des thèses ou des travaux présentés en soutenance en vue du doctorat, stipule que :</a:t>
            </a:r>
          </a:p>
          <a:p>
            <a:pPr marL="0" indent="0">
              <a:buNone/>
            </a:pPr>
            <a:endParaRPr lang="fr-FR" dirty="0"/>
          </a:p>
          <a:p>
            <a:r>
              <a:rPr lang="fr-FR" dirty="0"/>
              <a:t>les thèses de doctorat doivent faire l'objet d'un </a:t>
            </a:r>
            <a:r>
              <a:rPr lang="fr-FR" b="1" dirty="0"/>
              <a:t>dépôt préalable </a:t>
            </a:r>
            <a:r>
              <a:rPr lang="fr-FR" dirty="0"/>
              <a:t>3 semaines avant la soutenance.</a:t>
            </a:r>
          </a:p>
          <a:p>
            <a:pPr marL="0" indent="0">
              <a:buNone/>
            </a:pPr>
            <a:endParaRPr lang="fr-FR" dirty="0"/>
          </a:p>
          <a:p>
            <a:r>
              <a:rPr lang="fr-FR" dirty="0"/>
              <a:t>Si le jury a demandé des corrections au candidat, </a:t>
            </a:r>
            <a:r>
              <a:rPr lang="fr-FR" b="1" dirty="0"/>
              <a:t>le dépôt d’une version corrigée de la thèse, à la place de la version soutenue, est obligatoire</a:t>
            </a:r>
            <a:r>
              <a:rPr lang="fr-FR" dirty="0"/>
              <a:t>, dans un délai de 3 mois.</a:t>
            </a:r>
          </a:p>
          <a:p>
            <a:pPr marL="0" indent="0">
              <a:buNone/>
            </a:pPr>
            <a:endParaRPr lang="fr-FR" b="1" dirty="0"/>
          </a:p>
          <a:p>
            <a:r>
              <a:rPr lang="fr-FR" b="1" dirty="0"/>
              <a:t>la thèse doit être archivée :</a:t>
            </a:r>
          </a:p>
          <a:p>
            <a:pPr lvl="1"/>
            <a:r>
              <a:rPr lang="fr-FR" sz="2000" b="1" dirty="0"/>
              <a:t>au format imprimé, </a:t>
            </a:r>
            <a:r>
              <a:rPr lang="fr-FR" sz="2000" dirty="0"/>
              <a:t>dans la </a:t>
            </a:r>
            <a:r>
              <a:rPr lang="fr-FR" sz="2000" b="1" dirty="0"/>
              <a:t>bibliothèque de l’établissement de soutenance ;</a:t>
            </a:r>
          </a:p>
          <a:p>
            <a:pPr lvl="1"/>
            <a:r>
              <a:rPr lang="fr-FR" sz="2000" dirty="0"/>
              <a:t>OU au </a:t>
            </a:r>
            <a:r>
              <a:rPr lang="fr-FR" sz="2000" b="1" dirty="0"/>
              <a:t>format électronique</a:t>
            </a:r>
            <a:r>
              <a:rPr lang="fr-FR" sz="2000" dirty="0"/>
              <a:t>, au </a:t>
            </a:r>
            <a:r>
              <a:rPr lang="fr-FR" sz="2000" b="1" dirty="0"/>
              <a:t>CINES (Centre Informatique National de l’Enseignement Supérieur)</a:t>
            </a:r>
            <a:r>
              <a:rPr lang="fr-FR" sz="2000" dirty="0"/>
              <a:t>.</a:t>
            </a:r>
          </a:p>
          <a:p>
            <a:endParaRPr lang="fr-FR" dirty="0"/>
          </a:p>
          <a:p>
            <a:pPr marL="0" indent="0" algn="just">
              <a:buNone/>
            </a:pPr>
            <a:r>
              <a:rPr lang="fr-FR" dirty="0"/>
              <a:t>=&gt; </a:t>
            </a:r>
            <a:r>
              <a:rPr lang="fr-FR" sz="2400" b="1" dirty="0"/>
              <a:t>l’arrêté du 7 août 2006 donne naissance au dépôt électronique des thèses. MAIS celui-ci reste facultatif.</a:t>
            </a:r>
          </a:p>
        </p:txBody>
      </p:sp>
      <p:sp>
        <p:nvSpPr>
          <p:cNvPr id="3" name="Espace réservé du pied de page 5">
            <a:extLst>
              <a:ext uri="{FF2B5EF4-FFF2-40B4-BE49-F238E27FC236}">
                <a16:creationId xmlns:a16="http://schemas.microsoft.com/office/drawing/2014/main" id="{B5026AF4-EBF3-753C-E09D-E5F001172A8D}"/>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410113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L’arrêté du 7 août 2006 (II)</a:t>
            </a:r>
          </a:p>
        </p:txBody>
      </p:sp>
      <p:sp>
        <p:nvSpPr>
          <p:cNvPr id="6" name="Espace réservé du contenu 2"/>
          <p:cNvSpPr>
            <a:spLocks noGrp="1"/>
          </p:cNvSpPr>
          <p:nvPr>
            <p:ph idx="1"/>
          </p:nvPr>
        </p:nvSpPr>
        <p:spPr>
          <a:xfrm>
            <a:off x="1981200" y="1181653"/>
            <a:ext cx="8229600" cy="5439281"/>
          </a:xfrm>
        </p:spPr>
        <p:txBody>
          <a:bodyPr>
            <a:normAutofit/>
          </a:bodyPr>
          <a:lstStyle/>
          <a:p>
            <a:r>
              <a:rPr lang="fr-FR" dirty="0"/>
              <a:t>La reproduction et la diffusion de la thèse sur un autre support doit être autorisée par l’auteur (sauf exception en cas de nécessité de conservation de l’archive)</a:t>
            </a:r>
          </a:p>
          <a:p>
            <a:pPr marL="0" indent="0">
              <a:buNone/>
            </a:pPr>
            <a:endParaRPr lang="fr-FR" dirty="0"/>
          </a:p>
          <a:p>
            <a:r>
              <a:rPr lang="fr-FR" dirty="0"/>
              <a:t>les thèses doivent être </a:t>
            </a:r>
            <a:r>
              <a:rPr lang="fr-FR" b="1" dirty="0"/>
              <a:t>signalées dans le Sudoc</a:t>
            </a:r>
            <a:r>
              <a:rPr lang="fr-FR" dirty="0"/>
              <a:t> (et theses.fr, extension du Sudoc) ainsi que dans le </a:t>
            </a:r>
            <a:r>
              <a:rPr lang="fr-FR" b="1" dirty="0"/>
              <a:t>catalogue local de l'établissement</a:t>
            </a:r>
            <a:r>
              <a:rPr lang="fr-FR" dirty="0"/>
              <a:t>.</a:t>
            </a:r>
          </a:p>
          <a:p>
            <a:pPr marL="0" indent="0">
              <a:buNone/>
            </a:pPr>
            <a:endParaRPr lang="fr-FR" dirty="0"/>
          </a:p>
          <a:p>
            <a:r>
              <a:rPr lang="fr-FR" dirty="0"/>
              <a:t>sauf confidentialité, les thèses sont </a:t>
            </a:r>
            <a:r>
              <a:rPr lang="fr-FR" b="1" dirty="0"/>
              <a:t>diffusées :</a:t>
            </a:r>
          </a:p>
          <a:p>
            <a:pPr lvl="1"/>
            <a:r>
              <a:rPr lang="fr-FR" sz="2000" dirty="0"/>
              <a:t>a minima </a:t>
            </a:r>
            <a:r>
              <a:rPr lang="fr-FR" sz="2000" b="1" dirty="0"/>
              <a:t>au sein de la communauté universitaire française et de l’établissement de soutenance (voir </a:t>
            </a:r>
            <a:r>
              <a:rPr lang="fr-FR" sz="2000" b="1" dirty="0">
                <a:latin typeface="Calibri (Corps)"/>
              </a:rPr>
              <a:t>l</a:t>
            </a:r>
            <a:r>
              <a:rPr lang="fr-FR" sz="2000" b="1" dirty="0">
                <a:latin typeface="Calibri (Corps)"/>
                <a:hlinkClick r:id="rId3"/>
              </a:rPr>
              <a:t>’</a:t>
            </a:r>
            <a:r>
              <a:rPr lang="fr-FR" sz="2000" b="1" u="sng" dirty="0">
                <a:solidFill>
                  <a:srgbClr val="0000FF"/>
                </a:solidFill>
                <a:latin typeface="Calibri (Corps)"/>
                <a:ea typeface="Calibri" panose="020F0502020204030204" pitchFamily="34" charset="0"/>
                <a:cs typeface="Times New Roman" panose="02020603050405020304" pitchFamily="18" charset="0"/>
                <a:hlinkClick r:id="rId3"/>
              </a:rPr>
              <a:t>arrêté du 7 août 2006 relatif à la formation doctorale</a:t>
            </a:r>
            <a:r>
              <a:rPr lang="fr-FR" sz="2000" b="1" dirty="0"/>
              <a:t>) </a:t>
            </a:r>
          </a:p>
          <a:p>
            <a:pPr lvl="2"/>
            <a:r>
              <a:rPr lang="fr-FR" dirty="0"/>
              <a:t>ce périmètre de diffusion a été confirmé par le MESR : il est valable pour toutes les thèses soutenues depuis le 01/09/2006</a:t>
            </a:r>
          </a:p>
          <a:p>
            <a:pPr lvl="2"/>
            <a:r>
              <a:rPr lang="fr-FR" dirty="0"/>
              <a:t>la diffusion des thèses via le PEB, au-delà du périmètre de la communauté universitaire française doit être autorisée par les auteurs</a:t>
            </a:r>
          </a:p>
          <a:p>
            <a:endParaRPr lang="fr-FR" dirty="0"/>
          </a:p>
          <a:p>
            <a:endParaRPr lang="fr-FR" dirty="0"/>
          </a:p>
        </p:txBody>
      </p:sp>
      <p:sp>
        <p:nvSpPr>
          <p:cNvPr id="3" name="Espace réservé du pied de page 5">
            <a:extLst>
              <a:ext uri="{FF2B5EF4-FFF2-40B4-BE49-F238E27FC236}">
                <a16:creationId xmlns:a16="http://schemas.microsoft.com/office/drawing/2014/main" id="{5A052266-A9D6-F6CD-A35C-FBB9B0BF1227}"/>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179375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L’arrêté du 7 août 2006 (III)</a:t>
            </a:r>
          </a:p>
        </p:txBody>
      </p:sp>
      <p:sp>
        <p:nvSpPr>
          <p:cNvPr id="6" name="Espace réservé du contenu 2"/>
          <p:cNvSpPr>
            <a:spLocks noGrp="1"/>
          </p:cNvSpPr>
          <p:nvPr>
            <p:ph idx="1"/>
          </p:nvPr>
        </p:nvSpPr>
        <p:spPr>
          <a:xfrm>
            <a:off x="1981200" y="1181653"/>
            <a:ext cx="8229600" cy="5439281"/>
          </a:xfrm>
        </p:spPr>
        <p:txBody>
          <a:bodyPr>
            <a:normAutofit/>
          </a:bodyPr>
          <a:lstStyle/>
          <a:p>
            <a:pPr marL="0" indent="0">
              <a:buNone/>
            </a:pPr>
            <a:r>
              <a:rPr lang="fr-FR" dirty="0"/>
              <a:t>Pour les thèses imprimées :</a:t>
            </a:r>
          </a:p>
          <a:p>
            <a:r>
              <a:rPr lang="fr-FR" dirty="0"/>
              <a:t>les thèses déposées au format imprimé sont </a:t>
            </a:r>
            <a:r>
              <a:rPr lang="fr-FR" b="1" dirty="0"/>
              <a:t>reproduites sous forme de microfiches par l'</a:t>
            </a:r>
            <a:r>
              <a:rPr lang="fr-FR" b="1" dirty="0">
                <a:hlinkClick r:id="rId3" tooltip="ANRT (nouvelle fenêtre)"/>
              </a:rPr>
              <a:t>ANRT</a:t>
            </a:r>
            <a:r>
              <a:rPr lang="fr-FR" dirty="0"/>
              <a:t>, après accord du jury (371 1#$</a:t>
            </a:r>
            <a:r>
              <a:rPr lang="fr-FR" dirty="0" err="1"/>
              <a:t>aPublication</a:t>
            </a:r>
            <a:r>
              <a:rPr lang="fr-FR" dirty="0"/>
              <a:t> autorisée par le jury), et diffusées sous cette forme dans les autres établissements.</a:t>
            </a:r>
          </a:p>
          <a:p>
            <a:pPr marL="0" indent="0">
              <a:buNone/>
            </a:pPr>
            <a:endParaRPr lang="fr-FR" dirty="0"/>
          </a:p>
          <a:p>
            <a:pPr marL="0" indent="0">
              <a:buNone/>
            </a:pPr>
            <a:r>
              <a:rPr lang="fr-FR" dirty="0"/>
              <a:t>Pour les thèses électroniques :</a:t>
            </a:r>
          </a:p>
          <a:p>
            <a:r>
              <a:rPr lang="fr-FR" dirty="0"/>
              <a:t>On ne recueille plus l’avis du jury concernant la diffusion des thèses électroniques : seul l’auteur autorise ou non la diffusion.</a:t>
            </a:r>
          </a:p>
          <a:p>
            <a:r>
              <a:rPr lang="fr-FR" dirty="0"/>
              <a:t>La diffusion des thèses électroniques </a:t>
            </a:r>
            <a:r>
              <a:rPr lang="fr-FR" b="1" dirty="0"/>
              <a:t>sur internet </a:t>
            </a:r>
            <a:r>
              <a:rPr lang="fr-FR" dirty="0"/>
              <a:t>est subordonnée à l'</a:t>
            </a:r>
            <a:r>
              <a:rPr lang="fr-FR" b="1" dirty="0"/>
              <a:t>autorisation des auteurs</a:t>
            </a:r>
            <a:r>
              <a:rPr lang="fr-FR" dirty="0"/>
              <a:t>.</a:t>
            </a:r>
          </a:p>
          <a:p>
            <a:r>
              <a:rPr lang="fr-FR" dirty="0"/>
              <a:t>Les thèses sont traitées dans l’application nationale STAR.</a:t>
            </a:r>
          </a:p>
          <a:p>
            <a:pPr marL="0" indent="0">
              <a:buNone/>
            </a:pPr>
            <a:endParaRPr lang="fr-FR" dirty="0"/>
          </a:p>
          <a:p>
            <a:endParaRPr lang="fr-FR" dirty="0"/>
          </a:p>
        </p:txBody>
      </p:sp>
      <p:sp>
        <p:nvSpPr>
          <p:cNvPr id="3" name="Espace réservé du pied de page 5">
            <a:extLst>
              <a:ext uri="{FF2B5EF4-FFF2-40B4-BE49-F238E27FC236}">
                <a16:creationId xmlns:a16="http://schemas.microsoft.com/office/drawing/2014/main" id="{5A052266-A9D6-F6CD-A35C-FBB9B0BF1227}"/>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373788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4635062"/>
            <a:ext cx="8084126" cy="732277"/>
          </a:xfrm>
        </p:spPr>
        <p:txBody>
          <a:bodyPr>
            <a:noAutofit/>
          </a:bodyPr>
          <a:lstStyle/>
          <a:p>
            <a:r>
              <a:rPr lang="fr-FR" sz="3600" dirty="0"/>
              <a:t>L’arrêté du 25 mai 2016</a:t>
            </a:r>
          </a:p>
        </p:txBody>
      </p:sp>
      <p:sp>
        <p:nvSpPr>
          <p:cNvPr id="6" name="Espace réservé du pied de page 5"/>
          <p:cNvSpPr>
            <a:spLocks noGrp="1"/>
          </p:cNvSpPr>
          <p:nvPr>
            <p:ph type="ftr" sz="quarter" idx="11"/>
          </p:nvPr>
        </p:nvSpPr>
        <p:spPr>
          <a:xfrm>
            <a:off x="1981200" y="-1481"/>
            <a:ext cx="7259934"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14</a:t>
            </a:fld>
            <a:endParaRPr lang="fr-FR"/>
          </a:p>
        </p:txBody>
      </p:sp>
    </p:spTree>
    <p:extLst>
      <p:ext uri="{BB962C8B-B14F-4D97-AF65-F5344CB8AC3E}">
        <p14:creationId xmlns:p14="http://schemas.microsoft.com/office/powerpoint/2010/main" val="417556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L’arrêté du 25 mai 2016 (I)</a:t>
            </a:r>
          </a:p>
        </p:txBody>
      </p:sp>
      <p:sp>
        <p:nvSpPr>
          <p:cNvPr id="6" name="Espace réservé du contenu 2"/>
          <p:cNvSpPr>
            <a:spLocks noGrp="1"/>
          </p:cNvSpPr>
          <p:nvPr>
            <p:ph idx="1"/>
          </p:nvPr>
        </p:nvSpPr>
        <p:spPr>
          <a:xfrm>
            <a:off x="1981200" y="1181653"/>
            <a:ext cx="8229600" cy="5439281"/>
          </a:xfrm>
        </p:spPr>
        <p:txBody>
          <a:bodyPr>
            <a:normAutofit/>
          </a:bodyPr>
          <a:lstStyle/>
          <a:p>
            <a:pPr algn="just">
              <a:buFont typeface="Wingdings" panose="05000000000000000000" pitchFamily="2" charset="2"/>
              <a:buChar char="§"/>
            </a:pPr>
            <a:r>
              <a:rPr lang="fr-FR" dirty="0">
                <a:hlinkClick r:id="rId3"/>
              </a:rPr>
              <a:t>L’arrêté du 25 mai 2016 </a:t>
            </a:r>
            <a:r>
              <a:rPr lang="fr-FR" dirty="0"/>
              <a:t>fixe le cadre national de la formation et les modalités conduisant à la délivrance du diplôme national de doctorat.</a:t>
            </a:r>
          </a:p>
          <a:p>
            <a:pPr marL="0" indent="0" algn="just">
              <a:buNone/>
            </a:pPr>
            <a:endParaRPr lang="fr-FR" dirty="0"/>
          </a:p>
          <a:p>
            <a:pPr algn="just">
              <a:buFont typeface="Wingdings" panose="05000000000000000000" pitchFamily="2" charset="2"/>
              <a:buChar char="§"/>
            </a:pPr>
            <a:r>
              <a:rPr lang="fr-FR" dirty="0"/>
              <a:t>Les articles 24 et 25 traitent des modalités de dépôt, d’archivage, de signalement, de reproduction et de diffusion des thèses.</a:t>
            </a:r>
          </a:p>
          <a:p>
            <a:pPr marL="0" indent="0" algn="just">
              <a:buNone/>
            </a:pPr>
            <a:endParaRPr lang="fr-FR" dirty="0"/>
          </a:p>
          <a:p>
            <a:pPr marL="0" indent="0" algn="just">
              <a:buNone/>
            </a:pPr>
            <a:r>
              <a:rPr lang="fr-FR" dirty="0"/>
              <a:t> </a:t>
            </a:r>
          </a:p>
          <a:p>
            <a:pPr marL="0" indent="0" algn="just">
              <a:buNone/>
            </a:pPr>
            <a:r>
              <a:rPr lang="fr-FR" sz="2400" b="1" dirty="0"/>
              <a:t>=&gt; C’est la fin de l’archivage des thèses au format imprimé. L’archivage au format électronique devient obligatoire pour tous les établissements et toutes les thèses soutenues depuis le 01/09/2016.</a:t>
            </a:r>
          </a:p>
        </p:txBody>
      </p:sp>
      <p:sp>
        <p:nvSpPr>
          <p:cNvPr id="3" name="Espace réservé du pied de page 5">
            <a:extLst>
              <a:ext uri="{FF2B5EF4-FFF2-40B4-BE49-F238E27FC236}">
                <a16:creationId xmlns:a16="http://schemas.microsoft.com/office/drawing/2014/main" id="{64BE6F47-0BF6-A602-5C46-F17DF824529B}"/>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336344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L’arrêté du 25 mai 2016 – article 24</a:t>
            </a:r>
          </a:p>
        </p:txBody>
      </p:sp>
      <p:sp>
        <p:nvSpPr>
          <p:cNvPr id="6" name="Espace réservé du contenu 2"/>
          <p:cNvSpPr>
            <a:spLocks noGrp="1"/>
          </p:cNvSpPr>
          <p:nvPr>
            <p:ph idx="1"/>
          </p:nvPr>
        </p:nvSpPr>
        <p:spPr>
          <a:xfrm>
            <a:off x="1981200" y="1181653"/>
            <a:ext cx="8229600" cy="5439281"/>
          </a:xfrm>
        </p:spPr>
        <p:txBody>
          <a:bodyPr>
            <a:normAutofit fontScale="85000" lnSpcReduction="10000"/>
          </a:bodyPr>
          <a:lstStyle/>
          <a:p>
            <a:pPr marL="0" indent="0">
              <a:buNone/>
            </a:pPr>
            <a:r>
              <a:rPr lang="fr-FR" i="1" dirty="0"/>
              <a:t>Le doctorant engagé dans la préparation d'une thèse de doctorat dépose celle-ci </a:t>
            </a:r>
            <a:r>
              <a:rPr lang="fr-FR" b="1" i="1" dirty="0"/>
              <a:t>un mois avant la date prévue pour la soutenance </a:t>
            </a:r>
            <a:r>
              <a:rPr lang="fr-FR" i="1" dirty="0"/>
              <a:t>au service chargé du doctorat de l'établissement d'enseignement supérieur dans lequel celle-ci s'effectue.</a:t>
            </a:r>
            <a:br>
              <a:rPr lang="fr-FR" i="1" dirty="0"/>
            </a:br>
            <a:endParaRPr lang="fr-FR" i="1" dirty="0"/>
          </a:p>
          <a:p>
            <a:pPr marL="0" indent="0">
              <a:buNone/>
            </a:pPr>
            <a:r>
              <a:rPr lang="fr-FR" i="1" dirty="0"/>
              <a:t>Le doctorant fournit sa thèse sous forme numérique selon les prescriptions de l'établissement de soutenance. Il fournit en outre des exemplaires sur support papier destinés aux membres du jury, lorsque ceux-ci en ont exprimé la demande. Si le doctorant ou les membres du jury souhaitent disposer d'exemplaires imprimés, l'établissement assure l'impression de la thèse à partir du support numérique.</a:t>
            </a:r>
            <a:br>
              <a:rPr lang="fr-FR" i="1" dirty="0"/>
            </a:br>
            <a:endParaRPr lang="fr-FR" i="1" dirty="0"/>
          </a:p>
          <a:p>
            <a:pPr marL="0" indent="0">
              <a:buNone/>
            </a:pPr>
            <a:r>
              <a:rPr lang="fr-FR" i="1" dirty="0"/>
              <a:t>La </a:t>
            </a:r>
            <a:r>
              <a:rPr lang="fr-FR" b="1" i="1" dirty="0"/>
              <a:t>soutenance est conditionnée par la délivrance au président du jury par le service chargé du doctorat d'une attestation du dépôt de la thèse</a:t>
            </a:r>
            <a:r>
              <a:rPr lang="fr-FR" i="1" dirty="0"/>
              <a:t> et du bordereau électronique complété, avec le concours du service chargé du doctorat et du service commun de la documentation ou du service </a:t>
            </a:r>
            <a:r>
              <a:rPr lang="fr-FR" i="1" dirty="0" err="1"/>
              <a:t>interétablissements</a:t>
            </a:r>
            <a:r>
              <a:rPr lang="fr-FR" i="1" dirty="0"/>
              <a:t> de coopération documentaire ou de la bibliothèque, comportant un résumé en français et un résumé en anglais ainsi qu'une liste de mots-clés. Il comprend notamment les métadonnées nécessaires à la description, la gestion, la diffusion et l'archivage de la thèse, conformes aux règles de signalement définies par l'Agence bibliographique de l'enseignement supérieur.</a:t>
            </a:r>
            <a:br>
              <a:rPr lang="fr-FR" i="1" dirty="0"/>
            </a:br>
            <a:endParaRPr lang="fr-FR" i="1" dirty="0"/>
          </a:p>
          <a:p>
            <a:pPr marL="0" indent="0">
              <a:buNone/>
            </a:pPr>
            <a:r>
              <a:rPr lang="fr-FR" i="1" dirty="0"/>
              <a:t>Si le jury a demandé l'introduction de corrections dans la thèse, le nouveau docteur dispose d'un délai de </a:t>
            </a:r>
            <a:r>
              <a:rPr lang="fr-FR" b="1" i="1" dirty="0"/>
              <a:t>trois mois pour déposer sa thèse corrigée sous forme électronique</a:t>
            </a:r>
            <a:r>
              <a:rPr lang="fr-FR" i="1" dirty="0"/>
              <a:t>.</a:t>
            </a:r>
          </a:p>
          <a:p>
            <a:pPr marL="0" indent="0">
              <a:buNone/>
            </a:pPr>
            <a:r>
              <a:rPr lang="fr-FR" b="1" i="1" dirty="0"/>
              <a:t>La délivrance du diplôme de doctorat est conditionnée au dépôt de la thèse corrigée.</a:t>
            </a:r>
          </a:p>
          <a:p>
            <a:pPr marL="0" indent="0" algn="just">
              <a:buNone/>
            </a:pPr>
            <a:endParaRPr lang="fr-FR" sz="2400" b="1" dirty="0"/>
          </a:p>
        </p:txBody>
      </p:sp>
      <p:sp>
        <p:nvSpPr>
          <p:cNvPr id="3" name="Espace réservé du pied de page 5">
            <a:extLst>
              <a:ext uri="{FF2B5EF4-FFF2-40B4-BE49-F238E27FC236}">
                <a16:creationId xmlns:a16="http://schemas.microsoft.com/office/drawing/2014/main" id="{64BE6F47-0BF6-A602-5C46-F17DF824529B}"/>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205028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L’arrêté du 25 mai 2016 – article 25</a:t>
            </a:r>
          </a:p>
        </p:txBody>
      </p:sp>
      <p:sp>
        <p:nvSpPr>
          <p:cNvPr id="6" name="Espace réservé du contenu 2"/>
          <p:cNvSpPr>
            <a:spLocks noGrp="1"/>
          </p:cNvSpPr>
          <p:nvPr>
            <p:ph idx="1"/>
          </p:nvPr>
        </p:nvSpPr>
        <p:spPr>
          <a:xfrm>
            <a:off x="1981200" y="1181653"/>
            <a:ext cx="8229600" cy="5439281"/>
          </a:xfrm>
        </p:spPr>
        <p:txBody>
          <a:bodyPr>
            <a:normAutofit fontScale="92500" lnSpcReduction="20000"/>
          </a:bodyPr>
          <a:lstStyle/>
          <a:p>
            <a:pPr marL="0" indent="0" algn="just">
              <a:buNone/>
            </a:pPr>
            <a:r>
              <a:rPr lang="fr-FR" i="1" dirty="0"/>
              <a:t>L'établissement de soutenance procède au dépôt de la version validée de la thèse dans ses formats de diffusion et d'archivage, ainsi que du bordereau électronique, dans </a:t>
            </a:r>
            <a:r>
              <a:rPr lang="fr-FR" b="1" i="1" dirty="0"/>
              <a:t>l'application nationale Star</a:t>
            </a:r>
            <a:r>
              <a:rPr lang="fr-FR" i="1" dirty="0"/>
              <a:t>, gérée par l'Agence bibliographique de l'enseignement supérieur, qui assure les fonctions suivantes :</a:t>
            </a:r>
          </a:p>
          <a:p>
            <a:pPr marL="0" indent="0" algn="just">
              <a:buNone/>
            </a:pPr>
            <a:endParaRPr lang="fr-FR" i="1" dirty="0"/>
          </a:p>
          <a:p>
            <a:pPr marL="0" indent="0" algn="just">
              <a:buNone/>
            </a:pPr>
            <a:r>
              <a:rPr lang="fr-FR" i="1" dirty="0"/>
              <a:t>1° </a:t>
            </a:r>
            <a:r>
              <a:rPr lang="fr-FR" b="1" i="1" dirty="0"/>
              <a:t>Enregistrement du dépôt de la version de diffusion et de la version d'archivage</a:t>
            </a:r>
            <a:r>
              <a:rPr lang="fr-FR" i="1" dirty="0"/>
              <a:t> de la thèse ainsi que de ses </a:t>
            </a:r>
            <a:r>
              <a:rPr lang="fr-FR" b="1" i="1" dirty="0"/>
              <a:t>métadonnées</a:t>
            </a:r>
            <a:r>
              <a:rPr lang="fr-FR" i="1" dirty="0"/>
              <a:t> ;</a:t>
            </a:r>
          </a:p>
          <a:p>
            <a:pPr marL="0" indent="0" algn="just">
              <a:buNone/>
            </a:pPr>
            <a:r>
              <a:rPr lang="fr-FR" i="1" dirty="0"/>
              <a:t>2° </a:t>
            </a:r>
            <a:r>
              <a:rPr lang="fr-FR" b="1" i="1" dirty="0"/>
              <a:t>Signalement dans le catalogue </a:t>
            </a:r>
            <a:r>
              <a:rPr lang="fr-FR" b="1" i="1" dirty="0" err="1"/>
              <a:t>Sudoc</a:t>
            </a:r>
            <a:r>
              <a:rPr lang="fr-FR" b="1" i="1" dirty="0"/>
              <a:t> </a:t>
            </a:r>
            <a:r>
              <a:rPr lang="fr-FR" i="1" dirty="0"/>
              <a:t>et sur la </a:t>
            </a:r>
            <a:r>
              <a:rPr lang="fr-FR" b="1" i="1" dirty="0"/>
              <a:t>plateforme theses.fr </a:t>
            </a:r>
            <a:r>
              <a:rPr lang="fr-FR" i="1" dirty="0"/>
              <a:t>;</a:t>
            </a:r>
          </a:p>
          <a:p>
            <a:pPr marL="0" indent="0" algn="just">
              <a:buNone/>
            </a:pPr>
            <a:r>
              <a:rPr lang="fr-FR" i="1" dirty="0"/>
              <a:t>3° Attribution d'un </a:t>
            </a:r>
            <a:r>
              <a:rPr lang="fr-FR" b="1" i="1" dirty="0"/>
              <a:t>identifiant permanent </a:t>
            </a:r>
            <a:r>
              <a:rPr lang="fr-FR" i="1" dirty="0"/>
              <a:t>;</a:t>
            </a:r>
          </a:p>
          <a:p>
            <a:pPr marL="0" indent="0" algn="just">
              <a:buNone/>
            </a:pPr>
            <a:r>
              <a:rPr lang="fr-FR" i="1" dirty="0"/>
              <a:t>4° Envoi de la </a:t>
            </a:r>
            <a:r>
              <a:rPr lang="fr-FR" b="1" i="1" dirty="0"/>
              <a:t>version d'archivage</a:t>
            </a:r>
            <a:r>
              <a:rPr lang="fr-FR" i="1" dirty="0"/>
              <a:t>, y compris dans le cas d'une thèse non diffusable, au </a:t>
            </a:r>
            <a:r>
              <a:rPr lang="fr-FR" b="1" i="1" dirty="0"/>
              <a:t>Centre informatique national de l'enseignement supérieur </a:t>
            </a:r>
            <a:r>
              <a:rPr lang="fr-FR" i="1" dirty="0"/>
              <a:t>;</a:t>
            </a:r>
          </a:p>
          <a:p>
            <a:pPr marL="0" indent="0" algn="just">
              <a:buNone/>
            </a:pPr>
            <a:r>
              <a:rPr lang="fr-FR" i="1" dirty="0"/>
              <a:t>5° Le cas échéant, </a:t>
            </a:r>
            <a:r>
              <a:rPr lang="fr-FR" b="1" i="1" dirty="0"/>
              <a:t>mise à disposition des métadonnées </a:t>
            </a:r>
            <a:r>
              <a:rPr lang="fr-FR" i="1" dirty="0"/>
              <a:t>et éventuellement de la version de diffusion de la thèse.</a:t>
            </a:r>
          </a:p>
          <a:p>
            <a:pPr marL="0" indent="0" algn="just">
              <a:buNone/>
            </a:pPr>
            <a:endParaRPr lang="fr-FR" i="1" dirty="0"/>
          </a:p>
          <a:p>
            <a:pPr marL="0" indent="0" algn="just">
              <a:buNone/>
            </a:pPr>
            <a:r>
              <a:rPr lang="fr-FR" i="1" dirty="0"/>
              <a:t>Sauf si la thèse présente un caractère de confidentialité avéré, sa </a:t>
            </a:r>
            <a:r>
              <a:rPr lang="fr-FR" b="1" i="1" dirty="0"/>
              <a:t>diffusion est assurée dans l'établissement de soutenance et au sein de l'ensemble de la communauté universitaire</a:t>
            </a:r>
            <a:r>
              <a:rPr lang="fr-FR" i="1" dirty="0"/>
              <a:t>. La </a:t>
            </a:r>
            <a:r>
              <a:rPr lang="fr-FR" b="1" i="1" dirty="0"/>
              <a:t>diffusion en ligne de la thèse au-delà de ce périmètre est subordonnée à l'autorisation de son auteur, sous réserve de l'absence de clause de confidentialité</a:t>
            </a:r>
            <a:r>
              <a:rPr lang="fr-FR" i="1" dirty="0"/>
              <a:t>.</a:t>
            </a:r>
            <a:endParaRPr lang="fr-FR" sz="2400" b="1" i="1" dirty="0"/>
          </a:p>
        </p:txBody>
      </p:sp>
      <p:sp>
        <p:nvSpPr>
          <p:cNvPr id="3" name="Espace réservé du pied de page 5">
            <a:extLst>
              <a:ext uri="{FF2B5EF4-FFF2-40B4-BE49-F238E27FC236}">
                <a16:creationId xmlns:a16="http://schemas.microsoft.com/office/drawing/2014/main" id="{64BE6F47-0BF6-A602-5C46-F17DF824529B}"/>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217834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L’arrêté du 25 mai 2016 (II)</a:t>
            </a:r>
          </a:p>
        </p:txBody>
      </p:sp>
      <p:sp>
        <p:nvSpPr>
          <p:cNvPr id="6" name="Espace réservé du contenu 2"/>
          <p:cNvSpPr>
            <a:spLocks noGrp="1"/>
          </p:cNvSpPr>
          <p:nvPr>
            <p:ph idx="1"/>
          </p:nvPr>
        </p:nvSpPr>
        <p:spPr>
          <a:xfrm>
            <a:off x="1981200" y="1181653"/>
            <a:ext cx="8229600" cy="5439281"/>
          </a:xfrm>
        </p:spPr>
        <p:txBody>
          <a:bodyPr>
            <a:normAutofit fontScale="92500" lnSpcReduction="10000"/>
          </a:bodyPr>
          <a:lstStyle/>
          <a:p>
            <a:r>
              <a:rPr lang="fr-FR" dirty="0"/>
              <a:t>les thèses de doctorat doivent faire l'objet d'un </a:t>
            </a:r>
            <a:r>
              <a:rPr lang="fr-FR" b="1" dirty="0"/>
              <a:t>dépôt préalable 1 mois</a:t>
            </a:r>
            <a:r>
              <a:rPr lang="fr-FR" dirty="0"/>
              <a:t> avant la soutenance.</a:t>
            </a:r>
          </a:p>
          <a:p>
            <a:endParaRPr lang="fr-FR" b="1" dirty="0"/>
          </a:p>
          <a:p>
            <a:pPr algn="just">
              <a:buFont typeface="Wingdings" panose="05000000000000000000" pitchFamily="2" charset="2"/>
              <a:buChar char="§"/>
            </a:pPr>
            <a:r>
              <a:rPr lang="fr-FR" dirty="0"/>
              <a:t>Le traitement des thèses se fait dans l’</a:t>
            </a:r>
            <a:r>
              <a:rPr lang="fr-FR" b="1" dirty="0"/>
              <a:t>application nationale STAR</a:t>
            </a:r>
            <a:r>
              <a:rPr lang="fr-FR" dirty="0"/>
              <a:t>.</a:t>
            </a:r>
          </a:p>
          <a:p>
            <a:pPr algn="just">
              <a:buFont typeface="Wingdings" panose="05000000000000000000" pitchFamily="2" charset="2"/>
              <a:buChar char="§"/>
            </a:pPr>
            <a:endParaRPr lang="fr-FR" dirty="0"/>
          </a:p>
          <a:p>
            <a:pPr algn="just">
              <a:buFont typeface="Wingdings" panose="05000000000000000000" pitchFamily="2" charset="2"/>
              <a:buChar char="§"/>
            </a:pPr>
            <a:r>
              <a:rPr lang="fr-FR" b="1" dirty="0"/>
              <a:t>Les thèses doivent être archivées </a:t>
            </a:r>
            <a:r>
              <a:rPr lang="fr-FR" dirty="0"/>
              <a:t>au </a:t>
            </a:r>
            <a:r>
              <a:rPr lang="fr-FR" b="1" dirty="0"/>
              <a:t>format électronique</a:t>
            </a:r>
            <a:r>
              <a:rPr lang="fr-FR" dirty="0"/>
              <a:t>, de manière pérenne, au </a:t>
            </a:r>
            <a:r>
              <a:rPr lang="fr-FR" b="1" dirty="0"/>
              <a:t>CINES.</a:t>
            </a:r>
            <a:endParaRPr lang="fr-FR" dirty="0"/>
          </a:p>
          <a:p>
            <a:pPr marL="0" indent="0" algn="just">
              <a:buNone/>
            </a:pPr>
            <a:endParaRPr lang="fr-FR" dirty="0"/>
          </a:p>
          <a:p>
            <a:r>
              <a:rPr lang="fr-FR" dirty="0"/>
              <a:t>sauf confidentialité, les thèses sont </a:t>
            </a:r>
            <a:r>
              <a:rPr lang="fr-FR" b="1" dirty="0"/>
              <a:t>diffusées :</a:t>
            </a:r>
          </a:p>
          <a:p>
            <a:pPr lvl="1"/>
            <a:r>
              <a:rPr lang="fr-FR" sz="2000" dirty="0"/>
              <a:t>a minima </a:t>
            </a:r>
            <a:r>
              <a:rPr lang="fr-FR" sz="2000" b="1" dirty="0"/>
              <a:t>au sein de la communauté universitaire française </a:t>
            </a:r>
          </a:p>
          <a:p>
            <a:pPr lvl="2"/>
            <a:r>
              <a:rPr lang="fr-FR" sz="1600" dirty="0"/>
              <a:t>la diffusion des thèses via le PEB, au-delà du périmètre de la communauté universitaire française doit être autorisée par les auteurs</a:t>
            </a:r>
          </a:p>
          <a:p>
            <a:pPr lvl="1"/>
            <a:r>
              <a:rPr lang="fr-FR" sz="2000" dirty="0"/>
              <a:t>la diffusion des thèses électroniques en open </a:t>
            </a:r>
            <a:r>
              <a:rPr lang="fr-FR" sz="2000" dirty="0" err="1"/>
              <a:t>access</a:t>
            </a:r>
            <a:r>
              <a:rPr lang="fr-FR" sz="2000" dirty="0"/>
              <a:t> </a:t>
            </a:r>
            <a:r>
              <a:rPr lang="fr-FR" sz="2000" b="1" dirty="0"/>
              <a:t>sur internet </a:t>
            </a:r>
            <a:r>
              <a:rPr lang="fr-FR" sz="2000" dirty="0"/>
              <a:t>est subordonnée à l'</a:t>
            </a:r>
            <a:r>
              <a:rPr lang="fr-FR" sz="2000" b="1" dirty="0"/>
              <a:t>autorisation des auteurs</a:t>
            </a:r>
            <a:r>
              <a:rPr lang="fr-FR" sz="2000" dirty="0"/>
              <a:t>.</a:t>
            </a:r>
          </a:p>
          <a:p>
            <a:pPr marL="0" indent="0">
              <a:buNone/>
            </a:pPr>
            <a:endParaRPr lang="fr-FR" dirty="0"/>
          </a:p>
          <a:p>
            <a:r>
              <a:rPr lang="fr-FR" dirty="0"/>
              <a:t>Si le jury a demandé des corrections au candidat, </a:t>
            </a:r>
            <a:r>
              <a:rPr lang="fr-FR" b="1" dirty="0"/>
              <a:t>le dépôt d’une version corrigée de la thèse, à la place de la version soutenue, est obligatoire</a:t>
            </a:r>
            <a:r>
              <a:rPr lang="fr-FR" dirty="0"/>
              <a:t>, dans un délai de 3 mois.</a:t>
            </a:r>
          </a:p>
        </p:txBody>
      </p:sp>
      <p:sp>
        <p:nvSpPr>
          <p:cNvPr id="3" name="Espace réservé du pied de page 5">
            <a:extLst>
              <a:ext uri="{FF2B5EF4-FFF2-40B4-BE49-F238E27FC236}">
                <a16:creationId xmlns:a16="http://schemas.microsoft.com/office/drawing/2014/main" id="{71CA2968-25F0-3D1A-C873-5A1E762CC910}"/>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88768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Mise à jour du 26 août 2022</a:t>
            </a:r>
          </a:p>
        </p:txBody>
      </p:sp>
      <p:sp>
        <p:nvSpPr>
          <p:cNvPr id="6" name="Espace réservé du contenu 2"/>
          <p:cNvSpPr>
            <a:spLocks noGrp="1"/>
          </p:cNvSpPr>
          <p:nvPr>
            <p:ph idx="1"/>
          </p:nvPr>
        </p:nvSpPr>
        <p:spPr>
          <a:xfrm>
            <a:off x="1981200" y="1181653"/>
            <a:ext cx="8229600" cy="5439281"/>
          </a:xfrm>
        </p:spPr>
        <p:txBody>
          <a:bodyPr>
            <a:normAutofit/>
          </a:bodyPr>
          <a:lstStyle/>
          <a:p>
            <a:r>
              <a:rPr lang="fr-FR" dirty="0">
                <a:hlinkClick r:id="rId3"/>
              </a:rPr>
              <a:t>Arrêté du 26 août 2022 </a:t>
            </a:r>
            <a:r>
              <a:rPr lang="fr-FR" dirty="0"/>
              <a:t>modifiant l'arrêté du 25 mai 2016 fixant le cadre national de la formation et les modalités conduisant à la délivrance du diplôme national de doctorat</a:t>
            </a:r>
          </a:p>
          <a:p>
            <a:endParaRPr lang="fr-FR" b="1" dirty="0"/>
          </a:p>
          <a:p>
            <a:pPr algn="just">
              <a:buFont typeface="Wingdings" panose="05000000000000000000" pitchFamily="2" charset="2"/>
              <a:buChar char="§"/>
            </a:pPr>
            <a:r>
              <a:rPr lang="fr-FR" dirty="0"/>
              <a:t>Peu de modifications sur les articles 24 et 25 (surtout des reformulations pour apporter des précisions ou en retirer).</a:t>
            </a:r>
          </a:p>
          <a:p>
            <a:pPr marL="0" indent="0" algn="just">
              <a:buNone/>
            </a:pPr>
            <a:endParaRPr lang="fr-FR" dirty="0"/>
          </a:p>
          <a:p>
            <a:pPr algn="just">
              <a:buFont typeface="Wingdings" panose="05000000000000000000" pitchFamily="2" charset="2"/>
              <a:buChar char="§"/>
            </a:pPr>
            <a:r>
              <a:rPr lang="fr-FR" dirty="0"/>
              <a:t>Après la phrase « Si le jury a demandé l'introduction de corrections dans la thèse, le nouveau docteur dispose d'un délai de trois mois pour déposer sa thèse corrigée sous forme électronique. », un ajout important : « </a:t>
            </a:r>
            <a:r>
              <a:rPr lang="fr-FR" b="1" dirty="0"/>
              <a:t>La délivrance du diplôme de doctorat est conditionnée au dépôt de la thèse corrigée.</a:t>
            </a:r>
            <a:r>
              <a:rPr lang="fr-FR" dirty="0"/>
              <a:t> »</a:t>
            </a:r>
          </a:p>
          <a:p>
            <a:pPr lvl="1" algn="just">
              <a:buFont typeface="Wingdings" panose="05000000000000000000" pitchFamily="2" charset="2"/>
              <a:buChar char="§"/>
            </a:pPr>
            <a:r>
              <a:rPr lang="fr-FR" dirty="0"/>
              <a:t>Pour insister sur le caractère obligatoire du dépôt et donner un levier de coercition aux établissements.</a:t>
            </a:r>
          </a:p>
          <a:p>
            <a:pPr algn="just">
              <a:buFont typeface="Wingdings" panose="05000000000000000000" pitchFamily="2" charset="2"/>
              <a:buChar char="§"/>
            </a:pPr>
            <a:endParaRPr lang="fr-FR" dirty="0"/>
          </a:p>
        </p:txBody>
      </p:sp>
      <p:sp>
        <p:nvSpPr>
          <p:cNvPr id="3" name="Espace réservé du pied de page 5">
            <a:extLst>
              <a:ext uri="{FF2B5EF4-FFF2-40B4-BE49-F238E27FC236}">
                <a16:creationId xmlns:a16="http://schemas.microsoft.com/office/drawing/2014/main" id="{826D0193-CE56-8809-4937-BAF805A1731E}"/>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356232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ADEB5A-B1FF-2CF0-6E12-5ADA3F486911}"/>
              </a:ext>
            </a:extLst>
          </p:cNvPr>
          <p:cNvSpPr>
            <a:spLocks noGrp="1"/>
          </p:cNvSpPr>
          <p:nvPr>
            <p:ph type="ctrTitle"/>
          </p:nvPr>
        </p:nvSpPr>
        <p:spPr/>
        <p:txBody>
          <a:bodyPr>
            <a:normAutofit/>
          </a:bodyPr>
          <a:lstStyle/>
          <a:p>
            <a:r>
              <a:rPr lang="fr-FR" sz="3200" dirty="0"/>
              <a:t>Réglementation relative à l’archivage, au signalement et à la diffusion des thèses de doctorat</a:t>
            </a:r>
          </a:p>
        </p:txBody>
      </p:sp>
      <p:sp>
        <p:nvSpPr>
          <p:cNvPr id="5" name="Sous-titre 4">
            <a:extLst>
              <a:ext uri="{FF2B5EF4-FFF2-40B4-BE49-F238E27FC236}">
                <a16:creationId xmlns:a16="http://schemas.microsoft.com/office/drawing/2014/main" id="{415A62A5-16A9-21BC-7D5D-228F19435C6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93133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Focus sur la notion de communauté universitaire</a:t>
            </a:r>
          </a:p>
        </p:txBody>
      </p:sp>
      <p:sp>
        <p:nvSpPr>
          <p:cNvPr id="6" name="Espace réservé du contenu 2"/>
          <p:cNvSpPr>
            <a:spLocks noGrp="1"/>
          </p:cNvSpPr>
          <p:nvPr>
            <p:ph idx="1"/>
          </p:nvPr>
        </p:nvSpPr>
        <p:spPr>
          <a:xfrm>
            <a:off x="1981200" y="1181653"/>
            <a:ext cx="8229600" cy="5439281"/>
          </a:xfrm>
        </p:spPr>
        <p:txBody>
          <a:bodyPr vert="horz" lIns="91440" tIns="45720" rIns="91440" bIns="45720" rtlCol="0" anchor="t">
            <a:normAutofit/>
          </a:bodyPr>
          <a:lstStyle/>
          <a:p>
            <a:r>
              <a:rPr lang="fr-FR" dirty="0">
                <a:latin typeface="Calibri (Corps)"/>
              </a:rPr>
              <a:t>Notion </a:t>
            </a:r>
            <a:r>
              <a:rPr lang="fr-FR" dirty="0">
                <a:effectLst/>
                <a:latin typeface="Calibri (Corps)"/>
              </a:rPr>
              <a:t>définie dans l'</a:t>
            </a:r>
            <a:r>
              <a:rPr lang="fr-FR" dirty="0">
                <a:effectLst/>
                <a:latin typeface="Calibri (Corps)"/>
                <a:hlinkClick r:id="rId3"/>
              </a:rPr>
              <a:t>article L111-5 du Code de l’Education </a:t>
            </a:r>
            <a:r>
              <a:rPr lang="fr-FR" dirty="0">
                <a:effectLst/>
                <a:latin typeface="Calibri (Corps)"/>
              </a:rPr>
              <a:t>: </a:t>
            </a:r>
            <a:endParaRPr lang="fr-FR" i="1" dirty="0">
              <a:latin typeface="Calibri (Corps)"/>
            </a:endParaRPr>
          </a:p>
          <a:p>
            <a:pPr lvl="1"/>
            <a:r>
              <a:rPr lang="fr-FR" sz="1800" i="1" dirty="0">
                <a:latin typeface="Calibri (Corps)"/>
              </a:rPr>
              <a:t>Le service public de l'enseignement supérieur </a:t>
            </a:r>
            <a:r>
              <a:rPr lang="fr-FR" sz="1800" b="1" i="1" dirty="0">
                <a:latin typeface="Calibri (Corps)"/>
              </a:rPr>
              <a:t>rassemble les usagers et les personnels qui assurent le fonctionnement des établissements et participent à l'accomplissement des missions de ceux-ci</a:t>
            </a:r>
            <a:r>
              <a:rPr lang="fr-FR" sz="1800" i="1" dirty="0">
                <a:latin typeface="Calibri (Corps)"/>
              </a:rPr>
              <a:t> </a:t>
            </a:r>
            <a:r>
              <a:rPr lang="fr-FR" sz="1800" b="1" i="1" dirty="0">
                <a:latin typeface="Calibri (Corps)"/>
              </a:rPr>
              <a:t>dans</a:t>
            </a:r>
            <a:r>
              <a:rPr lang="fr-FR" sz="1800" i="1" dirty="0">
                <a:latin typeface="Calibri (Corps)"/>
              </a:rPr>
              <a:t> </a:t>
            </a:r>
            <a:r>
              <a:rPr lang="fr-FR" sz="1800" b="1" i="1" dirty="0">
                <a:latin typeface="Calibri (Corps)"/>
              </a:rPr>
              <a:t>une </a:t>
            </a:r>
            <a:r>
              <a:rPr lang="fr-FR" sz="1800" b="1" i="1" u="sng" dirty="0">
                <a:latin typeface="Calibri (Corps)"/>
              </a:rPr>
              <a:t>communauté universitaire</a:t>
            </a:r>
            <a:r>
              <a:rPr lang="fr-FR" sz="1800" i="1" dirty="0">
                <a:latin typeface="Calibri (Corps)"/>
              </a:rPr>
              <a:t>. </a:t>
            </a:r>
            <a:br>
              <a:rPr lang="fr-FR" dirty="0">
                <a:effectLst/>
                <a:latin typeface="Calibri (Corps)"/>
              </a:rPr>
            </a:br>
            <a:endParaRPr lang="fr-FR" dirty="0">
              <a:effectLst/>
              <a:latin typeface="Calibri (Corps)"/>
            </a:endParaRPr>
          </a:p>
          <a:p>
            <a:r>
              <a:rPr lang="fr-FR" dirty="0">
                <a:latin typeface="Calibri (Corps)"/>
              </a:rPr>
              <a:t>Il s’agit donc de </a:t>
            </a:r>
            <a:r>
              <a:rPr lang="fr-FR" b="1" dirty="0">
                <a:latin typeface="Calibri (Corps)"/>
              </a:rPr>
              <a:t>l’ensemble des usagers de l’ESR français : enseignants, chercheurs, étudiants, personnels</a:t>
            </a:r>
            <a:r>
              <a:rPr lang="fr-FR" dirty="0">
                <a:latin typeface="Calibri (Corps)"/>
              </a:rPr>
              <a:t>.</a:t>
            </a:r>
          </a:p>
          <a:p>
            <a:pPr marL="0" indent="0">
              <a:buNone/>
            </a:pPr>
            <a:endParaRPr lang="fr-FR" dirty="0">
              <a:latin typeface="Calibri (Corps)"/>
            </a:endParaRPr>
          </a:p>
          <a:p>
            <a:r>
              <a:rPr lang="fr-FR" dirty="0">
                <a:latin typeface="Calibri (Corps)"/>
              </a:rPr>
              <a:t>S</a:t>
            </a:r>
            <a:r>
              <a:rPr lang="fr-FR" dirty="0">
                <a:effectLst/>
                <a:latin typeface="Calibri (Corps)"/>
              </a:rPr>
              <a:t>'entend </a:t>
            </a:r>
            <a:r>
              <a:rPr lang="fr-FR" b="1" dirty="0">
                <a:effectLst/>
                <a:latin typeface="Calibri (Corps)"/>
              </a:rPr>
              <a:t>au niveau national </a:t>
            </a:r>
            <a:r>
              <a:rPr lang="fr-FR" dirty="0">
                <a:effectLst/>
                <a:latin typeface="Calibri (Corps)"/>
              </a:rPr>
              <a:t>seulement, puisque l'application du Code de l'Education concerne uniquement la France.</a:t>
            </a:r>
          </a:p>
          <a:p>
            <a:endParaRPr lang="fr-FR" dirty="0">
              <a:effectLst/>
              <a:latin typeface="Calibri (Corps)"/>
            </a:endParaRPr>
          </a:p>
          <a:p>
            <a:r>
              <a:rPr lang="fr-FR" b="1" dirty="0">
                <a:effectLst/>
                <a:latin typeface="Calibri (Corps)"/>
              </a:rPr>
              <a:t>Ne couvre donc pas la communauté universitaire internationale</a:t>
            </a:r>
            <a:r>
              <a:rPr lang="fr-FR" dirty="0">
                <a:effectLst/>
                <a:latin typeface="Calibri (Corps)"/>
              </a:rPr>
              <a:t>.</a:t>
            </a:r>
          </a:p>
          <a:p>
            <a:endParaRPr lang="fr-FR" dirty="0">
              <a:effectLst/>
            </a:endParaRPr>
          </a:p>
          <a:p>
            <a:pPr algn="just">
              <a:buFont typeface="Wingdings" panose="05000000000000000000" pitchFamily="2" charset="2"/>
              <a:buChar char="§"/>
            </a:pPr>
            <a:endParaRPr lang="fr-FR" dirty="0"/>
          </a:p>
        </p:txBody>
      </p:sp>
      <p:sp>
        <p:nvSpPr>
          <p:cNvPr id="3" name="Espace réservé du pied de page 5">
            <a:extLst>
              <a:ext uri="{FF2B5EF4-FFF2-40B4-BE49-F238E27FC236}">
                <a16:creationId xmlns:a16="http://schemas.microsoft.com/office/drawing/2014/main" id="{04A1D9BB-F893-A760-5107-EFB783010A89}"/>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43020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fontScale="90000"/>
          </a:bodyPr>
          <a:lstStyle/>
          <a:p>
            <a:r>
              <a:rPr lang="fr-FR" dirty="0"/>
              <a:t>A propos de la diffusion des thèses à la communauté de l’ESR (I)</a:t>
            </a:r>
          </a:p>
        </p:txBody>
      </p:sp>
      <p:sp>
        <p:nvSpPr>
          <p:cNvPr id="32" name="Espace réservé du contenu 2"/>
          <p:cNvSpPr>
            <a:spLocks noGrp="1"/>
          </p:cNvSpPr>
          <p:nvPr>
            <p:ph idx="1"/>
          </p:nvPr>
        </p:nvSpPr>
        <p:spPr>
          <a:xfrm>
            <a:off x="1981200" y="1181653"/>
            <a:ext cx="8229600" cy="5282157"/>
          </a:xfrm>
        </p:spPr>
        <p:txBody>
          <a:bodyPr>
            <a:normAutofit/>
          </a:bodyPr>
          <a:lstStyle/>
          <a:p>
            <a:pPr>
              <a:buFont typeface="Wingdings" panose="05000000000000000000" pitchFamily="2" charset="2"/>
              <a:buChar char="§"/>
            </a:pPr>
            <a:r>
              <a:rPr lang="fr-FR" sz="2400" dirty="0"/>
              <a:t>Mis en place depuis mi-mars 2024</a:t>
            </a:r>
          </a:p>
          <a:p>
            <a:pPr>
              <a:buFont typeface="Wingdings" panose="05000000000000000000" pitchFamily="2" charset="2"/>
              <a:buChar char="§"/>
            </a:pPr>
            <a:r>
              <a:rPr lang="fr-FR" sz="2400" dirty="0"/>
              <a:t>Via theses.fr</a:t>
            </a:r>
          </a:p>
          <a:p>
            <a:pPr>
              <a:buFont typeface="Wingdings" panose="05000000000000000000" pitchFamily="2" charset="2"/>
              <a:buChar char="§"/>
            </a:pPr>
            <a:r>
              <a:rPr lang="fr-FR" sz="2400" dirty="0"/>
              <a:t>Message d’avertissement rappelant la réglementation : </a:t>
            </a:r>
          </a:p>
          <a:p>
            <a:pPr lvl="1">
              <a:buFont typeface="Wingdings" panose="05000000000000000000" pitchFamily="2" charset="2"/>
              <a:buChar char="§"/>
            </a:pPr>
            <a:r>
              <a:rPr lang="fr-FR" sz="2000" dirty="0"/>
              <a:t>qui a accès aux thèses en accès restreint : membres de la communauté universitaire</a:t>
            </a:r>
          </a:p>
          <a:p>
            <a:pPr lvl="1">
              <a:buFont typeface="Wingdings" panose="05000000000000000000" pitchFamily="2" charset="2"/>
              <a:buChar char="§"/>
            </a:pPr>
            <a:r>
              <a:rPr lang="fr-FR" sz="2000" dirty="0"/>
              <a:t>avec quels droits d’utilisation : droit à la copie privée</a:t>
            </a:r>
          </a:p>
          <a:p>
            <a:pPr lvl="1">
              <a:buFont typeface="Wingdings" panose="05000000000000000000" pitchFamily="2" charset="2"/>
              <a:buChar char="§"/>
            </a:pPr>
            <a:r>
              <a:rPr lang="fr-FR" sz="2000" dirty="0"/>
              <a:t>quelles sanctions sont encourues en cas de non-respect du droit d’auteur</a:t>
            </a:r>
          </a:p>
          <a:p>
            <a:pPr>
              <a:buFont typeface="Wingdings" panose="05000000000000000000" pitchFamily="2" charset="2"/>
              <a:buChar char="§"/>
            </a:pPr>
            <a:r>
              <a:rPr lang="fr-FR" sz="2400" dirty="0"/>
              <a:t>Authentification sécurisée via la Fédération Education-Recherche (</a:t>
            </a:r>
            <a:r>
              <a:rPr lang="fr-FR" sz="2400" dirty="0" err="1"/>
              <a:t>Renater</a:t>
            </a:r>
            <a:r>
              <a:rPr lang="fr-FR" sz="2400" dirty="0"/>
              <a:t>)</a:t>
            </a:r>
          </a:p>
          <a:p>
            <a:pPr>
              <a:buFont typeface="Wingdings" panose="05000000000000000000" pitchFamily="2" charset="2"/>
              <a:buChar char="§"/>
            </a:pPr>
            <a:r>
              <a:rPr lang="fr-FR" sz="2400" dirty="0"/>
              <a:t>Téléchargement du fichier de diffusion</a:t>
            </a:r>
          </a:p>
        </p:txBody>
      </p:sp>
      <p:sp>
        <p:nvSpPr>
          <p:cNvPr id="3" name="Espace réservé du pied de page 5">
            <a:extLst>
              <a:ext uri="{FF2B5EF4-FFF2-40B4-BE49-F238E27FC236}">
                <a16:creationId xmlns:a16="http://schemas.microsoft.com/office/drawing/2014/main" id="{D80BDB5F-5809-86CE-FB71-4594F8CE232A}"/>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4201730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fontScale="90000"/>
          </a:bodyPr>
          <a:lstStyle/>
          <a:p>
            <a:r>
              <a:rPr lang="fr-FR" dirty="0"/>
              <a:t>A propos de la diffusion des thèses à la communauté de l’ESR (II)</a:t>
            </a:r>
          </a:p>
        </p:txBody>
      </p:sp>
      <p:sp>
        <p:nvSpPr>
          <p:cNvPr id="32" name="Espace réservé du contenu 2"/>
          <p:cNvSpPr>
            <a:spLocks noGrp="1"/>
          </p:cNvSpPr>
          <p:nvPr>
            <p:ph idx="1"/>
          </p:nvPr>
        </p:nvSpPr>
        <p:spPr>
          <a:xfrm>
            <a:off x="1981200" y="1181653"/>
            <a:ext cx="8229600" cy="5282157"/>
          </a:xfrm>
        </p:spPr>
        <p:txBody>
          <a:bodyPr>
            <a:normAutofit/>
          </a:bodyPr>
          <a:lstStyle/>
          <a:p>
            <a:pPr>
              <a:buFont typeface="Wingdings" panose="05000000000000000000" pitchFamily="2" charset="2"/>
              <a:buChar char="§"/>
            </a:pPr>
            <a:r>
              <a:rPr lang="fr-FR" sz="2400" dirty="0"/>
              <a:t>Le projet a reçu le soutien du MESR : courrier envoyé aux établissements.</a:t>
            </a:r>
          </a:p>
          <a:p>
            <a:pPr>
              <a:buFont typeface="Wingdings" panose="05000000000000000000" pitchFamily="2" charset="2"/>
              <a:buChar char="§"/>
            </a:pPr>
            <a:endParaRPr lang="fr-FR" sz="2400" dirty="0"/>
          </a:p>
          <a:p>
            <a:pPr>
              <a:buFont typeface="Wingdings" panose="05000000000000000000" pitchFamily="2" charset="2"/>
              <a:buChar char="§"/>
            </a:pPr>
            <a:r>
              <a:rPr lang="fr-FR" sz="2400" dirty="0"/>
              <a:t>L’adhésion d’un établissement au réseau </a:t>
            </a:r>
            <a:r>
              <a:rPr lang="fr-FR" sz="2400" dirty="0" err="1"/>
              <a:t>Renater</a:t>
            </a:r>
            <a:r>
              <a:rPr lang="fr-FR" sz="2400" dirty="0"/>
              <a:t> est un prérequis pour que ses membres accèdent aux thèses en accès restreint.</a:t>
            </a:r>
          </a:p>
          <a:p>
            <a:pPr>
              <a:buFont typeface="Wingdings" panose="05000000000000000000" pitchFamily="2" charset="2"/>
              <a:buChar char="§"/>
            </a:pPr>
            <a:endParaRPr lang="fr-FR" sz="2400" dirty="0"/>
          </a:p>
          <a:p>
            <a:pPr>
              <a:buFont typeface="Wingdings" panose="05000000000000000000" pitchFamily="2" charset="2"/>
              <a:buChar char="§"/>
            </a:pPr>
            <a:r>
              <a:rPr lang="fr-FR" sz="2400" dirty="0"/>
              <a:t>Pour pouvoir faire du PEB au-delà du périmètre de l’ESR français (lecteurs extérieurs, lecteurs étrangers) : il faut avoir obtenu l’autorisation de l’auteur</a:t>
            </a:r>
          </a:p>
          <a:p>
            <a:pPr lvl="1">
              <a:buFont typeface="Wingdings" panose="05000000000000000000" pitchFamily="2" charset="2"/>
              <a:buChar char="§"/>
            </a:pPr>
            <a:r>
              <a:rPr lang="fr-FR" sz="2000" dirty="0"/>
              <a:t>à ajouter dans le contrat de diffusion</a:t>
            </a:r>
          </a:p>
          <a:p>
            <a:pPr>
              <a:buFont typeface="Wingdings" panose="05000000000000000000" pitchFamily="2" charset="2"/>
              <a:buChar char="§"/>
            </a:pPr>
            <a:endParaRPr lang="fr-FR" sz="2400" dirty="0"/>
          </a:p>
        </p:txBody>
      </p:sp>
      <p:sp>
        <p:nvSpPr>
          <p:cNvPr id="3" name="Espace réservé du pied de page 5">
            <a:extLst>
              <a:ext uri="{FF2B5EF4-FFF2-40B4-BE49-F238E27FC236}">
                <a16:creationId xmlns:a16="http://schemas.microsoft.com/office/drawing/2014/main" id="{D80BDB5F-5809-86CE-FB71-4594F8CE232A}"/>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269246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A propos de la langue de rédaction des thèses</a:t>
            </a:r>
          </a:p>
        </p:txBody>
      </p:sp>
      <p:sp>
        <p:nvSpPr>
          <p:cNvPr id="6" name="Espace réservé du contenu 2"/>
          <p:cNvSpPr>
            <a:spLocks noGrp="1"/>
          </p:cNvSpPr>
          <p:nvPr>
            <p:ph idx="1"/>
          </p:nvPr>
        </p:nvSpPr>
        <p:spPr>
          <a:xfrm>
            <a:off x="1981200" y="1181653"/>
            <a:ext cx="8229600" cy="5439281"/>
          </a:xfrm>
        </p:spPr>
        <p:txBody>
          <a:bodyPr>
            <a:normAutofit/>
          </a:bodyPr>
          <a:lstStyle/>
          <a:p>
            <a:r>
              <a:rPr lang="fr-FR" dirty="0">
                <a:latin typeface="Calibri (Corps)"/>
              </a:rPr>
              <a:t>Avis pris auprès du ministère : </a:t>
            </a:r>
          </a:p>
          <a:p>
            <a:pPr lvl="1"/>
            <a:r>
              <a:rPr lang="fr-FR" dirty="0">
                <a:latin typeface="Calibri (Corps)"/>
              </a:rPr>
              <a:t>Les thèses doivent être rédigées en français.</a:t>
            </a:r>
          </a:p>
          <a:p>
            <a:pPr lvl="1"/>
            <a:r>
              <a:rPr lang="fr-FR" dirty="0">
                <a:latin typeface="Calibri (Corps)"/>
              </a:rPr>
              <a:t>La rédaction dans une langue étrangère n’est réglementairement prévue que pour les thèses en cotutelle.</a:t>
            </a:r>
          </a:p>
          <a:p>
            <a:pPr lvl="1"/>
            <a:r>
              <a:rPr lang="fr-FR" dirty="0">
                <a:latin typeface="Calibri (Corps)"/>
              </a:rPr>
              <a:t>On peut la tolérer pour les candidats étrangers qui ne maîtriseraient pas suffisamment le français.</a:t>
            </a:r>
          </a:p>
          <a:p>
            <a:pPr marL="457200" lvl="1" indent="0">
              <a:buNone/>
            </a:pPr>
            <a:endParaRPr lang="fr-FR" dirty="0">
              <a:latin typeface="Calibri (Corps)"/>
            </a:endParaRPr>
          </a:p>
          <a:p>
            <a:r>
              <a:rPr lang="fr-FR" dirty="0">
                <a:latin typeface="Calibri (Corps)"/>
              </a:rPr>
              <a:t>Dans la réglementation : cas de figure prévu uniquement pour les cotutelles.</a:t>
            </a:r>
          </a:p>
          <a:p>
            <a:pPr lvl="1"/>
            <a:r>
              <a:rPr lang="fr-FR" dirty="0">
                <a:effectLst/>
                <a:latin typeface="Calibri (Corps)"/>
              </a:rPr>
              <a:t>Le doctorant doit fournir un résumé en français long, « substantiel » de sa thèse si elle n’est pas rédigée en français.</a:t>
            </a:r>
          </a:p>
          <a:p>
            <a:pPr lvl="1"/>
            <a:r>
              <a:rPr lang="fr-FR" dirty="0">
                <a:latin typeface="Calibri (Corps)"/>
              </a:rPr>
              <a:t>Il est souhaitable d’appliquer cette règle pour toutes les thèses rédigées en langues étrangères hors cotutelle.</a:t>
            </a:r>
          </a:p>
          <a:p>
            <a:pPr lvl="1"/>
            <a:r>
              <a:rPr lang="fr-FR" dirty="0">
                <a:effectLst/>
                <a:latin typeface="Calibri (Corps)"/>
              </a:rPr>
              <a:t>Il est important que ce résumé substantiel soit fourni avec le fichier de thèse, en annexes par exemple, pour pouvoir être archivé et mis à disposition.</a:t>
            </a:r>
          </a:p>
          <a:p>
            <a:pPr lvl="2"/>
            <a:r>
              <a:rPr lang="fr-FR" dirty="0">
                <a:latin typeface="Calibri (Corps)"/>
              </a:rPr>
              <a:t>Néanmoins, l’absence de dépôt du résumé substantiel ne doit pas bloquer l’archivage de la thèse.</a:t>
            </a:r>
            <a:endParaRPr lang="fr-FR" dirty="0">
              <a:effectLst/>
              <a:latin typeface="Calibri (Corps)"/>
            </a:endParaRPr>
          </a:p>
          <a:p>
            <a:endParaRPr lang="fr-FR" dirty="0">
              <a:effectLst/>
            </a:endParaRPr>
          </a:p>
          <a:p>
            <a:pPr algn="just">
              <a:buFont typeface="Wingdings" panose="05000000000000000000" pitchFamily="2" charset="2"/>
              <a:buChar char="§"/>
            </a:pPr>
            <a:endParaRPr lang="fr-FR" dirty="0"/>
          </a:p>
        </p:txBody>
      </p:sp>
      <p:sp>
        <p:nvSpPr>
          <p:cNvPr id="3" name="Espace réservé du pied de page 5">
            <a:extLst>
              <a:ext uri="{FF2B5EF4-FFF2-40B4-BE49-F238E27FC236}">
                <a16:creationId xmlns:a16="http://schemas.microsoft.com/office/drawing/2014/main" id="{88D9D565-EAE5-14F4-1AF6-C8E3834A41B6}"/>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341447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A propos des thèses en VAE</a:t>
            </a:r>
          </a:p>
        </p:txBody>
      </p:sp>
      <p:sp>
        <p:nvSpPr>
          <p:cNvPr id="6" name="Espace réservé du contenu 2"/>
          <p:cNvSpPr>
            <a:spLocks noGrp="1"/>
          </p:cNvSpPr>
          <p:nvPr>
            <p:ph idx="1"/>
          </p:nvPr>
        </p:nvSpPr>
        <p:spPr>
          <a:xfrm>
            <a:off x="1981200" y="1181653"/>
            <a:ext cx="8229600" cy="5439281"/>
          </a:xfrm>
        </p:spPr>
        <p:txBody>
          <a:bodyPr>
            <a:normAutofit fontScale="92500"/>
          </a:bodyPr>
          <a:lstStyle/>
          <a:p>
            <a:r>
              <a:rPr lang="fr-FR" dirty="0">
                <a:latin typeface="Calibri (Corps)"/>
              </a:rPr>
              <a:t>Il est possible d’obtenir un doctorat en VAE (Validation des Acquis de l’Expérience)</a:t>
            </a:r>
          </a:p>
          <a:p>
            <a:r>
              <a:rPr lang="fr-FR" dirty="0">
                <a:effectLst/>
                <a:latin typeface="Calibri (Corps)"/>
              </a:rPr>
              <a:t>La procédure d’obtention du doctorat en VAE n’apparaît pas dans la réglementation nationale et varie d’un établissement à un autre.</a:t>
            </a:r>
          </a:p>
          <a:p>
            <a:r>
              <a:rPr lang="fr-FR" dirty="0">
                <a:latin typeface="Calibri (Corps)"/>
              </a:rPr>
              <a:t>Il arrive que le candidat dépose auprès de l’établissement : </a:t>
            </a:r>
          </a:p>
          <a:p>
            <a:pPr lvl="1"/>
            <a:r>
              <a:rPr lang="fr-FR" dirty="0">
                <a:latin typeface="Calibri (Corps)"/>
              </a:rPr>
              <a:t>Un « mémoire » dont le contenu est scientifique : ce mémoire peut s’apparenter à une thèse et être dès lors traité comme une thèse « classique » dans STAR</a:t>
            </a:r>
          </a:p>
          <a:p>
            <a:pPr lvl="1"/>
            <a:r>
              <a:rPr lang="fr-FR" dirty="0">
                <a:latin typeface="Calibri (Corps)"/>
              </a:rPr>
              <a:t>Un dossier personnel faisant la synthèse de ses expériences professionnelles : ce dossier contient des données personnelles et n’a aucun intérêt sur le plan scientifique. Il ne doit donc pas être traité comme une thèse et ne doit pas être archivé dans STAR.</a:t>
            </a:r>
          </a:p>
          <a:p>
            <a:r>
              <a:rPr lang="fr-FR" dirty="0">
                <a:effectLst/>
              </a:rPr>
              <a:t>Si le candidat dépose uniquement un dossier ou mémoire professionnel, comportant des informations personnelles et sans intérêt scientifique : le document ne doit pas être traité dans STAR.</a:t>
            </a:r>
          </a:p>
          <a:p>
            <a:pPr lvl="1"/>
            <a:r>
              <a:rPr lang="fr-FR" dirty="0"/>
              <a:t>À noter que le candidat ne pourra dès lors pas figurer dans theses.fr, qui permet pourtant aux employeurs de vérifier qu’une personne dispose bien du diplôme de doctorat.</a:t>
            </a:r>
          </a:p>
          <a:p>
            <a:pPr lvl="1"/>
            <a:r>
              <a:rPr lang="fr-FR" dirty="0">
                <a:effectLst/>
              </a:rPr>
              <a:t>Cette situation est compliqué</a:t>
            </a:r>
            <a:r>
              <a:rPr lang="fr-FR" dirty="0"/>
              <a:t>e car le MESR ne souhaite pas que l’on fasse de différence entre doctorat « classique » et doctorat obtenu en VAE. Mais si les doctorats en VAE sont exclus de theses.fr, il y a de fait une différence de traitement.</a:t>
            </a:r>
          </a:p>
          <a:p>
            <a:pPr lvl="1"/>
            <a:r>
              <a:rPr lang="fr-FR" dirty="0">
                <a:effectLst/>
              </a:rPr>
              <a:t>L’Abes n’a malheureusement pas plus d’informations à apporter sur le sujet</a:t>
            </a:r>
            <a:r>
              <a:rPr lang="fr-FR" dirty="0"/>
              <a:t> pour l’instant.</a:t>
            </a:r>
            <a:endParaRPr lang="fr-FR" dirty="0">
              <a:effectLst/>
            </a:endParaRPr>
          </a:p>
        </p:txBody>
      </p:sp>
      <p:sp>
        <p:nvSpPr>
          <p:cNvPr id="3" name="Espace réservé du pied de page 5">
            <a:extLst>
              <a:ext uri="{FF2B5EF4-FFF2-40B4-BE49-F238E27FC236}">
                <a16:creationId xmlns:a16="http://schemas.microsoft.com/office/drawing/2014/main" id="{2E8B6D3C-ECDB-CEED-7F3D-A953DC0A8276}"/>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3747570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A retenir</a:t>
            </a:r>
          </a:p>
        </p:txBody>
      </p:sp>
      <p:sp>
        <p:nvSpPr>
          <p:cNvPr id="32" name="Espace réservé du contenu 2"/>
          <p:cNvSpPr>
            <a:spLocks noGrp="1"/>
          </p:cNvSpPr>
          <p:nvPr>
            <p:ph idx="1"/>
          </p:nvPr>
        </p:nvSpPr>
        <p:spPr>
          <a:xfrm>
            <a:off x="1981200" y="1181653"/>
            <a:ext cx="8229600" cy="5282157"/>
          </a:xfrm>
        </p:spPr>
        <p:txBody>
          <a:bodyPr>
            <a:normAutofit lnSpcReduction="10000"/>
          </a:bodyPr>
          <a:lstStyle/>
          <a:p>
            <a:r>
              <a:rPr lang="fr-FR" sz="2400" b="1" dirty="0">
                <a:solidFill>
                  <a:srgbClr val="FF0000"/>
                </a:solidFill>
              </a:rPr>
              <a:t>Toute thèse soutenue à partir du 1</a:t>
            </a:r>
            <a:r>
              <a:rPr lang="fr-FR" sz="2400" b="1" baseline="30000" dirty="0">
                <a:solidFill>
                  <a:srgbClr val="FF0000"/>
                </a:solidFill>
              </a:rPr>
              <a:t>er</a:t>
            </a:r>
            <a:r>
              <a:rPr lang="fr-FR" sz="2400" b="1" dirty="0">
                <a:solidFill>
                  <a:srgbClr val="FF0000"/>
                </a:solidFill>
              </a:rPr>
              <a:t> septembre 2016 doit être déposée sous forme électronique et traitée dans STAR</a:t>
            </a:r>
            <a:r>
              <a:rPr lang="fr-FR" sz="2400" dirty="0"/>
              <a:t>.</a:t>
            </a:r>
          </a:p>
          <a:p>
            <a:pPr lvl="1"/>
            <a:r>
              <a:rPr lang="fr-FR" sz="2000" dirty="0"/>
              <a:t>Archivée au CINES</a:t>
            </a:r>
          </a:p>
          <a:p>
            <a:pPr lvl="1"/>
            <a:r>
              <a:rPr lang="fr-FR" sz="2000" dirty="0"/>
              <a:t>Signalée dans le </a:t>
            </a:r>
            <a:r>
              <a:rPr lang="fr-FR" sz="2000" dirty="0" err="1"/>
              <a:t>Sudoc</a:t>
            </a:r>
            <a:r>
              <a:rPr lang="fr-FR" sz="2000" dirty="0"/>
              <a:t> et theses.fr</a:t>
            </a:r>
          </a:p>
          <a:p>
            <a:pPr marL="0" indent="0">
              <a:buNone/>
            </a:pPr>
            <a:endParaRPr lang="fr-FR" sz="2400" dirty="0"/>
          </a:p>
          <a:p>
            <a:r>
              <a:rPr lang="fr-FR" sz="2400" dirty="0"/>
              <a:t>Quid si pas de dépôt préalable ? </a:t>
            </a:r>
          </a:p>
          <a:p>
            <a:pPr lvl="1"/>
            <a:r>
              <a:rPr lang="fr-FR" sz="2000" dirty="0"/>
              <a:t>Pas de dépôt préalable = pas de soutenance</a:t>
            </a:r>
          </a:p>
          <a:p>
            <a:pPr marL="457200" lvl="1" indent="0">
              <a:buNone/>
            </a:pPr>
            <a:endParaRPr lang="fr-FR" sz="2000" dirty="0"/>
          </a:p>
          <a:p>
            <a:r>
              <a:rPr lang="fr-FR" sz="2400" dirty="0"/>
              <a:t>Quid si pas de dépôt avec corrections à la demande du jury ? </a:t>
            </a:r>
          </a:p>
          <a:p>
            <a:pPr lvl="1"/>
            <a:r>
              <a:rPr lang="fr-FR" sz="2000" dirty="0"/>
              <a:t>Pas de dépôt avec corrections = pas de diplôme</a:t>
            </a:r>
          </a:p>
          <a:p>
            <a:endParaRPr lang="fr-FR" sz="2400" dirty="0"/>
          </a:p>
          <a:p>
            <a:r>
              <a:rPr lang="fr-FR" sz="2400" dirty="0"/>
              <a:t>L’accès au texte intégral des thèses pour l’ensemble de la communauté universitaire est une obligation réglementaire qui s’impose aux docteurs (sauf confidentialité).</a:t>
            </a:r>
          </a:p>
          <a:p>
            <a:pPr marL="0" indent="0">
              <a:buNone/>
            </a:pPr>
            <a:endParaRPr lang="fr-FR" sz="2400" dirty="0"/>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178383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2F4CF07-C81C-5017-D1B8-B2BF8E12C6CC}"/>
              </a:ext>
            </a:extLst>
          </p:cNvPr>
          <p:cNvSpPr>
            <a:spLocks noGrp="1"/>
          </p:cNvSpPr>
          <p:nvPr>
            <p:ph type="ctrTitle"/>
          </p:nvPr>
        </p:nvSpPr>
        <p:spPr/>
        <p:txBody>
          <a:bodyPr>
            <a:normAutofit/>
          </a:bodyPr>
          <a:lstStyle/>
          <a:p>
            <a:r>
              <a:rPr lang="fr-FR" dirty="0"/>
              <a:t>Confidentialité, embargo et accès restreint</a:t>
            </a:r>
            <a:br>
              <a:rPr lang="fr-FR" dirty="0"/>
            </a:br>
            <a:endParaRPr lang="fr-FR" dirty="0"/>
          </a:p>
        </p:txBody>
      </p:sp>
      <p:sp>
        <p:nvSpPr>
          <p:cNvPr id="3" name="Sous-titre 2">
            <a:extLst>
              <a:ext uri="{FF2B5EF4-FFF2-40B4-BE49-F238E27FC236}">
                <a16:creationId xmlns:a16="http://schemas.microsoft.com/office/drawing/2014/main" id="{AC2004E5-5164-7AB0-3565-3555462F1C2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73331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4180115"/>
            <a:ext cx="8084126" cy="1187225"/>
          </a:xfrm>
        </p:spPr>
        <p:txBody>
          <a:bodyPr>
            <a:noAutofit/>
          </a:bodyPr>
          <a:lstStyle/>
          <a:p>
            <a:r>
              <a:rPr lang="fr-FR" sz="3600" dirty="0"/>
              <a:t>La confidentialité dans l’arrêté du 25 mai 2016</a:t>
            </a:r>
          </a:p>
        </p:txBody>
      </p:sp>
      <p:sp>
        <p:nvSpPr>
          <p:cNvPr id="6" name="Espace réservé du pied de page 5"/>
          <p:cNvSpPr>
            <a:spLocks noGrp="1"/>
          </p:cNvSpPr>
          <p:nvPr>
            <p:ph type="ftr" sz="quarter" idx="11"/>
          </p:nvPr>
        </p:nvSpPr>
        <p:spPr>
          <a:xfrm>
            <a:off x="1981200" y="-1481"/>
            <a:ext cx="7259934" cy="496534"/>
          </a:xfrm>
        </p:spPr>
        <p:txBody>
          <a:bodyPr/>
          <a:lstStyle/>
          <a:p>
            <a:r>
              <a:rPr lang="fr-FR" dirty="0">
                <a:solidFill>
                  <a:schemeClr val="bg1">
                    <a:lumMod val="50000"/>
                  </a:schemeClr>
                </a:solidFill>
              </a:rPr>
              <a:t>Confidentialité, embargo et accès restreint</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27</a:t>
            </a:fld>
            <a:endParaRPr lang="fr-FR"/>
          </a:p>
        </p:txBody>
      </p:sp>
    </p:spTree>
    <p:extLst>
      <p:ext uri="{BB962C8B-B14F-4D97-AF65-F5344CB8AC3E}">
        <p14:creationId xmlns:p14="http://schemas.microsoft.com/office/powerpoint/2010/main" val="4153583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Dans l’arrêté du 25 mai 2016 (I)</a:t>
            </a:r>
          </a:p>
        </p:txBody>
      </p:sp>
      <p:sp>
        <p:nvSpPr>
          <p:cNvPr id="32" name="Espace réservé du contenu 2"/>
          <p:cNvSpPr>
            <a:spLocks noGrp="1"/>
          </p:cNvSpPr>
          <p:nvPr>
            <p:ph idx="1"/>
          </p:nvPr>
        </p:nvSpPr>
        <p:spPr>
          <a:xfrm>
            <a:off x="1981200" y="1181653"/>
            <a:ext cx="8229600" cy="5282157"/>
          </a:xfrm>
        </p:spPr>
        <p:txBody>
          <a:bodyPr>
            <a:normAutofit lnSpcReduction="10000"/>
          </a:bodyPr>
          <a:lstStyle/>
          <a:p>
            <a:pPr marL="0" indent="0">
              <a:lnSpc>
                <a:spcPct val="115000"/>
              </a:lnSpc>
              <a:spcAft>
                <a:spcPts val="1000"/>
              </a:spcAft>
              <a:buNone/>
            </a:pPr>
            <a:r>
              <a:rPr lang="fr-FR" sz="1800" dirty="0">
                <a:latin typeface="Calibri" panose="020F0502020204030204" pitchFamily="34" charset="0"/>
                <a:ea typeface="Calibri" panose="020F0502020204030204" pitchFamily="34" charset="0"/>
                <a:cs typeface="Times New Roman" panose="02020603050405020304" pitchFamily="18" charset="0"/>
              </a:rPr>
              <a:t>L’</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arrêté du 25 mai 2016 fixant le cadre national de la formation et les modalités conduisant à la délivrance du diplôme national de doctorat</a:t>
            </a:r>
            <a:r>
              <a:rPr lang="fr-FR" sz="1800" dirty="0">
                <a:latin typeface="Calibri" panose="020F0502020204030204" pitchFamily="34" charset="0"/>
                <a:ea typeface="Calibri" panose="020F0502020204030204" pitchFamily="34" charset="0"/>
                <a:cs typeface="Times New Roman" panose="02020603050405020304" pitchFamily="18" charset="0"/>
              </a:rPr>
              <a:t>, mis à jour en août 2022, énonce que :</a:t>
            </a:r>
          </a:p>
          <a:p>
            <a:pPr>
              <a:lnSpc>
                <a:spcPct val="115000"/>
              </a:lnSpc>
              <a:spcAft>
                <a:spcPts val="1000"/>
              </a:spcAft>
              <a:buFont typeface="Wingdings" panose="05000000000000000000" pitchFamily="2"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La confidentialité d’une thèse peut être évoquée, si elle est déjà connue, dans la convention de formation qui est signée par le directeur de thèse et le doctorant (art. 12). </a:t>
            </a:r>
          </a:p>
          <a:p>
            <a:pPr lvl="1">
              <a:lnSpc>
                <a:spcPct val="115000"/>
              </a:lnSpc>
              <a:spcAft>
                <a:spcPts val="1000"/>
              </a:spcAft>
              <a:buFont typeface="Wingdings" panose="05000000000000000000" pitchFamily="2" charset="2"/>
              <a:buChar char="§"/>
            </a:pP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[La] convention de formation mentionne le sujet du doctorat et la spécialité du diplôme, le cas échéant les conditions de financement du doctorant, ainsi que les éléments suivants : […] 8° Les objectifs de valorisation des travaux de recherche du doctorant : diffusion, publication et </a:t>
            </a:r>
            <a:r>
              <a:rPr lang="fr-FR" b="1"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confidentialité</a:t>
            </a: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droit à la propriété intellectuelle selon le champ du programme de doctorat.</a:t>
            </a:r>
          </a:p>
          <a:p>
            <a:pPr>
              <a:lnSpc>
                <a:spcPct val="115000"/>
              </a:lnSpc>
              <a:spcAft>
                <a:spcPts val="1000"/>
              </a:spcAft>
              <a:buFont typeface="Wingdings" panose="05000000000000000000" pitchFamily="2"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En cas de confidentialité, le ou la chef(</a:t>
            </a:r>
            <a:r>
              <a:rPr lang="fr-FR" sz="1800" dirty="0" err="1">
                <a:latin typeface="Calibri" panose="020F0502020204030204" pitchFamily="34" charset="0"/>
                <a:ea typeface="Calibri" panose="020F0502020204030204" pitchFamily="34" charset="0"/>
                <a:cs typeface="Times New Roman" panose="02020603050405020304" pitchFamily="18" charset="0"/>
              </a:rPr>
              <a:t>fe</a:t>
            </a:r>
            <a:r>
              <a:rPr lang="fr-FR" sz="1800" dirty="0">
                <a:latin typeface="Calibri" panose="020F0502020204030204" pitchFamily="34" charset="0"/>
                <a:ea typeface="Calibri" panose="020F0502020204030204" pitchFamily="34" charset="0"/>
                <a:cs typeface="Times New Roman" panose="02020603050405020304" pitchFamily="18" charset="0"/>
              </a:rPr>
              <a:t>) d’établissement peut, à titre exceptionnel, accorder que la thèse soit soutenue à huis-clos (art. 19). </a:t>
            </a:r>
          </a:p>
          <a:p>
            <a:pPr lvl="1">
              <a:lnSpc>
                <a:spcPct val="115000"/>
              </a:lnSpc>
              <a:spcAft>
                <a:spcPts val="1000"/>
              </a:spcAft>
              <a:buFont typeface="Wingdings" panose="05000000000000000000" pitchFamily="2" charset="2"/>
              <a:buChar char="§"/>
            </a:pP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La soutenance est publique, sauf </a:t>
            </a:r>
            <a:r>
              <a:rPr lang="fr-FR" b="1" i="1" u="sng"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dérogation accordée à titre exceptionnel par le chef d'établissement</a:t>
            </a: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si le sujet de la thèse présente un </a:t>
            </a:r>
            <a:r>
              <a:rPr lang="fr-FR" b="1" i="1" u="sng"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caractère de confidentialité avéré</a:t>
            </a: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3862075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Dans l’arrêté du 25 mai 2016 (II)</a:t>
            </a:r>
          </a:p>
        </p:txBody>
      </p:sp>
      <p:sp>
        <p:nvSpPr>
          <p:cNvPr id="32" name="Espace réservé du contenu 2"/>
          <p:cNvSpPr>
            <a:spLocks noGrp="1"/>
          </p:cNvSpPr>
          <p:nvPr>
            <p:ph idx="1"/>
          </p:nvPr>
        </p:nvSpPr>
        <p:spPr>
          <a:xfrm>
            <a:off x="1981200" y="1181653"/>
            <a:ext cx="8229600" cy="5282157"/>
          </a:xfrm>
        </p:spPr>
        <p:txBody>
          <a:bodyPr>
            <a:normAutofit/>
          </a:bodyPr>
          <a:lstStyle/>
          <a:p>
            <a:pPr>
              <a:lnSpc>
                <a:spcPct val="115000"/>
              </a:lnSpc>
              <a:spcAft>
                <a:spcPts val="1000"/>
              </a:spcAft>
              <a:buFont typeface="Wingdings" panose="05000000000000000000" pitchFamily="2"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Une thèse confidentielle ne peut pas être diffusée (art. 25).</a:t>
            </a:r>
          </a:p>
          <a:p>
            <a:pPr lvl="1" indent="-342900">
              <a:lnSpc>
                <a:spcPct val="115000"/>
              </a:lnSpc>
              <a:spcAft>
                <a:spcPts val="1000"/>
              </a:spcAft>
              <a:buFont typeface="Wingdings" panose="05000000000000000000" pitchFamily="2" charset="2"/>
              <a:buChar char="§"/>
            </a:pP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Sauf si la thèse présente un </a:t>
            </a:r>
            <a:r>
              <a:rPr lang="fr-FR" b="1" i="1" u="sng"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caractère de confidentialité avéré</a:t>
            </a: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sa diffusion est assurée dans l'établissement de soutenance et au sein de l'ensemble de la communauté universitaire. La diffusion en ligne de la thèse au-delà de ce périmètre est subordonnée à l'autorisation de son auteur, sous réserve de l'absence de </a:t>
            </a:r>
            <a:r>
              <a:rPr lang="fr-FR" b="1"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clause de confidentialité</a:t>
            </a: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buFont typeface="Wingdings" panose="05000000000000000000" pitchFamily="2"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Mais doit être archivée et signalée (art. 25)</a:t>
            </a:r>
          </a:p>
          <a:p>
            <a:pPr lvl="1">
              <a:lnSpc>
                <a:spcPct val="115000"/>
              </a:lnSpc>
              <a:spcAft>
                <a:spcPts val="1000"/>
              </a:spcAft>
              <a:buFont typeface="Wingdings" panose="05000000000000000000" pitchFamily="2" charset="2"/>
              <a:buChar char="§"/>
            </a:pP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 Enregistrement du dépôt de la version de diffusion et de la version d'archivage de la thèse ainsi que de ses métadonnées ;</a:t>
            </a:r>
          </a:p>
          <a:p>
            <a:pPr lvl="1">
              <a:lnSpc>
                <a:spcPct val="115000"/>
              </a:lnSpc>
              <a:spcAft>
                <a:spcPts val="1000"/>
              </a:spcAft>
              <a:buFont typeface="Wingdings" panose="05000000000000000000" pitchFamily="2" charset="2"/>
              <a:buChar char="§"/>
            </a:pP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 Signalement dans le catalogue </a:t>
            </a:r>
            <a:r>
              <a:rPr lang="fr-FR" i="1"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Sudoc</a:t>
            </a: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 […]</a:t>
            </a:r>
          </a:p>
          <a:p>
            <a:pPr lvl="1">
              <a:lnSpc>
                <a:spcPct val="115000"/>
              </a:lnSpc>
              <a:spcAft>
                <a:spcPts val="1000"/>
              </a:spcAft>
              <a:buFont typeface="Wingdings" panose="05000000000000000000" pitchFamily="2" charset="2"/>
              <a:buChar char="§"/>
            </a:pPr>
            <a:r>
              <a:rPr lang="fr-FR"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4° Envoi de la version d'archivage, y compris dans le cas d'une thèse non diffusable, au Centre informatique national de l'enseignement supérieur ;</a:t>
            </a:r>
          </a:p>
          <a:p>
            <a:pPr>
              <a:lnSpc>
                <a:spcPct val="115000"/>
              </a:lnSpc>
              <a:spcAft>
                <a:spcPts val="1000"/>
              </a:spcAft>
              <a:buFont typeface="Wingdings" panose="05000000000000000000" pitchFamily="2"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Le caractère confidentiel d’une thèse doit être « </a:t>
            </a:r>
            <a:r>
              <a:rPr lang="fr-FR" sz="1800" b="1" dirty="0">
                <a:latin typeface="Calibri" panose="020F0502020204030204" pitchFamily="34" charset="0"/>
                <a:ea typeface="Calibri" panose="020F0502020204030204" pitchFamily="34" charset="0"/>
                <a:cs typeface="Times New Roman" panose="02020603050405020304" pitchFamily="18" charset="0"/>
              </a:rPr>
              <a:t>avéré</a:t>
            </a:r>
            <a:r>
              <a:rPr lang="fr-FR" sz="1800" dirty="0">
                <a:latin typeface="Calibri" panose="020F0502020204030204" pitchFamily="34" charset="0"/>
                <a:ea typeface="Calibri" panose="020F0502020204030204" pitchFamily="34" charset="0"/>
                <a:cs typeface="Times New Roman" panose="02020603050405020304" pitchFamily="18" charset="0"/>
              </a:rPr>
              <a:t> » (art. 19 et 25). </a:t>
            </a:r>
          </a:p>
          <a:p>
            <a:pPr>
              <a:lnSpc>
                <a:spcPct val="115000"/>
              </a:lnSpc>
              <a:spcAft>
                <a:spcPts val="1000"/>
              </a:spcAft>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216805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4635062"/>
            <a:ext cx="8084126" cy="732277"/>
          </a:xfrm>
        </p:spPr>
        <p:txBody>
          <a:bodyPr>
            <a:noAutofit/>
          </a:bodyPr>
          <a:lstStyle/>
          <a:p>
            <a:r>
              <a:rPr lang="fr-FR" sz="3600" dirty="0"/>
              <a:t>Qu’est-ce qu’une thèse de doctorat ?</a:t>
            </a:r>
          </a:p>
        </p:txBody>
      </p:sp>
      <p:sp>
        <p:nvSpPr>
          <p:cNvPr id="6" name="Espace réservé du pied de page 5"/>
          <p:cNvSpPr>
            <a:spLocks noGrp="1"/>
          </p:cNvSpPr>
          <p:nvPr>
            <p:ph type="ftr" sz="quarter" idx="11"/>
          </p:nvPr>
        </p:nvSpPr>
        <p:spPr>
          <a:xfrm>
            <a:off x="1981200" y="-1481"/>
            <a:ext cx="7259934"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4762919"/>
            <a:ext cx="8084126" cy="604420"/>
          </a:xfrm>
        </p:spPr>
        <p:txBody>
          <a:bodyPr>
            <a:noAutofit/>
          </a:bodyPr>
          <a:lstStyle/>
          <a:p>
            <a:r>
              <a:rPr lang="fr-FR" sz="3600" dirty="0"/>
              <a:t>Distinguer les niveaux de restriction</a:t>
            </a:r>
          </a:p>
        </p:txBody>
      </p:sp>
      <p:sp>
        <p:nvSpPr>
          <p:cNvPr id="6" name="Espace réservé du pied de page 5"/>
          <p:cNvSpPr>
            <a:spLocks noGrp="1"/>
          </p:cNvSpPr>
          <p:nvPr>
            <p:ph type="ftr" sz="quarter" idx="11"/>
          </p:nvPr>
        </p:nvSpPr>
        <p:spPr>
          <a:xfrm>
            <a:off x="1981200" y="-1481"/>
            <a:ext cx="7259934" cy="496534"/>
          </a:xfrm>
        </p:spPr>
        <p:txBody>
          <a:bodyPr/>
          <a:lstStyle/>
          <a:p>
            <a:r>
              <a:rPr lang="fr-FR" dirty="0">
                <a:solidFill>
                  <a:schemeClr val="bg1">
                    <a:lumMod val="50000"/>
                  </a:schemeClr>
                </a:solidFill>
              </a:rPr>
              <a:t>Confidentialité, embargo et accès restreint</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30</a:t>
            </a:fld>
            <a:endParaRPr lang="fr-FR"/>
          </a:p>
        </p:txBody>
      </p:sp>
    </p:spTree>
    <p:extLst>
      <p:ext uri="{BB962C8B-B14F-4D97-AF65-F5344CB8AC3E}">
        <p14:creationId xmlns:p14="http://schemas.microsoft.com/office/powerpoint/2010/main" val="2670244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Accès restreint</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 embargo, ≠ confidentialité</a:t>
            </a:r>
          </a:p>
          <a:p>
            <a:r>
              <a:rPr lang="fr-FR" dirty="0"/>
              <a:t>Une thèse en accès restreint </a:t>
            </a:r>
            <a:r>
              <a:rPr lang="fr-FR" b="1" dirty="0"/>
              <a:t>n’est pas diffusable sur internet</a:t>
            </a:r>
            <a:r>
              <a:rPr lang="fr-FR" dirty="0"/>
              <a:t>.</a:t>
            </a:r>
          </a:p>
          <a:p>
            <a:r>
              <a:rPr lang="fr-FR" dirty="0"/>
              <a:t>Une thèse en accès restreint </a:t>
            </a:r>
            <a:r>
              <a:rPr lang="fr-FR" b="1" dirty="0"/>
              <a:t>est diffusable dans l’enceinte de l’établissement de soutenance ET au sein de la communauté universitaire </a:t>
            </a:r>
            <a:r>
              <a:rPr lang="fr-FR" dirty="0"/>
              <a:t>: tout étudiant, enseignant-chercheur, personnel de l’ESR, peut la consulter.</a:t>
            </a:r>
          </a:p>
          <a:p>
            <a:r>
              <a:rPr lang="fr-FR" dirty="0"/>
              <a:t>L’accès restreint n’a pas besoin d’être justifié.</a:t>
            </a:r>
          </a:p>
          <a:p>
            <a:r>
              <a:rPr lang="fr-FR" dirty="0"/>
              <a:t>L’accès restreint n’est pas limité dans le temps (il prend fin avec l’entrée de la thèse dans le domaine public).</a:t>
            </a:r>
          </a:p>
          <a:p>
            <a:r>
              <a:rPr lang="fr-FR" dirty="0"/>
              <a:t>Le directeur de thèse ou l’entreprise peuvent demander la non-diffusion de la thèse, mais </a:t>
            </a:r>
            <a:r>
              <a:rPr lang="fr-FR" b="1" dirty="0"/>
              <a:t>c’est toujours le docteur qui décide </a:t>
            </a:r>
            <a:r>
              <a:rPr lang="fr-FR" dirty="0"/>
              <a:t>in fine de la non-diffusion de sa thèse et qui signe le contrat de diffusion.</a:t>
            </a:r>
          </a:p>
          <a:p>
            <a:endParaRPr lang="fr-FR" b="1" u="sng" dirty="0"/>
          </a:p>
          <a:p>
            <a:r>
              <a:rPr lang="fr-FR" b="1" u="sng" dirty="0"/>
              <a:t>Une thèse en accès restreint doit être archivée au CINES et signalée dans le </a:t>
            </a:r>
            <a:r>
              <a:rPr lang="fr-FR" b="1" u="sng" dirty="0" err="1"/>
              <a:t>Sudoc</a:t>
            </a:r>
            <a:r>
              <a:rPr lang="fr-FR" b="1" u="sng" dirty="0"/>
              <a:t> et dans theses.fr.</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255396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Embargo</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 accès restreint, ≠ confidentialité</a:t>
            </a:r>
          </a:p>
          <a:p>
            <a:r>
              <a:rPr lang="fr-FR" dirty="0"/>
              <a:t>Une thèse sous embargo </a:t>
            </a:r>
            <a:r>
              <a:rPr lang="fr-FR" b="1" dirty="0"/>
              <a:t>n’est pas diffusable sur internet</a:t>
            </a:r>
            <a:r>
              <a:rPr lang="fr-FR" dirty="0"/>
              <a:t>.</a:t>
            </a:r>
          </a:p>
          <a:p>
            <a:r>
              <a:rPr lang="fr-FR" dirty="0"/>
              <a:t>Une thèse sous embargo </a:t>
            </a:r>
            <a:r>
              <a:rPr lang="fr-FR" b="1" dirty="0"/>
              <a:t>est diffusable dans l’enceinte de l’établissement de soutenance ET au sein de la communauté universitaire </a:t>
            </a:r>
            <a:r>
              <a:rPr lang="fr-FR" dirty="0"/>
              <a:t>: tout étudiant, enseignant-chercheur, personnel de l’ESR, peut la consulter.</a:t>
            </a:r>
          </a:p>
          <a:p>
            <a:r>
              <a:rPr lang="fr-FR" dirty="0"/>
              <a:t>L’embargo n’a pas besoin d’être justifié.</a:t>
            </a:r>
          </a:p>
          <a:p>
            <a:r>
              <a:rPr lang="fr-FR" dirty="0"/>
              <a:t>L’embargo est limité dans le temps (sinon, c’est de l’accès restreint).</a:t>
            </a:r>
          </a:p>
          <a:p>
            <a:r>
              <a:rPr lang="fr-FR" dirty="0"/>
              <a:t>Le directeur de thèse ou l’entreprise peuvent demander la mise sous embargo de la thèse, mais </a:t>
            </a:r>
            <a:r>
              <a:rPr lang="fr-FR" b="1" dirty="0"/>
              <a:t>c’est toujours le docteur qui décide </a:t>
            </a:r>
            <a:r>
              <a:rPr lang="fr-FR" dirty="0"/>
              <a:t>in fine de la mise sous embargo de sa thèse et qui signe le contrat de diffusion.</a:t>
            </a:r>
          </a:p>
          <a:p>
            <a:endParaRPr lang="fr-FR" b="1" u="sng" dirty="0"/>
          </a:p>
          <a:p>
            <a:r>
              <a:rPr lang="fr-FR" b="1" u="sng" dirty="0"/>
              <a:t>Une thèse sous embargo doit être archivée au CINES et signalée dans le </a:t>
            </a:r>
            <a:r>
              <a:rPr lang="fr-FR" b="1" u="sng" dirty="0" err="1"/>
              <a:t>Sudoc</a:t>
            </a:r>
            <a:r>
              <a:rPr lang="fr-FR" b="1" u="sng" dirty="0"/>
              <a:t> et dans theses.fr.</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2681810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Confidentialité</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 embargo, ≠ accès restreint</a:t>
            </a:r>
          </a:p>
          <a:p>
            <a:r>
              <a:rPr lang="fr-FR" dirty="0"/>
              <a:t>Une thèse confidentielle n’est </a:t>
            </a:r>
            <a:r>
              <a:rPr lang="fr-FR" b="1" dirty="0"/>
              <a:t>diffusable ni sur internet, ni sur intranet</a:t>
            </a:r>
            <a:r>
              <a:rPr lang="fr-FR" dirty="0"/>
              <a:t>.</a:t>
            </a:r>
          </a:p>
          <a:p>
            <a:r>
              <a:rPr lang="fr-FR" dirty="0"/>
              <a:t>La confidentialité </a:t>
            </a:r>
            <a:r>
              <a:rPr lang="fr-FR" b="1" dirty="0"/>
              <a:t>doit être justifiée</a:t>
            </a:r>
            <a:r>
              <a:rPr lang="fr-FR" dirty="0"/>
              <a:t>.</a:t>
            </a:r>
          </a:p>
          <a:p>
            <a:r>
              <a:rPr lang="fr-FR" dirty="0"/>
              <a:t>La confidentialité est </a:t>
            </a:r>
            <a:r>
              <a:rPr lang="fr-FR" b="1" dirty="0"/>
              <a:t>limitée dans le temps</a:t>
            </a:r>
            <a:r>
              <a:rPr lang="fr-FR" dirty="0"/>
              <a:t>.</a:t>
            </a:r>
          </a:p>
          <a:p>
            <a:r>
              <a:rPr lang="fr-FR" dirty="0"/>
              <a:t>C’est l’administration qui décide de la confidentialité de la thèse et non l’auteur, ou le directeur de thèse, ou l’entreprise.</a:t>
            </a:r>
          </a:p>
          <a:p>
            <a:r>
              <a:rPr lang="fr-FR" dirty="0"/>
              <a:t>C’est l’administration qui décide de prolonger la période de confidentialité de la thèse, sur justification.</a:t>
            </a:r>
          </a:p>
          <a:p>
            <a:r>
              <a:rPr lang="fr-FR" dirty="0"/>
              <a:t>La confidentialité, sa durée et ses motifs doivent être notifiés dans un document joint au dossier administratif du docteur.</a:t>
            </a:r>
          </a:p>
          <a:p>
            <a:endParaRPr lang="fr-FR" dirty="0"/>
          </a:p>
          <a:p>
            <a:r>
              <a:rPr lang="fr-FR" b="1" u="sng" dirty="0"/>
              <a:t>Une thèse confidentielle doit être archivée au CINES et signalée dans le </a:t>
            </a:r>
            <a:r>
              <a:rPr lang="fr-FR" b="1" u="sng" dirty="0" err="1"/>
              <a:t>Sudoc</a:t>
            </a:r>
            <a:r>
              <a:rPr lang="fr-FR" b="1" u="sng" dirty="0"/>
              <a:t> et dans theses.fr.</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8283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4762919"/>
            <a:ext cx="8084126" cy="604420"/>
          </a:xfrm>
        </p:spPr>
        <p:txBody>
          <a:bodyPr>
            <a:noAutofit/>
          </a:bodyPr>
          <a:lstStyle/>
          <a:p>
            <a:r>
              <a:rPr lang="fr-FR" sz="3600" dirty="0"/>
              <a:t>Motifs et durée de la confidentialité</a:t>
            </a:r>
          </a:p>
        </p:txBody>
      </p:sp>
      <p:sp>
        <p:nvSpPr>
          <p:cNvPr id="6" name="Espace réservé du pied de page 5"/>
          <p:cNvSpPr>
            <a:spLocks noGrp="1"/>
          </p:cNvSpPr>
          <p:nvPr>
            <p:ph type="ftr" sz="quarter" idx="11"/>
          </p:nvPr>
        </p:nvSpPr>
        <p:spPr>
          <a:xfrm>
            <a:off x="1981200" y="-1481"/>
            <a:ext cx="7259934" cy="496534"/>
          </a:xfrm>
        </p:spPr>
        <p:txBody>
          <a:bodyPr/>
          <a:lstStyle/>
          <a:p>
            <a:r>
              <a:rPr lang="fr-FR" dirty="0">
                <a:solidFill>
                  <a:schemeClr val="bg1">
                    <a:lumMod val="50000"/>
                  </a:schemeClr>
                </a:solidFill>
              </a:rPr>
              <a:t>Confidentialité, embargo et accès restreint</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34</a:t>
            </a:fld>
            <a:endParaRPr lang="fr-FR"/>
          </a:p>
        </p:txBody>
      </p:sp>
    </p:spTree>
    <p:extLst>
      <p:ext uri="{BB962C8B-B14F-4D97-AF65-F5344CB8AC3E}">
        <p14:creationId xmlns:p14="http://schemas.microsoft.com/office/powerpoint/2010/main" val="38697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 liberté d’accès aux documents administratifs</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Par défaut, les documents administratifs sont communicables aux citoyens qui en font la demande (article </a:t>
            </a:r>
            <a:r>
              <a:rPr lang="fr-FR" dirty="0">
                <a:hlinkClick r:id="rId3"/>
              </a:rPr>
              <a:t>L311-1 du Code des relations entre le public et l’administration</a:t>
            </a:r>
            <a:r>
              <a:rPr lang="fr-FR" dirty="0"/>
              <a:t>) : </a:t>
            </a:r>
          </a:p>
          <a:p>
            <a:pPr lvl="1"/>
            <a:r>
              <a:rPr lang="fr-FR" i="1" dirty="0"/>
              <a:t>Sous réserve des dispositions des articles </a:t>
            </a:r>
            <a:r>
              <a:rPr lang="fr-FR" i="1" dirty="0">
                <a:hlinkClick r:id="rId4"/>
              </a:rPr>
              <a:t>L. 311-5 </a:t>
            </a:r>
            <a:r>
              <a:rPr lang="fr-FR" i="1" dirty="0"/>
              <a:t>et </a:t>
            </a:r>
            <a:r>
              <a:rPr lang="fr-FR" i="1" dirty="0">
                <a:hlinkClick r:id="rId5" tooltip="Code des relations entre le public et l"/>
              </a:rPr>
              <a:t>L. 311-6</a:t>
            </a:r>
            <a:r>
              <a:rPr lang="fr-FR" i="1" dirty="0"/>
              <a:t>, les administrations mentionnées à l'article </a:t>
            </a:r>
            <a:r>
              <a:rPr lang="fr-FR" i="1" dirty="0">
                <a:hlinkClick r:id="rId6"/>
              </a:rPr>
              <a:t>L. 300-2 </a:t>
            </a:r>
            <a:r>
              <a:rPr lang="fr-FR" i="1" dirty="0"/>
              <a:t>sont tenues de publier en ligne ou de communiquer les documents administratifs qu'elles détiennent aux personnes qui en font la demande, dans les conditions prévues par le présent livre. </a:t>
            </a:r>
          </a:p>
          <a:p>
            <a:endParaRPr lang="fr-FR" dirty="0"/>
          </a:p>
          <a:p>
            <a:r>
              <a:rPr lang="fr-FR" dirty="0"/>
              <a:t>Ce droit à la communication des documents est rappelé dans le Code du patrimoine, pour le cas des archives publiques (article </a:t>
            </a:r>
            <a:r>
              <a:rPr lang="fr-FR" dirty="0">
                <a:hlinkClick r:id="rId7"/>
              </a:rPr>
              <a:t>L213-1 du Code du patrimoine</a:t>
            </a:r>
            <a:r>
              <a:rPr lang="fr-FR" dirty="0"/>
              <a:t>) : </a:t>
            </a:r>
          </a:p>
          <a:p>
            <a:pPr lvl="1"/>
            <a:r>
              <a:rPr lang="fr-FR" i="1" dirty="0"/>
              <a:t>Les archives publiques sont, sous réserve des dispositions de l'article </a:t>
            </a:r>
            <a:r>
              <a:rPr lang="fr-FR" i="1" dirty="0">
                <a:hlinkClick r:id="rId8"/>
              </a:rPr>
              <a:t>L. 213-2</a:t>
            </a:r>
            <a:r>
              <a:rPr lang="fr-FR" i="1" dirty="0"/>
              <a:t>, communicables de plein droit. </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1266843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Les modalités d’accès aux documents administratifs</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Définies par l’article </a:t>
            </a:r>
            <a:r>
              <a:rPr lang="fr-FR" dirty="0">
                <a:hlinkClick r:id="rId3"/>
              </a:rPr>
              <a:t>L311-9 du Code des relations entre le public et l’administration</a:t>
            </a:r>
            <a:r>
              <a:rPr lang="fr-FR" dirty="0"/>
              <a:t> : </a:t>
            </a:r>
          </a:p>
          <a:p>
            <a:pPr lvl="1"/>
            <a:r>
              <a:rPr lang="fr-FR" i="1" dirty="0"/>
              <a:t>L'accès aux documents administratifs s'exerce, au choix du demandeur et dans la limite des possibilités techniques de l'administration : </a:t>
            </a:r>
          </a:p>
          <a:p>
            <a:pPr lvl="1"/>
            <a:r>
              <a:rPr lang="fr-FR" i="1" dirty="0"/>
              <a:t>1° Par consultation gratuite sur place, sauf si la préservation du document ne le permet pas ; </a:t>
            </a:r>
          </a:p>
          <a:p>
            <a:pPr lvl="1"/>
            <a:r>
              <a:rPr lang="fr-FR" i="1" dirty="0"/>
              <a:t>2° Sous réserve que la reproduction ne nuise pas à la conservation du document, par la délivrance d'une copie sur un support identique à celui utilisé par l'administration ou compatible avec celui-ci et aux frais du demandeur, sans que ces frais puissent excéder le coût de cette reproduction, dans des conditions prévues par décret ; </a:t>
            </a:r>
          </a:p>
          <a:p>
            <a:pPr lvl="1"/>
            <a:r>
              <a:rPr lang="fr-FR" i="1" dirty="0"/>
              <a:t>3° Par courrier électronique et sans frais lorsque le document est disponible sous forme électronique ; </a:t>
            </a:r>
          </a:p>
          <a:p>
            <a:pPr lvl="1"/>
            <a:r>
              <a:rPr lang="fr-FR" i="1" dirty="0"/>
              <a:t>4° Par publication des informations en ligne, à moins que les documents ne soient communicables qu'à l'intéressé en application de l'article </a:t>
            </a:r>
            <a:r>
              <a:rPr lang="fr-FR" i="1" dirty="0">
                <a:hlinkClick r:id="rId4" tooltip="Code des relations entre le public et l"/>
              </a:rPr>
              <a:t>L. 311-6</a:t>
            </a:r>
            <a:r>
              <a:rPr lang="fr-FR" i="1" dirty="0"/>
              <a:t>.</a:t>
            </a:r>
          </a:p>
          <a:p>
            <a:pPr marL="0" indent="0">
              <a:buNone/>
            </a:pPr>
            <a:endParaRPr lang="fr-FR" dirty="0"/>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1434848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Les restrictions au droit d’accès</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Les motifs qui justifient de la confidentialité des documents administratifs sont édictés par :</a:t>
            </a:r>
          </a:p>
          <a:p>
            <a:pPr lvl="1"/>
            <a:r>
              <a:rPr lang="fr-FR" dirty="0"/>
              <a:t>le </a:t>
            </a:r>
            <a:r>
              <a:rPr lang="fr-FR" dirty="0">
                <a:hlinkClick r:id="rId3"/>
              </a:rPr>
              <a:t>Code du Patrimoine, article L213-2</a:t>
            </a:r>
            <a:r>
              <a:rPr lang="fr-FR" dirty="0"/>
              <a:t>.</a:t>
            </a:r>
          </a:p>
          <a:p>
            <a:pPr lvl="1"/>
            <a:r>
              <a:rPr lang="fr-FR" dirty="0"/>
              <a:t>le </a:t>
            </a:r>
            <a:r>
              <a:rPr lang="fr-FR" dirty="0">
                <a:hlinkClick r:id="rId4"/>
              </a:rPr>
              <a:t>Code des relations entre le public et l’administration, article L311-5</a:t>
            </a:r>
            <a:r>
              <a:rPr lang="fr-FR" dirty="0"/>
              <a:t>.</a:t>
            </a:r>
          </a:p>
          <a:p>
            <a:pPr lvl="1"/>
            <a:r>
              <a:rPr lang="fr-FR" dirty="0"/>
              <a:t>le </a:t>
            </a:r>
            <a:r>
              <a:rPr lang="fr-FR" dirty="0">
                <a:hlinkClick r:id="rId5"/>
              </a:rPr>
              <a:t>Code des relations entre le public et l’administration, article L311-6</a:t>
            </a:r>
            <a:r>
              <a:rPr lang="fr-FR" dirty="0"/>
              <a:t>.</a:t>
            </a:r>
          </a:p>
          <a:p>
            <a:pPr marL="0" indent="0">
              <a:buNone/>
            </a:pPr>
            <a:endParaRPr lang="fr-FR" dirty="0"/>
          </a:p>
          <a:p>
            <a:r>
              <a:rPr lang="fr-FR" b="1" dirty="0"/>
              <a:t>On s’appuiera sur ces articles pour gérer la confidentialité des thèses de doctorat </a:t>
            </a:r>
            <a:r>
              <a:rPr lang="fr-FR" dirty="0"/>
              <a:t>(décision confirmée par la CADA, la Commission d’Accès aux Documents Administratifs, après avoir été saisie par l’Abes)</a:t>
            </a:r>
          </a:p>
          <a:p>
            <a:pPr lvl="1"/>
            <a:r>
              <a:rPr lang="fr-FR" dirty="0"/>
              <a:t>Voir le conseil rendu par la CADA sur sollicitation de l’Abes : </a:t>
            </a:r>
            <a:r>
              <a:rPr lang="fr-FR" dirty="0">
                <a:hlinkClick r:id="rId6"/>
              </a:rPr>
              <a:t>https://cada.data.gouv.fr/20191986/</a:t>
            </a:r>
            <a:r>
              <a:rPr lang="fr-FR" dirty="0"/>
              <a:t> </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591516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fontScale="90000"/>
          </a:bodyPr>
          <a:lstStyle/>
          <a:p>
            <a:r>
              <a:rPr lang="fr-FR" dirty="0"/>
              <a:t>Dans le Code des relations entre le public et l’administration (I)</a:t>
            </a:r>
          </a:p>
        </p:txBody>
      </p:sp>
      <p:sp>
        <p:nvSpPr>
          <p:cNvPr id="32" name="Espace réservé du contenu 2"/>
          <p:cNvSpPr>
            <a:spLocks noGrp="1"/>
          </p:cNvSpPr>
          <p:nvPr>
            <p:ph idx="1"/>
          </p:nvPr>
        </p:nvSpPr>
        <p:spPr>
          <a:xfrm>
            <a:off x="1981200" y="1181653"/>
            <a:ext cx="8229600" cy="5282157"/>
          </a:xfrm>
        </p:spPr>
        <p:txBody>
          <a:bodyPr>
            <a:normAutofit/>
          </a:bodyPr>
          <a:lstStyle/>
          <a:p>
            <a:pPr marL="0" indent="0" algn="just">
              <a:lnSpc>
                <a:spcPct val="115000"/>
              </a:lnSpc>
              <a:spcAft>
                <a:spcPts val="1000"/>
              </a:spcAft>
              <a:buNone/>
            </a:pP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Le livre III du Code des relations entre le public et l’administration</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fr-FR" sz="1800" dirty="0">
                <a:latin typeface="Calibri" panose="020F0502020204030204" pitchFamily="34" charset="0"/>
                <a:ea typeface="Calibri" panose="020F0502020204030204" pitchFamily="34" charset="0"/>
                <a:cs typeface="Times New Roman" panose="02020603050405020304" pitchFamily="18" charset="0"/>
              </a:rPr>
              <a:t>définit :</a:t>
            </a:r>
          </a:p>
          <a:p>
            <a:pPr algn="just">
              <a:lnSpc>
                <a:spcPct val="115000"/>
              </a:lnSpc>
              <a:spcAft>
                <a:spcPts val="1000"/>
              </a:spcAft>
            </a:pPr>
            <a:r>
              <a:rPr lang="fr-FR" sz="1800" dirty="0">
                <a:latin typeface="Calibri" panose="020F0502020204030204" pitchFamily="34" charset="0"/>
                <a:ea typeface="Calibri" panose="020F0502020204030204" pitchFamily="34" charset="0"/>
                <a:cs typeface="Times New Roman" panose="02020603050405020304" pitchFamily="18" charset="0"/>
              </a:rPr>
              <a:t>les documents administratifs non communicables parce que leur communication porterait atteinte aux intérêts protégés par la loi (</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article L.311-5</a:t>
            </a:r>
            <a:r>
              <a:rPr lang="fr-FR"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sz="1800" dirty="0">
                <a:latin typeface="Calibri" panose="020F0502020204030204" pitchFamily="34" charset="0"/>
                <a:ea typeface="Calibri" panose="020F0502020204030204" pitchFamily="34" charset="0"/>
                <a:cs typeface="Times New Roman" panose="02020603050405020304" pitchFamily="18" charset="0"/>
              </a:rPr>
              <a:t>les documents administratifs communicables uniquement à l’intéressé lui-même parce que (</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article L.311-6</a:t>
            </a:r>
            <a:r>
              <a:rPr lang="fr-FR" sz="1800" dirty="0">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15000"/>
              </a:lnSpc>
              <a:spcAft>
                <a:spcPts val="1000"/>
              </a:spcAft>
            </a:pPr>
            <a:r>
              <a:rPr lang="fr-FR" i="1" dirty="0">
                <a:effectLst/>
                <a:latin typeface="Calibri" panose="020F0502020204030204" pitchFamily="34" charset="0"/>
                <a:ea typeface="Calibri" panose="020F0502020204030204" pitchFamily="34" charset="0"/>
                <a:cs typeface="Times New Roman" panose="02020603050405020304" pitchFamily="18" charset="0"/>
              </a:rPr>
              <a:t>leur communication porterait atteinte à son droit à la protection de sa vie privée et de ses données personnelles, au secret médical ou au secret des affaires (secret des procédés, </a:t>
            </a:r>
            <a:r>
              <a:rPr lang="fr-FR" i="1" dirty="0">
                <a:latin typeface="Calibri" panose="020F0502020204030204" pitchFamily="34" charset="0"/>
                <a:ea typeface="Calibri" panose="020F0502020204030204" pitchFamily="34" charset="0"/>
                <a:cs typeface="Times New Roman" panose="02020603050405020304" pitchFamily="18" charset="0"/>
              </a:rPr>
              <a:t>i</a:t>
            </a:r>
            <a:r>
              <a:rPr lang="fr-FR" i="1" dirty="0">
                <a:effectLst/>
                <a:latin typeface="Calibri" panose="020F0502020204030204" pitchFamily="34" charset="0"/>
                <a:ea typeface="Calibri" panose="020F0502020204030204" pitchFamily="34" charset="0"/>
                <a:cs typeface="Times New Roman" panose="02020603050405020304" pitchFamily="18" charset="0"/>
              </a:rPr>
              <a:t>nformations économiques et financières stratégiques commerciales ou industrielles) ;</a:t>
            </a:r>
          </a:p>
          <a:p>
            <a:pPr lvl="1" algn="just">
              <a:lnSpc>
                <a:spcPct val="115000"/>
              </a:lnSpc>
              <a:spcAft>
                <a:spcPts val="1000"/>
              </a:spcAft>
            </a:pPr>
            <a:r>
              <a:rPr lang="fr-FR" i="1" dirty="0">
                <a:latin typeface="Calibri" panose="020F0502020204030204" pitchFamily="34" charset="0"/>
                <a:ea typeface="Calibri" panose="020F0502020204030204" pitchFamily="34" charset="0"/>
                <a:cs typeface="Times New Roman" panose="02020603050405020304" pitchFamily="18" charset="0"/>
              </a:rPr>
              <a:t>ils portent une appréciation ou un jugement de valeur sur des personnes désignées ou identifiables ;</a:t>
            </a:r>
          </a:p>
          <a:p>
            <a:pPr lvl="1" algn="just">
              <a:lnSpc>
                <a:spcPct val="115000"/>
              </a:lnSpc>
              <a:spcAft>
                <a:spcPts val="1000"/>
              </a:spcAft>
            </a:pPr>
            <a:r>
              <a:rPr lang="fr-FR" i="1" dirty="0">
                <a:latin typeface="Calibri" panose="020F0502020204030204" pitchFamily="34" charset="0"/>
                <a:ea typeface="Calibri" panose="020F0502020204030204" pitchFamily="34" charset="0"/>
                <a:cs typeface="Times New Roman" panose="02020603050405020304" pitchFamily="18" charset="0"/>
              </a:rPr>
              <a:t>i</a:t>
            </a:r>
            <a:r>
              <a:rPr lang="fr-FR" i="1" dirty="0">
                <a:effectLst/>
                <a:latin typeface="Calibri" panose="020F0502020204030204" pitchFamily="34" charset="0"/>
                <a:ea typeface="Calibri" panose="020F0502020204030204" pitchFamily="34" charset="0"/>
                <a:cs typeface="Times New Roman" panose="02020603050405020304" pitchFamily="18" charset="0"/>
              </a:rPr>
              <a:t>ls font apparaître le comportement d’une personne qui pourrait lui porter préjudice.</a:t>
            </a:r>
          </a:p>
          <a:p>
            <a:pPr marL="0" indent="0">
              <a:lnSpc>
                <a:spcPct val="115000"/>
              </a:lnSpc>
              <a:spcAft>
                <a:spcPts val="1000"/>
              </a:spcAft>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2934982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fontScale="90000"/>
          </a:bodyPr>
          <a:lstStyle/>
          <a:p>
            <a:r>
              <a:rPr lang="fr-FR" dirty="0"/>
              <a:t>Dans le Code des relations entre le public et l’administration (II)</a:t>
            </a:r>
          </a:p>
        </p:txBody>
      </p:sp>
      <p:sp>
        <p:nvSpPr>
          <p:cNvPr id="32" name="Espace réservé du contenu 2"/>
          <p:cNvSpPr>
            <a:spLocks noGrp="1"/>
          </p:cNvSpPr>
          <p:nvPr>
            <p:ph idx="1"/>
          </p:nvPr>
        </p:nvSpPr>
        <p:spPr>
          <a:xfrm>
            <a:off x="1981200" y="1181653"/>
            <a:ext cx="8229600" cy="5282157"/>
          </a:xfrm>
        </p:spPr>
        <p:txBody>
          <a:bodyPr>
            <a:normAutofit/>
          </a:bodyPr>
          <a:lstStyle/>
          <a:p>
            <a:pPr algn="just">
              <a:lnSpc>
                <a:spcPct val="115000"/>
              </a:lnSpc>
              <a:spcAft>
                <a:spcPts val="1000"/>
              </a:spcAft>
            </a:pPr>
            <a:r>
              <a:rPr lang="fr-FR" sz="1800" dirty="0">
                <a:latin typeface="Calibri" panose="020F0502020204030204" pitchFamily="34" charset="0"/>
                <a:ea typeface="Calibri" panose="020F0502020204030204" pitchFamily="34" charset="0"/>
                <a:cs typeface="Times New Roman" panose="02020603050405020304" pitchFamily="18" charset="0"/>
              </a:rPr>
              <a:t>Les documents mentionnés aux articles L.311-5 et L.311-6 sont </a:t>
            </a:r>
            <a:r>
              <a:rPr lang="fr-FR" sz="1800" b="1" dirty="0">
                <a:latin typeface="Calibri" panose="020F0502020204030204" pitchFamily="34" charset="0"/>
                <a:ea typeface="Calibri" panose="020F0502020204030204" pitchFamily="34" charset="0"/>
                <a:cs typeface="Times New Roman" panose="02020603050405020304" pitchFamily="18" charset="0"/>
              </a:rPr>
              <a:t>communicables si les éléments confidentiels peuvent en être retirés </a:t>
            </a:r>
            <a:r>
              <a:rPr lang="fr-FR" sz="1800" dirty="0">
                <a:latin typeface="Calibri" panose="020F0502020204030204" pitchFamily="34" charset="0"/>
                <a:ea typeface="Calibri" panose="020F0502020204030204" pitchFamily="34" charset="0"/>
                <a:cs typeface="Times New Roman" panose="02020603050405020304" pitchFamily="18" charset="0"/>
              </a:rPr>
              <a:t>(</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article L.311-7</a:t>
            </a:r>
            <a:r>
              <a:rPr lang="fr-FR" sz="1800" dirty="0">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15000"/>
              </a:lnSpc>
              <a:spcAft>
                <a:spcPts val="1000"/>
              </a:spcAft>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latin typeface="Calibri" panose="020F0502020204030204" pitchFamily="34" charset="0"/>
                <a:ea typeface="Calibri" panose="020F0502020204030204" pitchFamily="34" charset="0"/>
                <a:cs typeface="Times New Roman" panose="02020603050405020304" pitchFamily="18" charset="0"/>
              </a:rPr>
              <a:t>Les documents mentionnés aux articles L.311-5 et L.311-6 sont </a:t>
            </a:r>
            <a:r>
              <a:rPr lang="fr-FR" sz="1800" b="1" dirty="0">
                <a:latin typeface="Calibri" panose="020F0502020204030204" pitchFamily="34" charset="0"/>
                <a:ea typeface="Calibri" panose="020F0502020204030204" pitchFamily="34" charset="0"/>
                <a:cs typeface="Times New Roman" panose="02020603050405020304" pitchFamily="18" charset="0"/>
              </a:rPr>
              <a:t>incommunicables pendant une durée limitée</a:t>
            </a:r>
            <a:r>
              <a:rPr lang="fr-FR" sz="1800" dirty="0">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15000"/>
              </a:lnSpc>
              <a:spcAft>
                <a:spcPts val="1000"/>
              </a:spcAft>
            </a:pPr>
            <a:r>
              <a:rPr lang="fr-FR" dirty="0">
                <a:effectLst/>
                <a:latin typeface="Calibri" panose="020F0502020204030204" pitchFamily="34" charset="0"/>
                <a:ea typeface="Calibri" panose="020F0502020204030204" pitchFamily="34" charset="0"/>
                <a:cs typeface="Times New Roman" panose="02020603050405020304" pitchFamily="18" charset="0"/>
              </a:rPr>
              <a:t>l’</a:t>
            </a:r>
            <a:r>
              <a:rPr lang="fr-FR"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article L.311-8</a:t>
            </a:r>
            <a:r>
              <a:rPr lang="fr-FR" dirty="0">
                <a:effectLst/>
                <a:latin typeface="Calibri" panose="020F0502020204030204" pitchFamily="34" charset="0"/>
                <a:ea typeface="Calibri" panose="020F0502020204030204" pitchFamily="34" charset="0"/>
                <a:cs typeface="Times New Roman" panose="02020603050405020304" pitchFamily="18" charset="0"/>
              </a:rPr>
              <a:t> renvoie au Code du patrimoine, article </a:t>
            </a:r>
            <a:r>
              <a:rPr lang="fr-FR"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L.213-1</a:t>
            </a:r>
            <a:r>
              <a:rPr lang="fr-FR" dirty="0">
                <a:effectLst/>
                <a:latin typeface="Calibri" panose="020F0502020204030204" pitchFamily="34" charset="0"/>
                <a:ea typeface="Calibri" panose="020F0502020204030204" pitchFamily="34" charset="0"/>
                <a:cs typeface="Times New Roman" panose="02020603050405020304" pitchFamily="18" charset="0"/>
              </a:rPr>
              <a:t> et </a:t>
            </a:r>
            <a:r>
              <a:rPr lang="fr-FR"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L.213-2</a:t>
            </a:r>
            <a:r>
              <a:rPr lang="fr-FR" dirty="0">
                <a:effectLst/>
                <a:latin typeface="Calibri" panose="020F0502020204030204" pitchFamily="34" charset="0"/>
                <a:ea typeface="Calibri" panose="020F0502020204030204" pitchFamily="34" charset="0"/>
                <a:cs typeface="Times New Roman" panose="02020603050405020304" pitchFamily="18" charset="0"/>
              </a:rPr>
              <a:t> pour connaître les </a:t>
            </a:r>
            <a:r>
              <a:rPr lang="fr-FR" b="1" dirty="0">
                <a:effectLst/>
                <a:latin typeface="Calibri" panose="020F0502020204030204" pitchFamily="34" charset="0"/>
                <a:ea typeface="Calibri" panose="020F0502020204030204" pitchFamily="34" charset="0"/>
                <a:cs typeface="Times New Roman" panose="02020603050405020304" pitchFamily="18" charset="0"/>
              </a:rPr>
              <a:t>délais d’incommunicabilité des archives publiques</a:t>
            </a:r>
            <a:r>
              <a:rPr lang="fr-FR" dirty="0">
                <a:effectLst/>
                <a:latin typeface="Calibri" panose="020F0502020204030204" pitchFamily="34" charset="0"/>
                <a:ea typeface="Calibri" panose="020F0502020204030204" pitchFamily="34" charset="0"/>
                <a:cs typeface="Times New Roman" panose="02020603050405020304" pitchFamily="18" charset="0"/>
              </a:rPr>
              <a:t>. Il prévoit également la possibilité d’une communication anticipée des documents, en se référant à l’article </a:t>
            </a:r>
            <a:r>
              <a:rPr lang="fr-FR"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L.213-3</a:t>
            </a:r>
            <a:r>
              <a:rPr lang="fr-FR" dirty="0">
                <a:effectLst/>
                <a:latin typeface="Calibri" panose="020F0502020204030204" pitchFamily="34" charset="0"/>
                <a:ea typeface="Calibri" panose="020F0502020204030204" pitchFamily="34" charset="0"/>
                <a:cs typeface="Times New Roman" panose="02020603050405020304" pitchFamily="18" charset="0"/>
              </a:rPr>
              <a:t> du Code du patrimoine.</a:t>
            </a:r>
          </a:p>
          <a:p>
            <a:pPr marL="0" indent="0">
              <a:lnSpc>
                <a:spcPct val="115000"/>
              </a:lnSpc>
              <a:spcAft>
                <a:spcPts val="1000"/>
              </a:spcAft>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62885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L’objet « thèse »</a:t>
            </a:r>
          </a:p>
        </p:txBody>
      </p:sp>
      <p:sp>
        <p:nvSpPr>
          <p:cNvPr id="23" name="Espace réservé du contenu 2"/>
          <p:cNvSpPr>
            <a:spLocks noGrp="1"/>
          </p:cNvSpPr>
          <p:nvPr>
            <p:ph idx="1"/>
          </p:nvPr>
        </p:nvSpPr>
        <p:spPr>
          <a:xfrm>
            <a:off x="1981200" y="1181653"/>
            <a:ext cx="8229600" cy="5439281"/>
          </a:xfrm>
        </p:spPr>
        <p:txBody>
          <a:bodyPr>
            <a:normAutofit/>
          </a:bodyPr>
          <a:lstStyle/>
          <a:p>
            <a:pPr marL="0" indent="0">
              <a:buNone/>
            </a:pPr>
            <a:r>
              <a:rPr lang="fr-FR" dirty="0"/>
              <a:t>La thèse est un objet </a:t>
            </a:r>
            <a:r>
              <a:rPr lang="fr-FR" b="1" dirty="0"/>
              <a:t>hybride</a:t>
            </a:r>
            <a:r>
              <a:rPr lang="fr-FR" dirty="0"/>
              <a:t>, à la croisée de plusieurs textes législatifs :</a:t>
            </a:r>
          </a:p>
          <a:p>
            <a:r>
              <a:rPr lang="fr-FR" dirty="0"/>
              <a:t>Une </a:t>
            </a:r>
            <a:r>
              <a:rPr lang="fr-FR" b="1" dirty="0"/>
              <a:t>œuvre de l’esprit </a:t>
            </a:r>
            <a:r>
              <a:rPr lang="fr-FR" dirty="0"/>
              <a:t>régie par le Code de la propriété intellectuelle</a:t>
            </a:r>
          </a:p>
          <a:p>
            <a:r>
              <a:rPr lang="fr-FR" dirty="0"/>
              <a:t>Un </a:t>
            </a:r>
            <a:r>
              <a:rPr lang="fr-FR" b="1" dirty="0"/>
              <a:t>document administratif </a:t>
            </a:r>
            <a:r>
              <a:rPr lang="fr-FR" dirty="0"/>
              <a:t>régi par le Code des relations entre le public et l’administration</a:t>
            </a:r>
          </a:p>
          <a:p>
            <a:r>
              <a:rPr lang="fr-FR" dirty="0"/>
              <a:t>Une </a:t>
            </a:r>
            <a:r>
              <a:rPr lang="fr-FR" b="1" dirty="0"/>
              <a:t>archive publique </a:t>
            </a:r>
            <a:r>
              <a:rPr lang="fr-FR" dirty="0"/>
              <a:t>régie par le Code du patrimoine</a:t>
            </a:r>
          </a:p>
          <a:p>
            <a:endParaRPr lang="fr-FR" dirty="0"/>
          </a:p>
          <a:p>
            <a:pPr marL="0" indent="0">
              <a:buNone/>
            </a:pPr>
            <a:r>
              <a:rPr lang="fr-FR" dirty="0"/>
              <a:t>Elle est également un écrit académique, régi par une succession de textes réglementaires spécifiques.</a:t>
            </a:r>
          </a:p>
        </p:txBody>
      </p:sp>
      <p:sp>
        <p:nvSpPr>
          <p:cNvPr id="3" name="Espace réservé du pied de page 5">
            <a:extLst>
              <a:ext uri="{FF2B5EF4-FFF2-40B4-BE49-F238E27FC236}">
                <a16:creationId xmlns:a16="http://schemas.microsoft.com/office/drawing/2014/main" id="{0EB7A18E-E397-7E3E-9D3C-FDB6B1B4613D}"/>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2753870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Dans le Code du patrimoine</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La durée maximale de la confidentialité dépend du motif de confidentialité et est édictée par le </a:t>
            </a:r>
            <a:r>
              <a:rPr lang="fr-FR" dirty="0">
                <a:hlinkClick r:id="rId3"/>
              </a:rPr>
              <a:t>Code du Patrimoine, article L213-2</a:t>
            </a:r>
            <a:r>
              <a:rPr lang="fr-FR" dirty="0"/>
              <a:t>.</a:t>
            </a:r>
          </a:p>
          <a:p>
            <a:pPr lvl="1"/>
            <a:r>
              <a:rPr lang="fr-FR" dirty="0"/>
              <a:t>Elle peut aller de 25 à 100 ans, à partir de la date d’émission du document, ou de décès de la personne (secret médical)</a:t>
            </a:r>
          </a:p>
          <a:p>
            <a:pPr lvl="1"/>
            <a:r>
              <a:rPr lang="fr-FR" dirty="0"/>
              <a:t>Ex : secret industriel et commercial = 25 ans max de confidentialité</a:t>
            </a:r>
          </a:p>
          <a:p>
            <a:pPr lvl="1"/>
            <a:r>
              <a:rPr lang="fr-FR" dirty="0"/>
              <a:t>Une </a:t>
            </a:r>
            <a:r>
              <a:rPr lang="fr-FR" b="1" dirty="0"/>
              <a:t>confidentialité infinie ? </a:t>
            </a:r>
            <a:r>
              <a:rPr lang="fr-FR" dirty="0">
                <a:solidFill>
                  <a:srgbClr val="FF0000"/>
                </a:solidFill>
              </a:rPr>
              <a:t>Oui, seulement si </a:t>
            </a:r>
            <a:r>
              <a:rPr lang="fr-FR" dirty="0"/>
              <a:t>la communication du document « </a:t>
            </a:r>
            <a:r>
              <a:rPr lang="fr-FR" i="1" dirty="0"/>
              <a:t>est susceptible d'entraîner la diffusion d'informations permettant de concevoir, fabriquer, utiliser ou localiser des armes nucléaires, biologiques, chimiques ou toutes autres armes ayant des effets directs ou indirects de destruction d'un niveau analogue.</a:t>
            </a:r>
            <a:r>
              <a:rPr lang="fr-FR" dirty="0"/>
              <a:t> »</a:t>
            </a:r>
          </a:p>
          <a:p>
            <a:pPr marL="457200" lvl="1" indent="0">
              <a:buNone/>
            </a:pPr>
            <a:endParaRPr lang="fr-FR" dirty="0"/>
          </a:p>
          <a:p>
            <a:r>
              <a:rPr lang="fr-FR" dirty="0"/>
              <a:t>La CADA propose un tableau récapitulatif : </a:t>
            </a:r>
            <a:r>
              <a:rPr lang="fr-FR" dirty="0">
                <a:hlinkClick r:id="rId4"/>
              </a:rPr>
              <a:t>https://www.cada.fr/administration/archives-publiques</a:t>
            </a:r>
            <a:r>
              <a:rPr lang="fr-FR" dirty="0"/>
              <a:t> </a:t>
            </a:r>
          </a:p>
          <a:p>
            <a:pPr marL="0" indent="0">
              <a:buNone/>
            </a:pPr>
            <a:endParaRPr lang="fr-FR" dirty="0"/>
          </a:p>
          <a:p>
            <a:r>
              <a:rPr lang="fr-FR" dirty="0"/>
              <a:t>La CADA peut mettre fin, à la demande d’un usager, à toute confidentialité abusive.</a:t>
            </a:r>
          </a:p>
          <a:p>
            <a:pPr marL="0" indent="0">
              <a:lnSpc>
                <a:spcPct val="115000"/>
              </a:lnSpc>
              <a:spcAft>
                <a:spcPts val="1000"/>
              </a:spcAft>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1769837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Focus sur les brevets</a:t>
            </a:r>
          </a:p>
        </p:txBody>
      </p:sp>
      <p:sp>
        <p:nvSpPr>
          <p:cNvPr id="32" name="Espace réservé du contenu 2"/>
          <p:cNvSpPr>
            <a:spLocks noGrp="1"/>
          </p:cNvSpPr>
          <p:nvPr>
            <p:ph idx="1"/>
          </p:nvPr>
        </p:nvSpPr>
        <p:spPr>
          <a:xfrm>
            <a:off x="1981200" y="1181653"/>
            <a:ext cx="8229600" cy="5282157"/>
          </a:xfrm>
        </p:spPr>
        <p:txBody>
          <a:bodyPr>
            <a:normAutofit fontScale="92500" lnSpcReduction="20000"/>
          </a:bodyPr>
          <a:lstStyle/>
          <a:p>
            <a:r>
              <a:rPr lang="fr-FR" dirty="0"/>
              <a:t>Pour protéger un brevet, une demande de dépôt de brevet doit être adressée à l’INPI (Institut national de la propriété industrielle)</a:t>
            </a:r>
          </a:p>
          <a:p>
            <a:pPr lvl="1"/>
            <a:r>
              <a:rPr lang="fr-FR" dirty="0"/>
              <a:t>Brevet d’invention = 20 ans de protection</a:t>
            </a:r>
          </a:p>
          <a:p>
            <a:pPr lvl="2"/>
            <a:r>
              <a:rPr lang="fr-FR" dirty="0"/>
              <a:t>Prolongation possible pour les produits pharmaceutiques (+ 7 ans)</a:t>
            </a:r>
          </a:p>
          <a:p>
            <a:pPr lvl="1"/>
            <a:r>
              <a:rPr lang="fr-FR" dirty="0"/>
              <a:t>Certificat d’utilité = 10 ans de protection.</a:t>
            </a:r>
          </a:p>
          <a:p>
            <a:pPr lvl="1"/>
            <a:r>
              <a:rPr lang="fr-FR" dirty="0"/>
              <a:t>Voir le Code de la Propriété Intellectuelle (</a:t>
            </a:r>
            <a:r>
              <a:rPr lang="fr-FR" dirty="0">
                <a:hlinkClick r:id="rId3"/>
              </a:rPr>
              <a:t>Articles L611-1 à L615-22</a:t>
            </a:r>
            <a:r>
              <a:rPr lang="fr-FR" dirty="0"/>
              <a:t>)</a:t>
            </a:r>
          </a:p>
          <a:p>
            <a:r>
              <a:rPr lang="fr-FR" dirty="0"/>
              <a:t>La demande de brevet ne peut porter que sur quelque chose d’inédit.</a:t>
            </a:r>
          </a:p>
          <a:p>
            <a:r>
              <a:rPr lang="fr-FR" dirty="0"/>
              <a:t>Il est préférable </a:t>
            </a:r>
            <a:r>
              <a:rPr lang="fr-FR" b="1" dirty="0"/>
              <a:t>d’envoyer la demande avant la soutenance de la thèse, qui peut être considérée comme un acte de divulgation</a:t>
            </a:r>
            <a:r>
              <a:rPr lang="fr-FR" dirty="0"/>
              <a:t> OU </a:t>
            </a:r>
            <a:r>
              <a:rPr lang="fr-FR" b="1" dirty="0"/>
              <a:t>soutenir la thèse à huis clos</a:t>
            </a:r>
            <a:r>
              <a:rPr lang="fr-FR" dirty="0"/>
              <a:t>. </a:t>
            </a:r>
          </a:p>
          <a:p>
            <a:r>
              <a:rPr lang="fr-FR" dirty="0"/>
              <a:t>Si la thèse est diffusée, même en accès restreint, </a:t>
            </a:r>
            <a:r>
              <a:rPr lang="fr-FR" b="1" u="sng" dirty="0"/>
              <a:t>avant le dépôt </a:t>
            </a:r>
            <a:r>
              <a:rPr lang="fr-FR" dirty="0"/>
              <a:t>de la demande de brevet, alors la demande est invalide.</a:t>
            </a:r>
          </a:p>
          <a:p>
            <a:r>
              <a:rPr lang="fr-FR" dirty="0"/>
              <a:t>Une fois la demande de dépôt de brevet déposée, le contenu de la thèse est protégé</a:t>
            </a:r>
          </a:p>
          <a:p>
            <a:pPr marL="0" indent="0">
              <a:buNone/>
            </a:pPr>
            <a:endParaRPr lang="fr-FR" dirty="0"/>
          </a:p>
          <a:p>
            <a:r>
              <a:rPr lang="fr-FR" dirty="0"/>
              <a:t>Attention, des consultants en propriété intellectuelle cherchent à faire sauter les brevets contenus dans les thèses en s’appuyant sur :</a:t>
            </a:r>
          </a:p>
          <a:p>
            <a:pPr lvl="1"/>
            <a:r>
              <a:rPr lang="fr-FR" dirty="0"/>
              <a:t>La date de catalogage</a:t>
            </a:r>
          </a:p>
          <a:p>
            <a:pPr lvl="1"/>
            <a:r>
              <a:rPr lang="fr-FR" dirty="0"/>
              <a:t>La date de mise à disposition du public</a:t>
            </a:r>
          </a:p>
          <a:p>
            <a:pPr lvl="1"/>
            <a:r>
              <a:rPr lang="fr-FR" dirty="0"/>
              <a:t>La date de soutenance.</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700273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Attention aux résumés de thèse</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Le résumé de thèse, en anglais et en français, est une métadonnée obligatoire.</a:t>
            </a:r>
          </a:p>
          <a:p>
            <a:endParaRPr lang="fr-FR" dirty="0"/>
          </a:p>
          <a:p>
            <a:r>
              <a:rPr lang="fr-FR" dirty="0"/>
              <a:t>Dans le cas d’une thèse confidentielle, il est important que le docteur dépose un résumé qui ne contienne aucun élément confidentiel ou faisant l’objet d’une demande de brevet.</a:t>
            </a:r>
          </a:p>
          <a:p>
            <a:endParaRPr lang="fr-FR" dirty="0"/>
          </a:p>
          <a:p>
            <a:r>
              <a:rPr lang="fr-FR" dirty="0"/>
              <a:t>Ce point de vigilance concerne aussi les résumés fournis avant la soutenance de la thèse, qui peuvent apparaître dans theses.fr</a:t>
            </a:r>
          </a:p>
          <a:p>
            <a:endParaRPr lang="fr-FR" dirty="0"/>
          </a:p>
          <a:p>
            <a:r>
              <a:rPr lang="fr-FR" dirty="0"/>
              <a:t>Un </a:t>
            </a:r>
            <a:r>
              <a:rPr lang="fr-FR" b="1" dirty="0"/>
              <a:t>résumé de thèse diffusé avec des éléments confidentiels peut rendre une demande de brevet invalide</a:t>
            </a:r>
            <a:r>
              <a:rPr lang="fr-FR" dirty="0"/>
              <a:t>.</a:t>
            </a:r>
          </a:p>
          <a:p>
            <a:pPr lvl="1"/>
            <a:r>
              <a:rPr lang="fr-FR" dirty="0"/>
              <a:t>C’est une métadonnée surveillée par l’INPI.</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374297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4713890"/>
            <a:ext cx="8084126" cy="653449"/>
          </a:xfrm>
        </p:spPr>
        <p:txBody>
          <a:bodyPr>
            <a:noAutofit/>
          </a:bodyPr>
          <a:lstStyle/>
          <a:p>
            <a:r>
              <a:rPr lang="fr-FR" sz="3600" dirty="0"/>
              <a:t>La sécurité des thèses confidentielles</a:t>
            </a:r>
          </a:p>
        </p:txBody>
      </p:sp>
      <p:sp>
        <p:nvSpPr>
          <p:cNvPr id="6" name="Espace réservé du pied de page 5"/>
          <p:cNvSpPr>
            <a:spLocks noGrp="1"/>
          </p:cNvSpPr>
          <p:nvPr>
            <p:ph type="ftr" sz="quarter" idx="11"/>
          </p:nvPr>
        </p:nvSpPr>
        <p:spPr>
          <a:xfrm>
            <a:off x="1981200" y="-1481"/>
            <a:ext cx="7259934" cy="496534"/>
          </a:xfrm>
        </p:spPr>
        <p:txBody>
          <a:bodyPr/>
          <a:lstStyle/>
          <a:p>
            <a:r>
              <a:rPr lang="fr-FR" dirty="0">
                <a:solidFill>
                  <a:schemeClr val="bg1">
                    <a:lumMod val="50000"/>
                  </a:schemeClr>
                </a:solidFill>
              </a:rPr>
              <a:t>Confidentialité, embargo et accès restreint</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43</a:t>
            </a:fld>
            <a:endParaRPr lang="fr-FR"/>
          </a:p>
        </p:txBody>
      </p:sp>
    </p:spTree>
    <p:extLst>
      <p:ext uri="{BB962C8B-B14F-4D97-AF65-F5344CB8AC3E}">
        <p14:creationId xmlns:p14="http://schemas.microsoft.com/office/powerpoint/2010/main" val="844579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Dans l’établissement de soutenance (I)</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sz="1800" dirty="0"/>
              <a:t>Tous les agents de la fonction publique, titulaires ou non, qui sont amenés à traiter des données confidentielles, sont tenus par la loi de respecter cette confidentialité (</a:t>
            </a:r>
            <a:r>
              <a:rPr lang="fr-FR" sz="1800" dirty="0">
                <a:hlinkClick r:id="rId3"/>
              </a:rPr>
              <a:t>article L211-3 du Code du patrimoine</a:t>
            </a:r>
            <a:r>
              <a:rPr lang="fr-FR" sz="1800" dirty="0"/>
              <a:t>).</a:t>
            </a:r>
          </a:p>
          <a:p>
            <a:pPr lvl="1"/>
            <a:r>
              <a:rPr lang="fr-FR" sz="1800" i="1" dirty="0"/>
              <a:t>Tout fonctionnaire ou agent chargé de la collecte ou de la conservation d'archives en application des dispositions du présent titre est </a:t>
            </a:r>
            <a:r>
              <a:rPr lang="fr-FR" sz="1800" b="1" i="1" dirty="0"/>
              <a:t>tenu au secret professionnel en ce qui concerne tout document qui ne peut être légalement mis à la disposition du public</a:t>
            </a:r>
            <a:r>
              <a:rPr lang="fr-FR" sz="1800" b="1" dirty="0"/>
              <a:t>.</a:t>
            </a:r>
            <a:r>
              <a:rPr lang="fr-FR" sz="1800" dirty="0"/>
              <a:t> </a:t>
            </a:r>
          </a:p>
          <a:p>
            <a:pPr marL="457200" lvl="1" indent="0">
              <a:buNone/>
            </a:pPr>
            <a:endParaRPr lang="fr-FR" sz="1800" dirty="0"/>
          </a:p>
          <a:p>
            <a:r>
              <a:rPr lang="fr-FR" dirty="0"/>
              <a:t>Les entreprises demandent parfois que les agents signent un document engageant leur responsabilité : ce n’est pas nécessaire, la responsabilité des agents est déjà engagée du fait de la fonction même qu’ils occupent.</a:t>
            </a:r>
          </a:p>
          <a:p>
            <a:pPr marL="0" indent="0">
              <a:buNone/>
            </a:pPr>
            <a:endParaRPr lang="fr-FR" dirty="0"/>
          </a:p>
          <a:p>
            <a:r>
              <a:rPr lang="fr-FR" dirty="0"/>
              <a:t>Un agent qui divulguerait une thèse confidentielle se rendrait coupable devant la loi.</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2207909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Dans l’établissement de soutenance (II)</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sz="1800" dirty="0"/>
              <a:t>Il est important de limiter le nombre d’intermédiaires : le fichier doit transiter dans le moins de mains possibles.</a:t>
            </a:r>
          </a:p>
          <a:p>
            <a:pPr marL="0" indent="0">
              <a:buNone/>
            </a:pPr>
            <a:endParaRPr lang="fr-FR" sz="1800" dirty="0"/>
          </a:p>
          <a:p>
            <a:r>
              <a:rPr lang="fr-FR" sz="1800" dirty="0"/>
              <a:t>Les conditions de stockage du fichier (sur des serveurs locaux ou externes) ou des exemplaires papiers doivent faire l’objet de la plus grande vigilance de la part de l’établissement.</a:t>
            </a:r>
          </a:p>
          <a:p>
            <a:pPr lvl="1"/>
            <a:r>
              <a:rPr lang="fr-FR" sz="1800" dirty="0"/>
              <a:t>Où sont situés les serveurs ? Dans l’établissement ou ailleurs ? En France ou à l’étranger ? </a:t>
            </a:r>
          </a:p>
          <a:p>
            <a:pPr lvl="1"/>
            <a:r>
              <a:rPr lang="fr-FR" sz="1800" dirty="0"/>
              <a:t>Qui y a accès ? Uniquement les agents de l’établissement ? Les agents du prestataire en charge de la gestion des serveurs ?</a:t>
            </a:r>
          </a:p>
          <a:p>
            <a:pPr marL="457200" lvl="1" indent="0">
              <a:buNone/>
            </a:pPr>
            <a:endParaRPr lang="fr-FR" sz="1200" dirty="0"/>
          </a:p>
          <a:p>
            <a:r>
              <a:rPr lang="fr-FR" sz="1800" dirty="0"/>
              <a:t>L’établissement peut être tenu pour responsable si le fichier ou le document qui lui est confié est volé ou perdu du fait de mauvaises conditions de stockage ou de transmission.</a:t>
            </a:r>
          </a:p>
          <a:p>
            <a:pPr lvl="1"/>
            <a:r>
              <a:rPr lang="fr-FR" sz="1400" dirty="0"/>
              <a:t>Dans le cas d’un stockage en dehors de l’établissement, ne pas hésiter à contractualiser d’avantage avec les prestataires, afin de garantir la confidentialité des documents. </a:t>
            </a:r>
          </a:p>
          <a:p>
            <a:pPr lvl="1"/>
            <a:endParaRPr lang="fr-FR" sz="1800" dirty="0"/>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1542700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Dans STAR</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sz="1800" dirty="0"/>
              <a:t>Une fois le fichier confidentiel déposé et signalé comme confidentiel dans STAR, il n’est plus accessible.</a:t>
            </a:r>
          </a:p>
          <a:p>
            <a:pPr marL="0" indent="0">
              <a:buNone/>
            </a:pPr>
            <a:endParaRPr lang="fr-FR" sz="1800" dirty="0"/>
          </a:p>
          <a:p>
            <a:r>
              <a:rPr lang="fr-FR" sz="1800" dirty="0"/>
              <a:t>Le protocole utilisé pour le transfert des fichiers au CINES est le </a:t>
            </a:r>
            <a:r>
              <a:rPr lang="fr-FR" sz="1800" b="1" dirty="0"/>
              <a:t>protocole SFTP </a:t>
            </a:r>
            <a:r>
              <a:rPr lang="fr-FR" sz="1800" dirty="0"/>
              <a:t>qui assure la sécurité des connexions (authentification par mot de passe ou échange de clés) et des fichiers (chiffrement).</a:t>
            </a:r>
          </a:p>
          <a:p>
            <a:pPr marL="0" indent="0">
              <a:buNone/>
            </a:pPr>
            <a:endParaRPr lang="fr-FR" sz="1800" dirty="0"/>
          </a:p>
          <a:p>
            <a:r>
              <a:rPr lang="fr-FR" sz="1800" dirty="0"/>
              <a:t>Les agents de l’Abes, qui peuvent avoir accès aux fichiers de thèses confidentielles, sont tenus par la loi de respecter cette confidentialité (</a:t>
            </a:r>
            <a:r>
              <a:rPr lang="fr-FR" sz="1800" dirty="0">
                <a:hlinkClick r:id="rId3"/>
              </a:rPr>
              <a:t>article L211-3 du Code du patrimoine</a:t>
            </a:r>
            <a:r>
              <a:rPr lang="fr-FR" sz="1800" dirty="0"/>
              <a:t>).</a:t>
            </a:r>
          </a:p>
          <a:p>
            <a:pPr marL="0" indent="0">
              <a:buNone/>
            </a:pPr>
            <a:endParaRPr lang="fr-FR" dirty="0"/>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1642632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Au CINES</a:t>
            </a:r>
          </a:p>
        </p:txBody>
      </p:sp>
      <p:sp>
        <p:nvSpPr>
          <p:cNvPr id="32" name="Espace réservé du contenu 2"/>
          <p:cNvSpPr>
            <a:spLocks noGrp="1"/>
          </p:cNvSpPr>
          <p:nvPr>
            <p:ph idx="1"/>
          </p:nvPr>
        </p:nvSpPr>
        <p:spPr>
          <a:xfrm>
            <a:off x="1981200" y="1181653"/>
            <a:ext cx="8229600" cy="5282157"/>
          </a:xfrm>
        </p:spPr>
        <p:txBody>
          <a:bodyPr>
            <a:normAutofit lnSpcReduction="10000"/>
          </a:bodyPr>
          <a:lstStyle/>
          <a:p>
            <a:r>
              <a:rPr lang="fr-FR" sz="1800" dirty="0"/>
              <a:t>Le CINES est un bâtiment situé en </a:t>
            </a:r>
            <a:r>
              <a:rPr lang="fr-FR" sz="1800" b="1" dirty="0"/>
              <a:t>ZRR (Zone à Régime Restrictif). </a:t>
            </a:r>
          </a:p>
          <a:p>
            <a:pPr marL="0" indent="0">
              <a:buNone/>
            </a:pPr>
            <a:endParaRPr lang="fr-FR" sz="1800" b="1" dirty="0"/>
          </a:p>
          <a:p>
            <a:r>
              <a:rPr lang="fr-FR" sz="1800" dirty="0"/>
              <a:t>Il suit une Politique de Sécurité de Système d’Information lui permettant d’archiver des </a:t>
            </a:r>
            <a:r>
              <a:rPr lang="fr-FR" sz="1800" dirty="0">
                <a:hlinkClick r:id="rId3"/>
              </a:rPr>
              <a:t>données sensibles</a:t>
            </a:r>
            <a:r>
              <a:rPr lang="fr-FR" sz="1800" dirty="0"/>
              <a:t>.</a:t>
            </a:r>
          </a:p>
          <a:p>
            <a:pPr marL="0" indent="0">
              <a:buNone/>
            </a:pPr>
            <a:endParaRPr lang="fr-FR" sz="1800" dirty="0"/>
          </a:p>
          <a:p>
            <a:r>
              <a:rPr lang="fr-FR" sz="1800" dirty="0"/>
              <a:t>La plateforme d’archivage du CINES (PAC) est agréée par le SIAF (Service Interministériel des Archives de France).</a:t>
            </a:r>
          </a:p>
          <a:p>
            <a:pPr marL="0" indent="0">
              <a:buNone/>
            </a:pPr>
            <a:endParaRPr lang="fr-FR" sz="1800" dirty="0"/>
          </a:p>
          <a:p>
            <a:r>
              <a:rPr lang="fr-FR" sz="1800" dirty="0"/>
              <a:t>PAC évolue pour devenir VITAM, un projet mené par plusieurs ministères, dont le Ministère de la Défense et le Ministère des Affaires Etrangères.</a:t>
            </a:r>
          </a:p>
          <a:p>
            <a:pPr marL="0" indent="0">
              <a:buNone/>
            </a:pPr>
            <a:endParaRPr lang="fr-FR" sz="1800" dirty="0"/>
          </a:p>
          <a:p>
            <a:r>
              <a:rPr lang="fr-FR" sz="1800" dirty="0"/>
              <a:t>Les agents du CINES, qui peuvent avoir accès aux fichiers de thèses confidentielles, sont tenus par la loi de respecter cette confidentialité (</a:t>
            </a:r>
            <a:r>
              <a:rPr lang="fr-FR" sz="1800" dirty="0">
                <a:hlinkClick r:id="rId4"/>
              </a:rPr>
              <a:t>article L211-3 du Code du patrimoine</a:t>
            </a:r>
            <a:r>
              <a:rPr lang="fr-FR" sz="1800" dirty="0"/>
              <a:t>).</a:t>
            </a:r>
          </a:p>
          <a:p>
            <a:pPr marL="0" indent="0">
              <a:buNone/>
            </a:pPr>
            <a:endParaRPr lang="fr-FR" sz="1800" dirty="0"/>
          </a:p>
          <a:p>
            <a:r>
              <a:rPr lang="fr-FR" sz="1800" dirty="0"/>
              <a:t>Les </a:t>
            </a:r>
            <a:r>
              <a:rPr lang="fr-FR" sz="1800" b="1" dirty="0"/>
              <a:t>fichiers de thèses sont plus en sécurité au CINES que dans les placards fermés à clef des bibliothèques</a:t>
            </a:r>
            <a:r>
              <a:rPr lang="fr-FR" sz="1800" dirty="0"/>
              <a:t>.</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1960372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4713890"/>
            <a:ext cx="8084126" cy="653449"/>
          </a:xfrm>
        </p:spPr>
        <p:txBody>
          <a:bodyPr>
            <a:noAutofit/>
          </a:bodyPr>
          <a:lstStyle/>
          <a:p>
            <a:r>
              <a:rPr lang="fr-FR" sz="3600" dirty="0"/>
              <a:t>Les cas particuliers</a:t>
            </a:r>
          </a:p>
        </p:txBody>
      </p:sp>
      <p:sp>
        <p:nvSpPr>
          <p:cNvPr id="6" name="Espace réservé du pied de page 5"/>
          <p:cNvSpPr>
            <a:spLocks noGrp="1"/>
          </p:cNvSpPr>
          <p:nvPr>
            <p:ph type="ftr" sz="quarter" idx="11"/>
          </p:nvPr>
        </p:nvSpPr>
        <p:spPr>
          <a:xfrm>
            <a:off x="1981200" y="-1481"/>
            <a:ext cx="7259934" cy="496534"/>
          </a:xfrm>
        </p:spPr>
        <p:txBody>
          <a:bodyPr/>
          <a:lstStyle/>
          <a:p>
            <a:r>
              <a:rPr lang="fr-FR" dirty="0">
                <a:solidFill>
                  <a:schemeClr val="bg1">
                    <a:lumMod val="50000"/>
                  </a:schemeClr>
                </a:solidFill>
              </a:rPr>
              <a:t>Confidentialité, embargo et accès restreint</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48</a:t>
            </a:fld>
            <a:endParaRPr lang="fr-FR"/>
          </a:p>
        </p:txBody>
      </p:sp>
    </p:spTree>
    <p:extLst>
      <p:ext uri="{BB962C8B-B14F-4D97-AF65-F5344CB8AC3E}">
        <p14:creationId xmlns:p14="http://schemas.microsoft.com/office/powerpoint/2010/main" val="1463349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 diffusion restreinte</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 accès restreint sur intranet</a:t>
            </a:r>
          </a:p>
          <a:p>
            <a:r>
              <a:rPr lang="fr-FR" dirty="0"/>
              <a:t>La « diffusion restreinte » est régie par </a:t>
            </a:r>
            <a:r>
              <a:rPr lang="fr-FR" dirty="0">
                <a:hlinkClick r:id="rId3"/>
              </a:rPr>
              <a:t>l’Instruction interministérielle n°1300</a:t>
            </a:r>
            <a:r>
              <a:rPr lang="fr-FR" dirty="0"/>
              <a:t> et par </a:t>
            </a:r>
            <a:r>
              <a:rPr lang="fr-FR" dirty="0">
                <a:hlinkClick r:id="rId4"/>
              </a:rPr>
              <a:t>l’Instruction interministérielle n°901</a:t>
            </a:r>
            <a:r>
              <a:rPr lang="fr-FR" dirty="0"/>
              <a:t>. </a:t>
            </a:r>
          </a:p>
          <a:p>
            <a:r>
              <a:rPr lang="fr-FR" dirty="0"/>
              <a:t>La diffusion restreinte est édictée </a:t>
            </a:r>
            <a:r>
              <a:rPr lang="fr-FR" b="1" dirty="0"/>
              <a:t>par l’administration</a:t>
            </a:r>
            <a:r>
              <a:rPr lang="fr-FR" dirty="0"/>
              <a:t>, et non par l’auteur.</a:t>
            </a:r>
          </a:p>
          <a:p>
            <a:r>
              <a:rPr lang="fr-FR" dirty="0"/>
              <a:t>C’est une </a:t>
            </a:r>
            <a:r>
              <a:rPr lang="fr-FR" b="1" dirty="0"/>
              <a:t>confidentialité + </a:t>
            </a:r>
            <a:r>
              <a:rPr lang="fr-FR" dirty="0"/>
              <a:t>: </a:t>
            </a:r>
          </a:p>
          <a:p>
            <a:pPr lvl="1"/>
            <a:r>
              <a:rPr lang="fr-FR" sz="1800" dirty="0"/>
              <a:t>les services informatiques qui hébergent ces documents doivent répondre à des exigences de sécurité élevées.</a:t>
            </a:r>
          </a:p>
          <a:p>
            <a:pPr lvl="1"/>
            <a:r>
              <a:rPr lang="fr-FR" sz="1800" dirty="0"/>
              <a:t>les documents sont chiffrés : un nombre limité de personnes disposent de la clé de chiffrement et peuvent accéder aux documents</a:t>
            </a:r>
          </a:p>
          <a:p>
            <a:r>
              <a:rPr lang="fr-FR" dirty="0"/>
              <a:t>La diffusion restreinte est limitée dans le temps, conformément au Code du patrimoine : 50 ans maximum</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388356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 thèse comme œuvre de l’esprit</a:t>
            </a:r>
          </a:p>
        </p:txBody>
      </p:sp>
      <p:sp>
        <p:nvSpPr>
          <p:cNvPr id="23" name="Espace réservé du contenu 2"/>
          <p:cNvSpPr>
            <a:spLocks noGrp="1"/>
          </p:cNvSpPr>
          <p:nvPr>
            <p:ph idx="1"/>
          </p:nvPr>
        </p:nvSpPr>
        <p:spPr>
          <a:xfrm>
            <a:off x="1981200" y="1181653"/>
            <a:ext cx="8229600" cy="5439281"/>
          </a:xfrm>
        </p:spPr>
        <p:txBody>
          <a:bodyPr>
            <a:normAutofit/>
          </a:bodyPr>
          <a:lstStyle/>
          <a:p>
            <a:pPr>
              <a:lnSpc>
                <a:spcPct val="115000"/>
              </a:lnSpc>
              <a:spcAft>
                <a:spcPts val="1000"/>
              </a:spcAft>
            </a:pPr>
            <a:r>
              <a:rPr lang="fr-FR" sz="1800" dirty="0">
                <a:latin typeface="Calibri" panose="020F0502020204030204" pitchFamily="34" charset="0"/>
                <a:ea typeface="Calibri" panose="020F0502020204030204" pitchFamily="34" charset="0"/>
                <a:cs typeface="Times New Roman" panose="02020603050405020304" pitchFamily="18" charset="0"/>
              </a:rPr>
              <a:t>La thèse de doctorat est une œuvre de l’esprit et tombe de fait sous la protection du Code de la propriété intellectuelle, d’après les articles </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L112-1</a:t>
            </a:r>
            <a:r>
              <a:rPr lang="fr-FR" sz="1800" dirty="0">
                <a:latin typeface="Calibri" panose="020F0502020204030204" pitchFamily="34" charset="0"/>
                <a:ea typeface="Calibri" panose="020F0502020204030204" pitchFamily="34" charset="0"/>
                <a:cs typeface="Times New Roman" panose="02020603050405020304" pitchFamily="18" charset="0"/>
              </a:rPr>
              <a:t> et </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L112-2</a:t>
            </a:r>
            <a:r>
              <a:rPr lang="fr-FR" sz="1800" dirty="0">
                <a:latin typeface="Calibri" panose="020F0502020204030204" pitchFamily="34" charset="0"/>
                <a:ea typeface="Calibri" panose="020F0502020204030204" pitchFamily="34" charset="0"/>
                <a:cs typeface="Times New Roman" panose="02020603050405020304" pitchFamily="18" charset="0"/>
              </a:rPr>
              <a:t> dudit code :</a:t>
            </a:r>
          </a:p>
          <a:p>
            <a:pPr marL="548640" marR="548640" algn="just">
              <a:lnSpc>
                <a:spcPct val="115000"/>
              </a:lnSpc>
              <a:spcBef>
                <a:spcPts val="1000"/>
              </a:spcBef>
              <a:spcAft>
                <a:spcPts val="800"/>
              </a:spcAft>
            </a:pP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(L112-1) Les dispositions du présent code protègent les droits des auteurs sur </a:t>
            </a:r>
            <a:r>
              <a:rPr lang="fr-FR" sz="1800" b="1"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toutes les œuvres de l'esprit, quels qu'en soient le genre, la forme d'expression, le mérite ou la destination</a:t>
            </a: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a:t>
            </a:r>
          </a:p>
          <a:p>
            <a:pPr marL="548640" marR="548640" algn="just">
              <a:lnSpc>
                <a:spcPct val="115000"/>
              </a:lnSpc>
              <a:spcBef>
                <a:spcPts val="1000"/>
              </a:spcBef>
              <a:spcAft>
                <a:spcPts val="800"/>
              </a:spcAft>
            </a:pPr>
            <a:r>
              <a:rPr lang="fr-FR" sz="1800" i="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(L112-2, §1) Sont considérés notamment comme œuvres de l'esprit au sens du présent code :</a:t>
            </a:r>
            <a:r>
              <a:rPr lang="fr-FR" sz="1800" i="1"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 </a:t>
            </a:r>
          </a:p>
          <a:p>
            <a:pPr marL="948690" marR="548640" lvl="1" algn="just">
              <a:lnSpc>
                <a:spcPct val="115000"/>
              </a:lnSpc>
              <a:spcBef>
                <a:spcPts val="1000"/>
              </a:spcBef>
              <a:spcAft>
                <a:spcPts val="800"/>
              </a:spcAft>
            </a:pPr>
            <a:r>
              <a:rPr lang="fr-FR" sz="1800" i="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1° Les livres, brochures et </a:t>
            </a:r>
            <a:r>
              <a:rPr lang="fr-FR" sz="1800" b="1" i="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autres écrits littéraires, artistiques et scientifiques</a:t>
            </a:r>
            <a:r>
              <a:rPr lang="fr-FR" sz="1800" i="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5">
            <a:extLst>
              <a:ext uri="{FF2B5EF4-FFF2-40B4-BE49-F238E27FC236}">
                <a16:creationId xmlns:a16="http://schemas.microsoft.com/office/drawing/2014/main" id="{0EB7A18E-E397-7E3E-9D3C-FDB6B1B4613D}"/>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2546720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Le secret défense</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t>Le secret défense est régi par </a:t>
            </a:r>
            <a:r>
              <a:rPr lang="fr-FR" dirty="0">
                <a:hlinkClick r:id="rId3"/>
              </a:rPr>
              <a:t>l’Instruction interministérielle n°1300</a:t>
            </a:r>
            <a:r>
              <a:rPr lang="fr-FR" dirty="0"/>
              <a:t>.</a:t>
            </a:r>
          </a:p>
          <a:p>
            <a:r>
              <a:rPr lang="fr-FR" dirty="0"/>
              <a:t>Le secret défense est édicté </a:t>
            </a:r>
            <a:r>
              <a:rPr lang="fr-FR" b="1" dirty="0"/>
              <a:t>par un officier de sécurité</a:t>
            </a:r>
            <a:r>
              <a:rPr lang="fr-FR" dirty="0"/>
              <a:t>, et non par l’auteur.</a:t>
            </a:r>
          </a:p>
          <a:p>
            <a:r>
              <a:rPr lang="fr-FR" dirty="0"/>
              <a:t>Il existe trois niveaux de secret défense : </a:t>
            </a:r>
          </a:p>
          <a:p>
            <a:pPr lvl="1"/>
            <a:r>
              <a:rPr lang="fr-FR" dirty="0"/>
              <a:t>« confidentiel-défense/secret »</a:t>
            </a:r>
          </a:p>
          <a:p>
            <a:pPr lvl="1"/>
            <a:r>
              <a:rPr lang="fr-FR" dirty="0"/>
              <a:t>« secret-défense/très secret » </a:t>
            </a:r>
          </a:p>
          <a:p>
            <a:pPr lvl="1"/>
            <a:r>
              <a:rPr lang="fr-FR" dirty="0"/>
              <a:t>« très secret-défense/très secret faisant l’objet d’une classification spéciale »</a:t>
            </a:r>
          </a:p>
          <a:p>
            <a:pPr lvl="1"/>
            <a:r>
              <a:rPr lang="fr-FR" dirty="0"/>
              <a:t>la « diffusion restreinte » peut être considérée comme un premier niveau de classification.</a:t>
            </a:r>
          </a:p>
          <a:p>
            <a:r>
              <a:rPr lang="fr-FR" dirty="0"/>
              <a:t>Les documents classifiés doivent être gérés dans des outils qui répondent aux exigences de sécurité définies par l’ANSSI : </a:t>
            </a:r>
            <a:r>
              <a:rPr lang="fr-FR" u="sng" dirty="0">
                <a:hlinkClick r:id="rId4"/>
              </a:rPr>
              <a:t>https://www.ssi.gouv.fr/administration/reglementation/protection-des-systemes-informations/instruction-generale-interministerielle-n-1300-sur-la-protection-du-secret-de-la-defense-nationale/</a:t>
            </a:r>
            <a:endParaRPr lang="fr-FR" u="sng" dirty="0"/>
          </a:p>
          <a:p>
            <a:r>
              <a:rPr lang="fr-FR" dirty="0"/>
              <a:t>Le secret défense est limité dans le temps, conformément au Code du patrimoine : 50 ans maximum</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2238722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Gestion des cas particuliers</a:t>
            </a:r>
          </a:p>
        </p:txBody>
      </p:sp>
      <p:sp>
        <p:nvSpPr>
          <p:cNvPr id="32" name="Espace réservé du contenu 2"/>
          <p:cNvSpPr>
            <a:spLocks noGrp="1"/>
          </p:cNvSpPr>
          <p:nvPr>
            <p:ph idx="1"/>
          </p:nvPr>
        </p:nvSpPr>
        <p:spPr>
          <a:xfrm>
            <a:off x="1981200" y="1181653"/>
            <a:ext cx="8229600" cy="5282157"/>
          </a:xfrm>
        </p:spPr>
        <p:txBody>
          <a:bodyPr>
            <a:normAutofit/>
          </a:bodyPr>
          <a:lstStyle/>
          <a:p>
            <a:r>
              <a:rPr lang="fr-FR" dirty="0">
                <a:solidFill>
                  <a:srgbClr val="FF0000"/>
                </a:solidFill>
              </a:rPr>
              <a:t>Pour l’instant, les thèses classifiées </a:t>
            </a:r>
            <a:r>
              <a:rPr lang="fr-FR" dirty="0"/>
              <a:t>« diffusion restreinte », « confidentiel-défense/secret » ou « secret-défense/très secret » ou « très secret-défense/très secret faisant l’objet d’une classification spéciale », </a:t>
            </a:r>
            <a:r>
              <a:rPr lang="fr-FR" b="1" dirty="0">
                <a:solidFill>
                  <a:srgbClr val="FF0000"/>
                </a:solidFill>
              </a:rPr>
              <a:t>ne peuvent pas être gérées via le circuit de dépôt national</a:t>
            </a:r>
            <a:r>
              <a:rPr lang="fr-FR" b="1" dirty="0"/>
              <a:t> =&gt; ni l’Abes, ni le CINES ne sont habilités secret défense</a:t>
            </a:r>
          </a:p>
          <a:p>
            <a:pPr lvl="1"/>
            <a:r>
              <a:rPr lang="fr-FR" b="1" dirty="0"/>
              <a:t>Le CINES pourrait en revanche gérer les diffusions restreintes.</a:t>
            </a:r>
          </a:p>
          <a:p>
            <a:r>
              <a:rPr lang="fr-FR" dirty="0"/>
              <a:t>Les docteurs doivent informer leur correspondant STAR, qui prend contact avec l’Abes.</a:t>
            </a:r>
          </a:p>
          <a:p>
            <a:r>
              <a:rPr lang="fr-FR" dirty="0"/>
              <a:t>La </a:t>
            </a:r>
            <a:r>
              <a:rPr lang="fr-FR" b="1" dirty="0"/>
              <a:t>thèse est archivée dans l’enceinte de l’établissement qui a classifié le document (ex : le CEA)</a:t>
            </a:r>
            <a:r>
              <a:rPr lang="fr-FR" dirty="0"/>
              <a:t>.</a:t>
            </a:r>
          </a:p>
          <a:p>
            <a:r>
              <a:rPr lang="fr-FR" dirty="0"/>
              <a:t>L’Abes assure le suivi de ces thèses pour garantir leur retour au sein des archives publiques une fois la classification levée.</a:t>
            </a:r>
          </a:p>
          <a:p>
            <a:r>
              <a:rPr lang="fr-FR" dirty="0"/>
              <a:t>L’Abes travaille avec le ministère à la mise en place d’une procédure spéciale pour traiter ces documents.</a:t>
            </a:r>
          </a:p>
        </p:txBody>
      </p:sp>
      <p:sp>
        <p:nvSpPr>
          <p:cNvPr id="3" name="Espace réservé du pied de page 5">
            <a:extLst>
              <a:ext uri="{FF2B5EF4-FFF2-40B4-BE49-F238E27FC236}">
                <a16:creationId xmlns:a16="http://schemas.microsoft.com/office/drawing/2014/main" id="{3E19DED2-7E46-6CD7-15AA-69BB5BCC2788}"/>
              </a:ext>
            </a:extLst>
          </p:cNvPr>
          <p:cNvSpPr>
            <a:spLocks noGrp="1"/>
          </p:cNvSpPr>
          <p:nvPr>
            <p:ph type="ftr" sz="quarter" idx="11"/>
          </p:nvPr>
        </p:nvSpPr>
        <p:spPr>
          <a:xfrm>
            <a:off x="1981201" y="-1481"/>
            <a:ext cx="7129305" cy="496534"/>
          </a:xfrm>
        </p:spPr>
        <p:txBody>
          <a:bodyPr/>
          <a:lstStyle/>
          <a:p>
            <a:r>
              <a:rPr lang="fr-FR" dirty="0">
                <a:solidFill>
                  <a:schemeClr val="bg1">
                    <a:lumMod val="50000"/>
                  </a:schemeClr>
                </a:solidFill>
              </a:rPr>
              <a:t>Confidentialité, embargo et accès restreint</a:t>
            </a:r>
          </a:p>
        </p:txBody>
      </p:sp>
    </p:spTree>
    <p:extLst>
      <p:ext uri="{BB962C8B-B14F-4D97-AF65-F5344CB8AC3E}">
        <p14:creationId xmlns:p14="http://schemas.microsoft.com/office/powerpoint/2010/main" val="1112568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F7ACF-E4F1-E384-CE55-2FA02E81A147}"/>
              </a:ext>
            </a:extLst>
          </p:cNvPr>
          <p:cNvSpPr>
            <a:spLocks noGrp="1"/>
          </p:cNvSpPr>
          <p:nvPr>
            <p:ph type="title" idx="4294967295"/>
          </p:nvPr>
        </p:nvSpPr>
        <p:spPr/>
        <p:txBody>
          <a:bodyPr/>
          <a:lstStyle/>
          <a:p>
            <a:r>
              <a:rPr lang="fr-FR" dirty="0"/>
              <a:t>Des questions ?</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52</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 thèse comme document administratif</a:t>
            </a:r>
          </a:p>
        </p:txBody>
      </p:sp>
      <p:sp>
        <p:nvSpPr>
          <p:cNvPr id="23" name="Espace réservé du contenu 2"/>
          <p:cNvSpPr>
            <a:spLocks noGrp="1"/>
          </p:cNvSpPr>
          <p:nvPr>
            <p:ph idx="1"/>
          </p:nvPr>
        </p:nvSpPr>
        <p:spPr>
          <a:xfrm>
            <a:off x="1981200" y="1181653"/>
            <a:ext cx="8229600" cy="5439281"/>
          </a:xfrm>
        </p:spPr>
        <p:txBody>
          <a:bodyPr>
            <a:normAutofit/>
          </a:bodyPr>
          <a:lstStyle/>
          <a:p>
            <a:pPr algn="just">
              <a:lnSpc>
                <a:spcPct val="115000"/>
              </a:lnSpc>
              <a:spcAft>
                <a:spcPts val="1000"/>
              </a:spcAft>
            </a:pPr>
            <a:r>
              <a:rPr lang="fr-FR" sz="1800" dirty="0">
                <a:latin typeface="Calibri" panose="020F0502020204030204" pitchFamily="34" charset="0"/>
                <a:ea typeface="Calibri" panose="020F0502020204030204" pitchFamily="34" charset="0"/>
                <a:cs typeface="Times New Roman" panose="02020603050405020304" pitchFamily="18" charset="0"/>
              </a:rPr>
              <a:t>La thèse de doctorat est un document administratif, au sens de l’</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article L300-2 du Code des relations entre le public et l’administration</a:t>
            </a:r>
            <a:r>
              <a:rPr lang="fr-FR" sz="1800" dirty="0">
                <a:latin typeface="Calibri" panose="020F0502020204030204" pitchFamily="34" charset="0"/>
                <a:ea typeface="Calibri" panose="020F0502020204030204" pitchFamily="34" charset="0"/>
                <a:cs typeface="Times New Roman" panose="02020603050405020304" pitchFamily="18" charset="0"/>
              </a:rPr>
              <a:t> :</a:t>
            </a:r>
          </a:p>
          <a:p>
            <a:pPr marL="548640" marR="548640" algn="just">
              <a:lnSpc>
                <a:spcPct val="115000"/>
              </a:lnSpc>
              <a:spcBef>
                <a:spcPts val="1000"/>
              </a:spcBef>
              <a:spcAft>
                <a:spcPts val="800"/>
              </a:spcAft>
            </a:pPr>
            <a:r>
              <a:rPr lang="fr-FR" sz="1800" b="1"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Sont considérés comme documents administratifs</a:t>
            </a: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au sens des titres Ier, III et IV du présent livre, quels que soient leur date, leur lieu de conservation, leur forme et leur support, </a:t>
            </a:r>
            <a:r>
              <a:rPr lang="fr-FR" sz="1800" b="1"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les documents produits ou reçus, dans le cadre de leur mission de service public, par l'Etat, les collectivités territoriales ainsi que par les autres personnes de droit public ou les personnes de droit privé chargées d'une telle mission.</a:t>
            </a: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Constituent de tels documents notamment les dossiers, rapports, études, comptes rendus, procès-verbaux, statistiques, instructions, circulaires, notes et réponses ministérielles, correspondances, avis, prévisions, codes sources et décisions.</a:t>
            </a:r>
          </a:p>
        </p:txBody>
      </p:sp>
      <p:sp>
        <p:nvSpPr>
          <p:cNvPr id="3" name="Espace réservé du pied de page 5">
            <a:extLst>
              <a:ext uri="{FF2B5EF4-FFF2-40B4-BE49-F238E27FC236}">
                <a16:creationId xmlns:a16="http://schemas.microsoft.com/office/drawing/2014/main" id="{0EB7A18E-E397-7E3E-9D3C-FDB6B1B4613D}"/>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93619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 thèse comme archive publique</a:t>
            </a:r>
          </a:p>
        </p:txBody>
      </p:sp>
      <p:sp>
        <p:nvSpPr>
          <p:cNvPr id="23" name="Espace réservé du contenu 2"/>
          <p:cNvSpPr>
            <a:spLocks noGrp="1"/>
          </p:cNvSpPr>
          <p:nvPr>
            <p:ph idx="1"/>
          </p:nvPr>
        </p:nvSpPr>
        <p:spPr>
          <a:xfrm>
            <a:off x="1981200" y="1181653"/>
            <a:ext cx="8229600" cy="5439281"/>
          </a:xfrm>
        </p:spPr>
        <p:txBody>
          <a:bodyPr>
            <a:normAutofit/>
          </a:bodyPr>
          <a:lstStyle/>
          <a:p>
            <a:pPr>
              <a:lnSpc>
                <a:spcPct val="115000"/>
              </a:lnSpc>
              <a:spcAft>
                <a:spcPts val="1000"/>
              </a:spcAft>
            </a:pPr>
            <a:r>
              <a:rPr lang="fr-FR" sz="1800" dirty="0">
                <a:latin typeface="Calibri" panose="020F0502020204030204" pitchFamily="34" charset="0"/>
                <a:ea typeface="Calibri" panose="020F0502020204030204" pitchFamily="34" charset="0"/>
                <a:cs typeface="Times New Roman" panose="02020603050405020304" pitchFamily="18" charset="0"/>
              </a:rPr>
              <a:t>La thèse de doctorat est une archive publique, d’après les articles </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L211-1</a:t>
            </a:r>
            <a:r>
              <a:rPr lang="fr-FR" sz="1800" dirty="0">
                <a:latin typeface="Calibri" panose="020F0502020204030204" pitchFamily="34" charset="0"/>
                <a:ea typeface="Calibri" panose="020F0502020204030204" pitchFamily="34" charset="0"/>
                <a:cs typeface="Times New Roman" panose="02020603050405020304" pitchFamily="18" charset="0"/>
              </a:rPr>
              <a:t> et </a:t>
            </a:r>
            <a:r>
              <a:rPr lang="fr-FR"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L211-4 du Code du patrimoine </a:t>
            </a:r>
            <a:r>
              <a:rPr lang="fr-FR" sz="1800" dirty="0">
                <a:latin typeface="Calibri" panose="020F0502020204030204" pitchFamily="34" charset="0"/>
                <a:ea typeface="Calibri" panose="020F0502020204030204" pitchFamily="34" charset="0"/>
                <a:cs typeface="Times New Roman" panose="02020603050405020304" pitchFamily="18" charset="0"/>
              </a:rPr>
              <a:t>:</a:t>
            </a:r>
          </a:p>
          <a:p>
            <a:pPr marL="548640" marR="548640" algn="just">
              <a:lnSpc>
                <a:spcPct val="115000"/>
              </a:lnSpc>
              <a:spcBef>
                <a:spcPts val="1000"/>
              </a:spcBef>
              <a:spcAft>
                <a:spcPts val="800"/>
              </a:spcAft>
            </a:pP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(L211-1) Les archives sont l'ensemble des documents, y compris les données, quels que soient leur date, leur lieu de conservation, leur forme et leur support, </a:t>
            </a:r>
            <a:r>
              <a:rPr lang="fr-FR" sz="1800" b="1"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produits ou reçus par toute personne physique ou morale et par tout service ou organisme public ou privé dans l'exercice de leur activité</a:t>
            </a: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a:t>
            </a:r>
          </a:p>
          <a:p>
            <a:pPr marL="548640" marR="548640" algn="just">
              <a:lnSpc>
                <a:spcPct val="115000"/>
              </a:lnSpc>
              <a:spcBef>
                <a:spcPts val="1000"/>
              </a:spcBef>
              <a:spcAft>
                <a:spcPts val="800"/>
              </a:spcAft>
            </a:pP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(L211-4, §1) Les archives publiques sont : </a:t>
            </a:r>
          </a:p>
          <a:p>
            <a:pPr marL="948690" marR="548640" lvl="1" algn="just">
              <a:lnSpc>
                <a:spcPct val="115000"/>
              </a:lnSpc>
              <a:spcBef>
                <a:spcPts val="1000"/>
              </a:spcBef>
              <a:spcAft>
                <a:spcPts val="800"/>
              </a:spcAft>
            </a:pP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1° Les </a:t>
            </a:r>
            <a:r>
              <a:rPr lang="fr-FR" sz="1800" b="1"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documents qui procèdent de l'activité de l'Etat, des collectivités territoriales, des établissements publics et des autres personnes morales de droit public</a:t>
            </a:r>
            <a:r>
              <a:rPr lang="fr-FR" sz="18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3" name="Espace réservé du pied de page 5">
            <a:extLst>
              <a:ext uri="{FF2B5EF4-FFF2-40B4-BE49-F238E27FC236}">
                <a16:creationId xmlns:a16="http://schemas.microsoft.com/office/drawing/2014/main" id="{0EB7A18E-E397-7E3E-9D3C-FDB6B1B4613D}"/>
              </a:ext>
            </a:extLst>
          </p:cNvPr>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Tree>
    <p:extLst>
      <p:ext uri="{BB962C8B-B14F-4D97-AF65-F5344CB8AC3E}">
        <p14:creationId xmlns:p14="http://schemas.microsoft.com/office/powerpoint/2010/main" val="139234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4635062"/>
            <a:ext cx="8084126" cy="732277"/>
          </a:xfrm>
        </p:spPr>
        <p:txBody>
          <a:bodyPr>
            <a:noAutofit/>
          </a:bodyPr>
          <a:lstStyle/>
          <a:p>
            <a:r>
              <a:rPr lang="fr-FR" sz="3600" dirty="0"/>
              <a:t>Les textes réglementaires - historique</a:t>
            </a:r>
          </a:p>
        </p:txBody>
      </p:sp>
      <p:sp>
        <p:nvSpPr>
          <p:cNvPr id="6" name="Espace réservé du pied de page 5"/>
          <p:cNvSpPr>
            <a:spLocks noGrp="1"/>
          </p:cNvSpPr>
          <p:nvPr>
            <p:ph type="ftr" sz="quarter" idx="11"/>
          </p:nvPr>
        </p:nvSpPr>
        <p:spPr>
          <a:xfrm>
            <a:off x="1981200" y="-1481"/>
            <a:ext cx="7259934"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8</a:t>
            </a:fld>
            <a:endParaRPr lang="fr-FR"/>
          </a:p>
        </p:txBody>
      </p:sp>
    </p:spTree>
    <p:extLst>
      <p:ext uri="{BB962C8B-B14F-4D97-AF65-F5344CB8AC3E}">
        <p14:creationId xmlns:p14="http://schemas.microsoft.com/office/powerpoint/2010/main" val="229142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32220"/>
            <a:ext cx="7927146" cy="607604"/>
          </a:xfrm>
          <a:solidFill>
            <a:schemeClr val="accent1"/>
          </a:solidFill>
        </p:spPr>
        <p:txBody>
          <a:bodyPr>
            <a:normAutofit/>
          </a:bodyPr>
          <a:lstStyle/>
          <a:p>
            <a:r>
              <a:rPr lang="fr-FR" dirty="0"/>
              <a:t>La réglementation concernant le doctorat</a:t>
            </a:r>
          </a:p>
        </p:txBody>
      </p:sp>
      <p:sp>
        <p:nvSpPr>
          <p:cNvPr id="9" name="Espace réservé du pied de page 5"/>
          <p:cNvSpPr>
            <a:spLocks noGrp="1"/>
          </p:cNvSpPr>
          <p:nvPr>
            <p:ph type="ftr" sz="quarter" idx="11"/>
          </p:nvPr>
        </p:nvSpPr>
        <p:spPr>
          <a:xfrm>
            <a:off x="1981201" y="-1481"/>
            <a:ext cx="7129305" cy="496534"/>
          </a:xfrm>
        </p:spPr>
        <p:txBody>
          <a:bodyPr/>
          <a:lstStyle/>
          <a:p>
            <a:r>
              <a:rPr lang="fr-FR" dirty="0"/>
              <a:t>Réglementation relative à l’archivage, au signalement et à la diffusion des thèses de doctorat</a:t>
            </a:r>
            <a:endParaRPr lang="fr-FR" dirty="0">
              <a:solidFill>
                <a:schemeClr val="bg1">
                  <a:lumMod val="50000"/>
                </a:schemeClr>
              </a:solidFill>
            </a:endParaRPr>
          </a:p>
        </p:txBody>
      </p:sp>
      <p:sp>
        <p:nvSpPr>
          <p:cNvPr id="10" name="Flèche droite 9"/>
          <p:cNvSpPr/>
          <p:nvPr/>
        </p:nvSpPr>
        <p:spPr>
          <a:xfrm>
            <a:off x="2418319" y="5717311"/>
            <a:ext cx="5555162" cy="93610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Arrêté du 3 septembre 1998</a:t>
            </a:r>
          </a:p>
          <a:p>
            <a:r>
              <a:rPr lang="fr-FR" sz="1400" dirty="0"/>
              <a:t>relatif à la charte des thèses</a:t>
            </a:r>
            <a:r>
              <a:rPr lang="fr-FR" sz="1600" dirty="0"/>
              <a:t> </a:t>
            </a:r>
          </a:p>
        </p:txBody>
      </p:sp>
      <p:sp>
        <p:nvSpPr>
          <p:cNvPr id="11" name="Flèche droite 10"/>
          <p:cNvSpPr/>
          <p:nvPr/>
        </p:nvSpPr>
        <p:spPr>
          <a:xfrm>
            <a:off x="4367704" y="4408716"/>
            <a:ext cx="3624033" cy="1152128"/>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Arrêté du 6 janvier 2005</a:t>
            </a:r>
          </a:p>
          <a:p>
            <a:r>
              <a:rPr lang="fr-FR" sz="1400" dirty="0"/>
              <a:t>relatif à la cotutelle internationale de thèse</a:t>
            </a:r>
          </a:p>
        </p:txBody>
      </p:sp>
      <p:sp>
        <p:nvSpPr>
          <p:cNvPr id="12" name="Flèche droite 11"/>
          <p:cNvSpPr/>
          <p:nvPr/>
        </p:nvSpPr>
        <p:spPr>
          <a:xfrm>
            <a:off x="4957111" y="1196530"/>
            <a:ext cx="3023318" cy="93610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Arrêté du 7 août 2006</a:t>
            </a:r>
          </a:p>
          <a:p>
            <a:r>
              <a:rPr lang="fr-FR" sz="1400" dirty="0"/>
              <a:t>relatif à la formation doctorale</a:t>
            </a:r>
          </a:p>
        </p:txBody>
      </p:sp>
      <p:sp>
        <p:nvSpPr>
          <p:cNvPr id="13" name="Flèche droite 12"/>
          <p:cNvSpPr/>
          <p:nvPr/>
        </p:nvSpPr>
        <p:spPr>
          <a:xfrm>
            <a:off x="4453608" y="2037497"/>
            <a:ext cx="3568554" cy="2300476"/>
          </a:xfrm>
          <a:prstGeom prst="rightArrow">
            <a:avLst>
              <a:gd name="adj1" fmla="val 61301"/>
              <a:gd name="adj2" fmla="val 27602"/>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Arrêté du 7 août 2006</a:t>
            </a:r>
          </a:p>
          <a:p>
            <a:r>
              <a:rPr lang="fr-FR" sz="1400" dirty="0"/>
              <a:t>relatif aux modalités de dépôt, de signalement, de reproduction, de diffusion et de conservation des thèses ou des travaux présentés en soutenance en vue du doctorat. </a:t>
            </a:r>
          </a:p>
        </p:txBody>
      </p:sp>
      <p:sp>
        <p:nvSpPr>
          <p:cNvPr id="14" name="Flèche droite 13"/>
          <p:cNvSpPr/>
          <p:nvPr/>
        </p:nvSpPr>
        <p:spPr>
          <a:xfrm>
            <a:off x="8291736" y="1765994"/>
            <a:ext cx="2376264" cy="4559786"/>
          </a:xfrm>
          <a:prstGeom prst="rightArrow">
            <a:avLst>
              <a:gd name="adj1" fmla="val 77311"/>
              <a:gd name="adj2" fmla="val 3505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Arrêté du 25 mai 2016</a:t>
            </a:r>
            <a:endParaRPr lang="fr-FR" sz="1600" dirty="0">
              <a:solidFill>
                <a:srgbClr val="FF0000"/>
              </a:solidFill>
            </a:endParaRPr>
          </a:p>
          <a:p>
            <a:r>
              <a:rPr lang="fr-FR" sz="1600" dirty="0"/>
              <a:t>fixant le cadre national de la formation et les modalités conduisant à la délivrance du diplôme national de doctorat </a:t>
            </a:r>
          </a:p>
          <a:p>
            <a:endParaRPr lang="fr-FR" sz="1600" dirty="0"/>
          </a:p>
          <a:p>
            <a:r>
              <a:rPr lang="fr-FR" sz="1600" dirty="0"/>
              <a:t>Mise à jour le 26 août 2022</a:t>
            </a:r>
          </a:p>
        </p:txBody>
      </p:sp>
      <p:sp>
        <p:nvSpPr>
          <p:cNvPr id="15" name="Rectangle 14"/>
          <p:cNvSpPr/>
          <p:nvPr/>
        </p:nvSpPr>
        <p:spPr>
          <a:xfrm>
            <a:off x="8040216" y="1189930"/>
            <a:ext cx="288032" cy="55892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r>
              <a:rPr lang="fr-FR" baseline="30000" dirty="0"/>
              <a:t>er</a:t>
            </a:r>
            <a:r>
              <a:rPr lang="fr-FR" dirty="0"/>
              <a:t> septembre 2016</a:t>
            </a:r>
          </a:p>
        </p:txBody>
      </p:sp>
      <p:sp>
        <p:nvSpPr>
          <p:cNvPr id="16" name="Flèche droite 15"/>
          <p:cNvSpPr/>
          <p:nvPr/>
        </p:nvSpPr>
        <p:spPr>
          <a:xfrm>
            <a:off x="1616596" y="2442266"/>
            <a:ext cx="2803645" cy="1490938"/>
          </a:xfrm>
          <a:prstGeom prst="rightArrow">
            <a:avLst>
              <a:gd name="adj1" fmla="val 80598"/>
              <a:gd name="adj2" fmla="val 27602"/>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Arrêté du 25 septembre 1985</a:t>
            </a:r>
          </a:p>
          <a:p>
            <a:r>
              <a:rPr lang="fr-FR" sz="1200" dirty="0"/>
              <a:t>relatif aux modalités de dépôt, signalement et reproduction des thèses ou travaux présentés en soutenance en vue du doctorat </a:t>
            </a:r>
          </a:p>
        </p:txBody>
      </p:sp>
      <p:sp>
        <p:nvSpPr>
          <p:cNvPr id="17" name="Flèche droite 16"/>
          <p:cNvSpPr/>
          <p:nvPr/>
        </p:nvSpPr>
        <p:spPr>
          <a:xfrm>
            <a:off x="1843875" y="4194539"/>
            <a:ext cx="2499589" cy="1656184"/>
          </a:xfrm>
          <a:prstGeom prst="rightArrow">
            <a:avLst>
              <a:gd name="adj1" fmla="val 80018"/>
              <a:gd name="adj2" fmla="val 3051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Arrêté du 18 janvier 1994 </a:t>
            </a:r>
          </a:p>
          <a:p>
            <a:r>
              <a:rPr lang="fr-FR" sz="1200" dirty="0"/>
              <a:t>relatif à la création d'un dispositif de cotutelle de thèse entre établissements d'enseignement supérieur français et étrangers </a:t>
            </a:r>
          </a:p>
        </p:txBody>
      </p:sp>
      <p:sp>
        <p:nvSpPr>
          <p:cNvPr id="18" name="Flèche droite 17"/>
          <p:cNvSpPr/>
          <p:nvPr/>
        </p:nvSpPr>
        <p:spPr>
          <a:xfrm>
            <a:off x="3305593" y="1193167"/>
            <a:ext cx="1615005" cy="1080366"/>
          </a:xfrm>
          <a:prstGeom prst="rightArrow">
            <a:avLst>
              <a:gd name="adj1" fmla="val 80018"/>
              <a:gd name="adj2" fmla="val 3051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Arrêté du 25 avril 2002</a:t>
            </a:r>
          </a:p>
          <a:p>
            <a:r>
              <a:rPr lang="fr-FR" sz="1200" dirty="0"/>
              <a:t>relatif aux études doctorales </a:t>
            </a:r>
          </a:p>
        </p:txBody>
      </p:sp>
      <p:sp>
        <p:nvSpPr>
          <p:cNvPr id="19" name="Flèche droite 18"/>
          <p:cNvSpPr/>
          <p:nvPr/>
        </p:nvSpPr>
        <p:spPr>
          <a:xfrm>
            <a:off x="1537745" y="1316835"/>
            <a:ext cx="1731335" cy="864096"/>
          </a:xfrm>
          <a:prstGeom prst="rightArrow">
            <a:avLst>
              <a:gd name="adj1" fmla="val 80018"/>
              <a:gd name="adj2" fmla="val 3051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Arrêté du 5 juillet 1984 relatif  aux études doctorales </a:t>
            </a:r>
          </a:p>
        </p:txBody>
      </p:sp>
      <p:sp>
        <p:nvSpPr>
          <p:cNvPr id="20" name="ZoneTexte 19"/>
          <p:cNvSpPr txBox="1"/>
          <p:nvPr/>
        </p:nvSpPr>
        <p:spPr>
          <a:xfrm>
            <a:off x="3143672" y="6409838"/>
            <a:ext cx="4104456" cy="369332"/>
          </a:xfrm>
          <a:prstGeom prst="rect">
            <a:avLst/>
          </a:prstGeom>
          <a:noFill/>
        </p:spPr>
        <p:txBody>
          <a:bodyPr wrap="square" rtlCol="0">
            <a:spAutoFit/>
          </a:bodyPr>
          <a:lstStyle/>
          <a:p>
            <a:r>
              <a:rPr lang="fr-FR" dirty="0"/>
              <a:t>Textes abrogés cités pour mémoire</a:t>
            </a:r>
          </a:p>
        </p:txBody>
      </p:sp>
      <p:sp>
        <p:nvSpPr>
          <p:cNvPr id="21" name="ZoneTexte 20"/>
          <p:cNvSpPr txBox="1"/>
          <p:nvPr/>
        </p:nvSpPr>
        <p:spPr>
          <a:xfrm>
            <a:off x="8616280" y="6409838"/>
            <a:ext cx="2051720" cy="369332"/>
          </a:xfrm>
          <a:prstGeom prst="rect">
            <a:avLst/>
          </a:prstGeom>
          <a:noFill/>
        </p:spPr>
        <p:txBody>
          <a:bodyPr wrap="square" rtlCol="0">
            <a:spAutoFit/>
          </a:bodyPr>
          <a:lstStyle/>
          <a:p>
            <a:r>
              <a:rPr lang="fr-FR" dirty="0"/>
              <a:t>Textes en vigueur</a:t>
            </a:r>
          </a:p>
        </p:txBody>
      </p:sp>
    </p:spTree>
    <p:extLst>
      <p:ext uri="{BB962C8B-B14F-4D97-AF65-F5344CB8AC3E}">
        <p14:creationId xmlns:p14="http://schemas.microsoft.com/office/powerpoint/2010/main" val="149612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Standard" ma:contentTypeID="0x0101006CB4AB078024F24B9AD5E0923C09BE39010407004183E77EA6AEDF4FBCA3E732F8F6B2EF" ma:contentTypeVersion="14" ma:contentTypeDescription="" ma:contentTypeScope="" ma:versionID="8951b250d2a283f5762db3aa3b0409f6">
  <xsd:schema xmlns:xsd="http://www.w3.org/2001/XMLSchema" xmlns:xs="http://www.w3.org/2001/XMLSchema" xmlns:p="http://schemas.microsoft.com/office/2006/metadata/properties" xmlns:ns2="9daed285-81c3-49ff-b705-bbc26c42e2d0" xmlns:ns3="4c59061c-6b04-4a40-9eb3-50db48d64b44" xmlns:ns4="http://schemas.microsoft.com/sharepoint/v3/fields" targetNamespace="http://schemas.microsoft.com/office/2006/metadata/properties" ma:root="true" ma:fieldsID="66fd9048e3e6a293978ffa60a7a49f08" ns2:_="" ns3:_="" ns4:_="">
    <xsd:import namespace="9daed285-81c3-49ff-b705-bbc26c42e2d0"/>
    <xsd:import namespace="4c59061c-6b04-4a40-9eb3-50db48d64b44"/>
    <xsd:import namespace="http://schemas.microsoft.com/sharepoint/v3/fields"/>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3:Année" minOccurs="0"/>
                <xsd:element ref="ns4:_DCDateCreated" minOccurs="0"/>
                <xsd:element ref="ns2:Tags" minOccurs="0"/>
                <xsd:element ref="ns2:Type_x0020_spec" minOccurs="0"/>
                <xsd:element ref="ns2:Nom_x0020_de_x0020_la_x0020_formation" minOccurs="0"/>
                <xsd:element ref="ns2:Sujet_x0020_convention" minOccurs="0"/>
                <xsd:element ref="ns2:Type_x0020_de_x0020_document_x0020_technique" minOccurs="0"/>
                <xsd:element ref="ns2:Exaged_DocName" minOccurs="0"/>
                <xsd:element ref="ns3:Nom_x0020_du_x0020_marché" minOccurs="0"/>
                <xsd:element ref="ns3:Liste_x0020_machines-serveurs" minOccurs="0"/>
                <xsd:element ref="ns2:Liste_x0020_des_x0020_applic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ed285-81c3-49ff-b705-bbc26c42e2d0"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ma:readOnly="fals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EGAD"/>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ma:readOnly="false">
      <xsd:simpleType>
        <xsd:restriction base="dms:Choice">
          <xsd:enumeration value="A renseigner"/>
          <xsd:enumeration value="ABA"/>
          <xsd:enumeration value="ACT"/>
          <xsd:enumeration value="ADS"/>
          <xsd:enumeration value="AFE"/>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RE"/>
          <xsd:enumeration value="CST"/>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FTA"/>
          <xsd:enumeration value="GLT"/>
          <xsd:enumeration value="GTS"/>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K"/>
          <xsd:enumeration value="SLM"/>
          <xsd:enumeration value="SNX"/>
          <xsd:enumeration value="SPE"/>
          <xsd:enumeration value="SPR"/>
          <xsd:enumeration value="SQN"/>
          <xsd:enumeration value="SRY"/>
          <xsd:enumeration value="SSI"/>
          <xsd:enumeration value="TCN"/>
          <xsd:enumeration value="TCS"/>
          <xsd:enumeration value="TDN"/>
          <xsd:enumeration value="TFA"/>
          <xsd:enumeration value="TFU"/>
          <xsd:enumeration value="TMX"/>
          <xsd:enumeration value="TRT"/>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ma:readOnly="false">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ma:readOnly="false">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Tags" ma:index="10" nillable="true" ma:displayName="Tags" ma:internalName="Tags" ma:readOnly="false">
      <xsd:simpleType>
        <xsd:restriction base="dms:Text">
          <xsd:maxLength value="255"/>
        </xsd:restriction>
      </xsd:simpleType>
    </xsd:element>
    <xsd:element name="Type_x0020_spec" ma:index="11"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Nom_x0020_de_x0020_la_x0020_formation" ma:index="12" nillable="true" ma:displayName="Liste des formations" ma:default="A renseigner" ma:format="Dropdown" ma:hidden="true"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Sujet_x0020_convention" ma:index="13"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e_x0020_document_x0020_technique" ma:index="14"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Exaged_DocName" ma:index="21" nillable="true" ma:displayName="Nom du document" ma:hidden="true" ma:internalName="Exaged_DocName" ma:readOnly="false">
      <xsd:simpleType>
        <xsd:restriction base="dms:Text"/>
      </xsd:simpleType>
    </xsd:element>
    <xsd:element name="Liste_x0020_des_x0020_applications" ma:index="24"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schema>
  <xsd:schema xmlns:xsd="http://www.w3.org/2001/XMLSchema" xmlns:xs="http://www.w3.org/2001/XMLSchema" xmlns:dms="http://schemas.microsoft.com/office/2006/documentManagement/types" xmlns:pc="http://schemas.microsoft.com/office/infopath/2007/PartnerControls" targetNamespace="4c59061c-6b04-4a40-9eb3-50db48d64b44" elementFormDefault="qualified">
    <xsd:import namespace="http://schemas.microsoft.com/office/2006/documentManagement/types"/>
    <xsd:import namespace="http://schemas.microsoft.com/office/infopath/2007/PartnerControls"/>
    <xsd:element name="Année" ma:index="6" nillable="true" ma:displayName="Année" ma:default="A renseigner" ma:format="Dropdown" ma:internalName="Ann_x00e9_e" ma:readOnly="false">
      <xsd:simpleType>
        <xsd:restriction base="dms:Choice">
          <xsd:enumeration value="A renseigner"/>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Nom_x0020_du_x0020_marché" ma:index="22"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Liste_x0020_machines-serveurs" ma:index="23" nillable="true" ma:displayName="Liste des machines-serveurs" ma:default="à renseigner" ma:format="Dropdown" ma:internalName="Liste_x0020_machines_x002d_serveurs" ma:readOnly="false">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CDateCreated xmlns="http://schemas.microsoft.com/sharepoint/v3/fields">2024-07-22T22:00:00+00:00</_DCDateCreated>
    <Etat_x0020_du_x0020_document xmlns="9daed285-81c3-49ff-b705-bbc26c42e2d0">Validé</Etat_x0020_du_x0020_document>
    <TRI xmlns="9daed285-81c3-49ff-b705-bbc26c42e2d0">MRX</TRI>
    <Structure xmlns="9daed285-81c3-49ff-b705-bbc26c42e2d0">ABES</Structure>
    <Tags xmlns="9daed285-81c3-49ff-b705-bbc26c42e2d0" xsi:nil="true"/>
    <Type_x0020_spec xmlns="9daed285-81c3-49ff-b705-bbc26c42e2d0">
      <Value>A renseigner</Value>
    </Type_x0020_spec>
    <Type_x0020_de_x0020_document_x0020_technique xmlns="9daed285-81c3-49ff-b705-bbc26c42e2d0">A renseigner</Type_x0020_de_x0020_document_x0020_technique>
    <Nom_x0020_de_x0020_la_x0020_formation xmlns="9daed285-81c3-49ff-b705-bbc26c42e2d0">A renseigner</Nom_x0020_de_x0020_la_x0020_formation>
    <Sujet_x0020_convention xmlns="9daed285-81c3-49ff-b705-bbc26c42e2d0">A renseigner</Sujet_x0020_convention>
    <Exaged_DocName xmlns="9daed285-81c3-49ff-b705-bbc26c42e2d0" xsi:nil="true"/>
    <Liste_x0020_des_x0020_applications xmlns="9daed285-81c3-49ff-b705-bbc26c42e2d0">Autre</Liste_x0020_des_x0020_applications>
    <Type_x0020_de_x0020_document_x0020_standard xmlns="9daed285-81c3-49ff-b705-bbc26c42e2d0">Diaporama Formation</Type_x0020_de_x0020_document_x0020_standard>
    <Liste_x0020_machines-serveurs xmlns="4c59061c-6b04-4a40-9eb3-50db48d64b44">à renseigner</Liste_x0020_machines-serveurs>
    <Nom_x0020_du_x0020_marché xmlns="4c59061c-6b04-4a40-9eb3-50db48d64b44">A renseigner</Nom_x0020_du_x0020_marché>
    <Année xmlns="4c59061c-6b04-4a40-9eb3-50db48d64b44">2024</Année>
  </documentManagement>
</p:properties>
</file>

<file path=customXml/itemProps1.xml><?xml version="1.0" encoding="utf-8"?>
<ds:datastoreItem xmlns:ds="http://schemas.openxmlformats.org/officeDocument/2006/customXml" ds:itemID="{75F4B3A6-14D3-42E2-96E7-FAD6468CE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ed285-81c3-49ff-b705-bbc26c42e2d0"/>
    <ds:schemaRef ds:uri="4c59061c-6b04-4a40-9eb3-50db48d64b44"/>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70E6AB-CA70-4272-A468-456107B4B204}">
  <ds:schemaRefs>
    <ds:schemaRef ds:uri="http://schemas.microsoft.com/sharepoint/v3/contenttype/forms"/>
  </ds:schemaRefs>
</ds:datastoreItem>
</file>

<file path=customXml/itemProps3.xml><?xml version="1.0" encoding="utf-8"?>
<ds:datastoreItem xmlns:ds="http://schemas.openxmlformats.org/officeDocument/2006/customXml" ds:itemID="{3A0FFF28-FD9C-4239-8B5A-8D3353701F82}">
  <ds:schemaRefs>
    <ds:schemaRef ds:uri="http://schemas.microsoft.com/office/2006/metadata/properties"/>
    <ds:schemaRef ds:uri="http://schemas.microsoft.com/sharepoint/v3/fields"/>
    <ds:schemaRef ds:uri="http://schemas.openxmlformats.org/package/2006/metadata/core-properties"/>
    <ds:schemaRef ds:uri="http://purl.org/dc/dcmitype/"/>
    <ds:schemaRef ds:uri="http://www.w3.org/XML/1998/namespace"/>
    <ds:schemaRef ds:uri="http://purl.org/dc/terms/"/>
    <ds:schemaRef ds:uri="4c59061c-6b04-4a40-9eb3-50db48d64b44"/>
    <ds:schemaRef ds:uri="http://schemas.microsoft.com/office/2006/documentManagement/types"/>
    <ds:schemaRef ds:uri="http://schemas.microsoft.com/office/infopath/2007/PartnerControls"/>
    <ds:schemaRef ds:uri="9daed285-81c3-49ff-b705-bbc26c42e2d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docppt</Template>
  <TotalTime>2955</TotalTime>
  <Words>6614</Words>
  <Application>Microsoft Office PowerPoint</Application>
  <PresentationFormat>Grand écran</PresentationFormat>
  <Paragraphs>476</Paragraphs>
  <Slides>52</Slides>
  <Notes>41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52</vt:i4>
      </vt:variant>
    </vt:vector>
  </HeadingPairs>
  <TitlesOfParts>
    <vt:vector size="58" baseType="lpstr">
      <vt:lpstr>Arial</vt:lpstr>
      <vt:lpstr>Calibri</vt:lpstr>
      <vt:lpstr>Calibri (Corps)</vt:lpstr>
      <vt:lpstr>Times New Roman</vt:lpstr>
      <vt:lpstr>Wingdings</vt:lpstr>
      <vt:lpstr>Thème Office</vt:lpstr>
      <vt:lpstr>Présentation PowerPoint</vt:lpstr>
      <vt:lpstr>Réglementation relative à l’archivage, au signalement et à la diffusion des thèses de doctorat</vt:lpstr>
      <vt:lpstr>Qu’est-ce qu’une thèse de doctorat ?</vt:lpstr>
      <vt:lpstr>L’objet « thèse »</vt:lpstr>
      <vt:lpstr>La thèse comme œuvre de l’esprit</vt:lpstr>
      <vt:lpstr>La thèse comme document administratif</vt:lpstr>
      <vt:lpstr>La thèse comme archive publique</vt:lpstr>
      <vt:lpstr>Les textes réglementaires - historique</vt:lpstr>
      <vt:lpstr>La réglementation concernant le doctorat</vt:lpstr>
      <vt:lpstr>L’arrêté du 25 septembre 1985</vt:lpstr>
      <vt:lpstr>L’arrêté du 7 août 2006 (I)</vt:lpstr>
      <vt:lpstr>L’arrêté du 7 août 2006 (II)</vt:lpstr>
      <vt:lpstr>L’arrêté du 7 août 2006 (III)</vt:lpstr>
      <vt:lpstr>L’arrêté du 25 mai 2016</vt:lpstr>
      <vt:lpstr>L’arrêté du 25 mai 2016 (I)</vt:lpstr>
      <vt:lpstr>L’arrêté du 25 mai 2016 – article 24</vt:lpstr>
      <vt:lpstr>L’arrêté du 25 mai 2016 – article 25</vt:lpstr>
      <vt:lpstr>L’arrêté du 25 mai 2016 (II)</vt:lpstr>
      <vt:lpstr>Mise à jour du 26 août 2022</vt:lpstr>
      <vt:lpstr>Focus sur la notion de communauté universitaire</vt:lpstr>
      <vt:lpstr>A propos de la diffusion des thèses à la communauté de l’ESR (I)</vt:lpstr>
      <vt:lpstr>A propos de la diffusion des thèses à la communauté de l’ESR (II)</vt:lpstr>
      <vt:lpstr>A propos de la langue de rédaction des thèses</vt:lpstr>
      <vt:lpstr>A propos des thèses en VAE</vt:lpstr>
      <vt:lpstr>A retenir</vt:lpstr>
      <vt:lpstr>Confidentialité, embargo et accès restreint </vt:lpstr>
      <vt:lpstr>La confidentialité dans l’arrêté du 25 mai 2016</vt:lpstr>
      <vt:lpstr>Dans l’arrêté du 25 mai 2016 (I)</vt:lpstr>
      <vt:lpstr>Dans l’arrêté du 25 mai 2016 (II)</vt:lpstr>
      <vt:lpstr>Distinguer les niveaux de restriction</vt:lpstr>
      <vt:lpstr>Accès restreint</vt:lpstr>
      <vt:lpstr>Embargo</vt:lpstr>
      <vt:lpstr>Confidentialité</vt:lpstr>
      <vt:lpstr>Motifs et durée de la confidentialité</vt:lpstr>
      <vt:lpstr>La liberté d’accès aux documents administratifs</vt:lpstr>
      <vt:lpstr>Les modalités d’accès aux documents administratifs</vt:lpstr>
      <vt:lpstr>Les restrictions au droit d’accès</vt:lpstr>
      <vt:lpstr>Dans le Code des relations entre le public et l’administration (I)</vt:lpstr>
      <vt:lpstr>Dans le Code des relations entre le public et l’administration (II)</vt:lpstr>
      <vt:lpstr>Dans le Code du patrimoine</vt:lpstr>
      <vt:lpstr>Focus sur les brevets</vt:lpstr>
      <vt:lpstr>Attention aux résumés de thèse</vt:lpstr>
      <vt:lpstr>La sécurité des thèses confidentielles</vt:lpstr>
      <vt:lpstr>Dans l’établissement de soutenance (I)</vt:lpstr>
      <vt:lpstr>Dans l’établissement de soutenance (II)</vt:lpstr>
      <vt:lpstr>Dans STAR</vt:lpstr>
      <vt:lpstr>Au CINES</vt:lpstr>
      <vt:lpstr>Les cas particuliers</vt:lpstr>
      <vt:lpstr>La diffusion restreinte</vt:lpstr>
      <vt:lpstr>Le secret défense</vt:lpstr>
      <vt:lpstr>Gestion des cas particuliers</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réglementaires et juridiques - Confidentialité</dc:title>
  <dc:creator>Maïté Roux</dc:creator>
  <cp:keywords>thèses, arrêtés, juridique, réglementation, confidentialité</cp:keywords>
  <dc:description/>
  <cp:lastModifiedBy>Olivier J.H. Kosinski</cp:lastModifiedBy>
  <cp:revision>191</cp:revision>
  <dcterms:created xsi:type="dcterms:W3CDTF">2018-11-09T21:37:24Z</dcterms:created>
  <dcterms:modified xsi:type="dcterms:W3CDTF">2024-09-26T14:09:03Z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0x0101006CB4AB078024F24B9AD5E0923C09BE39010407004183E77EA6AEDF4FBCA3E732F8F6B2EF</vt:lpwstr>
  </property>
  <property fmtid="{D5CDD505-2E9C-101B-9397-08002B2CF9AE}" pid="3" name="Type Doc PPT">
    <vt:lpwstr>Présentation</vt:lpwstr>
  </property>
  <property fmtid="{D5CDD505-2E9C-101B-9397-08002B2CF9AE}" pid="4" name="Type de document réunion">
    <vt:lpwstr/>
  </property>
  <property fmtid="{D5CDD505-2E9C-101B-9397-08002B2CF9AE}" pid="5" name="Order">
    <vt:r8>8700</vt:r8>
  </property>
  <property fmtid="{D5CDD505-2E9C-101B-9397-08002B2CF9AE}" pid="6" name="URL">
    <vt:lpwstr/>
  </property>
  <property fmtid="{D5CDD505-2E9C-101B-9397-08002B2CF9AE}" pid="7" name="Emetteur">
    <vt:lpwstr/>
  </property>
  <property fmtid="{D5CDD505-2E9C-101B-9397-08002B2CF9AE}" pid="8" name="Entrant ou Sortant">
    <vt:lpwstr/>
  </property>
  <property fmtid="{D5CDD505-2E9C-101B-9397-08002B2CF9AE}" pid="9" name="_Source">
    <vt:lpwstr/>
  </property>
  <property fmtid="{D5CDD505-2E9C-101B-9397-08002B2CF9AE}" pid="10" name="Type de réunion">
    <vt:lpwstr/>
  </property>
  <property fmtid="{D5CDD505-2E9C-101B-9397-08002B2CF9AE}" pid="11" name="Lieu de la réunion">
    <vt:lpwstr/>
  </property>
  <property fmtid="{D5CDD505-2E9C-101B-9397-08002B2CF9AE}" pid="12" name="Destinataire">
    <vt:lpwstr/>
  </property>
  <property fmtid="{D5CDD505-2E9C-101B-9397-08002B2CF9AE}" pid="13" name="Type de document">
    <vt:lpwstr/>
  </property>
</Properties>
</file>