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74" autoAdjust="0"/>
  </p:normalViewPr>
  <p:slideViewPr>
    <p:cSldViewPr snapToGrid="0">
      <p:cViewPr varScale="1">
        <p:scale>
          <a:sx n="85" d="100"/>
          <a:sy n="85" d="100"/>
        </p:scale>
        <p:origin x="668"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06c0ec778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06c0ec778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0920c23ce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0920c23ce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0920c23ce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0920c23ce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08e4be01c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08e4be01c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06ed54af8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06ed54af8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08e4be01c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08e4be01c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07ee87aa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07ee87aa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6ed54af8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06ed54af8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08e4be01c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08e4be01c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08ec8cb9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08ec8cb9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06ed54af8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06ed54af8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 sz="800">
                <a:solidFill>
                  <a:schemeClr val="dk1"/>
                </a:solidFill>
              </a:rPr>
              <a:t>« Le contrat d’édition est le contrat par lequel l’auteur d’une œuvre de l’esprit ou ses ayants droit cèdent à des conditions déterminées à une personne appelée éditeur le droit de fabriquer ou de faire fabriquer en nombre des exemplaires de l’œuvre, à charge pour elle d’en assurer la publication et la diffusion » (CPI art.L.132-1)</a:t>
            </a:r>
            <a:endParaRPr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89dc070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89dc070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08e4be01c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08e4be01c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06ed54af8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06ed54af8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089dc070e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089dc070e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06ed54af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06ed54af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06ed54af8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06ed54af8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06ed54af8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06ed54af8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0920c23ce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0920c23ce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0920c23ce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920c23ce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0920c23ce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0920c23ce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nil.fr/en/node/114427"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mailto:dpd.demandes@cnrs.f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ethiquedroit.hypotheses.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unsplash.com/fr/photos/femme-en-robe-tenant-une-figurine-depee-yCdPU73kGSc?utm_content=creditCopyText&amp;utm_medium=referral&amp;utm_source=unsplash" TargetMode="External"/><Relationship Id="rId4" Type="http://schemas.openxmlformats.org/officeDocument/2006/relationships/hyperlink" Target="https://unsplash.com/fr/@tingeyinjurylawfirm?utm_content=creditCopyText&amp;utm_medium=referral&amp;utm_source=unsplas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unsplash.com/fr/photos/panneau-rond-marron-et-noir-DX3_dXuHVl8?utm_content=creditCopyText&amp;utm_medium=referral&amp;utm_source=unsplash" TargetMode="External"/><Relationship Id="rId4" Type="http://schemas.openxmlformats.org/officeDocument/2006/relationships/hyperlink" Target="https://unsplash.com/fr/@tinkerman?utm_content=creditCopyText&amp;utm_medium=referral&amp;utm_source=unsplas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mite-ethique.cnrs.fr/guide-pratiqu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unsplash.com/fr/photos/une-pile-de-rochers-assis-au-sommet-dune-plage-_WVQc6YQVn8?utm_content=creditCopyText&amp;utm_medium=referral&amp;utm_source=unsplash" TargetMode="External"/><Relationship Id="rId5" Type="http://schemas.openxmlformats.org/officeDocument/2006/relationships/hyperlink" Target="https://unsplash.com/fr/@morsha?utm_content=creditCopyText&amp;utm_medium=referral&amp;utm_source=unsplash"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hyperlink" Target="https://ethiquedroit.hypotheses.org/389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faq/fr/" TargetMode="External"/><Relationship Id="rId7" Type="http://schemas.openxmlformats.org/officeDocument/2006/relationships/hyperlink" Target="https://unsplash.com/fr/photos/foyer-peu-profond-du-pissenlit-blanc-YNM4KStg78I?utm_content=creditCopyText&amp;utm_medium=referral&amp;utm_source=unsplash"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unsplash.com/fr/@saadchdhry?utm_content=creditCopyText&amp;utm_medium=referral&amp;utm_source=unsplash" TargetMode="External"/><Relationship Id="rId5" Type="http://schemas.openxmlformats.org/officeDocument/2006/relationships/image" Target="../media/image13.pn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books.openedition.org/oep/8713"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bu.univ-amu.f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ethiquedroit.hypotheses.org/" TargetMode="External"/><Relationship Id="rId5" Type="http://schemas.openxmlformats.org/officeDocument/2006/relationships/hyperlink" Target="https://hal-amu.archives-ouvertes.fr/hal-01163397" TargetMode="External"/><Relationship Id="rId4" Type="http://schemas.openxmlformats.org/officeDocument/2006/relationships/hyperlink" Target="https://phonotheque.hypotheses.org/"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unsplash.com/fr/@melindagimpel?utm_content=creditCopyText&amp;utm_medium=referral&amp;utm_source=unsplash" TargetMode="External"/><Relationship Id="rId3" Type="http://schemas.openxmlformats.org/officeDocument/2006/relationships/hyperlink" Target="https://view.genially.com/6391b5b447aa9200123e1094" TargetMode="External"/><Relationship Id="rId7" Type="http://schemas.openxmlformats.org/officeDocument/2006/relationships/hyperlink" Target="https://unsplash.com/fr/photos/lot-a-livre-ouvert-Oaqk7qqNh_c?utm_content=creditCopyText&amp;utm_medium=referral&amp;utm_source=unsplash"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unsplash.com/fr/@impatrickt?utm_content=creditCopyText&amp;utm_medium=referral&amp;utm_source=unsplash" TargetMode="External"/><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hyperlink" Target="https://unsplash.com/fr/photos/contacter-scrable-5Ne6mMQtIdo?utm_content=creditCopyText&amp;utm_medium=referral&amp;utm_source=unsplash"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ouvrirlascience.fr/des-contrats-pour-la-science-ouvert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abes.fr/reseau-theses/ressources-pour-les-doctorants/" TargetMode="External"/><Relationship Id="rId7" Type="http://schemas.openxmlformats.org/officeDocument/2006/relationships/hyperlink" Target="https://hal-amu.archives-ouvertes.fr/hal-01163397"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ethiquedroit.hypotheses.org/" TargetMode="External"/><Relationship Id="rId5" Type="http://schemas.openxmlformats.org/officeDocument/2006/relationships/hyperlink" Target="https://www.ouvrirlascience.fr/passeport-pour-la-science-ouverte-guide-pratique-a-lusage-des-doctorants/" TargetMode="External"/><Relationship Id="rId4" Type="http://schemas.openxmlformats.org/officeDocument/2006/relationships/hyperlink" Target="https://www.ouvrirlascience.fr/je-publie-quels-sont-mes-droits/" TargetMode="External"/><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unsplash.com/fr/photos/fountain-pen-on-black-lined-paper-y02jEX_B0O0?utm_content=creditCopyText&amp;utm_medium=referral&amp;utm_source=unsplash" TargetMode="External"/><Relationship Id="rId4" Type="http://schemas.openxmlformats.org/officeDocument/2006/relationships/hyperlink" Target="https://unsplash.com/fr/@aaronburden?utm_content=creditCopyText&amp;utm_medium=referral&amp;utm_source=unsplas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unsplash.com/fr/photos/garcon-chantant-sur-le-microphone-avec-filtre-anti-pop-ASKeuOZqhYU?utm_content=creditCopyText&amp;utm_medium=referral&amp;utm_source=unsplash" TargetMode="External"/><Relationship Id="rId4" Type="http://schemas.openxmlformats.org/officeDocument/2006/relationships/hyperlink" Target="https://unsplash.com/fr/@jasonrosewell?utm_content=creditCopyText&amp;utm_medium=referral&amp;utm_source=unsplash"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egifrance.gouv.fr/loda/id/JORFTEXT000000635069/" TargetMode="External"/><Relationship Id="rId2" Type="http://schemas.openxmlformats.org/officeDocument/2006/relationships/hyperlink" Target="https://www.legifrance.gouv.fr/codes/id/LEGISCTA000006159942/" TargetMode="External"/><Relationship Id="rId1" Type="http://schemas.openxmlformats.org/officeDocument/2006/relationships/slideLayout" Target="../slideLayouts/slideLayout3.xml"/><Relationship Id="rId5" Type="http://schemas.openxmlformats.org/officeDocument/2006/relationships/hyperlink" Target="https://fil.abes.fr/2022/09/02/delivrance-du-diplome-national-de-doctorat-mise-a-jour-de-larrete/" TargetMode="External"/><Relationship Id="rId4" Type="http://schemas.openxmlformats.org/officeDocument/2006/relationships/hyperlink" Target="https://www.legifrance.gouv.fr/loda/id/JORFTEXT00003258708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unsplash.com/fr/photos/vue-dun-livre-ouvert-flottant-a-partir-de-livres-empiles-dans-la-bibliotheque-HH4WBGNyltc?utm_content=creditCopyText&amp;utm_medium=referral&amp;utm_source=unsplash" TargetMode="External"/><Relationship Id="rId4" Type="http://schemas.openxmlformats.org/officeDocument/2006/relationships/hyperlink" Target="https://unsplash.com/fr/@jaredd?utm_content=creditCopyText&amp;utm_medium=referral&amp;utm_source=unsplas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anr.fr/Projet-ANR-16-CE22-0009"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55" name="Google Shape;55;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3200" y="230400"/>
            <a:ext cx="8643600" cy="1379825"/>
          </a:xfrm>
          <a:prstGeom prst="rect">
            <a:avLst/>
          </a:prstGeom>
          <a:noFill/>
          <a:ln>
            <a:noFill/>
          </a:ln>
        </p:spPr>
        <p:txBody>
          <a:bodyPr spcFirstLastPara="1" wrap="square" lIns="91425" tIns="91425" rIns="91425" bIns="91425" anchor="t" anchorCtr="0">
            <a:normAutofit fontScale="90000"/>
          </a:bodyPr>
          <a:lstStyle/>
          <a:p>
            <a:r>
              <a:rPr lang="fr" b="1" dirty="0"/>
              <a:t>Dans la thèse, faut-il conseiller de nommer les témoins </a:t>
            </a:r>
            <a:r>
              <a:rPr lang="fr" b="1" dirty="0">
                <a:sym typeface="Calibri"/>
              </a:rPr>
              <a:t>ou pratiquer l’anonymisation, la désidentification, ou la pseudomisation ?</a:t>
            </a:r>
            <a:r>
              <a:rPr lang="fr" b="1" dirty="0"/>
              <a:t> </a:t>
            </a:r>
            <a:endParaRPr b="1" dirty="0"/>
          </a:p>
        </p:txBody>
      </p:sp>
      <p:sp>
        <p:nvSpPr>
          <p:cNvPr id="114" name="Google Shape;114;p21"/>
          <p:cNvSpPr txBox="1">
            <a:spLocks noGrp="1"/>
          </p:cNvSpPr>
          <p:nvPr>
            <p:ph type="body" idx="1"/>
          </p:nvPr>
        </p:nvSpPr>
        <p:spPr>
          <a:xfrm>
            <a:off x="275525" y="1490222"/>
            <a:ext cx="5255475" cy="3653278"/>
          </a:xfrm>
          <a:prstGeom prst="rect">
            <a:avLst/>
          </a:prstGeom>
          <a:noFill/>
          <a:ln>
            <a:noFill/>
          </a:ln>
        </p:spPr>
        <p:txBody>
          <a:bodyPr spcFirstLastPara="1" wrap="square" lIns="91425" tIns="91425" rIns="91425" bIns="91425" anchor="t" anchorCtr="0">
            <a:spAutoFit/>
          </a:bodyPr>
          <a:lstStyle/>
          <a:p>
            <a:pPr marL="0" indent="0">
              <a:buClr>
                <a:srgbClr val="000000"/>
              </a:buClr>
              <a:buNone/>
            </a:pPr>
            <a:r>
              <a:rPr lang="fr" sz="1400" dirty="0">
                <a:solidFill>
                  <a:schemeClr val="dk1"/>
                </a:solidFill>
                <a:latin typeface="+mn-lt"/>
                <a:cs typeface="Calibri"/>
                <a:sym typeface="Calibri"/>
              </a:rPr>
              <a:t>Que nous dit la CNIL ? L’anonymisation rend impossible toute identification de la personne par quelque moyen que ce soit et ce de manière irréversible. Lorsque l’anonymisation est effective, le RGPD ne s’applique plus aux données ainsi anonymisées, celles-ci n’étant dès lors plus à caractère personnel. </a:t>
            </a:r>
            <a:endParaRPr sz="1400" dirty="0">
              <a:solidFill>
                <a:schemeClr val="dk1"/>
              </a:solidFill>
              <a:latin typeface="+mn-lt"/>
              <a:cs typeface="Calibri"/>
              <a:sym typeface="Calibri"/>
            </a:endParaRPr>
          </a:p>
          <a:p>
            <a:pPr marL="0" indent="0">
              <a:buClr>
                <a:srgbClr val="000000"/>
              </a:buClr>
              <a:buNone/>
            </a:pPr>
            <a:r>
              <a:rPr lang="fr" sz="1400" dirty="0">
                <a:solidFill>
                  <a:schemeClr val="dk1"/>
                </a:solidFill>
                <a:latin typeface="+mn-lt"/>
                <a:cs typeface="Calibri"/>
                <a:sym typeface="Calibri"/>
              </a:rPr>
              <a:t>La pseudonymisation consiste à remplacer les données directement identifiantes (nom, prénom, etc.) d’un jeu de données par des données indirectement identifiantes (alias, numéro dans un classement, etc.). les données pseudonymisées demeurent des données personnelles. L’opération de pseudonymisation est réversible, contrairement à l’anonymisation.</a:t>
            </a:r>
            <a:endParaRPr sz="1400" dirty="0">
              <a:solidFill>
                <a:schemeClr val="dk1"/>
              </a:solidFill>
              <a:latin typeface="+mn-lt"/>
              <a:cs typeface="Calibri"/>
              <a:sym typeface="Calibri"/>
            </a:endParaRPr>
          </a:p>
          <a:p>
            <a:pPr marL="0" indent="0">
              <a:buClr>
                <a:srgbClr val="000000"/>
              </a:buClr>
              <a:buNone/>
            </a:pPr>
            <a:r>
              <a:rPr lang="fr" sz="1400" dirty="0">
                <a:solidFill>
                  <a:schemeClr val="dk1"/>
                </a:solidFill>
                <a:latin typeface="+mn-lt"/>
                <a:cs typeface="Calibri"/>
                <a:sym typeface="Calibri"/>
                <a:hlinkClick r:id="rId3"/>
              </a:rPr>
              <a:t>https://www.cnil.fr/en/node/114427</a:t>
            </a:r>
            <a:endParaRPr sz="1400" dirty="0">
              <a:solidFill>
                <a:schemeClr val="dk1"/>
              </a:solidFill>
              <a:latin typeface="+mn-lt"/>
              <a:cs typeface="Calibri"/>
            </a:endParaRPr>
          </a:p>
        </p:txBody>
      </p:sp>
      <p:pic>
        <p:nvPicPr>
          <p:cNvPr id="115" name="Google Shape;115;p21"/>
          <p:cNvPicPr preferRelativeResize="0"/>
          <p:nvPr/>
        </p:nvPicPr>
        <p:blipFill>
          <a:blip r:embed="rId4">
            <a:alphaModFix/>
          </a:blip>
          <a:stretch>
            <a:fillRect/>
          </a:stretch>
        </p:blipFill>
        <p:spPr>
          <a:xfrm>
            <a:off x="5531000" y="1543427"/>
            <a:ext cx="3505900" cy="2627275"/>
          </a:xfrm>
          <a:prstGeom prst="rect">
            <a:avLst/>
          </a:prstGeom>
          <a:noFill/>
          <a:ln>
            <a:noFill/>
          </a:ln>
        </p:spPr>
      </p:pic>
      <p:sp>
        <p:nvSpPr>
          <p:cNvPr id="116" name="Google Shape;116;p21"/>
          <p:cNvSpPr txBox="1"/>
          <p:nvPr/>
        </p:nvSpPr>
        <p:spPr>
          <a:xfrm>
            <a:off x="5224462" y="4170702"/>
            <a:ext cx="4118976" cy="30774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800" dirty="0">
                <a:solidFill>
                  <a:schemeClr val="dk1"/>
                </a:solidFill>
                <a:latin typeface="+mn-lt"/>
                <a:ea typeface="Calibri"/>
                <a:cs typeface="Calibri"/>
                <a:sym typeface="Calibri"/>
              </a:rPr>
              <a:t>Casson sur le port de Bahia, un pêcheur, photgr.  V. Ginouvès, 2016, CC-BY</a:t>
            </a:r>
            <a:endParaRPr sz="800"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3200" y="230400"/>
            <a:ext cx="8676900" cy="813000"/>
          </a:xfrm>
          <a:prstGeom prst="rect">
            <a:avLst/>
          </a:prstGeom>
          <a:noFill/>
          <a:ln>
            <a:noFill/>
          </a:ln>
        </p:spPr>
        <p:txBody>
          <a:bodyPr spcFirstLastPara="1" wrap="square" lIns="91425" tIns="91425" rIns="91425" bIns="91425" anchor="t" anchorCtr="0">
            <a:normAutofit fontScale="90000"/>
          </a:bodyPr>
          <a:lstStyle/>
          <a:p>
            <a:r>
              <a:rPr lang="fr" b="1" dirty="0"/>
              <a:t>Rappeler systématiquement que faire signer des demandes de consentement est obligatoire</a:t>
            </a:r>
            <a:endParaRPr b="1" dirty="0"/>
          </a:p>
        </p:txBody>
      </p:sp>
      <p:sp>
        <p:nvSpPr>
          <p:cNvPr id="122" name="Google Shape;122;p22"/>
          <p:cNvSpPr txBox="1">
            <a:spLocks noGrp="1"/>
          </p:cNvSpPr>
          <p:nvPr>
            <p:ph type="body" idx="1"/>
          </p:nvPr>
        </p:nvSpPr>
        <p:spPr>
          <a:xfrm>
            <a:off x="563475" y="1247875"/>
            <a:ext cx="8017050" cy="2733026"/>
          </a:xfrm>
          <a:prstGeom prst="rect">
            <a:avLst/>
          </a:prstGeom>
          <a:noFill/>
          <a:ln>
            <a:noFill/>
          </a:ln>
        </p:spPr>
        <p:txBody>
          <a:bodyPr spcFirstLastPara="1" wrap="square" lIns="91425" tIns="91425" rIns="91425" bIns="91425" anchor="t" anchorCtr="0">
            <a:spAutoFit/>
          </a:bodyPr>
          <a:lstStyle/>
          <a:p>
            <a:pPr marL="0" indent="0">
              <a:buClr>
                <a:srgbClr val="000000"/>
              </a:buClr>
              <a:buNone/>
            </a:pPr>
            <a:r>
              <a:rPr lang="fr" sz="1600" dirty="0">
                <a:solidFill>
                  <a:schemeClr val="dk1"/>
                </a:solidFill>
                <a:latin typeface="+mn-lt"/>
                <a:cs typeface="Calibri"/>
                <a:sym typeface="Calibri"/>
              </a:rPr>
              <a:t>A partir de modèles transmis par la Déléguée à la protection des données personnelles de son laboratoire - celle du directeur de l’unité du·de la doctorant·e en lien avec son ED</a:t>
            </a:r>
            <a:endParaRPr sz="1600" dirty="0">
              <a:solidFill>
                <a:schemeClr val="dk1"/>
              </a:solidFill>
              <a:latin typeface="+mn-lt"/>
              <a:cs typeface="Calibri"/>
              <a:sym typeface="Calibri"/>
            </a:endParaRPr>
          </a:p>
          <a:p>
            <a:pPr marL="0" indent="0">
              <a:buClr>
                <a:srgbClr val="000000"/>
              </a:buClr>
              <a:buNone/>
            </a:pPr>
            <a:r>
              <a:rPr lang="fr" sz="1600" dirty="0">
                <a:solidFill>
                  <a:schemeClr val="dk1"/>
                </a:solidFill>
                <a:latin typeface="+mn-lt"/>
                <a:cs typeface="Calibri"/>
              </a:rPr>
              <a:t>– </a:t>
            </a:r>
            <a:r>
              <a:rPr lang="fr" sz="1600" dirty="0">
                <a:solidFill>
                  <a:schemeClr val="dk1"/>
                </a:solidFill>
                <a:latin typeface="+mn-lt"/>
                <a:cs typeface="Calibri"/>
                <a:sym typeface="Calibri"/>
              </a:rPr>
              <a:t>CNRS : Gaelle Bujan </a:t>
            </a:r>
            <a:r>
              <a:rPr lang="fr" sz="1600" dirty="0">
                <a:solidFill>
                  <a:schemeClr val="dk1"/>
                </a:solidFill>
                <a:latin typeface="+mn-lt"/>
                <a:cs typeface="Calibri"/>
                <a:sym typeface="Calibri"/>
                <a:hlinkClick r:id="rId3"/>
              </a:rPr>
              <a:t>dpd.demandes@cnrs.fr</a:t>
            </a:r>
            <a:r>
              <a:rPr lang="fr-FR" sz="1600" dirty="0">
                <a:solidFill>
                  <a:schemeClr val="dk1"/>
                </a:solidFill>
                <a:latin typeface="+mn-lt"/>
                <a:cs typeface="Calibri"/>
                <a:sym typeface="Calibri"/>
              </a:rPr>
              <a:t> </a:t>
            </a:r>
            <a:r>
              <a:rPr lang="fr" sz="1600" dirty="0">
                <a:solidFill>
                  <a:schemeClr val="dk1"/>
                </a:solidFill>
                <a:latin typeface="+mn-lt"/>
                <a:cs typeface="Calibri"/>
                <a:sym typeface="Calibri"/>
              </a:rPr>
              <a:t> </a:t>
            </a:r>
            <a:endParaRPr sz="1600" dirty="0">
              <a:solidFill>
                <a:schemeClr val="dk1"/>
              </a:solidFill>
              <a:latin typeface="+mn-lt"/>
              <a:cs typeface="Calibri"/>
              <a:sym typeface="Calibri"/>
            </a:endParaRPr>
          </a:p>
          <a:p>
            <a:pPr marL="0" indent="0">
              <a:buClr>
                <a:srgbClr val="000000"/>
              </a:buClr>
              <a:buNone/>
            </a:pPr>
            <a:r>
              <a:rPr lang="fr" sz="1600" dirty="0">
                <a:solidFill>
                  <a:schemeClr val="dk1"/>
                </a:solidFill>
                <a:latin typeface="+mn-lt"/>
                <a:cs typeface="Calibri"/>
              </a:rPr>
              <a:t>– </a:t>
            </a:r>
            <a:r>
              <a:rPr lang="fr" sz="1600" dirty="0">
                <a:solidFill>
                  <a:schemeClr val="dk1"/>
                </a:solidFill>
                <a:latin typeface="+mn-lt"/>
                <a:cs typeface="Calibri"/>
                <a:sym typeface="Calibri"/>
              </a:rPr>
              <a:t>Universités / EHESS / EPHE : chacune a son DPO</a:t>
            </a:r>
            <a:endParaRPr sz="1600" dirty="0">
              <a:solidFill>
                <a:schemeClr val="dk1"/>
              </a:solidFill>
              <a:latin typeface="+mn-lt"/>
              <a:cs typeface="Calibri"/>
              <a:sym typeface="Calibri"/>
            </a:endParaRPr>
          </a:p>
          <a:p>
            <a:pPr marL="0" indent="0">
              <a:buClr>
                <a:srgbClr val="000000"/>
              </a:buClr>
              <a:buNone/>
            </a:pPr>
            <a:endParaRPr sz="1600" dirty="0">
              <a:solidFill>
                <a:schemeClr val="dk1"/>
              </a:solidFill>
              <a:latin typeface="+mn-lt"/>
              <a:cs typeface="Calibri"/>
            </a:endParaRPr>
          </a:p>
          <a:p>
            <a:pPr marL="0" indent="0">
              <a:buClr>
                <a:srgbClr val="000000"/>
              </a:buClr>
              <a:buNone/>
            </a:pPr>
            <a:r>
              <a:rPr lang="fr" sz="1600" dirty="0">
                <a:solidFill>
                  <a:schemeClr val="dk1"/>
                </a:solidFill>
                <a:latin typeface="+mn-lt"/>
                <a:cs typeface="Calibri"/>
                <a:sym typeface="Calibri"/>
              </a:rPr>
              <a:t>Elaboration d’un contrat d’utilisation, un dialogue s’installe, négociation sur des modalités d’ouverture et la façon dont seront nommées les personnes.</a:t>
            </a:r>
            <a:endParaRPr sz="1600" dirty="0">
              <a:solidFill>
                <a:schemeClr val="dk1"/>
              </a:solidFill>
              <a:latin typeface="+mn-lt"/>
              <a:cs typeface="Calibri"/>
              <a:sym typeface="Calibri"/>
            </a:endParaRPr>
          </a:p>
          <a:p>
            <a:pPr marL="0" indent="0">
              <a:buClr>
                <a:srgbClr val="000000"/>
              </a:buClr>
              <a:buNone/>
            </a:pPr>
            <a:r>
              <a:rPr lang="fr" sz="1600" dirty="0">
                <a:solidFill>
                  <a:schemeClr val="dk1"/>
                </a:solidFill>
                <a:latin typeface="+mn-lt"/>
                <a:cs typeface="Calibri"/>
                <a:sym typeface="Calibri"/>
              </a:rPr>
              <a:t>Plusieurs contrats sont proposés sur le site : </a:t>
            </a:r>
            <a:r>
              <a:rPr lang="fr" sz="1600" dirty="0">
                <a:solidFill>
                  <a:schemeClr val="dk1"/>
                </a:solidFill>
                <a:latin typeface="+mn-lt"/>
                <a:cs typeface="Calibri"/>
                <a:sym typeface="Calibri"/>
                <a:hlinkClick r:id="rId4"/>
              </a:rPr>
              <a:t>https://ethiquedroit.hypotheses.org</a:t>
            </a:r>
            <a:r>
              <a:rPr lang="fr" sz="1600" dirty="0">
                <a:solidFill>
                  <a:schemeClr val="dk1"/>
                </a:solidFill>
                <a:latin typeface="+mn-lt"/>
                <a:cs typeface="Calibri"/>
                <a:sym typeface="Calibri"/>
              </a:rPr>
              <a:t> </a:t>
            </a:r>
            <a:endParaRPr sz="1600" dirty="0">
              <a:solidFill>
                <a:schemeClr val="dk1"/>
              </a:solidFill>
              <a:latin typeface="+mn-lt"/>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230400"/>
            <a:ext cx="8406900" cy="1016400"/>
          </a:xfrm>
          <a:prstGeom prst="rect">
            <a:avLst/>
          </a:prstGeom>
          <a:noFill/>
          <a:ln>
            <a:noFill/>
          </a:ln>
        </p:spPr>
        <p:txBody>
          <a:bodyPr spcFirstLastPara="1" wrap="square" lIns="91425" tIns="91425" rIns="91425" bIns="91425" anchor="t" anchorCtr="0">
            <a:normAutofit fontScale="90000"/>
          </a:bodyPr>
          <a:lstStyle/>
          <a:p>
            <a:r>
              <a:rPr lang="fr" b="1" dirty="0">
                <a:sym typeface="Calibri"/>
              </a:rPr>
              <a:t>Chaque travail de thèse nécessite de réfléchir aux questions juridiques et éthiques de façon spécifique</a:t>
            </a:r>
            <a:endParaRPr b="1" dirty="0"/>
          </a:p>
        </p:txBody>
      </p:sp>
      <p:sp>
        <p:nvSpPr>
          <p:cNvPr id="128" name="Google Shape;128;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p>
            <a:pPr marL="285750" indent="-285750">
              <a:buClr>
                <a:srgbClr val="000000"/>
              </a:buClr>
              <a:buFont typeface="Arial" panose="020B0604020202020204" pitchFamily="34" charset="0"/>
              <a:buChar char="•"/>
            </a:pPr>
            <a:r>
              <a:rPr lang="fr" sz="1600" b="1" dirty="0">
                <a:solidFill>
                  <a:schemeClr val="dk1"/>
                </a:solidFill>
                <a:latin typeface="+mn-lt"/>
                <a:cs typeface="Calibri"/>
                <a:sym typeface="Calibri"/>
              </a:rPr>
              <a:t>Bonne nouvelle</a:t>
            </a:r>
            <a:r>
              <a:rPr lang="fr" sz="1600" dirty="0">
                <a:solidFill>
                  <a:schemeClr val="dk1"/>
                </a:solidFill>
                <a:latin typeface="+mn-lt"/>
                <a:cs typeface="Calibri"/>
                <a:sym typeface="Calibri"/>
              </a:rPr>
              <a:t>, il est facile de lire et utiliser les textes normatifs, d’accéder à des conseils, des discussions et des débats sur les questions liées au terrain, à la collecte, à l’utilisation, la diffusion et la conservation des données et bénéficier dans les laboratoire de personnes référentes.</a:t>
            </a:r>
            <a:endParaRPr sz="1600" dirty="0">
              <a:solidFill>
                <a:schemeClr val="dk1"/>
              </a:solidFill>
              <a:latin typeface="+mn-lt"/>
              <a:cs typeface="Calibri"/>
              <a:sym typeface="Calibri"/>
            </a:endParaRPr>
          </a:p>
          <a:p>
            <a:pPr marL="285750" indent="-285750">
              <a:buClr>
                <a:srgbClr val="000000"/>
              </a:buClr>
              <a:buFont typeface="Arial" panose="020B0604020202020204" pitchFamily="34" charset="0"/>
              <a:buChar char="•"/>
            </a:pPr>
            <a:endParaRPr sz="1600" dirty="0">
              <a:solidFill>
                <a:schemeClr val="dk1"/>
              </a:solidFill>
              <a:latin typeface="+mn-lt"/>
              <a:cs typeface="Calibri"/>
            </a:endParaRPr>
          </a:p>
          <a:p>
            <a:pPr marL="285750" indent="-285750">
              <a:buClr>
                <a:srgbClr val="000000"/>
              </a:buClr>
              <a:buFont typeface="Arial" panose="020B0604020202020204" pitchFamily="34" charset="0"/>
              <a:buChar char="•"/>
            </a:pPr>
            <a:r>
              <a:rPr lang="fr" sz="1600" b="1" dirty="0">
                <a:solidFill>
                  <a:schemeClr val="dk1"/>
                </a:solidFill>
                <a:latin typeface="+mn-lt"/>
                <a:cs typeface="Calibri"/>
                <a:sym typeface="Calibri"/>
              </a:rPr>
              <a:t>Désarroi</a:t>
            </a:r>
            <a:r>
              <a:rPr lang="fr" sz="1600" dirty="0">
                <a:solidFill>
                  <a:schemeClr val="dk1"/>
                </a:solidFill>
                <a:latin typeface="+mn-lt"/>
                <a:cs typeface="Calibri"/>
                <a:sym typeface="Calibri"/>
              </a:rPr>
              <a:t> : le délégué à la protection des données (DPD) de l’établissement de rattachement n’a pas la solution à nos questions, il ne connaît ni le terrain, ni la recherche, il peut informer, souligner certains aspects, raconter d’autres expériences, mais il n’a pas la recette prête à l’emploi ; les formulaires de consentement sont génériques, et ils ne sont pas immédiatement utilisables.</a:t>
            </a:r>
            <a:endParaRPr sz="1600" dirty="0">
              <a:solidFill>
                <a:schemeClr val="dk1"/>
              </a:solidFill>
              <a:latin typeface="+mn-lt"/>
              <a:cs typeface="Calibri"/>
              <a:sym typeface="Calibri"/>
            </a:endParaRPr>
          </a:p>
          <a:p>
            <a:pPr marL="285750" indent="-285750">
              <a:buClr>
                <a:srgbClr val="000000"/>
              </a:buClr>
              <a:buFont typeface="Arial" panose="020B0604020202020204" pitchFamily="34" charset="0"/>
              <a:buChar char="•"/>
            </a:pPr>
            <a:endParaRPr sz="1600" dirty="0">
              <a:solidFill>
                <a:schemeClr val="dk1"/>
              </a:solidFill>
              <a:latin typeface="+mn-lt"/>
              <a:cs typeface="Calibri"/>
              <a:sym typeface="Calibri"/>
            </a:endParaRPr>
          </a:p>
          <a:p>
            <a:pPr marL="285750" indent="-285750">
              <a:buClr>
                <a:srgbClr val="000000"/>
              </a:buClr>
              <a:buFont typeface="Arial" panose="020B0604020202020204" pitchFamily="34" charset="0"/>
              <a:buChar char="•"/>
            </a:pPr>
            <a:r>
              <a:rPr lang="fr" sz="1600" b="1" dirty="0">
                <a:solidFill>
                  <a:schemeClr val="dk1"/>
                </a:solidFill>
                <a:latin typeface="+mn-lt"/>
                <a:cs typeface="Calibri"/>
                <a:sym typeface="Calibri"/>
              </a:rPr>
              <a:t>En bref</a:t>
            </a:r>
            <a:r>
              <a:rPr lang="fr" sz="1600" dirty="0">
                <a:solidFill>
                  <a:schemeClr val="dk1"/>
                </a:solidFill>
                <a:latin typeface="+mn-lt"/>
                <a:cs typeface="Calibri"/>
                <a:sym typeface="Calibri"/>
              </a:rPr>
              <a:t>, il n’existe pas de solution toute faite mais le·la doctorant·e n’est pas seul·es.</a:t>
            </a:r>
            <a:endParaRPr sz="1600" dirty="0">
              <a:solidFill>
                <a:schemeClr val="dk1"/>
              </a:solidFill>
              <a:latin typeface="+mn-lt"/>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230400"/>
            <a:ext cx="2783925" cy="572700"/>
          </a:xfrm>
          <a:prstGeom prst="rect">
            <a:avLst/>
          </a:prstGeom>
          <a:noFill/>
          <a:ln>
            <a:noFill/>
          </a:ln>
        </p:spPr>
        <p:txBody>
          <a:bodyPr spcFirstLastPara="1" wrap="square" lIns="91425" tIns="91425" rIns="91425" bIns="91425" anchor="t" anchorCtr="0">
            <a:normAutofit fontScale="90000"/>
          </a:bodyPr>
          <a:lstStyle/>
          <a:p>
            <a:r>
              <a:rPr lang="fr" b="1" dirty="0"/>
              <a:t>Le plagiat</a:t>
            </a:r>
            <a:endParaRPr b="1" dirty="0"/>
          </a:p>
        </p:txBody>
      </p:sp>
      <p:sp>
        <p:nvSpPr>
          <p:cNvPr id="134" name="Google Shape;134;p24"/>
          <p:cNvSpPr txBox="1">
            <a:spLocks noGrp="1"/>
          </p:cNvSpPr>
          <p:nvPr>
            <p:ph type="body" idx="1"/>
          </p:nvPr>
        </p:nvSpPr>
        <p:spPr>
          <a:xfrm>
            <a:off x="311700" y="737142"/>
            <a:ext cx="8520600" cy="3822900"/>
          </a:xfrm>
          <a:prstGeom prst="rect">
            <a:avLst/>
          </a:prstGeom>
        </p:spPr>
        <p:txBody>
          <a:bodyPr spcFirstLastPara="1" wrap="square" lIns="91425" tIns="91425" rIns="91425" bIns="91425" anchor="t" anchorCtr="0">
            <a:normAutofit/>
          </a:bodyPr>
          <a:lstStyle/>
          <a:p>
            <a:pPr marL="0" lvl="0" indent="0" algn="just" rtl="0">
              <a:spcBef>
                <a:spcPts val="500"/>
              </a:spcBef>
              <a:spcAft>
                <a:spcPts val="0"/>
              </a:spcAft>
              <a:buNone/>
            </a:pPr>
            <a:r>
              <a:rPr lang="fr-FR" sz="1200" i="1" dirty="0">
                <a:solidFill>
                  <a:schemeClr val="tx1"/>
                </a:solidFill>
              </a:rPr>
              <a:t>"</a:t>
            </a:r>
            <a:r>
              <a:rPr lang="fr-FR" sz="1200" b="1" i="1" dirty="0">
                <a:solidFill>
                  <a:schemeClr val="tx1"/>
                </a:solidFill>
              </a:rPr>
              <a:t>Toute représentation ou reproduction intégrale ou partielle </a:t>
            </a:r>
            <a:r>
              <a:rPr lang="fr-FR" sz="1200" i="1" dirty="0">
                <a:solidFill>
                  <a:schemeClr val="tx1"/>
                </a:solidFill>
              </a:rPr>
              <a:t>faite </a:t>
            </a:r>
            <a:r>
              <a:rPr lang="fr-FR" sz="1200" b="1" i="1" dirty="0">
                <a:solidFill>
                  <a:schemeClr val="tx1"/>
                </a:solidFill>
              </a:rPr>
              <a:t>sans le consentement de l'auteur</a:t>
            </a:r>
            <a:r>
              <a:rPr lang="fr-FR" sz="1200" i="1" dirty="0">
                <a:solidFill>
                  <a:schemeClr val="tx1"/>
                </a:solidFill>
              </a:rPr>
              <a:t> ou de ses ayants droit ou ayants cause est </a:t>
            </a:r>
            <a:r>
              <a:rPr lang="fr-FR" sz="1200" b="1" i="1" dirty="0">
                <a:solidFill>
                  <a:schemeClr val="tx1"/>
                </a:solidFill>
              </a:rPr>
              <a:t>illicite</a:t>
            </a:r>
            <a:r>
              <a:rPr lang="fr-FR" sz="1200" i="1" dirty="0">
                <a:solidFill>
                  <a:schemeClr val="tx1"/>
                </a:solidFill>
              </a:rPr>
              <a:t>. Il en est de même pour la traduction, l'adaptation ou la transformation, l'arrangement ou la reproduction par un art ou un procédé quelconque.(CPI, art. L 122-4 )</a:t>
            </a:r>
            <a:endParaRPr lang="fr" sz="1200" dirty="0">
              <a:solidFill>
                <a:schemeClr val="dk1"/>
              </a:solidFill>
            </a:endParaRPr>
          </a:p>
          <a:p>
            <a:pPr marL="0" lvl="0" indent="0" algn="just" rtl="0">
              <a:spcBef>
                <a:spcPts val="500"/>
              </a:spcBef>
              <a:spcAft>
                <a:spcPts val="0"/>
              </a:spcAft>
              <a:buNone/>
            </a:pPr>
            <a:r>
              <a:rPr lang="fr" sz="1600" dirty="0">
                <a:solidFill>
                  <a:schemeClr val="dk1"/>
                </a:solidFill>
              </a:rPr>
              <a:t>Le plagiat constitue à la fois : </a:t>
            </a:r>
            <a:endParaRPr sz="1600" dirty="0">
              <a:solidFill>
                <a:schemeClr val="dk1"/>
              </a:solidFill>
            </a:endParaRPr>
          </a:p>
          <a:p>
            <a:pPr marL="457200" lvl="0" indent="-331152" algn="just" rtl="0">
              <a:spcBef>
                <a:spcPts val="500"/>
              </a:spcBef>
              <a:spcAft>
                <a:spcPts val="0"/>
              </a:spcAft>
              <a:buClr>
                <a:schemeClr val="dk1"/>
              </a:buClr>
              <a:buSzPct val="100000"/>
              <a:buFont typeface="Arial" panose="020B0604020202020204" pitchFamily="34" charset="0"/>
              <a:buChar char="•"/>
            </a:pPr>
            <a:r>
              <a:rPr lang="fr" sz="1600" dirty="0">
                <a:solidFill>
                  <a:schemeClr val="dk1"/>
                </a:solidFill>
              </a:rPr>
              <a:t>un manquement à l’intégrité scientifique,</a:t>
            </a:r>
            <a:endParaRPr sz="1600" dirty="0">
              <a:solidFill>
                <a:schemeClr val="dk1"/>
              </a:solidFill>
            </a:endParaRPr>
          </a:p>
          <a:p>
            <a:pPr marL="457200" lvl="0" indent="-331152" algn="just" rtl="0">
              <a:spcBef>
                <a:spcPts val="0"/>
              </a:spcBef>
              <a:spcAft>
                <a:spcPts val="0"/>
              </a:spcAft>
              <a:buClr>
                <a:schemeClr val="dk1"/>
              </a:buClr>
              <a:buSzPct val="100000"/>
              <a:buFont typeface="Arial" panose="020B0604020202020204" pitchFamily="34" charset="0"/>
              <a:buChar char="•"/>
            </a:pPr>
            <a:r>
              <a:rPr lang="fr" sz="1600" dirty="0">
                <a:solidFill>
                  <a:schemeClr val="dk1"/>
                </a:solidFill>
              </a:rPr>
              <a:t>u</a:t>
            </a:r>
            <a:r>
              <a:rPr lang="fr-FR" sz="1600" dirty="0">
                <a:solidFill>
                  <a:schemeClr val="dk1"/>
                </a:solidFill>
              </a:rPr>
              <a:t>n</a:t>
            </a:r>
            <a:r>
              <a:rPr lang="fr" sz="1600" dirty="0">
                <a:solidFill>
                  <a:schemeClr val="dk1"/>
                </a:solidFill>
              </a:rPr>
              <a:t>e fraude scientifique</a:t>
            </a:r>
            <a:endParaRPr sz="1600" dirty="0">
              <a:solidFill>
                <a:schemeClr val="dk1"/>
              </a:solidFill>
            </a:endParaRPr>
          </a:p>
          <a:p>
            <a:pPr marL="457200" lvl="0" indent="-331152" algn="just" rtl="0">
              <a:spcBef>
                <a:spcPts val="0"/>
              </a:spcBef>
              <a:spcAft>
                <a:spcPts val="0"/>
              </a:spcAft>
              <a:buClr>
                <a:schemeClr val="dk1"/>
              </a:buClr>
              <a:buSzPct val="100000"/>
              <a:buFont typeface="Arial" panose="020B0604020202020204" pitchFamily="34" charset="0"/>
              <a:buChar char="•"/>
            </a:pPr>
            <a:r>
              <a:rPr lang="fr" sz="1600" dirty="0">
                <a:solidFill>
                  <a:schemeClr val="dk1"/>
                </a:solidFill>
              </a:rPr>
              <a:t>un délit de contrefaçon. </a:t>
            </a:r>
          </a:p>
          <a:p>
            <a:pPr marL="126048" lvl="0" indent="0" algn="just" rtl="0">
              <a:spcBef>
                <a:spcPts val="0"/>
              </a:spcBef>
              <a:spcAft>
                <a:spcPts val="0"/>
              </a:spcAft>
              <a:buClr>
                <a:schemeClr val="dk1"/>
              </a:buClr>
              <a:buSzPct val="100000"/>
              <a:buNone/>
            </a:pPr>
            <a:endParaRPr lang="fr-FR" sz="1600" dirty="0">
              <a:solidFill>
                <a:schemeClr val="dk1"/>
              </a:solidFill>
            </a:endParaRPr>
          </a:p>
          <a:p>
            <a:pPr marL="126048" lvl="0" indent="0" algn="just" rtl="0">
              <a:spcBef>
                <a:spcPts val="0"/>
              </a:spcBef>
              <a:spcAft>
                <a:spcPts val="0"/>
              </a:spcAft>
              <a:buClr>
                <a:schemeClr val="dk1"/>
              </a:buClr>
              <a:buSzPct val="100000"/>
              <a:buNone/>
            </a:pPr>
            <a:endParaRPr sz="1600" dirty="0">
              <a:solidFill>
                <a:schemeClr val="dk1"/>
              </a:solidFill>
            </a:endParaRPr>
          </a:p>
          <a:p>
            <a:pPr marL="0" lvl="0" indent="0" algn="just" rtl="0">
              <a:spcBef>
                <a:spcPts val="500"/>
              </a:spcBef>
              <a:spcAft>
                <a:spcPts val="0"/>
              </a:spcAft>
              <a:buNone/>
            </a:pPr>
            <a:r>
              <a:rPr lang="fr" sz="1600" dirty="0">
                <a:solidFill>
                  <a:schemeClr val="dk1"/>
                </a:solidFill>
              </a:rPr>
              <a:t>		L’utilisateur qui s’approprie illicitement tout ou partie de l’œuvre d’autrui  		s’expose à être condamné à payer des dommages-intérêts et à des 			sanctions pénales (3 ans d'emprisonnement, 300 000 € d'amende).</a:t>
            </a:r>
            <a:endParaRPr sz="1600" dirty="0">
              <a:solidFill>
                <a:schemeClr val="dk1"/>
              </a:solidFill>
            </a:endParaRPr>
          </a:p>
        </p:txBody>
      </p:sp>
      <p:pic>
        <p:nvPicPr>
          <p:cNvPr id="135" name="Google Shape;135;p24"/>
          <p:cNvPicPr preferRelativeResize="0"/>
          <p:nvPr/>
        </p:nvPicPr>
        <p:blipFill>
          <a:blip r:embed="rId3">
            <a:alphaModFix/>
          </a:blip>
          <a:stretch>
            <a:fillRect/>
          </a:stretch>
        </p:blipFill>
        <p:spPr>
          <a:xfrm>
            <a:off x="546402" y="3321424"/>
            <a:ext cx="1363080" cy="977357"/>
          </a:xfrm>
          <a:prstGeom prst="rect">
            <a:avLst/>
          </a:prstGeom>
          <a:noFill/>
          <a:ln>
            <a:noFill/>
          </a:ln>
        </p:spPr>
      </p:pic>
      <p:sp>
        <p:nvSpPr>
          <p:cNvPr id="136" name="Google Shape;136;p24"/>
          <p:cNvSpPr/>
          <p:nvPr/>
        </p:nvSpPr>
        <p:spPr>
          <a:xfrm>
            <a:off x="5123329" y="1606924"/>
            <a:ext cx="2373405" cy="1512794"/>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500"/>
              </a:spcBef>
              <a:spcAft>
                <a:spcPts val="0"/>
              </a:spcAft>
              <a:buClr>
                <a:schemeClr val="dk1"/>
              </a:buClr>
              <a:buSzPts val="1100"/>
              <a:buFont typeface="Arial"/>
              <a:buNone/>
            </a:pPr>
            <a:r>
              <a:rPr lang="fr" sz="1700" dirty="0">
                <a:solidFill>
                  <a:schemeClr val="dk1"/>
                </a:solidFill>
              </a:rPr>
              <a:t>Si je diffuse ma thèse en ligne, je risque d’être plagié.e ! </a:t>
            </a:r>
            <a:endParaRPr sz="1200" dirty="0"/>
          </a:p>
        </p:txBody>
      </p:sp>
      <p:sp>
        <p:nvSpPr>
          <p:cNvPr id="6" name="Google Shape;134;p24">
            <a:extLst>
              <a:ext uri="{FF2B5EF4-FFF2-40B4-BE49-F238E27FC236}">
                <a16:creationId xmlns:a16="http://schemas.microsoft.com/office/drawing/2014/main" id="{C065E729-8A65-4A26-871F-BE645BCBBCC2}"/>
              </a:ext>
            </a:extLst>
          </p:cNvPr>
          <p:cNvSpPr txBox="1">
            <a:spLocks/>
          </p:cNvSpPr>
          <p:nvPr/>
        </p:nvSpPr>
        <p:spPr>
          <a:xfrm>
            <a:off x="311700" y="4694812"/>
            <a:ext cx="2422983" cy="4557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spcAft>
                <a:spcPts val="1200"/>
              </a:spcAft>
              <a:buFont typeface="Arial"/>
              <a:buNone/>
            </a:pPr>
            <a:r>
              <a:rPr lang="fr-FR" sz="800" dirty="0">
                <a:solidFill>
                  <a:schemeClr val="dk1"/>
                </a:solidFill>
              </a:rPr>
              <a:t>Photo de</a:t>
            </a:r>
            <a:r>
              <a:rPr lang="fr-FR" sz="800" dirty="0">
                <a:solidFill>
                  <a:schemeClr val="dk1"/>
                </a:solidFill>
                <a:uFill>
                  <a:noFill/>
                </a:uFill>
                <a:hlinkClick r:id="rId4">
                  <a:extLst>
                    <a:ext uri="{A12FA001-AC4F-418D-AE19-62706E023703}">
                      <ahyp:hlinkClr xmlns:ahyp="http://schemas.microsoft.com/office/drawing/2018/hyperlinkcolor" val="tx"/>
                    </a:ext>
                  </a:extLst>
                </a:hlinkClick>
              </a:rPr>
              <a:t> </a:t>
            </a:r>
            <a:r>
              <a:rPr lang="fr-FR" sz="800" u="sng" dirty="0" err="1">
                <a:solidFill>
                  <a:schemeClr val="hlink"/>
                </a:solidFill>
                <a:hlinkClick r:id="rId4"/>
              </a:rPr>
              <a:t>Tingey</a:t>
            </a:r>
            <a:r>
              <a:rPr lang="fr-FR" sz="800" u="sng" dirty="0">
                <a:solidFill>
                  <a:schemeClr val="hlink"/>
                </a:solidFill>
                <a:hlinkClick r:id="rId4"/>
              </a:rPr>
              <a:t> </a:t>
            </a:r>
            <a:r>
              <a:rPr lang="fr-FR" sz="800" u="sng" dirty="0" err="1">
                <a:solidFill>
                  <a:schemeClr val="hlink"/>
                </a:solidFill>
                <a:hlinkClick r:id="rId4"/>
              </a:rPr>
              <a:t>Injury</a:t>
            </a:r>
            <a:r>
              <a:rPr lang="fr-FR" sz="800" u="sng" dirty="0">
                <a:solidFill>
                  <a:schemeClr val="hlink"/>
                </a:solidFill>
                <a:hlinkClick r:id="rId4"/>
              </a:rPr>
              <a:t> Law </a:t>
            </a:r>
            <a:r>
              <a:rPr lang="fr-FR" sz="800" u="sng" dirty="0" err="1">
                <a:solidFill>
                  <a:schemeClr val="hlink"/>
                </a:solidFill>
                <a:hlinkClick r:id="rId4"/>
              </a:rPr>
              <a:t>Firm</a:t>
            </a:r>
            <a:r>
              <a:rPr lang="fr-FR" sz="800" dirty="0">
                <a:solidFill>
                  <a:schemeClr val="dk1"/>
                </a:solidFill>
              </a:rPr>
              <a:t> sur</a:t>
            </a:r>
            <a:r>
              <a:rPr lang="fr-FR" sz="800" dirty="0">
                <a:solidFill>
                  <a:schemeClr val="dk1"/>
                </a:solidFill>
                <a:uFill>
                  <a:noFill/>
                </a:uFill>
                <a:hlinkClick r:id="rId5">
                  <a:extLst>
                    <a:ext uri="{A12FA001-AC4F-418D-AE19-62706E023703}">
                      <ahyp:hlinkClr xmlns:ahyp="http://schemas.microsoft.com/office/drawing/2018/hyperlinkcolor" val="tx"/>
                    </a:ext>
                  </a:extLst>
                </a:hlinkClick>
              </a:rPr>
              <a:t> </a:t>
            </a:r>
            <a:r>
              <a:rPr lang="fr-FR" sz="800" u="sng" dirty="0">
                <a:solidFill>
                  <a:schemeClr val="hlink"/>
                </a:solidFill>
                <a:hlinkClick r:id="rId5"/>
              </a:rPr>
              <a:t>Unsplash</a:t>
            </a:r>
            <a:r>
              <a:rPr lang="fr-FR" sz="800" dirty="0">
                <a:solidFill>
                  <a:schemeClr val="dk1"/>
                </a:solidFill>
              </a:rPr>
              <a:t> </a:t>
            </a:r>
            <a:endParaRPr lang="fr-FR"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230400"/>
            <a:ext cx="8520600" cy="572700"/>
          </a:xfrm>
          <a:prstGeom prst="rect">
            <a:avLst/>
          </a:prstGeom>
          <a:noFill/>
          <a:ln>
            <a:noFill/>
          </a:ln>
        </p:spPr>
        <p:txBody>
          <a:bodyPr spcFirstLastPara="1" wrap="square" lIns="91425" tIns="91425" rIns="91425" bIns="91425" anchor="t" anchorCtr="0">
            <a:normAutofit fontScale="90000"/>
          </a:bodyPr>
          <a:lstStyle/>
          <a:p>
            <a:r>
              <a:rPr lang="fr" b="1" dirty="0"/>
              <a:t>Comment citer correctement un texte ? </a:t>
            </a:r>
            <a:endParaRPr b="1" dirty="0"/>
          </a:p>
        </p:txBody>
      </p:sp>
      <p:sp>
        <p:nvSpPr>
          <p:cNvPr id="142" name="Google Shape;142;p25"/>
          <p:cNvSpPr txBox="1">
            <a:spLocks noGrp="1"/>
          </p:cNvSpPr>
          <p:nvPr>
            <p:ph type="body" idx="1"/>
          </p:nvPr>
        </p:nvSpPr>
        <p:spPr>
          <a:xfrm>
            <a:off x="311700" y="974912"/>
            <a:ext cx="8520600" cy="3763438"/>
          </a:xfrm>
          <a:prstGeom prst="rect">
            <a:avLst/>
          </a:prstGeom>
        </p:spPr>
        <p:txBody>
          <a:bodyPr spcFirstLastPara="1" wrap="square" lIns="91425" tIns="91425" rIns="91425" bIns="91425" anchor="t" anchorCtr="0">
            <a:noAutofit/>
          </a:bodyPr>
          <a:lstStyle/>
          <a:p>
            <a:pPr marL="0" lvl="0" indent="0" algn="just" rtl="0">
              <a:spcBef>
                <a:spcPts val="400"/>
              </a:spcBef>
              <a:spcAft>
                <a:spcPts val="0"/>
              </a:spcAft>
              <a:buNone/>
            </a:pPr>
            <a:r>
              <a:rPr lang="fr" sz="1600" dirty="0">
                <a:solidFill>
                  <a:schemeClr val="dk1"/>
                </a:solidFill>
              </a:rPr>
              <a:t>Le CPI identifie 3 critères (art. L122-5) pour que la citation d’un extrait d’oeuvre soit correcte. </a:t>
            </a:r>
            <a:endParaRPr sz="1600" dirty="0">
              <a:solidFill>
                <a:schemeClr val="dk1"/>
              </a:solidFill>
            </a:endParaRPr>
          </a:p>
          <a:p>
            <a:pPr marL="0" lvl="0" indent="0" algn="just" rtl="0">
              <a:spcBef>
                <a:spcPts val="400"/>
              </a:spcBef>
              <a:spcAft>
                <a:spcPts val="0"/>
              </a:spcAft>
              <a:buNone/>
            </a:pPr>
            <a:endParaRPr lang="fr-FR" sz="1600" b="1" dirty="0">
              <a:solidFill>
                <a:schemeClr val="dk1"/>
              </a:solidFill>
            </a:endParaRPr>
          </a:p>
          <a:p>
            <a:pPr marL="0" lvl="0" indent="0" algn="just" rtl="0">
              <a:spcBef>
                <a:spcPts val="400"/>
              </a:spcBef>
              <a:spcAft>
                <a:spcPts val="0"/>
              </a:spcAft>
              <a:buNone/>
            </a:pPr>
            <a:endParaRPr lang="fr-FR" sz="1600" b="1" dirty="0">
              <a:solidFill>
                <a:schemeClr val="dk1"/>
              </a:solidFill>
            </a:endParaRPr>
          </a:p>
          <a:p>
            <a:pPr marL="0" lvl="0" indent="0" algn="just" rtl="0">
              <a:spcBef>
                <a:spcPts val="400"/>
              </a:spcBef>
              <a:spcAft>
                <a:spcPts val="0"/>
              </a:spcAft>
              <a:buNone/>
            </a:pPr>
            <a:endParaRPr lang="fr-FR" sz="1600" b="1" dirty="0">
              <a:solidFill>
                <a:schemeClr val="dk1"/>
              </a:solidFill>
            </a:endParaRPr>
          </a:p>
          <a:p>
            <a:pPr marL="0" lvl="0" indent="0" algn="just" rtl="0">
              <a:spcBef>
                <a:spcPts val="400"/>
              </a:spcBef>
              <a:spcAft>
                <a:spcPts val="0"/>
              </a:spcAft>
              <a:buNone/>
            </a:pPr>
            <a:endParaRPr sz="1600" b="1" dirty="0">
              <a:solidFill>
                <a:schemeClr val="dk1"/>
              </a:solidFill>
            </a:endParaRPr>
          </a:p>
          <a:p>
            <a:pPr marL="0" lvl="0" indent="0" algn="just" rtl="0">
              <a:spcBef>
                <a:spcPts val="400"/>
              </a:spcBef>
              <a:spcAft>
                <a:spcPts val="0"/>
              </a:spcAft>
              <a:buNone/>
            </a:pPr>
            <a:r>
              <a:rPr lang="fr" sz="1600" dirty="0">
                <a:solidFill>
                  <a:schemeClr val="dk1"/>
                </a:solidFill>
              </a:rPr>
              <a:t>La citation doit :</a:t>
            </a:r>
            <a:endParaRPr sz="1600" dirty="0">
              <a:solidFill>
                <a:schemeClr val="dk1"/>
              </a:solidFill>
            </a:endParaRPr>
          </a:p>
          <a:p>
            <a:pPr lvl="0" algn="just" rtl="0">
              <a:spcBef>
                <a:spcPts val="400"/>
              </a:spcBef>
              <a:spcAft>
                <a:spcPts val="0"/>
              </a:spcAft>
              <a:buClr>
                <a:schemeClr val="dk1"/>
              </a:buClr>
              <a:buSzPct val="100000"/>
              <a:buFont typeface="Arial" panose="020B0604020202020204" pitchFamily="34" charset="0"/>
              <a:buChar char="•"/>
            </a:pPr>
            <a:r>
              <a:rPr lang="fr" sz="1600" dirty="0">
                <a:solidFill>
                  <a:schemeClr val="dk1"/>
                </a:solidFill>
              </a:rPr>
              <a:t>explicitement </a:t>
            </a:r>
            <a:r>
              <a:rPr lang="fr" sz="1600" b="1" dirty="0">
                <a:solidFill>
                  <a:schemeClr val="dk1"/>
                </a:solidFill>
              </a:rPr>
              <a:t>mentionner le nom de l'auteur et la référence du document.</a:t>
            </a:r>
            <a:endParaRPr sz="1600" b="1" dirty="0">
              <a:solidFill>
                <a:schemeClr val="dk1"/>
              </a:solidFill>
            </a:endParaRPr>
          </a:p>
          <a:p>
            <a:pPr lvl="0" algn="just" rtl="0">
              <a:spcBef>
                <a:spcPts val="0"/>
              </a:spcBef>
              <a:spcAft>
                <a:spcPts val="0"/>
              </a:spcAft>
              <a:buClr>
                <a:schemeClr val="dk1"/>
              </a:buClr>
              <a:buSzPct val="100000"/>
              <a:buFont typeface="Arial" panose="020B0604020202020204" pitchFamily="34" charset="0"/>
              <a:buChar char="•"/>
            </a:pPr>
            <a:r>
              <a:rPr lang="fr" sz="1600" b="1" dirty="0">
                <a:solidFill>
                  <a:schemeClr val="dk1"/>
                </a:solidFill>
              </a:rPr>
              <a:t>reproduire exactement </a:t>
            </a:r>
            <a:r>
              <a:rPr lang="fr" sz="1600" dirty="0">
                <a:solidFill>
                  <a:schemeClr val="dk1"/>
                </a:solidFill>
              </a:rPr>
              <a:t>les propos de l'auteur et </a:t>
            </a:r>
            <a:r>
              <a:rPr lang="fr" sz="1600" b="1" dirty="0">
                <a:solidFill>
                  <a:schemeClr val="dk1"/>
                </a:solidFill>
              </a:rPr>
              <a:t>respecter la visée originale de l'auteur.</a:t>
            </a:r>
            <a:endParaRPr sz="1600" b="1" dirty="0">
              <a:solidFill>
                <a:schemeClr val="dk1"/>
              </a:solidFill>
            </a:endParaRPr>
          </a:p>
          <a:p>
            <a:pPr lvl="0" algn="just" rtl="0">
              <a:spcBef>
                <a:spcPts val="0"/>
              </a:spcBef>
              <a:spcAft>
                <a:spcPts val="0"/>
              </a:spcAft>
              <a:buClr>
                <a:schemeClr val="dk1"/>
              </a:buClr>
              <a:buSzPct val="100000"/>
              <a:buFont typeface="Arial" panose="020B0604020202020204" pitchFamily="34" charset="0"/>
              <a:buChar char="•"/>
            </a:pPr>
            <a:r>
              <a:rPr lang="fr" sz="1600" b="1" dirty="0">
                <a:solidFill>
                  <a:schemeClr val="dk1"/>
                </a:solidFill>
              </a:rPr>
              <a:t>être brève </a:t>
            </a:r>
            <a:r>
              <a:rPr lang="fr" sz="1600" dirty="0">
                <a:solidFill>
                  <a:schemeClr val="dk1"/>
                </a:solidFill>
              </a:rPr>
              <a:t>et ne servir qu'à</a:t>
            </a:r>
            <a:r>
              <a:rPr lang="fr" sz="1600" b="1" dirty="0">
                <a:solidFill>
                  <a:schemeClr val="dk1"/>
                </a:solidFill>
              </a:rPr>
              <a:t> illustrer un propos.</a:t>
            </a:r>
            <a:endParaRPr sz="1600" dirty="0"/>
          </a:p>
        </p:txBody>
      </p:sp>
      <p:pic>
        <p:nvPicPr>
          <p:cNvPr id="143" name="Google Shape;143;p25"/>
          <p:cNvPicPr preferRelativeResize="0"/>
          <p:nvPr/>
        </p:nvPicPr>
        <p:blipFill>
          <a:blip r:embed="rId3">
            <a:alphaModFix/>
          </a:blip>
          <a:stretch>
            <a:fillRect/>
          </a:stretch>
        </p:blipFill>
        <p:spPr>
          <a:xfrm>
            <a:off x="3879476" y="1653987"/>
            <a:ext cx="1385047" cy="1297642"/>
          </a:xfrm>
          <a:prstGeom prst="rect">
            <a:avLst/>
          </a:prstGeom>
          <a:noFill/>
          <a:ln>
            <a:noFill/>
          </a:ln>
        </p:spPr>
      </p:pic>
      <p:sp>
        <p:nvSpPr>
          <p:cNvPr id="5" name="Google Shape;142;p25">
            <a:extLst>
              <a:ext uri="{FF2B5EF4-FFF2-40B4-BE49-F238E27FC236}">
                <a16:creationId xmlns:a16="http://schemas.microsoft.com/office/drawing/2014/main" id="{569535DD-E626-4E68-8FD3-4F66F5A0F672}"/>
              </a:ext>
            </a:extLst>
          </p:cNvPr>
          <p:cNvSpPr txBox="1">
            <a:spLocks/>
          </p:cNvSpPr>
          <p:nvPr/>
        </p:nvSpPr>
        <p:spPr>
          <a:xfrm>
            <a:off x="259888" y="4738350"/>
            <a:ext cx="2526750" cy="349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spcBef>
                <a:spcPts val="400"/>
              </a:spcBef>
              <a:buClr>
                <a:schemeClr val="dk1"/>
              </a:buClr>
              <a:buSzPct val="57894"/>
              <a:buFont typeface="Arial"/>
              <a:buNone/>
            </a:pPr>
            <a:r>
              <a:rPr lang="fr-FR" sz="800" dirty="0">
                <a:solidFill>
                  <a:schemeClr val="dk1"/>
                </a:solidFill>
              </a:rPr>
              <a:t>Photo de</a:t>
            </a:r>
            <a:r>
              <a:rPr lang="fr-FR" sz="800" dirty="0">
                <a:solidFill>
                  <a:schemeClr val="dk1"/>
                </a:solidFill>
                <a:uFill>
                  <a:noFill/>
                </a:uFill>
                <a:hlinkClick r:id="rId4">
                  <a:extLst>
                    <a:ext uri="{A12FA001-AC4F-418D-AE19-62706E023703}">
                      <ahyp:hlinkClr xmlns:ahyp="http://schemas.microsoft.com/office/drawing/2018/hyperlinkcolor" val="tx"/>
                    </a:ext>
                  </a:extLst>
                </a:hlinkClick>
              </a:rPr>
              <a:t> </a:t>
            </a:r>
            <a:r>
              <a:rPr lang="fr-FR" sz="800" u="sng" dirty="0" err="1">
                <a:solidFill>
                  <a:schemeClr val="hlink"/>
                </a:solidFill>
                <a:hlinkClick r:id="rId4"/>
              </a:rPr>
              <a:t>Immo</a:t>
            </a:r>
            <a:r>
              <a:rPr lang="fr-FR" sz="800" u="sng" dirty="0">
                <a:solidFill>
                  <a:schemeClr val="hlink"/>
                </a:solidFill>
                <a:hlinkClick r:id="rId4"/>
              </a:rPr>
              <a:t> </a:t>
            </a:r>
            <a:r>
              <a:rPr lang="fr-FR" sz="800" u="sng" dirty="0" err="1">
                <a:solidFill>
                  <a:schemeClr val="hlink"/>
                </a:solidFill>
                <a:hlinkClick r:id="rId4"/>
              </a:rPr>
              <a:t>Wegmann</a:t>
            </a:r>
            <a:r>
              <a:rPr lang="fr-FR" sz="800" dirty="0">
                <a:solidFill>
                  <a:schemeClr val="dk1"/>
                </a:solidFill>
              </a:rPr>
              <a:t> sur</a:t>
            </a:r>
            <a:r>
              <a:rPr lang="fr-FR" sz="800" dirty="0">
                <a:solidFill>
                  <a:schemeClr val="dk1"/>
                </a:solidFill>
                <a:uFill>
                  <a:noFill/>
                </a:uFill>
                <a:hlinkClick r:id="rId5">
                  <a:extLst>
                    <a:ext uri="{A12FA001-AC4F-418D-AE19-62706E023703}">
                      <ahyp:hlinkClr xmlns:ahyp="http://schemas.microsoft.com/office/drawing/2018/hyperlinkcolor" val="tx"/>
                    </a:ext>
                  </a:extLst>
                </a:hlinkClick>
              </a:rPr>
              <a:t> </a:t>
            </a:r>
            <a:r>
              <a:rPr lang="fr-FR" sz="800" u="sng" dirty="0">
                <a:solidFill>
                  <a:schemeClr val="hlink"/>
                </a:solidFill>
                <a:hlinkClick r:id="rId5"/>
              </a:rPr>
              <a:t>Unsplash</a:t>
            </a:r>
            <a:endParaRPr lang="fr-FR"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230400"/>
            <a:ext cx="8520600" cy="572700"/>
          </a:xfrm>
          <a:prstGeom prst="rect">
            <a:avLst/>
          </a:prstGeom>
          <a:noFill/>
          <a:ln>
            <a:noFill/>
          </a:ln>
        </p:spPr>
        <p:txBody>
          <a:bodyPr spcFirstLastPara="1" wrap="square" lIns="91425" tIns="91425" rIns="91425" bIns="91425" anchor="t" anchorCtr="0">
            <a:normAutofit fontScale="90000"/>
          </a:bodyPr>
          <a:lstStyle/>
          <a:p>
            <a:r>
              <a:rPr lang="fr" b="1" dirty="0"/>
              <a:t>Quid </a:t>
            </a:r>
            <a:r>
              <a:rPr lang="fr" b="1"/>
              <a:t>de l’autoplagiat </a:t>
            </a:r>
            <a:r>
              <a:rPr lang="fr" b="1" dirty="0"/>
              <a:t>? </a:t>
            </a:r>
            <a:endParaRPr b="1" dirty="0"/>
          </a:p>
        </p:txBody>
      </p:sp>
      <p:sp>
        <p:nvSpPr>
          <p:cNvPr id="149" name="Google Shape;149;p26"/>
          <p:cNvSpPr txBox="1">
            <a:spLocks noGrp="1"/>
          </p:cNvSpPr>
          <p:nvPr>
            <p:ph type="body" idx="1"/>
          </p:nvPr>
        </p:nvSpPr>
        <p:spPr>
          <a:xfrm>
            <a:off x="216450" y="710700"/>
            <a:ext cx="8520600" cy="1708200"/>
          </a:xfrm>
          <a:prstGeom prst="rect">
            <a:avLst/>
          </a:prstGeom>
          <a:noFill/>
          <a:ln>
            <a:noFill/>
          </a:ln>
        </p:spPr>
        <p:txBody>
          <a:bodyPr spcFirstLastPara="1" wrap="square" lIns="91425" tIns="91425" rIns="91425" bIns="91425" anchor="t" anchorCtr="0">
            <a:noAutofit/>
          </a:bodyPr>
          <a:lstStyle/>
          <a:p>
            <a:pPr marL="0" indent="0" algn="just">
              <a:spcBef>
                <a:spcPts val="400"/>
              </a:spcBef>
              <a:buNone/>
            </a:pPr>
            <a:r>
              <a:rPr lang="fr" sz="1400" dirty="0">
                <a:solidFill>
                  <a:schemeClr val="dk1"/>
                </a:solidFill>
              </a:rPr>
              <a:t>« L’autoplagiat, consiste pour son auteur, à </a:t>
            </a:r>
            <a:r>
              <a:rPr lang="fr" sz="1400" b="1" dirty="0">
                <a:solidFill>
                  <a:schemeClr val="dk1"/>
                </a:solidFill>
              </a:rPr>
              <a:t>« recycler » tout ou partie d’un contenu déjà publié sans citer les sources</a:t>
            </a:r>
            <a:r>
              <a:rPr lang="fr" sz="1400" dirty="0">
                <a:solidFill>
                  <a:schemeClr val="dk1"/>
                </a:solidFill>
              </a:rPr>
              <a:t>. Cette pratique peut constituer une atteinte à la déontologie dans le cas où le document ou les extraits réutilisés ont déjà fait l’objet d’une publication, car ils ne respectent pas l’obligation de ne soumettre que des travaux originaux. » Comité d’éthique du CNRS, </a:t>
            </a:r>
            <a:r>
              <a:rPr lang="fr" sz="1400" dirty="0">
                <a:solidFill>
                  <a:schemeClr val="dk1"/>
                </a:solidFill>
                <a:hlinkClick r:id="rId3"/>
              </a:rPr>
              <a:t>Promouvoir une recherche intègre et responsable</a:t>
            </a:r>
            <a:r>
              <a:rPr lang="fr" sz="1400" dirty="0">
                <a:solidFill>
                  <a:schemeClr val="dk1"/>
                </a:solidFill>
              </a:rPr>
              <a:t>, (2014).</a:t>
            </a:r>
            <a:endParaRPr sz="1400" dirty="0">
              <a:solidFill>
                <a:schemeClr val="dk1"/>
              </a:solidFill>
            </a:endParaRPr>
          </a:p>
        </p:txBody>
      </p:sp>
      <p:sp>
        <p:nvSpPr>
          <p:cNvPr id="150" name="Google Shape;150;p26"/>
          <p:cNvSpPr/>
          <p:nvPr/>
        </p:nvSpPr>
        <p:spPr>
          <a:xfrm>
            <a:off x="1684453" y="3279340"/>
            <a:ext cx="3352800" cy="15243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600" dirty="0"/>
              <a:t>L’autoplagiat ne cause de préjudice à personne puisque je suis l’auteur ! </a:t>
            </a:r>
            <a:endParaRPr sz="1600" dirty="0"/>
          </a:p>
        </p:txBody>
      </p:sp>
      <p:pic>
        <p:nvPicPr>
          <p:cNvPr id="151" name="Google Shape;151;p26"/>
          <p:cNvPicPr preferRelativeResize="0"/>
          <p:nvPr/>
        </p:nvPicPr>
        <p:blipFill>
          <a:blip r:embed="rId4">
            <a:alphaModFix/>
          </a:blip>
          <a:stretch>
            <a:fillRect/>
          </a:stretch>
        </p:blipFill>
        <p:spPr>
          <a:xfrm>
            <a:off x="6831086" y="2238825"/>
            <a:ext cx="1905963" cy="2774948"/>
          </a:xfrm>
          <a:prstGeom prst="rect">
            <a:avLst/>
          </a:prstGeom>
          <a:noFill/>
          <a:ln>
            <a:noFill/>
          </a:ln>
        </p:spPr>
      </p:pic>
      <p:sp>
        <p:nvSpPr>
          <p:cNvPr id="6" name="Google Shape;149;p26">
            <a:extLst>
              <a:ext uri="{FF2B5EF4-FFF2-40B4-BE49-F238E27FC236}">
                <a16:creationId xmlns:a16="http://schemas.microsoft.com/office/drawing/2014/main" id="{D7061DF9-2018-4E4F-A7DE-8FA2F6078940}"/>
              </a:ext>
            </a:extLst>
          </p:cNvPr>
          <p:cNvSpPr txBox="1">
            <a:spLocks/>
          </p:cNvSpPr>
          <p:nvPr/>
        </p:nvSpPr>
        <p:spPr>
          <a:xfrm>
            <a:off x="4856785" y="4728047"/>
            <a:ext cx="1974300" cy="5714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r">
              <a:spcBef>
                <a:spcPts val="400"/>
              </a:spcBef>
              <a:buFont typeface="Arial"/>
              <a:buNone/>
            </a:pPr>
            <a:r>
              <a:rPr lang="fr-FR" sz="800" dirty="0">
                <a:solidFill>
                  <a:schemeClr val="dk1"/>
                </a:solidFill>
              </a:rPr>
              <a:t>Photo de </a:t>
            </a:r>
            <a:r>
              <a:rPr lang="fr-FR" sz="800" dirty="0">
                <a:solidFill>
                  <a:schemeClr val="dk1"/>
                </a:solidFill>
                <a:hlinkClick r:id="rId5"/>
              </a:rPr>
              <a:t>Mor Shani</a:t>
            </a:r>
            <a:r>
              <a:rPr lang="fr-FR" sz="800" dirty="0">
                <a:solidFill>
                  <a:schemeClr val="dk1"/>
                </a:solidFill>
              </a:rPr>
              <a:t> sur </a:t>
            </a:r>
            <a:r>
              <a:rPr lang="fr-FR" sz="800" dirty="0">
                <a:solidFill>
                  <a:schemeClr val="dk1"/>
                </a:solidFill>
                <a:hlinkClick r:id="rId6"/>
              </a:rPr>
              <a:t>Unsplash</a:t>
            </a:r>
            <a:endParaRPr lang="fr-FR" sz="800" dirty="0">
              <a:solidFill>
                <a:schemeClr val="dk1"/>
              </a:solidFill>
            </a:endParaRPr>
          </a:p>
        </p:txBody>
      </p:sp>
      <p:sp>
        <p:nvSpPr>
          <p:cNvPr id="7" name="Google Shape;149;p26">
            <a:extLst>
              <a:ext uri="{FF2B5EF4-FFF2-40B4-BE49-F238E27FC236}">
                <a16:creationId xmlns:a16="http://schemas.microsoft.com/office/drawing/2014/main" id="{19A1D530-1326-405A-872C-7E5AD088441A}"/>
              </a:ext>
            </a:extLst>
          </p:cNvPr>
          <p:cNvSpPr txBox="1">
            <a:spLocks/>
          </p:cNvSpPr>
          <p:nvPr/>
        </p:nvSpPr>
        <p:spPr>
          <a:xfrm>
            <a:off x="223174" y="2238825"/>
            <a:ext cx="5822400" cy="21939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spcBef>
                <a:spcPts val="400"/>
              </a:spcBef>
              <a:buFont typeface="Arial"/>
              <a:buNone/>
            </a:pPr>
            <a:r>
              <a:rPr lang="fr-FR" sz="1600" b="1" dirty="0">
                <a:solidFill>
                  <a:schemeClr val="dk1"/>
                </a:solidFill>
              </a:rPr>
              <a:t>Bonne pratique en matière d’intégrité scientifique </a:t>
            </a:r>
            <a:r>
              <a:rPr lang="fr-FR" sz="1600" dirty="0">
                <a:solidFill>
                  <a:schemeClr val="dk1"/>
                </a:solidFill>
              </a:rPr>
              <a:t>: citer les références du contenu original afin d’être transparent avec le lecteur.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3200" y="230400"/>
            <a:ext cx="8517600" cy="1253950"/>
          </a:xfrm>
          <a:prstGeom prst="rect">
            <a:avLst/>
          </a:prstGeom>
          <a:noFill/>
          <a:ln>
            <a:noFill/>
          </a:ln>
        </p:spPr>
        <p:txBody>
          <a:bodyPr spcFirstLastPara="1" wrap="square" lIns="91425" tIns="91425" rIns="91425" bIns="91425" anchor="t" anchorCtr="0">
            <a:normAutofit fontScale="90000"/>
          </a:bodyPr>
          <a:lstStyle/>
          <a:p>
            <a:r>
              <a:rPr lang="fr" b="1" dirty="0"/>
              <a:t>Que peut faire un·e doctorant·e avec des photos, des vidéos ou des dessins : le tout synthétisé dans un billet de blog</a:t>
            </a:r>
            <a:endParaRPr b="1" dirty="0"/>
          </a:p>
        </p:txBody>
      </p:sp>
      <p:sp>
        <p:nvSpPr>
          <p:cNvPr id="157" name="Google Shape;157;p27"/>
          <p:cNvSpPr txBox="1">
            <a:spLocks noGrp="1"/>
          </p:cNvSpPr>
          <p:nvPr>
            <p:ph type="body" idx="1"/>
          </p:nvPr>
        </p:nvSpPr>
        <p:spPr>
          <a:xfrm>
            <a:off x="313200" y="1463750"/>
            <a:ext cx="8676900" cy="3573425"/>
          </a:xfrm>
          <a:prstGeom prst="rect">
            <a:avLst/>
          </a:prstGeom>
          <a:noFill/>
          <a:ln>
            <a:noFill/>
          </a:ln>
        </p:spPr>
        <p:txBody>
          <a:bodyPr spcFirstLastPara="1" wrap="square" lIns="91425" tIns="91425" rIns="91425" bIns="91425" anchor="t" anchorCtr="0">
            <a:noAutofit/>
          </a:bodyPr>
          <a:lstStyle/>
          <a:p>
            <a:pPr marL="0" indent="0" algn="just">
              <a:lnSpc>
                <a:spcPct val="100000"/>
              </a:lnSpc>
              <a:buNone/>
            </a:pPr>
            <a:r>
              <a:rPr lang="fr" sz="1600" dirty="0">
                <a:solidFill>
                  <a:schemeClr val="dk1"/>
                </a:solidFill>
              </a:rPr>
              <a:t>Le·la doctorant·e prend une photo, une vidéo ou  dessine :</a:t>
            </a:r>
          </a:p>
          <a:p>
            <a:pPr marL="0" indent="0" algn="just">
              <a:lnSpc>
                <a:spcPct val="100000"/>
              </a:lnSpc>
              <a:buNone/>
            </a:pPr>
            <a:endParaRPr sz="1600" dirty="0">
              <a:solidFill>
                <a:schemeClr val="dk1"/>
              </a:solidFill>
            </a:endParaRPr>
          </a:p>
          <a:p>
            <a:pPr marL="0" indent="0" algn="just">
              <a:lnSpc>
                <a:spcPct val="100000"/>
              </a:lnSpc>
              <a:buNone/>
            </a:pPr>
            <a:r>
              <a:rPr lang="fr" sz="1600" dirty="0">
                <a:solidFill>
                  <a:schemeClr val="dk1"/>
                </a:solidFill>
              </a:rPr>
              <a:t>1 – Un objet, un bien (bâtiment, façade, animal, objet..) – lieu public</a:t>
            </a:r>
            <a:endParaRPr sz="1600" dirty="0">
              <a:solidFill>
                <a:schemeClr val="dk1"/>
              </a:solidFill>
            </a:endParaRPr>
          </a:p>
          <a:p>
            <a:pPr marL="0" indent="0" algn="just">
              <a:lnSpc>
                <a:spcPct val="100000"/>
              </a:lnSpc>
              <a:buNone/>
            </a:pPr>
            <a:r>
              <a:rPr lang="fr" sz="1600" dirty="0">
                <a:solidFill>
                  <a:schemeClr val="dk1"/>
                </a:solidFill>
              </a:rPr>
              <a:t>2 – Un objet, un bien (bâtiment, façade, animal, objet..) – lieu privé</a:t>
            </a:r>
            <a:endParaRPr sz="1600" dirty="0">
              <a:solidFill>
                <a:schemeClr val="dk1"/>
              </a:solidFill>
            </a:endParaRPr>
          </a:p>
          <a:p>
            <a:pPr marL="0" indent="0" algn="just">
              <a:lnSpc>
                <a:spcPct val="100000"/>
              </a:lnSpc>
              <a:buNone/>
            </a:pPr>
            <a:r>
              <a:rPr lang="fr" sz="1600" dirty="0">
                <a:solidFill>
                  <a:schemeClr val="dk1"/>
                </a:solidFill>
              </a:rPr>
              <a:t>3 – Une œuvre – musée, voie publique, particulier</a:t>
            </a:r>
            <a:endParaRPr sz="1600" dirty="0">
              <a:solidFill>
                <a:schemeClr val="dk1"/>
              </a:solidFill>
            </a:endParaRPr>
          </a:p>
          <a:p>
            <a:pPr marL="0" indent="0" algn="just">
              <a:lnSpc>
                <a:spcPct val="100000"/>
              </a:lnSpc>
              <a:buNone/>
            </a:pPr>
            <a:r>
              <a:rPr lang="fr" sz="1600" dirty="0">
                <a:solidFill>
                  <a:schemeClr val="dk1"/>
                </a:solidFill>
              </a:rPr>
              <a:t>4 – Une personne reconnaissable – lieu public</a:t>
            </a:r>
            <a:endParaRPr sz="1600" dirty="0">
              <a:solidFill>
                <a:schemeClr val="dk1"/>
              </a:solidFill>
            </a:endParaRPr>
          </a:p>
          <a:p>
            <a:pPr marL="0" indent="0" algn="just">
              <a:lnSpc>
                <a:spcPct val="100000"/>
              </a:lnSpc>
              <a:buNone/>
            </a:pPr>
            <a:r>
              <a:rPr lang="fr" sz="1600" dirty="0">
                <a:solidFill>
                  <a:schemeClr val="dk1"/>
                </a:solidFill>
              </a:rPr>
              <a:t>5 – Une personne reconnaissable – lieu privé</a:t>
            </a:r>
          </a:p>
          <a:p>
            <a:pPr marL="0" indent="0" algn="just">
              <a:lnSpc>
                <a:spcPct val="100000"/>
              </a:lnSpc>
              <a:buNone/>
            </a:pPr>
            <a:endParaRPr sz="1600" dirty="0">
              <a:solidFill>
                <a:schemeClr val="dk1"/>
              </a:solidFill>
            </a:endParaRPr>
          </a:p>
          <a:p>
            <a:pPr marL="0" indent="0" algn="just">
              <a:lnSpc>
                <a:spcPct val="100000"/>
              </a:lnSpc>
              <a:buNone/>
            </a:pPr>
            <a:r>
              <a:rPr lang="fr" sz="1600" dirty="0">
                <a:solidFill>
                  <a:schemeClr val="dk1"/>
                </a:solidFill>
              </a:rPr>
              <a:t>Le·la doctorant·e réutilise une photo, une vidéo, un dessin :</a:t>
            </a:r>
          </a:p>
          <a:p>
            <a:pPr marL="0" indent="0" algn="just">
              <a:lnSpc>
                <a:spcPct val="100000"/>
              </a:lnSpc>
              <a:buNone/>
            </a:pPr>
            <a:endParaRPr sz="1600" dirty="0">
              <a:solidFill>
                <a:schemeClr val="dk1"/>
              </a:solidFill>
            </a:endParaRPr>
          </a:p>
          <a:p>
            <a:pPr marL="0" indent="0" algn="just">
              <a:lnSpc>
                <a:spcPct val="100000"/>
              </a:lnSpc>
              <a:buNone/>
            </a:pPr>
            <a:r>
              <a:rPr lang="fr" sz="1600" dirty="0">
                <a:solidFill>
                  <a:schemeClr val="dk1"/>
                </a:solidFill>
              </a:rPr>
              <a:t>6 – Une image fixe sous droit d’auteur</a:t>
            </a:r>
            <a:endParaRPr sz="1600" dirty="0">
              <a:solidFill>
                <a:schemeClr val="dk1"/>
              </a:solidFill>
            </a:endParaRPr>
          </a:p>
          <a:p>
            <a:pPr marL="0" indent="0" algn="just">
              <a:lnSpc>
                <a:spcPct val="100000"/>
              </a:lnSpc>
              <a:buNone/>
            </a:pPr>
            <a:r>
              <a:rPr lang="fr" sz="1600" dirty="0">
                <a:solidFill>
                  <a:schemeClr val="dk1"/>
                </a:solidFill>
              </a:rPr>
              <a:t>7 – Une vidéo sous droit d’auteur</a:t>
            </a:r>
            <a:endParaRPr sz="1600" dirty="0">
              <a:solidFill>
                <a:schemeClr val="dk1"/>
              </a:solidFill>
            </a:endParaRPr>
          </a:p>
          <a:p>
            <a:pPr marL="0" indent="0" algn="just">
              <a:lnSpc>
                <a:spcPct val="100000"/>
              </a:lnSpc>
              <a:buNone/>
            </a:pPr>
            <a:r>
              <a:rPr lang="fr" sz="1600" dirty="0">
                <a:solidFill>
                  <a:schemeClr val="dk1"/>
                </a:solidFill>
              </a:rPr>
              <a:t>8 – Pour illustrer son mémoire ou sa thèse en ligne</a:t>
            </a:r>
            <a:endParaRPr sz="1600" dirty="0">
              <a:solidFill>
                <a:schemeClr val="dk1"/>
              </a:solidFill>
            </a:endParaRPr>
          </a:p>
          <a:p>
            <a:pPr marL="0" indent="0" algn="just">
              <a:lnSpc>
                <a:spcPct val="100000"/>
              </a:lnSpc>
              <a:buNone/>
            </a:pPr>
            <a:r>
              <a:rPr lang="fr" sz="1600" dirty="0">
                <a:solidFill>
                  <a:schemeClr val="dk1"/>
                </a:solidFill>
              </a:rPr>
              <a:t>9 – Pour publier</a:t>
            </a:r>
            <a:endParaRPr sz="1600" dirty="0">
              <a:solidFill>
                <a:schemeClr val="dk1"/>
              </a:solidFill>
            </a:endParaRPr>
          </a:p>
        </p:txBody>
      </p:sp>
      <p:sp>
        <p:nvSpPr>
          <p:cNvPr id="4" name="Google Shape;157;p27">
            <a:extLst>
              <a:ext uri="{FF2B5EF4-FFF2-40B4-BE49-F238E27FC236}">
                <a16:creationId xmlns:a16="http://schemas.microsoft.com/office/drawing/2014/main" id="{7F46445A-E5E7-4CD0-AB10-5A147836560F}"/>
              </a:ext>
            </a:extLst>
          </p:cNvPr>
          <p:cNvSpPr txBox="1">
            <a:spLocks/>
          </p:cNvSpPr>
          <p:nvPr/>
        </p:nvSpPr>
        <p:spPr>
          <a:xfrm>
            <a:off x="5234100" y="4637175"/>
            <a:ext cx="3997500" cy="5518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00000"/>
              </a:lnSpc>
              <a:buFont typeface="Arial"/>
              <a:buNone/>
            </a:pPr>
            <a:r>
              <a:rPr lang="fr-FR" sz="1600" dirty="0">
                <a:solidFill>
                  <a:schemeClr val="dk1"/>
                </a:solidFill>
                <a:hlinkClick r:id="rId3"/>
              </a:rPr>
              <a:t>https://ethiquedroit.hypotheses.org/3898</a:t>
            </a:r>
            <a:r>
              <a:rPr lang="fr-FR" sz="1600" dirty="0">
                <a:solidFill>
                  <a:schemeClr val="dk1"/>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230400"/>
            <a:ext cx="8520600" cy="572700"/>
          </a:xfrm>
          <a:prstGeom prst="rect">
            <a:avLst/>
          </a:prstGeom>
          <a:noFill/>
          <a:ln>
            <a:noFill/>
          </a:ln>
        </p:spPr>
        <p:txBody>
          <a:bodyPr spcFirstLastPara="1" wrap="square" lIns="91425" tIns="91425" rIns="91425" bIns="91425" anchor="t" anchorCtr="0">
            <a:normAutofit fontScale="90000"/>
          </a:bodyPr>
          <a:lstStyle/>
          <a:p>
            <a:r>
              <a:rPr lang="fr" b="1" dirty="0"/>
              <a:t>Les licences Creative Commons  </a:t>
            </a:r>
            <a:endParaRPr b="1" dirty="0"/>
          </a:p>
        </p:txBody>
      </p:sp>
      <p:sp>
        <p:nvSpPr>
          <p:cNvPr id="163" name="Google Shape;163;p28"/>
          <p:cNvSpPr txBox="1">
            <a:spLocks noGrp="1"/>
          </p:cNvSpPr>
          <p:nvPr>
            <p:ph type="body" idx="1"/>
          </p:nvPr>
        </p:nvSpPr>
        <p:spPr>
          <a:xfrm>
            <a:off x="311700" y="1017725"/>
            <a:ext cx="8520600" cy="1925500"/>
          </a:xfrm>
          <a:prstGeom prst="rect">
            <a:avLst/>
          </a:prstGeom>
          <a:noFill/>
          <a:ln>
            <a:noFill/>
          </a:ln>
        </p:spPr>
        <p:txBody>
          <a:bodyPr spcFirstLastPara="1" wrap="square" lIns="91425" tIns="91425" rIns="91425" bIns="91425" anchor="t" anchorCtr="0">
            <a:noAutofit/>
          </a:bodyPr>
          <a:lstStyle/>
          <a:p>
            <a:pPr marL="0" indent="0" algn="just">
              <a:lnSpc>
                <a:spcPct val="100000"/>
              </a:lnSpc>
              <a:buNone/>
            </a:pPr>
            <a:r>
              <a:rPr lang="fr" sz="1600" dirty="0">
                <a:solidFill>
                  <a:schemeClr val="dk1"/>
                </a:solidFill>
              </a:rPr>
              <a:t>En plaçant son œuvre sous licence CC, l’auteur donne par avance l’autorisation gratuite, à toutes et tous, d’utiliser cette dernière dans les conditions fixées par la licence choisie.</a:t>
            </a:r>
            <a:endParaRPr sz="1600" dirty="0">
              <a:solidFill>
                <a:schemeClr val="dk1"/>
              </a:solidFill>
            </a:endParaRPr>
          </a:p>
          <a:p>
            <a:pPr marL="0" indent="0" algn="just">
              <a:lnSpc>
                <a:spcPct val="100000"/>
              </a:lnSpc>
              <a:buNone/>
            </a:pPr>
            <a:endParaRPr sz="1600" dirty="0">
              <a:solidFill>
                <a:schemeClr val="dk1"/>
              </a:solidFill>
            </a:endParaRPr>
          </a:p>
          <a:p>
            <a:pPr marL="0" indent="0" algn="just">
              <a:lnSpc>
                <a:spcPct val="100000"/>
              </a:lnSpc>
              <a:buNone/>
            </a:pPr>
            <a:r>
              <a:rPr lang="fr" sz="1600" dirty="0">
                <a:solidFill>
                  <a:schemeClr val="dk1"/>
                </a:solidFill>
              </a:rPr>
              <a:t>Les 6 licences CC type autorisent toujours la libre diffusion de l’œuvre et imposent la mention du nom de l’auteur (BY). </a:t>
            </a:r>
          </a:p>
          <a:p>
            <a:pPr marL="0" indent="0" algn="just">
              <a:lnSpc>
                <a:spcPct val="100000"/>
              </a:lnSpc>
              <a:buNone/>
            </a:pPr>
            <a:endParaRPr lang="fr" sz="1600" dirty="0">
              <a:solidFill>
                <a:schemeClr val="dk1"/>
              </a:solidFill>
            </a:endParaRPr>
          </a:p>
          <a:p>
            <a:pPr marL="0" indent="0" algn="just">
              <a:lnSpc>
                <a:spcPct val="100000"/>
              </a:lnSpc>
              <a:buNone/>
            </a:pPr>
            <a:r>
              <a:rPr lang="fr" sz="1600" dirty="0">
                <a:solidFill>
                  <a:schemeClr val="dk1"/>
                </a:solidFill>
              </a:rPr>
              <a:t>Les variations portent sur : </a:t>
            </a:r>
          </a:p>
          <a:p>
            <a:pPr marL="285750" indent="-285750" algn="just">
              <a:lnSpc>
                <a:spcPct val="100000"/>
              </a:lnSpc>
              <a:buFontTx/>
              <a:buChar char="-"/>
            </a:pPr>
            <a:r>
              <a:rPr lang="fr-FR" sz="1600" dirty="0">
                <a:solidFill>
                  <a:schemeClr val="dk1"/>
                </a:solidFill>
              </a:rPr>
              <a:t>l’interdiction de faire une utilisation commerciale (NC)</a:t>
            </a:r>
          </a:p>
          <a:p>
            <a:pPr marL="285750" indent="-285750" algn="just">
              <a:lnSpc>
                <a:spcPct val="100000"/>
              </a:lnSpc>
              <a:buFontTx/>
              <a:buChar char="-"/>
            </a:pPr>
            <a:r>
              <a:rPr lang="fr-FR" sz="1600" dirty="0">
                <a:solidFill>
                  <a:schemeClr val="dk1"/>
                </a:solidFill>
              </a:rPr>
              <a:t>l’interdiction de réaliser des modifications (ND) </a:t>
            </a:r>
          </a:p>
          <a:p>
            <a:pPr marL="285750" indent="-285750" algn="just">
              <a:lnSpc>
                <a:spcPct val="100000"/>
              </a:lnSpc>
              <a:buFontTx/>
              <a:buChar char="-"/>
            </a:pPr>
            <a:r>
              <a:rPr lang="fr-FR" sz="1600" dirty="0">
                <a:solidFill>
                  <a:schemeClr val="dk1"/>
                </a:solidFill>
              </a:rPr>
              <a:t>l’obligation de maintenir la licence pour les œuvres dérivées (SA)</a:t>
            </a:r>
          </a:p>
          <a:p>
            <a:pPr marL="0" indent="0" algn="just">
              <a:lnSpc>
                <a:spcPct val="100000"/>
              </a:lnSpc>
              <a:buNone/>
            </a:pPr>
            <a:endParaRPr lang="fr-FR" sz="1600" dirty="0">
              <a:solidFill>
                <a:schemeClr val="dk1"/>
              </a:solidFill>
            </a:endParaRPr>
          </a:p>
          <a:p>
            <a:pPr marL="0" indent="0" algn="just">
              <a:lnSpc>
                <a:spcPct val="100000"/>
              </a:lnSpc>
              <a:buNone/>
            </a:pPr>
            <a:endParaRPr sz="1600" dirty="0">
              <a:solidFill>
                <a:schemeClr val="dk1"/>
              </a:solidFill>
            </a:endParaRPr>
          </a:p>
          <a:p>
            <a:pPr marL="0" indent="0" algn="just">
              <a:lnSpc>
                <a:spcPct val="100000"/>
              </a:lnSpc>
              <a:buNone/>
            </a:pPr>
            <a:r>
              <a:rPr lang="fr" sz="1600" dirty="0">
                <a:solidFill>
                  <a:schemeClr val="dk1"/>
                </a:solidFill>
              </a:rPr>
              <a:t>Spécificité de la licence CC0.</a:t>
            </a:r>
            <a:endParaRPr sz="1600" dirty="0">
              <a:solidFill>
                <a:schemeClr val="dk1"/>
              </a:solidFill>
            </a:endParaRPr>
          </a:p>
          <a:p>
            <a:pPr marL="0" indent="0" algn="just">
              <a:lnSpc>
                <a:spcPct val="100000"/>
              </a:lnSpc>
              <a:buNone/>
            </a:pPr>
            <a:r>
              <a:rPr lang="fr" sz="1600" dirty="0">
                <a:solidFill>
                  <a:schemeClr val="dk1"/>
                </a:solidFill>
                <a:hlinkClick r:id="rId3"/>
              </a:rPr>
              <a:t>https://creativecommons.org/faq/fr/</a:t>
            </a:r>
            <a:endParaRPr sz="1600" dirty="0">
              <a:solidFill>
                <a:schemeClr val="dk1"/>
              </a:solidFill>
            </a:endParaRPr>
          </a:p>
        </p:txBody>
      </p:sp>
      <p:pic>
        <p:nvPicPr>
          <p:cNvPr id="164" name="Google Shape;164;p28"/>
          <p:cNvPicPr preferRelativeResize="0"/>
          <p:nvPr/>
        </p:nvPicPr>
        <p:blipFill>
          <a:blip r:embed="rId4">
            <a:alphaModFix/>
          </a:blip>
          <a:stretch>
            <a:fillRect/>
          </a:stretch>
        </p:blipFill>
        <p:spPr>
          <a:xfrm>
            <a:off x="6844553" y="2299448"/>
            <a:ext cx="1814863" cy="2292724"/>
          </a:xfrm>
          <a:prstGeom prst="rect">
            <a:avLst/>
          </a:prstGeom>
          <a:noFill/>
          <a:ln>
            <a:noFill/>
          </a:ln>
        </p:spPr>
      </p:pic>
      <p:pic>
        <p:nvPicPr>
          <p:cNvPr id="165" name="Google Shape;165;p28"/>
          <p:cNvPicPr preferRelativeResize="0"/>
          <p:nvPr/>
        </p:nvPicPr>
        <p:blipFill>
          <a:blip r:embed="rId5">
            <a:alphaModFix/>
          </a:blip>
          <a:stretch>
            <a:fillRect/>
          </a:stretch>
        </p:blipFill>
        <p:spPr>
          <a:xfrm>
            <a:off x="4895596" y="3859004"/>
            <a:ext cx="1014388" cy="868805"/>
          </a:xfrm>
          <a:prstGeom prst="rect">
            <a:avLst/>
          </a:prstGeom>
          <a:noFill/>
          <a:ln>
            <a:noFill/>
          </a:ln>
        </p:spPr>
      </p:pic>
      <p:sp>
        <p:nvSpPr>
          <p:cNvPr id="6" name="Google Shape;163;p28">
            <a:extLst>
              <a:ext uri="{FF2B5EF4-FFF2-40B4-BE49-F238E27FC236}">
                <a16:creationId xmlns:a16="http://schemas.microsoft.com/office/drawing/2014/main" id="{19B9B3BA-CCF1-48D2-8D52-02F02E8D74B3}"/>
              </a:ext>
            </a:extLst>
          </p:cNvPr>
          <p:cNvSpPr txBox="1">
            <a:spLocks/>
          </p:cNvSpPr>
          <p:nvPr/>
        </p:nvSpPr>
        <p:spPr>
          <a:xfrm>
            <a:off x="6575627" y="4727809"/>
            <a:ext cx="2036724" cy="2515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00000"/>
              </a:lnSpc>
              <a:buFont typeface="Arial"/>
              <a:buNone/>
            </a:pPr>
            <a:r>
              <a:rPr lang="fr-FR" sz="800" dirty="0">
                <a:solidFill>
                  <a:schemeClr val="dk1"/>
                </a:solidFill>
              </a:rPr>
              <a:t>Photo de </a:t>
            </a:r>
            <a:r>
              <a:rPr lang="fr-FR" sz="800" dirty="0">
                <a:solidFill>
                  <a:schemeClr val="dk1"/>
                </a:solidFill>
                <a:hlinkClick r:id="rId6">
                  <a:extLst>
                    <a:ext uri="{A12FA001-AC4F-418D-AE19-62706E023703}">
                      <ahyp:hlinkClr xmlns:ahyp="http://schemas.microsoft.com/office/drawing/2018/hyperlinkcolor" val="tx"/>
                    </a:ext>
                  </a:extLst>
                </a:hlinkClick>
              </a:rPr>
              <a:t>Saad Chaudhry</a:t>
            </a:r>
            <a:r>
              <a:rPr lang="fr-FR" sz="800" dirty="0">
                <a:solidFill>
                  <a:schemeClr val="dk1"/>
                </a:solidFill>
              </a:rPr>
              <a:t>  sur</a:t>
            </a:r>
            <a:r>
              <a:rPr lang="fr-FR" sz="800" dirty="0">
                <a:solidFill>
                  <a:schemeClr val="dk1"/>
                </a:solidFill>
                <a:hlinkClick r:id="rId7">
                  <a:extLst>
                    <a:ext uri="{A12FA001-AC4F-418D-AE19-62706E023703}">
                      <ahyp:hlinkClr xmlns:ahyp="http://schemas.microsoft.com/office/drawing/2018/hyperlinkcolor" val="tx"/>
                    </a:ext>
                  </a:extLst>
                </a:hlinkClick>
              </a:rPr>
              <a:t> Unsplash</a:t>
            </a:r>
            <a:r>
              <a:rPr lang="fr-FR" sz="800" dirty="0">
                <a:solidFill>
                  <a:schemeClr val="dk1"/>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pic>
        <p:nvPicPr>
          <p:cNvPr id="171" name="Google Shape;171;p29"/>
          <p:cNvPicPr preferRelativeResize="0"/>
          <p:nvPr/>
        </p:nvPicPr>
        <p:blipFill>
          <a:blip r:embed="rId3">
            <a:alphaModFix/>
          </a:blip>
          <a:stretch>
            <a:fillRect/>
          </a:stretch>
        </p:blipFill>
        <p:spPr>
          <a:xfrm>
            <a:off x="870812" y="0"/>
            <a:ext cx="7402376"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3200" y="230400"/>
            <a:ext cx="8717400" cy="931500"/>
          </a:xfrm>
          <a:prstGeom prst="rect">
            <a:avLst/>
          </a:prstGeom>
          <a:noFill/>
          <a:ln>
            <a:noFill/>
          </a:ln>
        </p:spPr>
        <p:txBody>
          <a:bodyPr spcFirstLastPara="1" wrap="square" lIns="91425" tIns="91425" rIns="91425" bIns="91425" anchor="t" anchorCtr="0">
            <a:normAutofit fontScale="90000"/>
          </a:bodyPr>
          <a:lstStyle/>
          <a:p>
            <a:r>
              <a:rPr lang="fr" b="1" dirty="0"/>
              <a:t>Les archives du web ne sont pas différentes des autres données, il faut le rappeler systématiquement… </a:t>
            </a:r>
            <a:endParaRPr b="1" dirty="0"/>
          </a:p>
        </p:txBody>
      </p:sp>
      <p:sp>
        <p:nvSpPr>
          <p:cNvPr id="177" name="Google Shape;177;p30"/>
          <p:cNvSpPr txBox="1">
            <a:spLocks noGrp="1"/>
          </p:cNvSpPr>
          <p:nvPr>
            <p:ph type="body" idx="1"/>
          </p:nvPr>
        </p:nvSpPr>
        <p:spPr>
          <a:xfrm>
            <a:off x="311700" y="1152475"/>
            <a:ext cx="8520600" cy="3905300"/>
          </a:xfrm>
          <a:prstGeom prst="rect">
            <a:avLst/>
          </a:prstGeom>
          <a:noFill/>
          <a:ln>
            <a:noFill/>
          </a:ln>
        </p:spPr>
        <p:txBody>
          <a:bodyPr spcFirstLastPara="1" wrap="square" lIns="91425" tIns="91425" rIns="91425" bIns="91425" anchor="t" anchorCtr="0">
            <a:noAutofit/>
          </a:bodyPr>
          <a:lstStyle/>
          <a:p>
            <a:pPr marL="0" indent="0" algn="just">
              <a:lnSpc>
                <a:spcPct val="100000"/>
              </a:lnSpc>
              <a:buClrTx/>
              <a:buNone/>
            </a:pPr>
            <a:r>
              <a:rPr lang="fr" sz="1600" dirty="0">
                <a:solidFill>
                  <a:schemeClr val="tx1"/>
                </a:solidFill>
              </a:rPr>
              <a:t>Les archives du web ne dérogent pas au droit d’auteur : les doctorant·es n’ont pas le droit de collecter des pages créées par des auteur·es ni des données comportant des informations personnelles. Le site archivé ne pourra être consulté que dans une sphère privée.</a:t>
            </a:r>
          </a:p>
          <a:p>
            <a:pPr marL="285750" indent="-285750" algn="just">
              <a:lnSpc>
                <a:spcPct val="100000"/>
              </a:lnSpc>
              <a:buClrTx/>
              <a:buFont typeface="Arial" panose="020B0604020202020204" pitchFamily="34" charset="0"/>
              <a:buChar char="•"/>
            </a:pPr>
            <a:endParaRPr sz="1600" dirty="0">
              <a:solidFill>
                <a:schemeClr val="tx1"/>
              </a:solidFill>
            </a:endParaRPr>
          </a:p>
          <a:p>
            <a:pPr marL="0" indent="0" algn="just">
              <a:lnSpc>
                <a:spcPct val="100000"/>
              </a:lnSpc>
              <a:buClrTx/>
              <a:buNone/>
            </a:pPr>
            <a:r>
              <a:rPr lang="fr" sz="1600" dirty="0">
                <a:solidFill>
                  <a:schemeClr val="tx1"/>
                </a:solidFill>
              </a:rPr>
              <a:t>Pour l’archivage :</a:t>
            </a:r>
          </a:p>
          <a:p>
            <a:pPr marL="285750" indent="-285750" algn="just">
              <a:lnSpc>
                <a:spcPct val="100000"/>
              </a:lnSpc>
              <a:buClrTx/>
              <a:buFont typeface="Arial" panose="020B0604020202020204" pitchFamily="34" charset="0"/>
              <a:buChar char="•"/>
            </a:pPr>
            <a:endParaRPr sz="1600" dirty="0">
              <a:solidFill>
                <a:schemeClr val="tx1"/>
              </a:solidFill>
            </a:endParaRPr>
          </a:p>
          <a:p>
            <a:pPr marL="285750" indent="-285750" algn="just">
              <a:lnSpc>
                <a:spcPct val="100000"/>
              </a:lnSpc>
              <a:buClrTx/>
              <a:buFont typeface="Arial" panose="020B0604020202020204" pitchFamily="34" charset="0"/>
              <a:buChar char="•"/>
            </a:pPr>
            <a:r>
              <a:rPr lang="fr" sz="1600" dirty="0">
                <a:solidFill>
                  <a:schemeClr val="tx1"/>
                </a:solidFill>
              </a:rPr>
              <a:t>Le dépôt légal du web</a:t>
            </a:r>
            <a:endParaRPr sz="1600" dirty="0">
              <a:solidFill>
                <a:schemeClr val="tx1"/>
              </a:solidFill>
            </a:endParaRPr>
          </a:p>
          <a:p>
            <a:pPr marL="285750" indent="-285750" algn="just">
              <a:lnSpc>
                <a:spcPct val="100000"/>
              </a:lnSpc>
              <a:buClrTx/>
              <a:buFont typeface="Arial" panose="020B0604020202020204" pitchFamily="34" charset="0"/>
              <a:buChar char="•"/>
            </a:pPr>
            <a:r>
              <a:rPr lang="fr" sz="1600" dirty="0">
                <a:solidFill>
                  <a:schemeClr val="tx1"/>
                </a:solidFill>
              </a:rPr>
              <a:t>Internet Archive : un outil essentiel pour la citation de sites susceptibles de disparaître</a:t>
            </a:r>
            <a:endParaRPr sz="1600" dirty="0">
              <a:solidFill>
                <a:schemeClr val="tx1"/>
              </a:solidFill>
            </a:endParaRPr>
          </a:p>
          <a:p>
            <a:pPr marL="285750" indent="-285750" algn="just">
              <a:lnSpc>
                <a:spcPct val="100000"/>
              </a:lnSpc>
              <a:buClrTx/>
              <a:buFont typeface="Arial" panose="020B0604020202020204" pitchFamily="34" charset="0"/>
              <a:buChar char="•"/>
            </a:pPr>
            <a:r>
              <a:rPr lang="fr" sz="1600" dirty="0">
                <a:solidFill>
                  <a:schemeClr val="tx1"/>
                </a:solidFill>
              </a:rPr>
              <a:t>Des outils (conifer, HTtrack…) </a:t>
            </a:r>
            <a:endParaRPr sz="1600" dirty="0">
              <a:solidFill>
                <a:schemeClr val="tx1"/>
              </a:solidFill>
            </a:endParaRPr>
          </a:p>
          <a:p>
            <a:pPr marL="285750" indent="-285750" algn="just">
              <a:lnSpc>
                <a:spcPct val="100000"/>
              </a:lnSpc>
              <a:buClrTx/>
              <a:buFont typeface="Arial" panose="020B0604020202020204" pitchFamily="34" charset="0"/>
              <a:buChar char="•"/>
            </a:pPr>
            <a:r>
              <a:rPr lang="fr" sz="1600" dirty="0">
                <a:solidFill>
                  <a:schemeClr val="tx1"/>
                </a:solidFill>
              </a:rPr>
              <a:t>et une bibliographie spécifique : </a:t>
            </a:r>
            <a:endParaRPr sz="1600" dirty="0">
              <a:solidFill>
                <a:schemeClr val="tx1"/>
              </a:solidFill>
            </a:endParaRPr>
          </a:p>
          <a:p>
            <a:pPr marL="285750" indent="-285750" algn="just">
              <a:lnSpc>
                <a:spcPct val="100000"/>
              </a:lnSpc>
              <a:buClrTx/>
              <a:buFont typeface="Wingdings" panose="05000000000000000000" pitchFamily="2" charset="2"/>
              <a:buChar char="Ø"/>
            </a:pPr>
            <a:r>
              <a:rPr lang="fr" sz="1200" dirty="0">
                <a:solidFill>
                  <a:schemeClr val="tx1"/>
                </a:solidFill>
              </a:rPr>
              <a:t>Musiani, Francesca, Camille Paloque-Bergès, Valérie Schafer, et al. Qu’est-ce qu’une archive du web ? Marseille. OpenEdition Press. 2019. 106 p. (Encyclopédie numérique). En ligne :</a:t>
            </a:r>
            <a:r>
              <a:rPr lang="fr" sz="1200" dirty="0">
                <a:solidFill>
                  <a:schemeClr val="tx1"/>
                </a:solidFill>
                <a:hlinkClick r:id="rId3">
                  <a:extLst>
                    <a:ext uri="{A12FA001-AC4F-418D-AE19-62706E023703}">
                      <ahyp:hlinkClr xmlns:ahyp="http://schemas.microsoft.com/office/drawing/2018/hyperlinkcolor" val="tx"/>
                    </a:ext>
                  </a:extLst>
                </a:hlinkClick>
              </a:rPr>
              <a:t> https://books.openedition.org/oep/8713</a:t>
            </a:r>
            <a:r>
              <a:rPr lang="fr" sz="1200" dirty="0">
                <a:solidFill>
                  <a:schemeClr val="tx1"/>
                </a:solidFill>
              </a:rPr>
              <a:t> [consulté le 7 octobre 2024].</a:t>
            </a:r>
          </a:p>
          <a:p>
            <a:pPr marL="285750" indent="-285750" algn="just">
              <a:lnSpc>
                <a:spcPct val="100000"/>
              </a:lnSpc>
              <a:buClrTx/>
              <a:buFont typeface="Wingdings" panose="05000000000000000000" pitchFamily="2" charset="2"/>
              <a:buChar char="Ø"/>
            </a:pPr>
            <a:r>
              <a:rPr lang="fr" sz="1200" dirty="0">
                <a:solidFill>
                  <a:schemeClr val="tx1"/>
                </a:solidFill>
              </a:rPr>
              <a:t>Gebeil, Sophie. Website story: histoire, mémoires et archives du web. Bry-sur-Marne, France. INA. 2021. 164 p.</a:t>
            </a:r>
            <a:endParaRPr sz="1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608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b="1" dirty="0"/>
              <a:t>Qui sommes nous ?</a:t>
            </a:r>
            <a:endParaRPr b="1" dirty="0"/>
          </a:p>
        </p:txBody>
      </p:sp>
      <p:sp>
        <p:nvSpPr>
          <p:cNvPr id="62" name="Google Shape;62;p14"/>
          <p:cNvSpPr txBox="1">
            <a:spLocks noGrp="1"/>
          </p:cNvSpPr>
          <p:nvPr>
            <p:ph type="body" idx="1"/>
          </p:nvPr>
        </p:nvSpPr>
        <p:spPr>
          <a:xfrm>
            <a:off x="311700" y="921250"/>
            <a:ext cx="3593700" cy="225057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b="1" dirty="0">
                <a:solidFill>
                  <a:schemeClr val="tx1"/>
                </a:solidFill>
              </a:rPr>
              <a:t>Isabelle Gras</a:t>
            </a:r>
            <a:endParaRPr b="1" dirty="0">
              <a:solidFill>
                <a:schemeClr val="tx1"/>
              </a:solidFill>
            </a:endParaRPr>
          </a:p>
          <a:p>
            <a:pPr marL="0" lvl="0" indent="0" algn="l" rtl="0">
              <a:spcBef>
                <a:spcPts val="1200"/>
              </a:spcBef>
              <a:spcAft>
                <a:spcPts val="0"/>
              </a:spcAft>
              <a:buNone/>
            </a:pPr>
            <a:r>
              <a:rPr lang="fr" dirty="0"/>
              <a:t>Conservatrice de bibliothèque, chargée de mission Formation des usagers au SCD d’amU  </a:t>
            </a:r>
            <a:endParaRPr dirty="0"/>
          </a:p>
          <a:p>
            <a:pPr marL="0" lvl="0" indent="0" algn="l" rtl="0">
              <a:spcBef>
                <a:spcPts val="1200"/>
              </a:spcBef>
              <a:spcAft>
                <a:spcPts val="1200"/>
              </a:spcAft>
              <a:buClr>
                <a:schemeClr val="dk1"/>
              </a:buClr>
              <a:buSzPts val="1100"/>
              <a:buFont typeface="Arial"/>
              <a:buNone/>
            </a:pPr>
            <a:r>
              <a:rPr lang="fr" sz="1700" u="sng" dirty="0">
                <a:solidFill>
                  <a:schemeClr val="tx1"/>
                </a:solidFill>
                <a:hlinkClick r:id="rId3"/>
              </a:rPr>
              <a:t>https://bu.univ-amu.fr</a:t>
            </a:r>
            <a:endParaRPr sz="1700" u="sng" dirty="0">
              <a:solidFill>
                <a:schemeClr val="tx1"/>
              </a:solidFill>
            </a:endParaRPr>
          </a:p>
        </p:txBody>
      </p:sp>
      <p:sp>
        <p:nvSpPr>
          <p:cNvPr id="63" name="Google Shape;63;p14"/>
          <p:cNvSpPr txBox="1">
            <a:spLocks noGrp="1"/>
          </p:cNvSpPr>
          <p:nvPr>
            <p:ph type="body" idx="1"/>
          </p:nvPr>
        </p:nvSpPr>
        <p:spPr>
          <a:xfrm>
            <a:off x="4107873" y="921250"/>
            <a:ext cx="4724427" cy="276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b="1" dirty="0">
                <a:solidFill>
                  <a:schemeClr val="tx1"/>
                </a:solidFill>
              </a:rPr>
              <a:t>Véronique Ginouvès</a:t>
            </a:r>
            <a:endParaRPr b="1" dirty="0">
              <a:solidFill>
                <a:schemeClr val="tx1"/>
              </a:solidFill>
            </a:endParaRPr>
          </a:p>
          <a:p>
            <a:pPr marL="0" lvl="0" indent="0" algn="l" rtl="0">
              <a:spcBef>
                <a:spcPts val="1200"/>
              </a:spcBef>
              <a:spcAft>
                <a:spcPts val="0"/>
              </a:spcAft>
              <a:buNone/>
            </a:pPr>
            <a:r>
              <a:rPr lang="fr" dirty="0"/>
              <a:t>Archiviste, IRHC CNRS, responsable du secteur Archives de la recherche à la Médiathèque de la Maison méditerranéenne des sciences de l’homme</a:t>
            </a:r>
            <a:endParaRPr dirty="0"/>
          </a:p>
          <a:p>
            <a:pPr marL="0" lvl="0" indent="0" algn="l" rtl="0">
              <a:spcBef>
                <a:spcPts val="1200"/>
              </a:spcBef>
              <a:spcAft>
                <a:spcPts val="1200"/>
              </a:spcAft>
              <a:buNone/>
            </a:pPr>
            <a:r>
              <a:rPr lang="fr" sz="1700" u="sng" dirty="0">
                <a:solidFill>
                  <a:schemeClr val="tx1"/>
                </a:solidFill>
                <a:hlinkClick r:id="rId4"/>
              </a:rPr>
              <a:t>https://phonotheque.hypotheses.org</a:t>
            </a:r>
            <a:r>
              <a:rPr lang="fr" dirty="0"/>
              <a:t> </a:t>
            </a:r>
            <a:endParaRPr dirty="0"/>
          </a:p>
        </p:txBody>
      </p:sp>
      <p:sp>
        <p:nvSpPr>
          <p:cNvPr id="64" name="Google Shape;64;p14"/>
          <p:cNvSpPr txBox="1">
            <a:spLocks noGrp="1"/>
          </p:cNvSpPr>
          <p:nvPr>
            <p:ph type="body" idx="1"/>
          </p:nvPr>
        </p:nvSpPr>
        <p:spPr>
          <a:xfrm>
            <a:off x="311700" y="3479732"/>
            <a:ext cx="8317950" cy="12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600" dirty="0">
                <a:solidFill>
                  <a:schemeClr val="tx1"/>
                </a:solidFill>
              </a:rPr>
              <a:t>Ensemble, nous avons dirigé l’ouvrage collectif. « Questions éthiques et juridiques en matière de diffusion des articles scientifiques ». Aix-en-provence, PUP, 2015. En ligne :</a:t>
            </a:r>
            <a:r>
              <a:rPr lang="fr" sz="1600" dirty="0">
                <a:solidFill>
                  <a:schemeClr val="tx1"/>
                </a:solidFill>
                <a:uFill>
                  <a:noFill/>
                </a:uFill>
                <a:hlinkClick r:id="rId5">
                  <a:extLst>
                    <a:ext uri="{A12FA001-AC4F-418D-AE19-62706E023703}">
                      <ahyp:hlinkClr xmlns:ahyp="http://schemas.microsoft.com/office/drawing/2018/hyperlinkcolor" val="tx"/>
                    </a:ext>
                  </a:extLst>
                </a:hlinkClick>
              </a:rPr>
              <a:t> </a:t>
            </a:r>
            <a:r>
              <a:rPr lang="fr" sz="1600" u="sng" dirty="0">
                <a:solidFill>
                  <a:schemeClr val="tx1"/>
                </a:solidFill>
                <a:hlinkClick r:id="rId5"/>
              </a:rPr>
              <a:t>https://hal-amu.archives-ouvertes.fr/hal-01163397</a:t>
            </a:r>
            <a:r>
              <a:rPr lang="fr" sz="1600" dirty="0">
                <a:solidFill>
                  <a:schemeClr val="tx1"/>
                </a:solidFill>
              </a:rPr>
              <a:t> </a:t>
            </a:r>
            <a:r>
              <a:rPr lang="fr-FR" sz="1600" dirty="0">
                <a:solidFill>
                  <a:schemeClr val="tx1"/>
                </a:solidFill>
              </a:rPr>
              <a:t>et nous </a:t>
            </a:r>
            <a:r>
              <a:rPr lang="fr" sz="1600" dirty="0">
                <a:solidFill>
                  <a:schemeClr val="tx1"/>
                </a:solidFill>
              </a:rPr>
              <a:t>animons le carnet de recherche </a:t>
            </a:r>
            <a:r>
              <a:rPr lang="fr" sz="1600" u="sng" dirty="0">
                <a:solidFill>
                  <a:schemeClr val="tx1"/>
                </a:solidFill>
                <a:hlinkClick r:id="rId6"/>
              </a:rPr>
              <a:t>https://ethiquedroit.hypotheses.org</a:t>
            </a:r>
            <a:r>
              <a:rPr lang="fr" sz="1600" dirty="0">
                <a:solidFill>
                  <a:schemeClr val="tx1"/>
                </a:solidFill>
                <a:hlinkClick r:id="rId6"/>
              </a:rPr>
              <a:t> </a:t>
            </a:r>
            <a:endParaRPr sz="16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11700" y="230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dirty="0"/>
              <a:t>Diffusion de la thèse et publication chez un éditeur </a:t>
            </a:r>
            <a:endParaRPr b="1" dirty="0"/>
          </a:p>
        </p:txBody>
      </p:sp>
      <p:sp>
        <p:nvSpPr>
          <p:cNvPr id="183" name="Google Shape;183;p31"/>
          <p:cNvSpPr txBox="1">
            <a:spLocks noGrp="1"/>
          </p:cNvSpPr>
          <p:nvPr>
            <p:ph type="body" idx="1"/>
          </p:nvPr>
        </p:nvSpPr>
        <p:spPr>
          <a:xfrm>
            <a:off x="1754388" y="3590001"/>
            <a:ext cx="5436024" cy="990023"/>
          </a:xfrm>
          <a:prstGeom prst="rect">
            <a:avLst/>
          </a:prstGeom>
        </p:spPr>
        <p:txBody>
          <a:bodyPr spcFirstLastPara="1" wrap="square" lIns="91425" tIns="91425" rIns="91425" bIns="91425" anchor="t" anchorCtr="0">
            <a:normAutofit/>
          </a:bodyPr>
          <a:lstStyle/>
          <a:p>
            <a:pPr marL="0" lvl="0" indent="0" algn="ctr" rtl="0">
              <a:spcBef>
                <a:spcPts val="400"/>
              </a:spcBef>
              <a:spcAft>
                <a:spcPts val="0"/>
              </a:spcAft>
              <a:buClr>
                <a:schemeClr val="dk1"/>
              </a:buClr>
              <a:buSzPts val="275"/>
              <a:buFont typeface="Arial"/>
              <a:buNone/>
            </a:pPr>
            <a:r>
              <a:rPr lang="fr" sz="1600" b="1" dirty="0">
                <a:solidFill>
                  <a:schemeClr val="dk1"/>
                </a:solidFill>
              </a:rPr>
              <a:t>Support de communication réalisé par le SCD amU :  </a:t>
            </a:r>
            <a:r>
              <a:rPr lang="fr" sz="1600" u="sng" dirty="0">
                <a:solidFill>
                  <a:schemeClr val="hlink"/>
                </a:solidFill>
                <a:hlinkClick r:id="rId3"/>
              </a:rPr>
              <a:t>https://view.genially.com/6391b5b447aa9200123e1094</a:t>
            </a:r>
            <a:r>
              <a:rPr lang="fr" sz="1600" dirty="0">
                <a:solidFill>
                  <a:schemeClr val="dk1"/>
                </a:solidFill>
              </a:rPr>
              <a:t>  </a:t>
            </a:r>
            <a:endParaRPr sz="1600" dirty="0">
              <a:solidFill>
                <a:schemeClr val="dk1"/>
              </a:solidFill>
            </a:endParaRPr>
          </a:p>
          <a:p>
            <a:pPr marL="0" lvl="0" indent="0" algn="ctr" rtl="0">
              <a:spcBef>
                <a:spcPts val="300"/>
              </a:spcBef>
              <a:spcAft>
                <a:spcPts val="0"/>
              </a:spcAft>
              <a:buClr>
                <a:schemeClr val="dk1"/>
              </a:buClr>
              <a:buSzPct val="78571"/>
              <a:buFont typeface="Arial"/>
              <a:buNone/>
            </a:pPr>
            <a:endParaRPr sz="1600" dirty="0">
              <a:solidFill>
                <a:schemeClr val="dk1"/>
              </a:solidFill>
            </a:endParaRPr>
          </a:p>
          <a:p>
            <a:pPr marL="0" lvl="0" indent="0" algn="ctr" rtl="0">
              <a:spcBef>
                <a:spcPts val="0"/>
              </a:spcBef>
              <a:spcAft>
                <a:spcPts val="1200"/>
              </a:spcAft>
              <a:buNone/>
            </a:pPr>
            <a:endParaRPr sz="1600" dirty="0"/>
          </a:p>
        </p:txBody>
      </p:sp>
      <p:pic>
        <p:nvPicPr>
          <p:cNvPr id="184" name="Google Shape;184;p31"/>
          <p:cNvPicPr preferRelativeResize="0"/>
          <p:nvPr/>
        </p:nvPicPr>
        <p:blipFill rotWithShape="1">
          <a:blip r:embed="rId4">
            <a:alphaModFix/>
          </a:blip>
          <a:srcRect r="11964" b="12495"/>
          <a:stretch/>
        </p:blipFill>
        <p:spPr>
          <a:xfrm>
            <a:off x="311700" y="1133425"/>
            <a:ext cx="2736425" cy="1711376"/>
          </a:xfrm>
          <a:prstGeom prst="rect">
            <a:avLst/>
          </a:prstGeom>
          <a:noFill/>
          <a:ln>
            <a:noFill/>
          </a:ln>
        </p:spPr>
      </p:pic>
      <p:pic>
        <p:nvPicPr>
          <p:cNvPr id="185" name="Google Shape;185;p31"/>
          <p:cNvPicPr preferRelativeResize="0"/>
          <p:nvPr/>
        </p:nvPicPr>
        <p:blipFill>
          <a:blip r:embed="rId5">
            <a:alphaModFix/>
          </a:blip>
          <a:stretch>
            <a:fillRect/>
          </a:stretch>
        </p:blipFill>
        <p:spPr>
          <a:xfrm>
            <a:off x="5896675" y="1101676"/>
            <a:ext cx="2736425" cy="1847852"/>
          </a:xfrm>
          <a:prstGeom prst="rect">
            <a:avLst/>
          </a:prstGeom>
          <a:noFill/>
          <a:ln>
            <a:noFill/>
          </a:ln>
        </p:spPr>
      </p:pic>
      <p:sp>
        <p:nvSpPr>
          <p:cNvPr id="186" name="Google Shape;186;p31"/>
          <p:cNvSpPr/>
          <p:nvPr/>
        </p:nvSpPr>
        <p:spPr>
          <a:xfrm>
            <a:off x="3337200" y="1069600"/>
            <a:ext cx="2270400" cy="22668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a:t>Si je diffuse ma thèse en ligne, je ne pourrai plus la publier chez un éditeur !</a:t>
            </a:r>
            <a:endParaRPr/>
          </a:p>
        </p:txBody>
      </p:sp>
      <p:sp>
        <p:nvSpPr>
          <p:cNvPr id="7" name="Google Shape;183;p31">
            <a:extLst>
              <a:ext uri="{FF2B5EF4-FFF2-40B4-BE49-F238E27FC236}">
                <a16:creationId xmlns:a16="http://schemas.microsoft.com/office/drawing/2014/main" id="{4379940E-3E3E-4355-AB9A-9930483526E8}"/>
              </a:ext>
            </a:extLst>
          </p:cNvPr>
          <p:cNvSpPr txBox="1">
            <a:spLocks/>
          </p:cNvSpPr>
          <p:nvPr/>
        </p:nvSpPr>
        <p:spPr>
          <a:xfrm>
            <a:off x="136924" y="2763921"/>
            <a:ext cx="3085975" cy="43028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spcBef>
                <a:spcPts val="400"/>
              </a:spcBef>
              <a:buClr>
                <a:schemeClr val="dk1"/>
              </a:buClr>
              <a:buSzPct val="100000"/>
              <a:buFont typeface="Arial"/>
              <a:buNone/>
            </a:pPr>
            <a:r>
              <a:rPr lang="fr-FR" sz="800" dirty="0">
                <a:solidFill>
                  <a:schemeClr val="dk1"/>
                </a:solidFill>
              </a:rPr>
              <a:t>Photo de</a:t>
            </a:r>
            <a:r>
              <a:rPr lang="fr-FR" sz="800" dirty="0">
                <a:solidFill>
                  <a:schemeClr val="dk1"/>
                </a:solidFill>
                <a:uFill>
                  <a:noFill/>
                </a:uFill>
                <a:hlinkClick r:id="rId6">
                  <a:extLst>
                    <a:ext uri="{A12FA001-AC4F-418D-AE19-62706E023703}">
                      <ahyp:hlinkClr xmlns:ahyp="http://schemas.microsoft.com/office/drawing/2018/hyperlinkcolor" val="tx"/>
                    </a:ext>
                  </a:extLst>
                </a:hlinkClick>
              </a:rPr>
              <a:t> </a:t>
            </a:r>
            <a:r>
              <a:rPr lang="fr-FR" sz="800" u="sng" dirty="0">
                <a:solidFill>
                  <a:schemeClr val="hlink"/>
                </a:solidFill>
                <a:hlinkClick r:id="rId6"/>
              </a:rPr>
              <a:t>Patrick </a:t>
            </a:r>
            <a:r>
              <a:rPr lang="fr-FR" sz="800" u="sng" dirty="0" err="1">
                <a:solidFill>
                  <a:schemeClr val="hlink"/>
                </a:solidFill>
                <a:hlinkClick r:id="rId6"/>
              </a:rPr>
              <a:t>Tomasso</a:t>
            </a:r>
            <a:r>
              <a:rPr lang="fr-FR" sz="800" dirty="0">
                <a:solidFill>
                  <a:schemeClr val="dk1"/>
                </a:solidFill>
              </a:rPr>
              <a:t> sur</a:t>
            </a:r>
            <a:r>
              <a:rPr lang="fr-FR" sz="800" dirty="0">
                <a:solidFill>
                  <a:schemeClr val="dk1"/>
                </a:solidFill>
                <a:uFill>
                  <a:noFill/>
                </a:uFill>
                <a:hlinkClick r:id="rId7">
                  <a:extLst>
                    <a:ext uri="{A12FA001-AC4F-418D-AE19-62706E023703}">
                      <ahyp:hlinkClr xmlns:ahyp="http://schemas.microsoft.com/office/drawing/2018/hyperlinkcolor" val="tx"/>
                    </a:ext>
                  </a:extLst>
                </a:hlinkClick>
              </a:rPr>
              <a:t> </a:t>
            </a:r>
            <a:r>
              <a:rPr lang="fr-FR" sz="800" u="sng" dirty="0">
                <a:solidFill>
                  <a:schemeClr val="hlink"/>
                </a:solidFill>
                <a:hlinkClick r:id="rId7"/>
              </a:rPr>
              <a:t>Unsplash</a:t>
            </a:r>
            <a:endParaRPr lang="fr-FR" sz="800" dirty="0"/>
          </a:p>
        </p:txBody>
      </p:sp>
      <p:sp>
        <p:nvSpPr>
          <p:cNvPr id="8" name="Google Shape;183;p31">
            <a:extLst>
              <a:ext uri="{FF2B5EF4-FFF2-40B4-BE49-F238E27FC236}">
                <a16:creationId xmlns:a16="http://schemas.microsoft.com/office/drawing/2014/main" id="{579CAB63-A3F6-4FA1-B493-3B2116021E5C}"/>
              </a:ext>
            </a:extLst>
          </p:cNvPr>
          <p:cNvSpPr txBox="1">
            <a:spLocks/>
          </p:cNvSpPr>
          <p:nvPr/>
        </p:nvSpPr>
        <p:spPr>
          <a:xfrm>
            <a:off x="5815300" y="2888121"/>
            <a:ext cx="2899174" cy="457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spcBef>
                <a:spcPts val="400"/>
              </a:spcBef>
              <a:buClr>
                <a:schemeClr val="dk1"/>
              </a:buClr>
              <a:buSzPct val="100000"/>
              <a:buFont typeface="Arial"/>
              <a:buNone/>
            </a:pPr>
            <a:r>
              <a:rPr lang="fr-FR" sz="800" dirty="0">
                <a:solidFill>
                  <a:schemeClr val="dk1"/>
                </a:solidFill>
              </a:rPr>
              <a:t>Photo de</a:t>
            </a:r>
            <a:r>
              <a:rPr lang="fr-FR" sz="800" dirty="0">
                <a:solidFill>
                  <a:schemeClr val="dk1"/>
                </a:solidFill>
                <a:uFill>
                  <a:noFill/>
                </a:uFill>
                <a:hlinkClick r:id="rId8">
                  <a:extLst>
                    <a:ext uri="{A12FA001-AC4F-418D-AE19-62706E023703}">
                      <ahyp:hlinkClr xmlns:ahyp="http://schemas.microsoft.com/office/drawing/2018/hyperlinkcolor" val="tx"/>
                    </a:ext>
                  </a:extLst>
                </a:hlinkClick>
              </a:rPr>
              <a:t> </a:t>
            </a:r>
            <a:r>
              <a:rPr lang="fr-FR" sz="800" u="sng" dirty="0">
                <a:solidFill>
                  <a:schemeClr val="hlink"/>
                </a:solidFill>
                <a:hlinkClick r:id="rId8"/>
              </a:rPr>
              <a:t>Melinda </a:t>
            </a:r>
            <a:r>
              <a:rPr lang="fr-FR" sz="800" u="sng" dirty="0" err="1">
                <a:solidFill>
                  <a:schemeClr val="hlink"/>
                </a:solidFill>
                <a:hlinkClick r:id="rId8"/>
              </a:rPr>
              <a:t>Gimpel</a:t>
            </a:r>
            <a:r>
              <a:rPr lang="fr-FR" sz="800" dirty="0">
                <a:solidFill>
                  <a:schemeClr val="dk1"/>
                </a:solidFill>
              </a:rPr>
              <a:t> sur</a:t>
            </a:r>
            <a:r>
              <a:rPr lang="fr-FR" sz="800" dirty="0">
                <a:solidFill>
                  <a:schemeClr val="dk1"/>
                </a:solidFill>
                <a:uFill>
                  <a:noFill/>
                </a:uFill>
                <a:hlinkClick r:id="rId9">
                  <a:extLst>
                    <a:ext uri="{A12FA001-AC4F-418D-AE19-62706E023703}">
                      <ahyp:hlinkClr xmlns:ahyp="http://schemas.microsoft.com/office/drawing/2018/hyperlinkcolor" val="tx"/>
                    </a:ext>
                  </a:extLst>
                </a:hlinkClick>
              </a:rPr>
              <a:t> </a:t>
            </a:r>
            <a:r>
              <a:rPr lang="fr-FR" sz="800" u="sng" dirty="0">
                <a:solidFill>
                  <a:schemeClr val="hlink"/>
                </a:solidFill>
                <a:hlinkClick r:id="rId9"/>
              </a:rPr>
              <a:t>Unsplash</a:t>
            </a:r>
            <a:endParaRPr lang="fr-FR" sz="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311700" y="230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dirty="0"/>
              <a:t>Des contrats d’édition adaptés à la science ouverte</a:t>
            </a:r>
            <a:endParaRPr b="1" dirty="0"/>
          </a:p>
        </p:txBody>
      </p:sp>
      <p:sp>
        <p:nvSpPr>
          <p:cNvPr id="192" name="Google Shape;192;p32"/>
          <p:cNvSpPr txBox="1">
            <a:spLocks noGrp="1"/>
          </p:cNvSpPr>
          <p:nvPr>
            <p:ph type="body" idx="1"/>
          </p:nvPr>
        </p:nvSpPr>
        <p:spPr>
          <a:xfrm>
            <a:off x="311700" y="1514425"/>
            <a:ext cx="5355675" cy="2057450"/>
          </a:xfrm>
          <a:prstGeom prst="rect">
            <a:avLst/>
          </a:prstGeom>
          <a:noFill/>
          <a:ln>
            <a:noFill/>
          </a:ln>
        </p:spPr>
        <p:txBody>
          <a:bodyPr spcFirstLastPara="1" wrap="square" lIns="91425" tIns="91425" rIns="91425" bIns="91425" anchor="t" anchorCtr="0">
            <a:noAutofit/>
          </a:bodyPr>
          <a:lstStyle/>
          <a:p>
            <a:pPr marL="0" indent="0" algn="just">
              <a:lnSpc>
                <a:spcPct val="100000"/>
              </a:lnSpc>
              <a:buNone/>
            </a:pPr>
            <a:r>
              <a:rPr lang="fr" sz="1600" dirty="0">
                <a:solidFill>
                  <a:schemeClr val="tx1"/>
                </a:solidFill>
              </a:rPr>
              <a:t>Rédigés par le GT Droit d’auteur du réseau Médici, </a:t>
            </a:r>
            <a:endParaRPr sz="1600" dirty="0">
              <a:solidFill>
                <a:schemeClr val="tx1"/>
              </a:solidFill>
            </a:endParaRPr>
          </a:p>
          <a:p>
            <a:pPr marL="0" indent="0" algn="just">
              <a:lnSpc>
                <a:spcPct val="100000"/>
              </a:lnSpc>
              <a:buNone/>
            </a:pPr>
            <a:r>
              <a:rPr lang="fr" sz="1600" dirty="0">
                <a:solidFill>
                  <a:schemeClr val="tx1"/>
                </a:solidFill>
              </a:rPr>
              <a:t>plusieurs modèles de contrat d’édition compatibles </a:t>
            </a:r>
            <a:endParaRPr sz="1600" dirty="0">
              <a:solidFill>
                <a:schemeClr val="tx1"/>
              </a:solidFill>
            </a:endParaRPr>
          </a:p>
          <a:p>
            <a:pPr marL="0" indent="0" algn="just">
              <a:lnSpc>
                <a:spcPct val="100000"/>
              </a:lnSpc>
              <a:buNone/>
            </a:pPr>
            <a:r>
              <a:rPr lang="fr" sz="1600" dirty="0">
                <a:solidFill>
                  <a:schemeClr val="tx1"/>
                </a:solidFill>
              </a:rPr>
              <a:t>avec les principes de la science ouverte </a:t>
            </a:r>
            <a:endParaRPr sz="1600" dirty="0">
              <a:solidFill>
                <a:schemeClr val="tx1"/>
              </a:solidFill>
            </a:endParaRPr>
          </a:p>
          <a:p>
            <a:pPr marL="0" indent="0" algn="just">
              <a:lnSpc>
                <a:spcPct val="100000"/>
              </a:lnSpc>
              <a:buNone/>
            </a:pPr>
            <a:r>
              <a:rPr lang="fr" sz="1600" dirty="0">
                <a:solidFill>
                  <a:schemeClr val="tx1"/>
                </a:solidFill>
              </a:rPr>
              <a:t>sont disponibles sur le site Ouvrir la science :</a:t>
            </a:r>
          </a:p>
          <a:p>
            <a:pPr marL="0" indent="0" algn="just">
              <a:lnSpc>
                <a:spcPct val="100000"/>
              </a:lnSpc>
              <a:buNone/>
            </a:pPr>
            <a:endParaRPr sz="1600" dirty="0">
              <a:solidFill>
                <a:schemeClr val="tx1"/>
              </a:solidFill>
            </a:endParaRPr>
          </a:p>
          <a:p>
            <a:pPr marL="0" indent="0" algn="just">
              <a:lnSpc>
                <a:spcPct val="100000"/>
              </a:lnSpc>
              <a:buNone/>
            </a:pPr>
            <a:r>
              <a:rPr lang="fr" sz="1600" dirty="0">
                <a:solidFill>
                  <a:schemeClr val="tx1"/>
                </a:solidFill>
                <a:hlinkClick r:id="rId3"/>
              </a:rPr>
              <a:t>https://www.ouvrirlascience.fr/des-contrats-pour-la-science-ouverte/</a:t>
            </a:r>
            <a:endParaRPr sz="1600" dirty="0">
              <a:solidFill>
                <a:schemeClr val="tx1"/>
              </a:solidFill>
            </a:endParaRPr>
          </a:p>
        </p:txBody>
      </p:sp>
      <p:pic>
        <p:nvPicPr>
          <p:cNvPr id="193" name="Google Shape;193;p32"/>
          <p:cNvPicPr preferRelativeResize="0"/>
          <p:nvPr/>
        </p:nvPicPr>
        <p:blipFill>
          <a:blip r:embed="rId4">
            <a:alphaModFix/>
          </a:blip>
          <a:stretch>
            <a:fillRect/>
          </a:stretch>
        </p:blipFill>
        <p:spPr>
          <a:xfrm>
            <a:off x="5737796" y="768893"/>
            <a:ext cx="2771775" cy="414420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311700" y="230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dirty="0"/>
              <a:t>Quelques ressources utiles </a:t>
            </a:r>
            <a:endParaRPr b="1" dirty="0"/>
          </a:p>
        </p:txBody>
      </p:sp>
      <p:sp>
        <p:nvSpPr>
          <p:cNvPr id="199" name="Google Shape;199;p33"/>
          <p:cNvSpPr txBox="1">
            <a:spLocks noGrp="1"/>
          </p:cNvSpPr>
          <p:nvPr>
            <p:ph type="body" idx="1"/>
          </p:nvPr>
        </p:nvSpPr>
        <p:spPr>
          <a:xfrm>
            <a:off x="105275" y="844200"/>
            <a:ext cx="6766200" cy="3962925"/>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Clr>
                <a:schemeClr val="dk1"/>
              </a:buClr>
              <a:buSzPts val="688"/>
              <a:buFont typeface="Arial"/>
              <a:buNone/>
            </a:pPr>
            <a:r>
              <a:rPr lang="fr" sz="1400" b="1" dirty="0">
                <a:solidFill>
                  <a:schemeClr val="dk1"/>
                </a:solidFill>
              </a:rPr>
              <a:t>Les ressources proposées par l’Abes </a:t>
            </a:r>
            <a:r>
              <a:rPr lang="fr" sz="1400" u="sng" dirty="0">
                <a:solidFill>
                  <a:schemeClr val="hlink"/>
                </a:solidFill>
                <a:hlinkClick r:id="rId3"/>
              </a:rPr>
              <a:t>https://abes.fr/reseau-theses/ressources-pour-les-doctorants/</a:t>
            </a:r>
            <a:endParaRPr lang="fr" sz="1400" u="sng" dirty="0">
              <a:solidFill>
                <a:schemeClr val="hlink"/>
              </a:solidFill>
            </a:endParaRPr>
          </a:p>
          <a:p>
            <a:pPr marL="0" lvl="0" indent="0" algn="l" rtl="0">
              <a:lnSpc>
                <a:spcPct val="100000"/>
              </a:lnSpc>
              <a:spcAft>
                <a:spcPts val="0"/>
              </a:spcAft>
              <a:buClr>
                <a:schemeClr val="dk1"/>
              </a:buClr>
              <a:buSzPts val="688"/>
              <a:buFont typeface="Arial"/>
              <a:buNone/>
            </a:pPr>
            <a:endParaRPr sz="1400" dirty="0">
              <a:solidFill>
                <a:schemeClr val="dk1"/>
              </a:solidFill>
            </a:endParaRPr>
          </a:p>
          <a:p>
            <a:pPr marL="0" lvl="0" indent="0" algn="l" rtl="0">
              <a:lnSpc>
                <a:spcPct val="100000"/>
              </a:lnSpc>
              <a:spcAft>
                <a:spcPts val="0"/>
              </a:spcAft>
              <a:buClr>
                <a:schemeClr val="dk1"/>
              </a:buClr>
              <a:buSzPts val="688"/>
              <a:buFont typeface="Arial"/>
              <a:buNone/>
            </a:pPr>
            <a:r>
              <a:rPr lang="fr" sz="1400" b="1" dirty="0">
                <a:solidFill>
                  <a:schemeClr val="dk1"/>
                </a:solidFill>
              </a:rPr>
              <a:t>Le Guide « Je publie, quels sont mes droits ? </a:t>
            </a:r>
            <a:r>
              <a:rPr lang="fr" sz="1400" b="1">
                <a:solidFill>
                  <a:schemeClr val="dk1"/>
                </a:solidFill>
              </a:rPr>
              <a:t>» </a:t>
            </a:r>
            <a:r>
              <a:rPr lang="fr" sz="1400" u="sng" dirty="0">
                <a:solidFill>
                  <a:schemeClr val="hlink"/>
                </a:solidFill>
                <a:hlinkClick r:id="rId4"/>
              </a:rPr>
              <a:t>https://www.ouvrirlascience.fr/je-publie-quels-sont-mes-droits/</a:t>
            </a:r>
            <a:endParaRPr lang="fr" sz="1400" u="sng" dirty="0">
              <a:solidFill>
                <a:schemeClr val="hlink"/>
              </a:solidFill>
            </a:endParaRPr>
          </a:p>
          <a:p>
            <a:pPr marL="0" lvl="0" indent="0" algn="l" rtl="0">
              <a:lnSpc>
                <a:spcPct val="100000"/>
              </a:lnSpc>
              <a:spcAft>
                <a:spcPts val="0"/>
              </a:spcAft>
              <a:buClr>
                <a:schemeClr val="dk1"/>
              </a:buClr>
              <a:buSzPts val="688"/>
              <a:buFont typeface="Arial"/>
              <a:buNone/>
            </a:pPr>
            <a:endParaRPr sz="1400" dirty="0">
              <a:solidFill>
                <a:schemeClr val="dk1"/>
              </a:solidFill>
            </a:endParaRPr>
          </a:p>
          <a:p>
            <a:pPr marL="0" lvl="0" indent="0" algn="l" rtl="0">
              <a:lnSpc>
                <a:spcPct val="100000"/>
              </a:lnSpc>
              <a:spcAft>
                <a:spcPts val="0"/>
              </a:spcAft>
              <a:buClr>
                <a:schemeClr val="dk1"/>
              </a:buClr>
              <a:buSzPts val="688"/>
              <a:buFont typeface="Arial"/>
              <a:buNone/>
            </a:pPr>
            <a:r>
              <a:rPr lang="fr" sz="1400" b="1" dirty="0">
                <a:solidFill>
                  <a:schemeClr val="dk1"/>
                </a:solidFill>
              </a:rPr>
              <a:t>Le Passeport pour la science ouverte </a:t>
            </a:r>
            <a:r>
              <a:rPr lang="fr" sz="1400" u="sng" dirty="0">
                <a:solidFill>
                  <a:schemeClr val="hlink"/>
                </a:solidFill>
                <a:hlinkClick r:id="rId5"/>
              </a:rPr>
              <a:t>https://www.ouvrirlascience.fr/passeport-pour-la-science-ouverte-guide-pratique-a-lusage-des-doctorants/</a:t>
            </a:r>
            <a:endParaRPr lang="fr" sz="1400" u="sng" dirty="0">
              <a:solidFill>
                <a:schemeClr val="hlink"/>
              </a:solidFill>
            </a:endParaRPr>
          </a:p>
          <a:p>
            <a:pPr marL="0" lvl="0" indent="0" algn="l" rtl="0">
              <a:lnSpc>
                <a:spcPct val="100000"/>
              </a:lnSpc>
              <a:spcAft>
                <a:spcPts val="0"/>
              </a:spcAft>
              <a:buClr>
                <a:schemeClr val="dk1"/>
              </a:buClr>
              <a:buSzPts val="688"/>
              <a:buFont typeface="Arial"/>
              <a:buNone/>
            </a:pPr>
            <a:endParaRPr sz="1400" dirty="0">
              <a:solidFill>
                <a:schemeClr val="dk1"/>
              </a:solidFill>
            </a:endParaRPr>
          </a:p>
          <a:p>
            <a:pPr marL="0" lvl="0" indent="0" algn="just" rtl="0">
              <a:lnSpc>
                <a:spcPct val="100000"/>
              </a:lnSpc>
              <a:spcAft>
                <a:spcPts val="0"/>
              </a:spcAft>
              <a:buSzPts val="688"/>
              <a:buNone/>
            </a:pPr>
            <a:r>
              <a:rPr lang="fr" sz="1525" b="1" dirty="0">
                <a:solidFill>
                  <a:schemeClr val="dk1"/>
                </a:solidFill>
              </a:rPr>
              <a:t>Le</a:t>
            </a:r>
            <a:r>
              <a:rPr lang="fr" sz="1400" b="1" dirty="0">
                <a:solidFill>
                  <a:schemeClr val="dk1"/>
                </a:solidFill>
              </a:rPr>
              <a:t> carnet de recherche</a:t>
            </a:r>
            <a:r>
              <a:rPr lang="fr" sz="1400" dirty="0">
                <a:solidFill>
                  <a:schemeClr val="dk1"/>
                </a:solidFill>
              </a:rPr>
              <a:t> “Questions éthiques et juridiques pour la diffusion des données en SHS” avec des podcast à venir au mois de novembre sur les questions du plagiat, de la censure, de la diffusion des images dans la thèse, l’anonymisation des données etc.</a:t>
            </a:r>
            <a:r>
              <a:rPr lang="fr" sz="1525" u="sng" dirty="0">
                <a:solidFill>
                  <a:schemeClr val="accent5"/>
                </a:solidFill>
              </a:rPr>
              <a:t> </a:t>
            </a:r>
            <a:r>
              <a:rPr lang="fr" sz="1525" u="sng" dirty="0">
                <a:solidFill>
                  <a:schemeClr val="hlink"/>
                </a:solidFill>
                <a:hlinkClick r:id="rId6"/>
              </a:rPr>
              <a:t>https://ethiquedroit.hypotheses.org</a:t>
            </a:r>
            <a:endParaRPr lang="fr" sz="1525" u="sng" dirty="0">
              <a:solidFill>
                <a:schemeClr val="hlink"/>
              </a:solidFill>
            </a:endParaRPr>
          </a:p>
          <a:p>
            <a:pPr marL="0" lvl="0" indent="0" algn="just" rtl="0">
              <a:lnSpc>
                <a:spcPct val="100000"/>
              </a:lnSpc>
              <a:spcAft>
                <a:spcPts val="0"/>
              </a:spcAft>
              <a:buSzPts val="688"/>
              <a:buNone/>
            </a:pPr>
            <a:endParaRPr sz="1525" u="sng" dirty="0">
              <a:solidFill>
                <a:schemeClr val="accent5"/>
              </a:solidFill>
            </a:endParaRPr>
          </a:p>
          <a:p>
            <a:pPr marL="0" lvl="0" indent="0" algn="l" rtl="0">
              <a:lnSpc>
                <a:spcPct val="100000"/>
              </a:lnSpc>
              <a:spcAft>
                <a:spcPts val="1200"/>
              </a:spcAft>
              <a:buClr>
                <a:schemeClr val="dk1"/>
              </a:buClr>
              <a:buSzPts val="688"/>
              <a:buFont typeface="Arial"/>
              <a:buNone/>
            </a:pPr>
            <a:r>
              <a:rPr lang="fr" sz="1525" b="1" dirty="0">
                <a:solidFill>
                  <a:schemeClr val="dk1"/>
                </a:solidFill>
              </a:rPr>
              <a:t>Le livre</a:t>
            </a:r>
            <a:r>
              <a:rPr lang="fr" sz="1525" dirty="0">
                <a:solidFill>
                  <a:schemeClr val="dk1"/>
                </a:solidFill>
              </a:rPr>
              <a:t> « Questions éthiques et juridiques en matière de diffusion des articles scientifiques ». Aix-en-provence, PUP, 2015. </a:t>
            </a:r>
            <a:r>
              <a:rPr lang="fr" sz="1525" u="sng" dirty="0">
                <a:solidFill>
                  <a:schemeClr val="accent5"/>
                </a:solidFill>
                <a:hlinkClick r:id="rId7">
                  <a:extLst>
                    <a:ext uri="{A12FA001-AC4F-418D-AE19-62706E023703}">
                      <ahyp:hlinkClr xmlns:ahyp="http://schemas.microsoft.com/office/drawing/2018/hyperlinkcolor" val="tx"/>
                    </a:ext>
                  </a:extLst>
                </a:hlinkClick>
              </a:rPr>
              <a:t>https://hal-amu.archives-ouvertes.fr/hal-01163397</a:t>
            </a:r>
            <a:endParaRPr sz="1525" u="sng" dirty="0">
              <a:solidFill>
                <a:schemeClr val="accent5"/>
              </a:solidFill>
            </a:endParaRPr>
          </a:p>
        </p:txBody>
      </p:sp>
      <p:pic>
        <p:nvPicPr>
          <p:cNvPr id="200" name="Google Shape;200;p33"/>
          <p:cNvPicPr preferRelativeResize="0"/>
          <p:nvPr/>
        </p:nvPicPr>
        <p:blipFill rotWithShape="1">
          <a:blip r:embed="rId8">
            <a:alphaModFix/>
          </a:blip>
          <a:srcRect l="-3225" t="-6450" r="-3225"/>
          <a:stretch/>
        </p:blipFill>
        <p:spPr>
          <a:xfrm>
            <a:off x="7071975" y="2395750"/>
            <a:ext cx="1760325" cy="2158100"/>
          </a:xfrm>
          <a:prstGeom prst="rect">
            <a:avLst/>
          </a:prstGeom>
          <a:noFill/>
          <a:ln>
            <a:noFill/>
          </a:ln>
        </p:spPr>
      </p:pic>
      <p:pic>
        <p:nvPicPr>
          <p:cNvPr id="201" name="Google Shape;201;p33"/>
          <p:cNvPicPr preferRelativeResize="0"/>
          <p:nvPr/>
        </p:nvPicPr>
        <p:blipFill>
          <a:blip r:embed="rId9">
            <a:alphaModFix/>
          </a:blip>
          <a:stretch>
            <a:fillRect/>
          </a:stretch>
        </p:blipFill>
        <p:spPr>
          <a:xfrm>
            <a:off x="7071974" y="1053774"/>
            <a:ext cx="1760325" cy="10913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313200" y="230400"/>
            <a:ext cx="4795200" cy="6447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500" b="1" dirty="0">
                <a:solidFill>
                  <a:schemeClr val="dk1"/>
                </a:solidFill>
                <a:latin typeface="+mn-lt"/>
                <a:ea typeface="Calibri"/>
                <a:cs typeface="Calibri"/>
                <a:sym typeface="Calibri"/>
              </a:rPr>
              <a:t>Qui ne sommes-nous pas ?</a:t>
            </a:r>
            <a:endParaRPr sz="2500" b="1" dirty="0">
              <a:solidFill>
                <a:schemeClr val="dk1"/>
              </a:solidFill>
              <a:latin typeface="+mn-lt"/>
              <a:ea typeface="Calibri"/>
              <a:cs typeface="Calibri"/>
              <a:sym typeface="Calibri"/>
            </a:endParaRPr>
          </a:p>
        </p:txBody>
      </p:sp>
      <p:pic>
        <p:nvPicPr>
          <p:cNvPr id="70" name="Google Shape;70;p15"/>
          <p:cNvPicPr preferRelativeResize="0"/>
          <p:nvPr/>
        </p:nvPicPr>
        <p:blipFill>
          <a:blip r:embed="rId3">
            <a:alphaModFix/>
          </a:blip>
          <a:stretch>
            <a:fillRect/>
          </a:stretch>
        </p:blipFill>
        <p:spPr>
          <a:xfrm>
            <a:off x="5587100" y="0"/>
            <a:ext cx="3424688" cy="4838700"/>
          </a:xfrm>
          <a:prstGeom prst="rect">
            <a:avLst/>
          </a:prstGeom>
          <a:noFill/>
          <a:ln>
            <a:noFill/>
          </a:ln>
        </p:spPr>
      </p:pic>
      <p:sp>
        <p:nvSpPr>
          <p:cNvPr id="71" name="Google Shape;71;p15"/>
          <p:cNvSpPr txBox="1"/>
          <p:nvPr/>
        </p:nvSpPr>
        <p:spPr>
          <a:xfrm>
            <a:off x="5655025" y="4838700"/>
            <a:ext cx="3356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800" dirty="0">
                <a:solidFill>
                  <a:schemeClr val="dk2"/>
                </a:solidFill>
              </a:rPr>
              <a:t>Dans les rues d’Amman, 20 novembre 2018, V. Ginouvès, CC-BY</a:t>
            </a:r>
            <a:endParaRPr sz="800" dirty="0">
              <a:solidFill>
                <a:schemeClr val="dk2"/>
              </a:solidFill>
            </a:endParaRPr>
          </a:p>
        </p:txBody>
      </p:sp>
      <p:sp>
        <p:nvSpPr>
          <p:cNvPr id="5" name="Google Shape;69;p15">
            <a:extLst>
              <a:ext uri="{FF2B5EF4-FFF2-40B4-BE49-F238E27FC236}">
                <a16:creationId xmlns:a16="http://schemas.microsoft.com/office/drawing/2014/main" id="{499C490D-9ED4-4759-8D3C-B3148A54CDC3}"/>
              </a:ext>
            </a:extLst>
          </p:cNvPr>
          <p:cNvSpPr txBox="1"/>
          <p:nvPr/>
        </p:nvSpPr>
        <p:spPr>
          <a:xfrm>
            <a:off x="367145" y="1165454"/>
            <a:ext cx="4204855" cy="24498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600" dirty="0">
                <a:solidFill>
                  <a:schemeClr val="dk1"/>
                </a:solidFill>
                <a:latin typeface="+mn-lt"/>
                <a:ea typeface="Calibri"/>
                <a:cs typeface="Calibri"/>
                <a:sym typeface="Calibri"/>
              </a:rPr>
              <a:t>Nous n’intervenons pas en tant que juristes, notre expérience est celle d’une conservatrice </a:t>
            </a:r>
            <a:r>
              <a:rPr lang="fr" sz="1600" dirty="0">
                <a:solidFill>
                  <a:schemeClr val="dk1"/>
                </a:solidFill>
                <a:latin typeface="+mn-lt"/>
                <a:cs typeface="Calibri"/>
                <a:sym typeface="Calibri"/>
              </a:rPr>
              <a:t>de</a:t>
            </a:r>
            <a:r>
              <a:rPr lang="fr" sz="1600" dirty="0">
                <a:solidFill>
                  <a:schemeClr val="dk1"/>
                </a:solidFill>
                <a:latin typeface="+mn-lt"/>
                <a:ea typeface="Calibri"/>
                <a:cs typeface="Calibri"/>
                <a:sym typeface="Calibri"/>
              </a:rPr>
              <a:t> bibliothèque et d’une archiviste, spécialisées sur les données de la recherche. Nous nous intéressons au droit d’auteur ainsi qu’à la vie des données, à leur collecte et leur archivage sur le long terme, et à leur réutilisation.</a:t>
            </a:r>
            <a:endParaRPr sz="1600" dirty="0">
              <a:solidFill>
                <a:schemeClr val="dk1"/>
              </a:solidFill>
              <a:latin typeface="+mn-lt"/>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30400"/>
            <a:ext cx="8706000" cy="885011"/>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dirty="0"/>
              <a:t>La thèse, une oeuvre de l’esprit protégée par le droit d’auteur - les attributs d’ordre moral</a:t>
            </a:r>
            <a:endParaRPr b="1" dirty="0"/>
          </a:p>
        </p:txBody>
      </p:sp>
      <p:sp>
        <p:nvSpPr>
          <p:cNvPr id="77" name="Google Shape;77;p16"/>
          <p:cNvSpPr txBox="1">
            <a:spLocks noGrp="1"/>
          </p:cNvSpPr>
          <p:nvPr>
            <p:ph type="body" idx="1"/>
          </p:nvPr>
        </p:nvSpPr>
        <p:spPr>
          <a:xfrm>
            <a:off x="311700" y="1539317"/>
            <a:ext cx="8520600" cy="2733026"/>
          </a:xfrm>
          <a:prstGeom prst="rect">
            <a:avLst/>
          </a:prstGeom>
          <a:noFill/>
          <a:ln>
            <a:noFill/>
          </a:ln>
        </p:spPr>
        <p:txBody>
          <a:bodyPr spcFirstLastPara="1" wrap="square" lIns="91425" tIns="91425" rIns="91425" bIns="91425" anchor="t" anchorCtr="0">
            <a:spAutoFit/>
          </a:bodyPr>
          <a:lstStyle/>
          <a:p>
            <a:pPr marL="0" indent="0">
              <a:buClr>
                <a:srgbClr val="000000"/>
              </a:buClr>
              <a:buNone/>
            </a:pPr>
            <a:r>
              <a:rPr lang="fr" sz="1600" dirty="0">
                <a:solidFill>
                  <a:schemeClr val="dk1"/>
                </a:solidFill>
                <a:latin typeface="+mn-lt"/>
                <a:cs typeface="Calibri"/>
              </a:rPr>
              <a:t>Les attributs du droit moral de l'auteur (CPI, art. L.121-1) :</a:t>
            </a:r>
            <a:endParaRPr sz="1600" dirty="0">
              <a:solidFill>
                <a:schemeClr val="dk1"/>
              </a:solidFill>
              <a:latin typeface="+mn-lt"/>
              <a:cs typeface="Calibri"/>
            </a:endParaRPr>
          </a:p>
          <a:p>
            <a:pPr marL="285750" indent="-285750">
              <a:buClr>
                <a:srgbClr val="000000"/>
              </a:buClr>
              <a:buFont typeface="Arial" panose="020B0604020202020204" pitchFamily="34" charset="0"/>
              <a:buChar char="•"/>
            </a:pPr>
            <a:r>
              <a:rPr lang="fr" sz="1600" b="1" dirty="0">
                <a:solidFill>
                  <a:schemeClr val="dk1"/>
                </a:solidFill>
                <a:latin typeface="+mn-lt"/>
                <a:cs typeface="Calibri"/>
              </a:rPr>
              <a:t>le droit de divulgation de l'œuvre</a:t>
            </a:r>
            <a:endParaRPr sz="1600" b="1" dirty="0">
              <a:solidFill>
                <a:schemeClr val="dk1"/>
              </a:solidFill>
              <a:latin typeface="+mn-lt"/>
              <a:cs typeface="Calibri"/>
            </a:endParaRPr>
          </a:p>
          <a:p>
            <a:pPr marL="285750" indent="-285750">
              <a:buClr>
                <a:srgbClr val="000000"/>
              </a:buClr>
              <a:buFont typeface="Arial" panose="020B0604020202020204" pitchFamily="34" charset="0"/>
              <a:buChar char="•"/>
            </a:pPr>
            <a:r>
              <a:rPr lang="fr" sz="1600" b="1" dirty="0">
                <a:solidFill>
                  <a:schemeClr val="dk1"/>
                </a:solidFill>
                <a:latin typeface="+mn-lt"/>
                <a:cs typeface="Calibri"/>
              </a:rPr>
              <a:t>le droit à la paternité </a:t>
            </a:r>
            <a:endParaRPr sz="1600" b="1" dirty="0">
              <a:solidFill>
                <a:schemeClr val="dk1"/>
              </a:solidFill>
              <a:latin typeface="+mn-lt"/>
              <a:cs typeface="Calibri"/>
            </a:endParaRPr>
          </a:p>
          <a:p>
            <a:pPr marL="285750" indent="-285750">
              <a:buClr>
                <a:srgbClr val="000000"/>
              </a:buClr>
              <a:buFont typeface="Arial" panose="020B0604020202020204" pitchFamily="34" charset="0"/>
              <a:buChar char="•"/>
            </a:pPr>
            <a:r>
              <a:rPr lang="fr" sz="1600" b="1" dirty="0">
                <a:solidFill>
                  <a:schemeClr val="dk1"/>
                </a:solidFill>
                <a:latin typeface="+mn-lt"/>
                <a:cs typeface="Calibri"/>
              </a:rPr>
              <a:t>le droit au respect de l'intégrité de l'œuvre</a:t>
            </a:r>
            <a:endParaRPr sz="1600" b="1" dirty="0">
              <a:solidFill>
                <a:schemeClr val="dk1"/>
              </a:solidFill>
              <a:latin typeface="+mn-lt"/>
              <a:cs typeface="Calibri"/>
            </a:endParaRPr>
          </a:p>
          <a:p>
            <a:pPr marL="285750" indent="-285750">
              <a:buClr>
                <a:srgbClr val="000000"/>
              </a:buClr>
              <a:buFont typeface="Arial" panose="020B0604020202020204" pitchFamily="34" charset="0"/>
              <a:buChar char="•"/>
            </a:pPr>
            <a:r>
              <a:rPr lang="fr" sz="1600" b="1" dirty="0">
                <a:solidFill>
                  <a:schemeClr val="dk1"/>
                </a:solidFill>
                <a:latin typeface="+mn-lt"/>
                <a:cs typeface="Calibri"/>
              </a:rPr>
              <a:t>le droit de retrait de l'oeuvre</a:t>
            </a:r>
            <a:r>
              <a:rPr lang="fr" sz="1600" dirty="0">
                <a:solidFill>
                  <a:schemeClr val="dk1"/>
                </a:solidFill>
                <a:latin typeface="+mn-lt"/>
                <a:cs typeface="Calibri"/>
              </a:rPr>
              <a:t> </a:t>
            </a:r>
            <a:endParaRPr sz="1600" dirty="0">
              <a:solidFill>
                <a:schemeClr val="dk1"/>
              </a:solidFill>
              <a:latin typeface="+mn-lt"/>
              <a:cs typeface="Calibri"/>
            </a:endParaRPr>
          </a:p>
          <a:p>
            <a:pPr marL="0" indent="0">
              <a:buClr>
                <a:srgbClr val="000000"/>
              </a:buClr>
              <a:buNone/>
            </a:pPr>
            <a:endParaRPr lang="fr" sz="1600" dirty="0">
              <a:solidFill>
                <a:schemeClr val="dk1"/>
              </a:solidFill>
              <a:latin typeface="+mn-lt"/>
              <a:cs typeface="Calibri"/>
            </a:endParaRPr>
          </a:p>
          <a:p>
            <a:pPr marL="0" indent="0">
              <a:buClr>
                <a:srgbClr val="000000"/>
              </a:buClr>
              <a:buNone/>
            </a:pPr>
            <a:endParaRPr lang="fr" sz="1600" dirty="0">
              <a:solidFill>
                <a:schemeClr val="dk1"/>
              </a:solidFill>
              <a:latin typeface="+mn-lt"/>
              <a:cs typeface="Calibri"/>
            </a:endParaRPr>
          </a:p>
          <a:p>
            <a:pPr marL="0" indent="0">
              <a:buClr>
                <a:srgbClr val="000000"/>
              </a:buClr>
              <a:buNone/>
            </a:pPr>
            <a:r>
              <a:rPr lang="fr" sz="1600" dirty="0">
                <a:solidFill>
                  <a:schemeClr val="dk1"/>
                </a:solidFill>
                <a:latin typeface="+mn-lt"/>
                <a:cs typeface="Calibri"/>
              </a:rPr>
              <a:t>Les droits moraux sont perpétuels, inaliénables, imprescriptibles, attachés à la personne de l'auteur et transmissibles à ses héritiers (CPI, art. L.121-1).</a:t>
            </a:r>
            <a:endParaRPr sz="1600" dirty="0">
              <a:solidFill>
                <a:schemeClr val="dk1"/>
              </a:solidFill>
              <a:latin typeface="+mn-lt"/>
              <a:cs typeface="Calibri"/>
            </a:endParaRPr>
          </a:p>
        </p:txBody>
      </p:sp>
      <p:pic>
        <p:nvPicPr>
          <p:cNvPr id="78" name="Google Shape;78;p16"/>
          <p:cNvPicPr preferRelativeResize="0"/>
          <p:nvPr/>
        </p:nvPicPr>
        <p:blipFill>
          <a:blip r:embed="rId3">
            <a:alphaModFix/>
          </a:blip>
          <a:stretch>
            <a:fillRect/>
          </a:stretch>
        </p:blipFill>
        <p:spPr>
          <a:xfrm>
            <a:off x="6428864" y="1527409"/>
            <a:ext cx="2327424" cy="1747825"/>
          </a:xfrm>
          <a:prstGeom prst="rect">
            <a:avLst/>
          </a:prstGeom>
          <a:noFill/>
          <a:ln>
            <a:noFill/>
          </a:ln>
        </p:spPr>
      </p:pic>
      <p:sp>
        <p:nvSpPr>
          <p:cNvPr id="5" name="Google Shape;77;p16">
            <a:extLst>
              <a:ext uri="{FF2B5EF4-FFF2-40B4-BE49-F238E27FC236}">
                <a16:creationId xmlns:a16="http://schemas.microsoft.com/office/drawing/2014/main" id="{E866BC73-5C39-4EC4-BF31-064F42911B1E}"/>
              </a:ext>
            </a:extLst>
          </p:cNvPr>
          <p:cNvSpPr txBox="1">
            <a:spLocks/>
          </p:cNvSpPr>
          <p:nvPr/>
        </p:nvSpPr>
        <p:spPr>
          <a:xfrm>
            <a:off x="6602870" y="3287142"/>
            <a:ext cx="1979412" cy="32621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Clr>
                <a:srgbClr val="000000"/>
              </a:buClr>
              <a:buFont typeface="Arial"/>
              <a:buNone/>
            </a:pPr>
            <a:r>
              <a:rPr lang="fr-FR" sz="800" dirty="0">
                <a:solidFill>
                  <a:schemeClr val="dk1"/>
                </a:solidFill>
                <a:latin typeface="+mn-lt"/>
                <a:cs typeface="Calibri"/>
              </a:rPr>
              <a:t>Photo de </a:t>
            </a:r>
            <a:r>
              <a:rPr lang="fr-FR" sz="800" dirty="0">
                <a:solidFill>
                  <a:schemeClr val="dk1"/>
                </a:solidFill>
                <a:latin typeface="+mn-lt"/>
                <a:cs typeface="Calibri"/>
                <a:hlinkClick r:id="rId4"/>
              </a:rPr>
              <a:t>Aaron </a:t>
            </a:r>
            <a:r>
              <a:rPr lang="fr-FR" sz="800" dirty="0" err="1">
                <a:solidFill>
                  <a:schemeClr val="dk1"/>
                </a:solidFill>
                <a:latin typeface="+mn-lt"/>
                <a:cs typeface="Calibri"/>
                <a:hlinkClick r:id="rId4"/>
              </a:rPr>
              <a:t>Burden</a:t>
            </a:r>
            <a:r>
              <a:rPr lang="fr-FR" sz="800" dirty="0">
                <a:solidFill>
                  <a:schemeClr val="dk1"/>
                </a:solidFill>
                <a:latin typeface="+mn-lt"/>
                <a:cs typeface="Calibri"/>
              </a:rPr>
              <a:t> sur</a:t>
            </a:r>
            <a:r>
              <a:rPr lang="fr-FR" sz="800" dirty="0">
                <a:solidFill>
                  <a:schemeClr val="dk1"/>
                </a:solidFill>
                <a:latin typeface="+mn-lt"/>
                <a:cs typeface="Calibri"/>
                <a:hlinkClick r:id="rId5">
                  <a:extLst>
                    <a:ext uri="{A12FA001-AC4F-418D-AE19-62706E023703}">
                      <ahyp:hlinkClr xmlns:ahyp="http://schemas.microsoft.com/office/drawing/2018/hyperlinkcolor" val="tx"/>
                    </a:ext>
                  </a:extLst>
                </a:hlinkClick>
              </a:rPr>
              <a:t> </a:t>
            </a:r>
            <a:r>
              <a:rPr lang="fr-FR" sz="800" dirty="0">
                <a:solidFill>
                  <a:schemeClr val="dk1"/>
                </a:solidFill>
                <a:latin typeface="+mn-lt"/>
                <a:cs typeface="Calibri"/>
                <a:hlinkClick r:id="rId5"/>
              </a:rPr>
              <a:t>Unsplash</a:t>
            </a:r>
            <a:endParaRPr lang="fr-FR" sz="800" dirty="0">
              <a:solidFill>
                <a:schemeClr val="dk1"/>
              </a:solidFill>
              <a:latin typeface="+mn-lt"/>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30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r" b="1" dirty="0"/>
              <a:t>Les attributs d’ordre patrimonial du droit d’auteur </a:t>
            </a:r>
            <a:endParaRPr b="1" dirty="0"/>
          </a:p>
        </p:txBody>
      </p:sp>
      <p:sp>
        <p:nvSpPr>
          <p:cNvPr id="84" name="Google Shape;84;p17"/>
          <p:cNvSpPr txBox="1">
            <a:spLocks noGrp="1"/>
          </p:cNvSpPr>
          <p:nvPr>
            <p:ph type="body" idx="1"/>
          </p:nvPr>
        </p:nvSpPr>
        <p:spPr>
          <a:xfrm>
            <a:off x="311700" y="1017725"/>
            <a:ext cx="8520600" cy="2166717"/>
          </a:xfrm>
          <a:prstGeom prst="rect">
            <a:avLst/>
          </a:prstGeom>
          <a:noFill/>
          <a:ln>
            <a:noFill/>
          </a:ln>
        </p:spPr>
        <p:txBody>
          <a:bodyPr spcFirstLastPara="1" wrap="square" lIns="91425" tIns="91425" rIns="91425" bIns="91425" anchor="t" anchorCtr="0">
            <a:spAutoFit/>
          </a:bodyPr>
          <a:lstStyle/>
          <a:p>
            <a:pPr marL="0" indent="0">
              <a:buClr>
                <a:srgbClr val="000000"/>
              </a:buClr>
              <a:buNone/>
            </a:pPr>
            <a:r>
              <a:rPr lang="fr" sz="1600" dirty="0">
                <a:solidFill>
                  <a:schemeClr val="dk1"/>
                </a:solidFill>
                <a:latin typeface="+mn-lt"/>
                <a:cs typeface="Calibri"/>
              </a:rPr>
              <a:t>Le droit d'exploitation (CPI, art. L.122-1) peut revêtir deux formes :</a:t>
            </a:r>
          </a:p>
          <a:p>
            <a:pPr marL="0" indent="0">
              <a:buClr>
                <a:srgbClr val="000000"/>
              </a:buClr>
              <a:buNone/>
            </a:pPr>
            <a:endParaRPr sz="1600" dirty="0">
              <a:solidFill>
                <a:schemeClr val="dk1"/>
              </a:solidFill>
              <a:latin typeface="+mn-lt"/>
              <a:cs typeface="Calibri"/>
            </a:endParaRPr>
          </a:p>
          <a:p>
            <a:pPr marL="285750" indent="-285750">
              <a:buClr>
                <a:srgbClr val="000000"/>
              </a:buClr>
              <a:buFont typeface="Arial" panose="020B0604020202020204" pitchFamily="34" charset="0"/>
              <a:buChar char="•"/>
            </a:pPr>
            <a:r>
              <a:rPr lang="fr" sz="1600" dirty="0">
                <a:solidFill>
                  <a:schemeClr val="dk1"/>
                </a:solidFill>
                <a:latin typeface="+mn-lt"/>
                <a:cs typeface="Calibri"/>
              </a:rPr>
              <a:t>la représentation qui implique la communication de l'œuvre au public par un procédé quelconque.</a:t>
            </a:r>
          </a:p>
          <a:p>
            <a:pPr marL="0" indent="0">
              <a:buClr>
                <a:srgbClr val="000000"/>
              </a:buClr>
              <a:buNone/>
            </a:pPr>
            <a:endParaRPr sz="1600" dirty="0">
              <a:solidFill>
                <a:schemeClr val="dk1"/>
              </a:solidFill>
              <a:latin typeface="+mn-lt"/>
              <a:cs typeface="Calibri"/>
            </a:endParaRPr>
          </a:p>
          <a:p>
            <a:pPr marL="285750" indent="-285750">
              <a:buClr>
                <a:srgbClr val="000000"/>
              </a:buClr>
              <a:buFont typeface="Arial" panose="020B0604020202020204" pitchFamily="34" charset="0"/>
              <a:buChar char="•"/>
            </a:pPr>
            <a:r>
              <a:rPr lang="fr" sz="1600" dirty="0">
                <a:solidFill>
                  <a:schemeClr val="dk1"/>
                </a:solidFill>
                <a:latin typeface="+mn-lt"/>
                <a:cs typeface="Calibri"/>
              </a:rPr>
              <a:t>la reproduction qui consiste dans la fixation matérielle de l’œuvre par tous procédés permettant de la communiquer au public d'une manière indirecte.</a:t>
            </a:r>
            <a:endParaRPr sz="1600" dirty="0">
              <a:solidFill>
                <a:schemeClr val="dk1"/>
              </a:solidFill>
              <a:latin typeface="+mn-lt"/>
              <a:cs typeface="Calibri"/>
            </a:endParaRPr>
          </a:p>
        </p:txBody>
      </p:sp>
      <p:pic>
        <p:nvPicPr>
          <p:cNvPr id="85" name="Google Shape;85;p17"/>
          <p:cNvPicPr preferRelativeResize="0"/>
          <p:nvPr/>
        </p:nvPicPr>
        <p:blipFill>
          <a:blip r:embed="rId3">
            <a:alphaModFix/>
          </a:blip>
          <a:stretch>
            <a:fillRect/>
          </a:stretch>
        </p:blipFill>
        <p:spPr>
          <a:xfrm>
            <a:off x="3657400" y="3399067"/>
            <a:ext cx="1829200" cy="1436735"/>
          </a:xfrm>
          <a:prstGeom prst="rect">
            <a:avLst/>
          </a:prstGeom>
          <a:noFill/>
          <a:ln>
            <a:noFill/>
          </a:ln>
        </p:spPr>
      </p:pic>
      <p:sp>
        <p:nvSpPr>
          <p:cNvPr id="5" name="Google Shape;84;p17">
            <a:extLst>
              <a:ext uri="{FF2B5EF4-FFF2-40B4-BE49-F238E27FC236}">
                <a16:creationId xmlns:a16="http://schemas.microsoft.com/office/drawing/2014/main" id="{47AC2ED1-B9EF-47E1-94CD-2B320EF304A5}"/>
              </a:ext>
            </a:extLst>
          </p:cNvPr>
          <p:cNvSpPr txBox="1">
            <a:spLocks/>
          </p:cNvSpPr>
          <p:nvPr/>
        </p:nvSpPr>
        <p:spPr>
          <a:xfrm>
            <a:off x="3396959" y="4749993"/>
            <a:ext cx="2184677" cy="32621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Clr>
                <a:srgbClr val="000000"/>
              </a:buClr>
              <a:buFont typeface="Arial"/>
              <a:buNone/>
            </a:pPr>
            <a:r>
              <a:rPr lang="fr-FR" sz="800" dirty="0">
                <a:solidFill>
                  <a:schemeClr val="dk1"/>
                </a:solidFill>
                <a:latin typeface="+mn-lt"/>
                <a:cs typeface="Calibri"/>
              </a:rPr>
              <a:t>Photo de </a:t>
            </a:r>
            <a:r>
              <a:rPr lang="fr-FR" sz="800" dirty="0">
                <a:solidFill>
                  <a:srgbClr val="61BFC8"/>
                </a:solidFill>
                <a:latin typeface="+mn-lt"/>
                <a:cs typeface="Calibri"/>
                <a:hlinkClick r:id="rId4"/>
              </a:rPr>
              <a:t>Jason </a:t>
            </a:r>
            <a:r>
              <a:rPr lang="fr-FR" sz="800" dirty="0" err="1">
                <a:solidFill>
                  <a:srgbClr val="61BFC8"/>
                </a:solidFill>
                <a:latin typeface="+mn-lt"/>
                <a:cs typeface="Calibri"/>
                <a:hlinkClick r:id="rId4"/>
              </a:rPr>
              <a:t>Rosewell</a:t>
            </a:r>
            <a:r>
              <a:rPr lang="fr-FR" sz="800" dirty="0">
                <a:solidFill>
                  <a:schemeClr val="dk1"/>
                </a:solidFill>
                <a:latin typeface="+mn-lt"/>
                <a:cs typeface="Calibri"/>
              </a:rPr>
              <a:t> sur </a:t>
            </a:r>
            <a:r>
              <a:rPr lang="fr-FR" sz="800" dirty="0">
                <a:solidFill>
                  <a:schemeClr val="dk1"/>
                </a:solidFill>
                <a:latin typeface="+mn-lt"/>
                <a:cs typeface="Calibri"/>
                <a:hlinkClick r:id="rId5"/>
              </a:rPr>
              <a:t>Unsplash</a:t>
            </a:r>
            <a:r>
              <a:rPr lang="fr-FR" sz="800" dirty="0">
                <a:solidFill>
                  <a:schemeClr val="dk1"/>
                </a:solidFill>
                <a:latin typeface="+mn-lt"/>
                <a:cs typeface="Calibri"/>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BB834E-6A69-7D9A-5389-29B45AA624B2}"/>
              </a:ext>
            </a:extLst>
          </p:cNvPr>
          <p:cNvSpPr>
            <a:spLocks noGrp="1"/>
          </p:cNvSpPr>
          <p:nvPr>
            <p:ph type="title"/>
          </p:nvPr>
        </p:nvSpPr>
        <p:spPr/>
        <p:txBody>
          <a:bodyPr>
            <a:normAutofit fontScale="90000"/>
          </a:bodyPr>
          <a:lstStyle/>
          <a:p>
            <a:r>
              <a:rPr lang="fr-FR" b="1" dirty="0"/>
              <a:t>L’auteur d’une thèse doit se conformer au respect </a:t>
            </a:r>
            <a:r>
              <a:rPr lang="fr-FR" b="1" dirty="0">
                <a:latin typeface="+mn-lt"/>
                <a:cs typeface="Calibri"/>
              </a:rPr>
              <a:t>de la règlementation relative au doctorat</a:t>
            </a:r>
            <a:br>
              <a:rPr lang="fr-FR" sz="2800" dirty="0">
                <a:solidFill>
                  <a:schemeClr val="dk1"/>
                </a:solidFill>
                <a:latin typeface="+mn-lt"/>
                <a:cs typeface="Calibri"/>
              </a:rPr>
            </a:br>
            <a:endParaRPr lang="fr-FR" dirty="0"/>
          </a:p>
        </p:txBody>
      </p:sp>
      <p:sp>
        <p:nvSpPr>
          <p:cNvPr id="3" name="Espace réservé du texte 2">
            <a:extLst>
              <a:ext uri="{FF2B5EF4-FFF2-40B4-BE49-F238E27FC236}">
                <a16:creationId xmlns:a16="http://schemas.microsoft.com/office/drawing/2014/main" id="{D32F5C9D-2931-2F5C-46D1-C2AF28FBED79}"/>
              </a:ext>
            </a:extLst>
          </p:cNvPr>
          <p:cNvSpPr>
            <a:spLocks noGrp="1"/>
          </p:cNvSpPr>
          <p:nvPr>
            <p:ph type="body" idx="1"/>
          </p:nvPr>
        </p:nvSpPr>
        <p:spPr>
          <a:xfrm>
            <a:off x="311700" y="1443789"/>
            <a:ext cx="8681046" cy="3125086"/>
          </a:xfrm>
        </p:spPr>
        <p:txBody>
          <a:bodyPr>
            <a:normAutofit fontScale="77500" lnSpcReduction="20000"/>
          </a:bodyPr>
          <a:lstStyle/>
          <a:p>
            <a:pPr>
              <a:buFontTx/>
              <a:buChar char="-"/>
            </a:pPr>
            <a:r>
              <a:rPr lang="fr-FR" sz="1200" dirty="0">
                <a:solidFill>
                  <a:schemeClr val="dk1"/>
                </a:solidFill>
                <a:latin typeface="+mj-lt"/>
                <a:cs typeface="Calibri"/>
              </a:rPr>
              <a:t>du </a:t>
            </a:r>
            <a:r>
              <a:rPr lang="fr-FR" sz="1200" dirty="0">
                <a:solidFill>
                  <a:schemeClr val="dk1"/>
                </a:solidFill>
                <a:latin typeface="+mj-lt"/>
                <a:cs typeface="Calibri"/>
                <a:hlinkClick r:id="rId2"/>
              </a:rPr>
              <a:t>Code du patrimoine </a:t>
            </a:r>
            <a:r>
              <a:rPr lang="fr-FR" sz="1200" dirty="0">
                <a:solidFill>
                  <a:schemeClr val="dk1"/>
                </a:solidFill>
                <a:latin typeface="+mj-lt"/>
                <a:cs typeface="Calibri"/>
              </a:rPr>
              <a:t>qui </a:t>
            </a:r>
            <a:r>
              <a:rPr lang="fr-FR" sz="1200" dirty="0">
                <a:solidFill>
                  <a:schemeClr val="tx1"/>
                </a:solidFill>
                <a:latin typeface="+mj-lt"/>
                <a:cs typeface="Calibri"/>
              </a:rPr>
              <a:t>précise </a:t>
            </a:r>
            <a:r>
              <a:rPr lang="fr-FR" sz="1200" dirty="0">
                <a:solidFill>
                  <a:schemeClr val="tx1"/>
                </a:solidFill>
                <a:latin typeface="+mj-lt"/>
              </a:rPr>
              <a:t>que la thèse, en tant que document administratif et archive publique, ne peut faire l’objet d’une confidentialité illimitée.</a:t>
            </a:r>
          </a:p>
          <a:p>
            <a:pPr>
              <a:buFontTx/>
              <a:buChar char="-"/>
            </a:pPr>
            <a:r>
              <a:rPr lang="fr-FR" sz="1200" dirty="0">
                <a:solidFill>
                  <a:schemeClr val="dk1"/>
                </a:solidFill>
                <a:latin typeface="+mj-lt"/>
                <a:cs typeface="Calibri"/>
              </a:rPr>
              <a:t>de </a:t>
            </a:r>
            <a:r>
              <a:rPr lang="fr-FR" sz="1200" dirty="0">
                <a:solidFill>
                  <a:schemeClr val="dk1"/>
                </a:solidFill>
                <a:latin typeface="+mj-lt"/>
                <a:cs typeface="Calibri"/>
                <a:hlinkClick r:id="rId3"/>
              </a:rPr>
              <a:t>l’arrêté du 7 août 2006 relatif aux modalités de dépôt, de signalement, de reproduction, de diffusion et de conservation des thèses ou des travaux présentés en soutenance en vue du doctorat</a:t>
            </a:r>
            <a:r>
              <a:rPr lang="fr-FR" sz="1200" dirty="0">
                <a:solidFill>
                  <a:schemeClr val="dk1"/>
                </a:solidFill>
                <a:latin typeface="+mj-lt"/>
                <a:cs typeface="Calibri"/>
              </a:rPr>
              <a:t>.</a:t>
            </a:r>
          </a:p>
          <a:p>
            <a:pPr>
              <a:buFontTx/>
              <a:buChar char="-"/>
            </a:pPr>
            <a:r>
              <a:rPr lang="fr-FR" sz="1200" dirty="0">
                <a:solidFill>
                  <a:schemeClr val="dk1"/>
                </a:solidFill>
                <a:latin typeface="+mj-lt"/>
                <a:cs typeface="Calibri"/>
              </a:rPr>
              <a:t>de </a:t>
            </a:r>
            <a:r>
              <a:rPr lang="fr-FR" sz="1200" dirty="0">
                <a:solidFill>
                  <a:srgbClr val="0097A7"/>
                </a:solidFill>
                <a:latin typeface="+mj-lt"/>
                <a:cs typeface="Calibri"/>
                <a:hlinkClick r:id="rId4">
                  <a:extLst>
                    <a:ext uri="{A12FA001-AC4F-418D-AE19-62706E023703}">
                      <ahyp:hlinkClr xmlns:ahyp="http://schemas.microsoft.com/office/drawing/2018/hyperlinkcolor" val="tx"/>
                    </a:ext>
                  </a:extLst>
                </a:hlinkClick>
              </a:rPr>
              <a:t>l’arrêté du 25 mai 2016 qui fixe le cadre national de la formation et les modalités conduisant à la délivrance du diplôme national de doctorat </a:t>
            </a:r>
            <a:r>
              <a:rPr lang="fr-FR" sz="1200" dirty="0">
                <a:solidFill>
                  <a:schemeClr val="tx1"/>
                </a:solidFill>
                <a:latin typeface="+mj-lt"/>
                <a:cs typeface="Calibri"/>
                <a:hlinkClick r:id="rId4">
                  <a:extLst>
                    <a:ext uri="{A12FA001-AC4F-418D-AE19-62706E023703}">
                      <ahyp:hlinkClr xmlns:ahyp="http://schemas.microsoft.com/office/drawing/2018/hyperlinkcolor" val="tx"/>
                    </a:ext>
                  </a:extLst>
                </a:hlinkClick>
              </a:rPr>
              <a:t>(</a:t>
            </a:r>
            <a:r>
              <a:rPr lang="fr-FR" sz="1200" dirty="0">
                <a:solidFill>
                  <a:schemeClr val="tx1"/>
                </a:solidFill>
                <a:latin typeface="+mj-lt"/>
              </a:rPr>
              <a:t>mis à jour par </a:t>
            </a:r>
            <a:r>
              <a:rPr lang="fr-FR" sz="1200" dirty="0">
                <a:solidFill>
                  <a:schemeClr val="tx1"/>
                </a:solidFill>
                <a:latin typeface="+mj-lt"/>
                <a:hlinkClick r:id="rId5">
                  <a:extLst>
                    <a:ext uri="{A12FA001-AC4F-418D-AE19-62706E023703}">
                      <ahyp:hlinkClr xmlns:ahyp="http://schemas.microsoft.com/office/drawing/2018/hyperlinkcolor" val="tx"/>
                    </a:ext>
                  </a:extLst>
                </a:hlinkClick>
              </a:rPr>
              <a:t>l’arrêté du 26 août 2022</a:t>
            </a:r>
            <a:r>
              <a:rPr lang="fr-FR" sz="1200" dirty="0">
                <a:solidFill>
                  <a:schemeClr val="tx1"/>
                </a:solidFill>
                <a:latin typeface="+mj-lt"/>
              </a:rPr>
              <a:t>)</a:t>
            </a:r>
            <a:r>
              <a:rPr lang="fr-FR" sz="1200" dirty="0">
                <a:solidFill>
                  <a:schemeClr val="tx1"/>
                </a:solidFill>
                <a:latin typeface="+mj-lt"/>
                <a:cs typeface="Calibri"/>
              </a:rPr>
              <a:t>.</a:t>
            </a:r>
            <a:r>
              <a:rPr lang="fr-FR" sz="1200" dirty="0">
                <a:solidFill>
                  <a:schemeClr val="tx1"/>
                </a:solidFill>
                <a:latin typeface="+mj-lt"/>
                <a:cs typeface="Calibri"/>
                <a:hlinkClick r:id="rId4">
                  <a:extLst>
                    <a:ext uri="{A12FA001-AC4F-418D-AE19-62706E023703}">
                      <ahyp:hlinkClr xmlns:ahyp="http://schemas.microsoft.com/office/drawing/2018/hyperlinkcolor" val="tx"/>
                    </a:ext>
                  </a:extLst>
                </a:hlinkClick>
              </a:rPr>
              <a:t> </a:t>
            </a:r>
            <a:r>
              <a:rPr lang="fr-FR" sz="1200" dirty="0">
                <a:solidFill>
                  <a:schemeClr val="tx1"/>
                </a:solidFill>
                <a:latin typeface="+mj-lt"/>
                <a:cs typeface="Calibri"/>
              </a:rPr>
              <a:t>                                                                                                                                                        </a:t>
            </a:r>
          </a:p>
          <a:p>
            <a:pPr marL="114300" indent="0">
              <a:buNone/>
            </a:pPr>
            <a:endParaRPr lang="fr-FR" sz="1700" dirty="0">
              <a:solidFill>
                <a:schemeClr val="tx1"/>
              </a:solidFill>
            </a:endParaRPr>
          </a:p>
          <a:p>
            <a:pPr marL="114300" indent="0" algn="ctr">
              <a:buNone/>
            </a:pPr>
            <a:r>
              <a:rPr lang="fr-FR" sz="1500" i="1" dirty="0">
                <a:solidFill>
                  <a:schemeClr val="tx1"/>
                </a:solidFill>
              </a:rPr>
              <a:t>« Sauf si la thèse présente un caractère de confidentialité avéré, sa diffusion est assurée dans l'établissement de soutenance et au sein de l'ensemble de la communauté universitaire. La diffusion en ligne de la thèse au-delà de ce périmètre est subordonnée à l'autorisation de son auteur, sous réserve de l'absence de clause de confidentialité. » </a:t>
            </a:r>
          </a:p>
          <a:p>
            <a:pPr marL="114300" indent="0" algn="ctr">
              <a:buNone/>
            </a:pPr>
            <a:r>
              <a:rPr lang="fr-FR" sz="1500" i="1" dirty="0">
                <a:solidFill>
                  <a:schemeClr val="tx1"/>
                </a:solidFill>
              </a:rPr>
              <a:t>(art. 25 al. 5) </a:t>
            </a:r>
          </a:p>
          <a:p>
            <a:pPr marL="114300" indent="0">
              <a:buNone/>
            </a:pPr>
            <a:endParaRPr lang="fr-FR" sz="1700" dirty="0">
              <a:solidFill>
                <a:schemeClr val="tx1"/>
              </a:solidFill>
            </a:endParaRPr>
          </a:p>
          <a:p>
            <a:pPr marL="114300" indent="0">
              <a:buNone/>
            </a:pPr>
            <a:r>
              <a:rPr lang="fr-FR" sz="1700" b="1" dirty="0">
                <a:solidFill>
                  <a:schemeClr val="tx1"/>
                </a:solidFill>
              </a:rPr>
              <a:t>=&gt; La diffusion de la version complète de la thèse, </a:t>
            </a:r>
            <a:r>
              <a:rPr lang="fr-FR" sz="1700" dirty="0">
                <a:solidFill>
                  <a:schemeClr val="tx1"/>
                </a:solidFill>
              </a:rPr>
              <a:t>telle que validée par le jury de soutenance,</a:t>
            </a:r>
            <a:r>
              <a:rPr lang="fr-FR" sz="1700" b="1" dirty="0">
                <a:solidFill>
                  <a:schemeClr val="tx1"/>
                </a:solidFill>
              </a:rPr>
              <a:t> est obligatoire « au sein de la communauté universitaire française »</a:t>
            </a:r>
            <a:r>
              <a:rPr lang="fr-FR" sz="1700" dirty="0">
                <a:solidFill>
                  <a:schemeClr val="tx1"/>
                </a:solidFill>
              </a:rPr>
              <a:t>, à l’exception des thèses présentant « un caractère de confidentialité avéré ». </a:t>
            </a:r>
          </a:p>
          <a:p>
            <a:endParaRPr lang="fr-FR" sz="1700" dirty="0">
              <a:solidFill>
                <a:schemeClr val="tx1"/>
              </a:solidFill>
            </a:endParaRPr>
          </a:p>
          <a:p>
            <a:pPr marL="114300" indent="0">
              <a:buNone/>
            </a:pPr>
            <a:r>
              <a:rPr lang="fr-FR" sz="1700" b="1" dirty="0">
                <a:solidFill>
                  <a:schemeClr val="tx1"/>
                </a:solidFill>
              </a:rPr>
              <a:t>=&gt; En revanche, l’auteur de la thèse est seul décisionnaire pour la diffusion en accès ouvert sur internet. </a:t>
            </a:r>
            <a:r>
              <a:rPr lang="fr-FR" sz="1700" dirty="0">
                <a:solidFill>
                  <a:schemeClr val="tx1"/>
                </a:solidFill>
              </a:rPr>
              <a:t>La diffusion immédiate ou à l’issue d’un embargo constitue une prérogative de l’auteur.</a:t>
            </a:r>
          </a:p>
          <a:p>
            <a:endParaRPr lang="fr-FR" dirty="0"/>
          </a:p>
          <a:p>
            <a:endParaRPr lang="fr-FR" dirty="0"/>
          </a:p>
        </p:txBody>
      </p:sp>
    </p:spTree>
    <p:extLst>
      <p:ext uri="{BB962C8B-B14F-4D97-AF65-F5344CB8AC3E}">
        <p14:creationId xmlns:p14="http://schemas.microsoft.com/office/powerpoint/2010/main" val="81810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30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b="1" dirty="0"/>
              <a:t>Le respect du droit de tous les auteurs dans la thèse </a:t>
            </a:r>
            <a:endParaRPr b="1" dirty="0"/>
          </a:p>
        </p:txBody>
      </p:sp>
      <p:sp>
        <p:nvSpPr>
          <p:cNvPr id="91" name="Google Shape;91;p18"/>
          <p:cNvSpPr txBox="1">
            <a:spLocks noGrp="1"/>
          </p:cNvSpPr>
          <p:nvPr>
            <p:ph type="body" idx="1"/>
          </p:nvPr>
        </p:nvSpPr>
        <p:spPr>
          <a:xfrm>
            <a:off x="311700" y="1152475"/>
            <a:ext cx="5798155" cy="3416400"/>
          </a:xfrm>
          <a:prstGeom prst="rect">
            <a:avLst/>
          </a:prstGeom>
          <a:noFill/>
          <a:ln>
            <a:noFill/>
          </a:ln>
        </p:spPr>
        <p:txBody>
          <a:bodyPr spcFirstLastPara="1" wrap="square" lIns="91425" tIns="91425" rIns="91425" bIns="91425" anchor="t" anchorCtr="0">
            <a:spAutoFit/>
          </a:bodyPr>
          <a:lstStyle/>
          <a:p>
            <a:pPr marL="0" indent="0">
              <a:buClr>
                <a:srgbClr val="000000"/>
              </a:buClr>
              <a:buNone/>
            </a:pPr>
            <a:r>
              <a:rPr lang="fr-FR" sz="1600" dirty="0">
                <a:solidFill>
                  <a:schemeClr val="dk1"/>
                </a:solidFill>
                <a:latin typeface="+mn-lt"/>
                <a:cs typeface="Calibri"/>
              </a:rPr>
              <a:t>L</a:t>
            </a:r>
            <a:r>
              <a:rPr lang="fr" sz="1600" dirty="0">
                <a:solidFill>
                  <a:schemeClr val="dk1"/>
                </a:solidFill>
                <a:latin typeface="+mn-lt"/>
                <a:cs typeface="Calibri"/>
              </a:rPr>
              <a:t>e droit d’auteur impose à tout utilisateur d’une œuvre d’obtenir l’autorisation de l’auteur (ou du détenteur des droits) pour l’utiliser dans sa thèse.</a:t>
            </a:r>
            <a:endParaRPr sz="1600" dirty="0">
              <a:solidFill>
                <a:schemeClr val="dk1"/>
              </a:solidFill>
              <a:latin typeface="+mn-lt"/>
              <a:cs typeface="Calibri"/>
            </a:endParaRPr>
          </a:p>
        </p:txBody>
      </p:sp>
      <p:pic>
        <p:nvPicPr>
          <p:cNvPr id="92" name="Google Shape;92;p18"/>
          <p:cNvPicPr preferRelativeResize="0"/>
          <p:nvPr/>
        </p:nvPicPr>
        <p:blipFill>
          <a:blip r:embed="rId3">
            <a:alphaModFix/>
          </a:blip>
          <a:stretch>
            <a:fillRect/>
          </a:stretch>
        </p:blipFill>
        <p:spPr>
          <a:xfrm>
            <a:off x="6279600" y="1152475"/>
            <a:ext cx="2514600" cy="3177070"/>
          </a:xfrm>
          <a:prstGeom prst="rect">
            <a:avLst/>
          </a:prstGeom>
          <a:noFill/>
          <a:ln>
            <a:noFill/>
          </a:ln>
        </p:spPr>
      </p:pic>
      <p:sp>
        <p:nvSpPr>
          <p:cNvPr id="93" name="Google Shape;93;p18"/>
          <p:cNvSpPr/>
          <p:nvPr/>
        </p:nvSpPr>
        <p:spPr>
          <a:xfrm>
            <a:off x="1752573" y="2225386"/>
            <a:ext cx="2660100" cy="19431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dirty="0"/>
              <a:t>Oui, mais si l’</a:t>
            </a:r>
            <a:r>
              <a:rPr lang="fr-FR" dirty="0"/>
              <a:t>œ</a:t>
            </a:r>
            <a:r>
              <a:rPr lang="fr" dirty="0"/>
              <a:t>uvre ne comporte pas de mention “copyright” ou “tous droits réservés” ?</a:t>
            </a:r>
            <a:endParaRPr dirty="0"/>
          </a:p>
        </p:txBody>
      </p:sp>
      <p:sp>
        <p:nvSpPr>
          <p:cNvPr id="6" name="Google Shape;91;p18">
            <a:extLst>
              <a:ext uri="{FF2B5EF4-FFF2-40B4-BE49-F238E27FC236}">
                <a16:creationId xmlns:a16="http://schemas.microsoft.com/office/drawing/2014/main" id="{629CAF31-226C-4050-910F-1AA2D131C665}"/>
              </a:ext>
            </a:extLst>
          </p:cNvPr>
          <p:cNvSpPr txBox="1">
            <a:spLocks/>
          </p:cNvSpPr>
          <p:nvPr/>
        </p:nvSpPr>
        <p:spPr>
          <a:xfrm>
            <a:off x="6425925" y="4287887"/>
            <a:ext cx="2221950" cy="3528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spcBef>
                <a:spcPts val="500"/>
              </a:spcBef>
              <a:buFont typeface="Arial"/>
              <a:buNone/>
            </a:pPr>
            <a:r>
              <a:rPr lang="fr-FR" sz="800" dirty="0">
                <a:solidFill>
                  <a:schemeClr val="dk1"/>
                </a:solidFill>
              </a:rPr>
              <a:t>Photo de</a:t>
            </a:r>
            <a:r>
              <a:rPr lang="fr-FR" sz="800" dirty="0">
                <a:solidFill>
                  <a:schemeClr val="dk1"/>
                </a:solidFill>
                <a:uFill>
                  <a:noFill/>
                </a:uFill>
                <a:hlinkClick r:id="rId4">
                  <a:extLst>
                    <a:ext uri="{A12FA001-AC4F-418D-AE19-62706E023703}">
                      <ahyp:hlinkClr xmlns:ahyp="http://schemas.microsoft.com/office/drawing/2018/hyperlinkcolor" val="tx"/>
                    </a:ext>
                  </a:extLst>
                </a:hlinkClick>
              </a:rPr>
              <a:t> </a:t>
            </a:r>
            <a:r>
              <a:rPr lang="fr-FR" sz="800" u="sng" dirty="0" err="1">
                <a:solidFill>
                  <a:schemeClr val="accent5"/>
                </a:solidFill>
                <a:hlinkClick r:id="rId4">
                  <a:extLst>
                    <a:ext uri="{A12FA001-AC4F-418D-AE19-62706E023703}">
                      <ahyp:hlinkClr xmlns:ahyp="http://schemas.microsoft.com/office/drawing/2018/hyperlinkcolor" val="tx"/>
                    </a:ext>
                  </a:extLst>
                </a:hlinkClick>
              </a:rPr>
              <a:t>Jaredd</a:t>
            </a:r>
            <a:r>
              <a:rPr lang="fr-FR" sz="800" u="sng" dirty="0">
                <a:solidFill>
                  <a:schemeClr val="accent5"/>
                </a:solidFill>
                <a:hlinkClick r:id="rId4">
                  <a:extLst>
                    <a:ext uri="{A12FA001-AC4F-418D-AE19-62706E023703}">
                      <ahyp:hlinkClr xmlns:ahyp="http://schemas.microsoft.com/office/drawing/2018/hyperlinkcolor" val="tx"/>
                    </a:ext>
                  </a:extLst>
                </a:hlinkClick>
              </a:rPr>
              <a:t> Craig</a:t>
            </a:r>
            <a:r>
              <a:rPr lang="fr-FR" sz="800" dirty="0">
                <a:solidFill>
                  <a:schemeClr val="dk1"/>
                </a:solidFill>
              </a:rPr>
              <a:t> sur</a:t>
            </a:r>
            <a:r>
              <a:rPr lang="fr-FR" sz="800" dirty="0">
                <a:solidFill>
                  <a:schemeClr val="dk1"/>
                </a:solidFill>
                <a:uFill>
                  <a:noFill/>
                </a:uFill>
                <a:hlinkClick r:id="rId5">
                  <a:extLst>
                    <a:ext uri="{A12FA001-AC4F-418D-AE19-62706E023703}">
                      <ahyp:hlinkClr xmlns:ahyp="http://schemas.microsoft.com/office/drawing/2018/hyperlinkcolor" val="tx"/>
                    </a:ext>
                  </a:extLst>
                </a:hlinkClick>
              </a:rPr>
              <a:t> </a:t>
            </a:r>
            <a:r>
              <a:rPr lang="fr-FR" sz="800" u="sng" dirty="0">
                <a:solidFill>
                  <a:schemeClr val="accent5"/>
                </a:solidFill>
                <a:hlinkClick r:id="rId5">
                  <a:extLst>
                    <a:ext uri="{A12FA001-AC4F-418D-AE19-62706E023703}">
                      <ahyp:hlinkClr xmlns:ahyp="http://schemas.microsoft.com/office/drawing/2018/hyperlinkcolor" val="tx"/>
                    </a:ext>
                  </a:extLst>
                </a:hlinkClick>
              </a:rPr>
              <a:t>Unsplash</a:t>
            </a:r>
            <a:endParaRPr lang="fr-FR" sz="800" dirty="0">
              <a:solidFill>
                <a:schemeClr val="dk1"/>
              </a:solidFill>
            </a:endParaRPr>
          </a:p>
          <a:p>
            <a:pPr marL="0" indent="0" algn="ctr">
              <a:spcAft>
                <a:spcPts val="1200"/>
              </a:spcAft>
              <a:buFont typeface="Arial"/>
              <a:buNone/>
            </a:pPr>
            <a:endParaRPr lang="fr-FR" sz="8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3200" y="230400"/>
            <a:ext cx="8771400" cy="1172700"/>
          </a:xfrm>
          <a:prstGeom prst="rect">
            <a:avLst/>
          </a:prstGeom>
          <a:noFill/>
          <a:ln>
            <a:noFill/>
          </a:ln>
        </p:spPr>
        <p:txBody>
          <a:bodyPr spcFirstLastPara="1" wrap="square" lIns="91425" tIns="91425" rIns="91425" bIns="91425" anchor="t" anchorCtr="0">
            <a:normAutofit fontScale="90000"/>
          </a:bodyPr>
          <a:lstStyle/>
          <a:p>
            <a:r>
              <a:rPr lang="fr" b="1" dirty="0"/>
              <a:t>Les entretiens de terrain enregistrés au cours de la thèse : </a:t>
            </a:r>
            <a:r>
              <a:rPr lang="fr" dirty="0"/>
              <a:t>réfléchir à toutes celles et ceux qui peuvent réclamer des droits sur des enregistrements</a:t>
            </a:r>
            <a:endParaRPr dirty="0"/>
          </a:p>
        </p:txBody>
      </p:sp>
      <p:pic>
        <p:nvPicPr>
          <p:cNvPr id="99" name="Google Shape;99;p19"/>
          <p:cNvPicPr preferRelativeResize="0"/>
          <p:nvPr/>
        </p:nvPicPr>
        <p:blipFill>
          <a:blip r:embed="rId3">
            <a:alphaModFix/>
          </a:blip>
          <a:stretch>
            <a:fillRect/>
          </a:stretch>
        </p:blipFill>
        <p:spPr>
          <a:xfrm>
            <a:off x="1276349" y="1657350"/>
            <a:ext cx="2735387" cy="2610650"/>
          </a:xfrm>
          <a:prstGeom prst="rect">
            <a:avLst/>
          </a:prstGeom>
          <a:noFill/>
          <a:ln>
            <a:noFill/>
          </a:ln>
        </p:spPr>
      </p:pic>
      <p:sp>
        <p:nvSpPr>
          <p:cNvPr id="100" name="Google Shape;100;p19"/>
          <p:cNvSpPr txBox="1"/>
          <p:nvPr/>
        </p:nvSpPr>
        <p:spPr>
          <a:xfrm>
            <a:off x="98574" y="4268000"/>
            <a:ext cx="5102176" cy="8217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nSpc>
                <a:spcPct val="115000"/>
              </a:lnSpc>
              <a:buSzPts val="1800"/>
              <a:buNone/>
              <a:defRPr sz="1600">
                <a:solidFill>
                  <a:schemeClr val="dk1"/>
                </a:solidFill>
                <a:latin typeface="+mn-lt"/>
                <a:cs typeface="Calibri"/>
              </a:defRPr>
            </a:lvl1pPr>
            <a:lvl2pPr marL="914400" indent="-317500">
              <a:lnSpc>
                <a:spcPct val="115000"/>
              </a:lnSpc>
              <a:buClr>
                <a:schemeClr val="dk2"/>
              </a:buClr>
              <a:buSzPts val="1400"/>
              <a:buChar char="○"/>
              <a:defRPr>
                <a:solidFill>
                  <a:schemeClr val="dk2"/>
                </a:solidFill>
              </a:defRPr>
            </a:lvl2pPr>
            <a:lvl3pPr marL="1371600" indent="-317500">
              <a:lnSpc>
                <a:spcPct val="115000"/>
              </a:lnSpc>
              <a:buClr>
                <a:schemeClr val="dk2"/>
              </a:buClr>
              <a:buSzPts val="1400"/>
              <a:buChar char="■"/>
              <a:defRPr>
                <a:solidFill>
                  <a:schemeClr val="dk2"/>
                </a:solidFill>
              </a:defRPr>
            </a:lvl3pPr>
            <a:lvl4pPr marL="1828800" indent="-317500">
              <a:lnSpc>
                <a:spcPct val="115000"/>
              </a:lnSpc>
              <a:buClr>
                <a:schemeClr val="dk2"/>
              </a:buClr>
              <a:buSzPts val="1400"/>
              <a:buChar char="●"/>
              <a:defRPr>
                <a:solidFill>
                  <a:schemeClr val="dk2"/>
                </a:solidFill>
              </a:defRPr>
            </a:lvl4pPr>
            <a:lvl5pPr marL="2286000" indent="-317500">
              <a:lnSpc>
                <a:spcPct val="115000"/>
              </a:lnSpc>
              <a:buClr>
                <a:schemeClr val="dk2"/>
              </a:buClr>
              <a:buSzPts val="1400"/>
              <a:buChar char="○"/>
              <a:defRPr>
                <a:solidFill>
                  <a:schemeClr val="dk2"/>
                </a:solidFill>
              </a:defRPr>
            </a:lvl5pPr>
            <a:lvl6pPr marL="2743200" indent="-317500">
              <a:lnSpc>
                <a:spcPct val="115000"/>
              </a:lnSpc>
              <a:buClr>
                <a:schemeClr val="dk2"/>
              </a:buClr>
              <a:buSzPts val="1400"/>
              <a:buChar char="■"/>
              <a:defRPr>
                <a:solidFill>
                  <a:schemeClr val="dk2"/>
                </a:solidFill>
              </a:defRPr>
            </a:lvl6pPr>
            <a:lvl7pPr marL="3200400" indent="-317500">
              <a:lnSpc>
                <a:spcPct val="115000"/>
              </a:lnSpc>
              <a:buClr>
                <a:schemeClr val="dk2"/>
              </a:buClr>
              <a:buSzPts val="1400"/>
              <a:buChar char="●"/>
              <a:defRPr>
                <a:solidFill>
                  <a:schemeClr val="dk2"/>
                </a:solidFill>
              </a:defRPr>
            </a:lvl7pPr>
            <a:lvl8pPr marL="3657600" indent="-317500">
              <a:lnSpc>
                <a:spcPct val="115000"/>
              </a:lnSpc>
              <a:buClr>
                <a:schemeClr val="dk2"/>
              </a:buClr>
              <a:buSzPts val="1400"/>
              <a:buChar char="○"/>
              <a:defRPr>
                <a:solidFill>
                  <a:schemeClr val="dk2"/>
                </a:solidFill>
              </a:defRPr>
            </a:lvl8pPr>
            <a:lvl9pPr marL="4114800" indent="-317500">
              <a:lnSpc>
                <a:spcPct val="115000"/>
              </a:lnSpc>
              <a:buClr>
                <a:schemeClr val="dk2"/>
              </a:buClr>
              <a:buSzPts val="1400"/>
              <a:buChar char="■"/>
              <a:defRPr>
                <a:solidFill>
                  <a:schemeClr val="dk2"/>
                </a:solidFill>
              </a:defRPr>
            </a:lvl9pPr>
          </a:lstStyle>
          <a:p>
            <a:r>
              <a:rPr lang="fr" sz="900" dirty="0">
                <a:sym typeface="Calibri"/>
              </a:rPr>
              <a:t>Le 12 juillet 1967, Jean-Pierre Chrétien (professeur à l’ENS de Bujumbura) enregistre Sékéré, près du site de la nécropole royale de Budandari, accompagné d’Emile Mworoha, étudiant en histoire à l’ENS de Bujumbura. Cf : « Les tombeaux des bami du Burundi : Un aspect de la monarchie sacrée en Afrique orientale », Cahiers d’études africaines, n° 37, 1970, 1, pp.40-79.</a:t>
            </a:r>
            <a:endParaRPr sz="900" dirty="0">
              <a:sym typeface="Calibri"/>
            </a:endParaRPr>
          </a:p>
        </p:txBody>
      </p:sp>
      <p:pic>
        <p:nvPicPr>
          <p:cNvPr id="101" name="Google Shape;101;p19"/>
          <p:cNvPicPr preferRelativeResize="0"/>
          <p:nvPr/>
        </p:nvPicPr>
        <p:blipFill>
          <a:blip r:embed="rId4">
            <a:alphaModFix/>
          </a:blip>
          <a:stretch>
            <a:fillRect/>
          </a:stretch>
        </p:blipFill>
        <p:spPr>
          <a:xfrm>
            <a:off x="5952050" y="1317649"/>
            <a:ext cx="2248700" cy="3014625"/>
          </a:xfrm>
          <a:prstGeom prst="rect">
            <a:avLst/>
          </a:prstGeom>
          <a:noFill/>
          <a:ln>
            <a:noFill/>
          </a:ln>
        </p:spPr>
      </p:pic>
      <p:sp>
        <p:nvSpPr>
          <p:cNvPr id="102" name="Google Shape;102;p19"/>
          <p:cNvSpPr txBox="1"/>
          <p:nvPr/>
        </p:nvSpPr>
        <p:spPr>
          <a:xfrm>
            <a:off x="5576400" y="4332274"/>
            <a:ext cx="3000000" cy="6001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dirty="0">
                <a:solidFill>
                  <a:schemeClr val="dk1"/>
                </a:solidFill>
                <a:latin typeface="+mn-lt"/>
                <a:ea typeface="Calibri"/>
                <a:cs typeface="Calibri"/>
                <a:sym typeface="Calibri"/>
              </a:rPr>
              <a:t>Doctorat financé par l’ANR L’enfant autonome au défi de la ville. ANR 2016-2022</a:t>
            </a:r>
            <a:r>
              <a:rPr lang="fr" sz="900" dirty="0">
                <a:solidFill>
                  <a:schemeClr val="dk1"/>
                </a:solidFill>
                <a:uFill>
                  <a:noFill/>
                </a:uFill>
                <a:latin typeface="+mn-lt"/>
                <a:ea typeface="Calibri"/>
                <a:cs typeface="Calibri"/>
                <a:sym typeface="Calibri"/>
                <a:hlinkClick r:id="rId5">
                  <a:extLst>
                    <a:ext uri="{A12FA001-AC4F-418D-AE19-62706E023703}">
                      <ahyp:hlinkClr xmlns:ahyp="http://schemas.microsoft.com/office/drawing/2018/hyperlinkcolor" val="tx"/>
                    </a:ext>
                  </a:extLst>
                </a:hlinkClick>
              </a:rPr>
              <a:t> </a:t>
            </a:r>
            <a:r>
              <a:rPr lang="fr" sz="900" u="sng" dirty="0">
                <a:solidFill>
                  <a:schemeClr val="hlink"/>
                </a:solidFill>
                <a:latin typeface="+mn-lt"/>
                <a:ea typeface="Calibri"/>
                <a:cs typeface="Calibri"/>
                <a:sym typeface="Calibri"/>
                <a:hlinkClick r:id="rId5"/>
              </a:rPr>
              <a:t>https://anr.fr/Projet-ANR-16-CE22-0009</a:t>
            </a:r>
            <a:r>
              <a:rPr lang="fr" sz="900" dirty="0">
                <a:solidFill>
                  <a:schemeClr val="dk1"/>
                </a:solidFill>
                <a:latin typeface="+mn-lt"/>
                <a:ea typeface="Calibri"/>
                <a:cs typeface="Calibri"/>
                <a:sym typeface="Calibri"/>
              </a:rPr>
              <a:t> </a:t>
            </a:r>
            <a:endParaRPr sz="90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231899"/>
            <a:ext cx="8520600" cy="977775"/>
          </a:xfrm>
          <a:prstGeom prst="rect">
            <a:avLst/>
          </a:prstGeom>
          <a:noFill/>
          <a:ln>
            <a:noFill/>
          </a:ln>
        </p:spPr>
        <p:txBody>
          <a:bodyPr spcFirstLastPara="1" wrap="square" lIns="91425" tIns="91425" rIns="91425" bIns="91425" anchor="t" anchorCtr="0">
            <a:normAutofit fontScale="90000"/>
          </a:bodyPr>
          <a:lstStyle/>
          <a:p>
            <a:r>
              <a:rPr lang="fr" b="1" dirty="0">
                <a:sym typeface="Verdana"/>
              </a:rPr>
              <a:t>Respecter les droits moraux &amp; patrimoniaux</a:t>
            </a:r>
            <a:endParaRPr b="1" dirty="0">
              <a:sym typeface="Verdana"/>
            </a:endParaRPr>
          </a:p>
          <a:p>
            <a:r>
              <a:rPr lang="fr" b="1" dirty="0">
                <a:sym typeface="Verdana"/>
              </a:rPr>
              <a:t>Comprendre et nommer les différents acteurs·trices</a:t>
            </a:r>
            <a:endParaRPr b="1" dirty="0"/>
          </a:p>
        </p:txBody>
      </p:sp>
      <p:sp>
        <p:nvSpPr>
          <p:cNvPr id="108" name="Google Shape;108;p20"/>
          <p:cNvSpPr txBox="1">
            <a:spLocks noGrp="1"/>
          </p:cNvSpPr>
          <p:nvPr>
            <p:ph type="body" idx="1"/>
          </p:nvPr>
        </p:nvSpPr>
        <p:spPr>
          <a:xfrm>
            <a:off x="311700" y="1295175"/>
            <a:ext cx="8520600" cy="3323957"/>
          </a:xfrm>
          <a:prstGeom prst="rect">
            <a:avLst/>
          </a:prstGeom>
          <a:noFill/>
          <a:ln>
            <a:noFill/>
          </a:ln>
        </p:spPr>
        <p:txBody>
          <a:bodyPr spcFirstLastPara="1" wrap="square" lIns="91425" tIns="91425" rIns="91425" bIns="91425" anchor="t" anchorCtr="0">
            <a:spAutoFit/>
          </a:bodyPr>
          <a:lstStyle/>
          <a:p>
            <a:pPr marL="285750" indent="-285750">
              <a:buClr>
                <a:srgbClr val="000000"/>
              </a:buClr>
              <a:buFont typeface="Arial" panose="020B0604020202020204" pitchFamily="34" charset="0"/>
              <a:buChar char="•"/>
            </a:pPr>
            <a:r>
              <a:rPr lang="fr" sz="1600" dirty="0">
                <a:solidFill>
                  <a:schemeClr val="dk1"/>
                </a:solidFill>
                <a:latin typeface="+mn-lt"/>
                <a:cs typeface="Calibri"/>
                <a:sym typeface="Verdana"/>
              </a:rPr>
              <a:t>Le témoin (informateur·e, enquêté·e, artiste interprète, narrateur·trice…) qui produit (éventuellement) l’oeuvre originale</a:t>
            </a:r>
          </a:p>
          <a:p>
            <a:pPr marL="285750" indent="-285750">
              <a:buClr>
                <a:srgbClr val="000000"/>
              </a:buClr>
              <a:buFont typeface="Arial" panose="020B0604020202020204" pitchFamily="34" charset="0"/>
              <a:buChar char="•"/>
            </a:pPr>
            <a:r>
              <a:rPr lang="en-US" altLang="fr-FR" sz="1600" dirty="0">
                <a:solidFill>
                  <a:schemeClr val="dk1"/>
                </a:solidFill>
                <a:latin typeface="+mn-lt"/>
                <a:cs typeface="Calibri"/>
                <a:sym typeface="Verdana" pitchFamily="34" charset="0"/>
              </a:rPr>
              <a:t>Les </a:t>
            </a:r>
            <a:r>
              <a:rPr lang="en-US" altLang="fr-FR" sz="1600" dirty="0" err="1">
                <a:solidFill>
                  <a:schemeClr val="dk1"/>
                </a:solidFill>
                <a:latin typeface="+mn-lt"/>
                <a:cs typeface="Calibri"/>
                <a:sym typeface="Verdana" pitchFamily="34" charset="0"/>
              </a:rPr>
              <a:t>ayants</a:t>
            </a:r>
            <a:r>
              <a:rPr lang="en-US" altLang="fr-FR" sz="1600" dirty="0">
                <a:solidFill>
                  <a:schemeClr val="dk1"/>
                </a:solidFill>
                <a:latin typeface="+mn-lt"/>
                <a:cs typeface="Calibri"/>
                <a:sym typeface="Verdana" pitchFamily="34" charset="0"/>
              </a:rPr>
              <a:t>-droit, le</a:t>
            </a:r>
            <a:r>
              <a:rPr lang="fr-FR" sz="1600" dirty="0">
                <a:solidFill>
                  <a:schemeClr val="dk1"/>
                </a:solidFill>
                <a:latin typeface="+mn-lt"/>
                <a:cs typeface="Calibri"/>
              </a:rPr>
              <a:t>·la</a:t>
            </a:r>
            <a:r>
              <a:rPr lang="en-US" altLang="fr-FR" sz="1600" dirty="0">
                <a:solidFill>
                  <a:schemeClr val="dk1"/>
                </a:solidFill>
                <a:latin typeface="+mn-lt"/>
                <a:cs typeface="Calibri"/>
                <a:sym typeface="Verdana" pitchFamily="34" charset="0"/>
              </a:rPr>
              <a:t> </a:t>
            </a:r>
            <a:r>
              <a:rPr lang="en-US" altLang="fr-FR" sz="1600" dirty="0" err="1">
                <a:solidFill>
                  <a:schemeClr val="dk1"/>
                </a:solidFill>
                <a:latin typeface="+mn-lt"/>
                <a:cs typeface="Calibri"/>
                <a:sym typeface="Verdana" pitchFamily="34" charset="0"/>
              </a:rPr>
              <a:t>tuteur</a:t>
            </a:r>
            <a:r>
              <a:rPr lang="fr-FR" sz="1600" dirty="0">
                <a:solidFill>
                  <a:schemeClr val="dk1"/>
                </a:solidFill>
                <a:latin typeface="+mn-lt"/>
                <a:cs typeface="Calibri"/>
              </a:rPr>
              <a:t>·</a:t>
            </a:r>
            <a:r>
              <a:rPr lang="fr-FR" sz="1600" dirty="0" err="1">
                <a:solidFill>
                  <a:schemeClr val="dk1"/>
                </a:solidFill>
                <a:latin typeface="+mn-lt"/>
                <a:cs typeface="Calibri"/>
              </a:rPr>
              <a:t>trice</a:t>
            </a:r>
            <a:r>
              <a:rPr lang="en-US" altLang="fr-FR" sz="1600" dirty="0">
                <a:solidFill>
                  <a:schemeClr val="dk1"/>
                </a:solidFill>
                <a:latin typeface="+mn-lt"/>
                <a:cs typeface="Calibri"/>
                <a:sym typeface="Verdana" pitchFamily="34" charset="0"/>
              </a:rPr>
              <a:t> </a:t>
            </a:r>
            <a:r>
              <a:rPr lang="en-US" altLang="fr-FR" sz="1600" dirty="0" err="1">
                <a:solidFill>
                  <a:schemeClr val="dk1"/>
                </a:solidFill>
                <a:latin typeface="+mn-lt"/>
                <a:cs typeface="Calibri"/>
                <a:sym typeface="Verdana" pitchFamily="34" charset="0"/>
              </a:rPr>
              <a:t>légal</a:t>
            </a:r>
            <a:r>
              <a:rPr lang="fr-FR" sz="1600" dirty="0">
                <a:solidFill>
                  <a:schemeClr val="dk1"/>
                </a:solidFill>
                <a:latin typeface="+mn-lt"/>
                <a:cs typeface="Calibri"/>
              </a:rPr>
              <a:t>·e</a:t>
            </a:r>
            <a:r>
              <a:rPr lang="fr" sz="1600" dirty="0">
                <a:solidFill>
                  <a:schemeClr val="dk1"/>
                </a:solidFill>
                <a:latin typeface="+mn-lt"/>
                <a:cs typeface="Calibri"/>
                <a:sym typeface="Verdana"/>
              </a:rPr>
              <a:t> ;</a:t>
            </a:r>
            <a:endParaRPr sz="1600" dirty="0">
              <a:solidFill>
                <a:schemeClr val="dk1"/>
              </a:solidFill>
              <a:latin typeface="+mn-lt"/>
              <a:cs typeface="Calibri"/>
              <a:sym typeface="Verdana"/>
            </a:endParaRPr>
          </a:p>
          <a:p>
            <a:pPr marL="285750" indent="-285750">
              <a:lnSpc>
                <a:spcPct val="120000"/>
              </a:lnSpc>
              <a:buClr>
                <a:srgbClr val="000000"/>
              </a:buClr>
              <a:buFont typeface="Arial" panose="020B0604020202020204" pitchFamily="34" charset="0"/>
              <a:buChar char="•"/>
            </a:pPr>
            <a:r>
              <a:rPr lang="fr" sz="1600" dirty="0">
                <a:solidFill>
                  <a:schemeClr val="dk1"/>
                </a:solidFill>
                <a:latin typeface="+mn-lt"/>
                <a:cs typeface="Calibri"/>
                <a:sym typeface="Verdana"/>
              </a:rPr>
              <a:t>L'enquêteur·trice dont </a:t>
            </a:r>
            <a:r>
              <a:rPr lang="fr" sz="1600" dirty="0">
                <a:solidFill>
                  <a:schemeClr val="dk1"/>
                </a:solidFill>
                <a:latin typeface="+mn-lt"/>
                <a:cs typeface="Calibri"/>
              </a:rPr>
              <a:t>•</a:t>
            </a:r>
            <a:r>
              <a:rPr lang="fr" sz="1600" dirty="0">
                <a:solidFill>
                  <a:schemeClr val="dk1"/>
                </a:solidFill>
                <a:latin typeface="+mn-lt"/>
                <a:cs typeface="Calibri"/>
                <a:sym typeface="Verdana"/>
              </a:rPr>
              <a:t>celles ou ceux qui ont participé à l’enregistrement : prise de son, accompagnateur·trice de l'enquêteur ou du témoin, traducteur·trice...</a:t>
            </a:r>
            <a:endParaRPr sz="1600" dirty="0">
              <a:solidFill>
                <a:schemeClr val="dk1"/>
              </a:solidFill>
              <a:latin typeface="+mn-lt"/>
              <a:cs typeface="Calibri"/>
              <a:sym typeface="Verdana"/>
            </a:endParaRPr>
          </a:p>
          <a:p>
            <a:pPr marL="285750" indent="-285750">
              <a:buClr>
                <a:srgbClr val="000000"/>
              </a:buClr>
              <a:buFont typeface="Arial" panose="020B0604020202020204" pitchFamily="34" charset="0"/>
              <a:buChar char="•"/>
            </a:pPr>
            <a:r>
              <a:rPr lang="fr" sz="1600" dirty="0">
                <a:solidFill>
                  <a:schemeClr val="dk1"/>
                </a:solidFill>
                <a:latin typeface="+mn-lt"/>
                <a:cs typeface="Calibri"/>
                <a:sym typeface="Verdana"/>
              </a:rPr>
              <a:t>Celle ou celui qui a composé l’oeuvre interprétée, l’a arrangée, écrit les paroles et celle ou celui qui l’interprète dans l'enregistrement ;</a:t>
            </a:r>
            <a:endParaRPr sz="1600" dirty="0">
              <a:solidFill>
                <a:schemeClr val="dk1"/>
              </a:solidFill>
              <a:latin typeface="+mn-lt"/>
              <a:cs typeface="Calibri"/>
              <a:sym typeface="Verdana"/>
            </a:endParaRPr>
          </a:p>
          <a:p>
            <a:pPr marL="285750" indent="-285750">
              <a:buClr>
                <a:srgbClr val="000000"/>
              </a:buClr>
              <a:buFont typeface="Arial" panose="020B0604020202020204" pitchFamily="34" charset="0"/>
              <a:buChar char="•"/>
            </a:pPr>
            <a:r>
              <a:rPr lang="fr" sz="1600" dirty="0">
                <a:solidFill>
                  <a:schemeClr val="dk1"/>
                </a:solidFill>
                <a:latin typeface="+mn-lt"/>
                <a:cs typeface="Calibri"/>
                <a:sym typeface="Verdana"/>
              </a:rPr>
              <a:t>Les personnes citées dans l'enregistrement</a:t>
            </a:r>
            <a:endParaRPr sz="1600" dirty="0">
              <a:solidFill>
                <a:schemeClr val="dk1"/>
              </a:solidFill>
              <a:latin typeface="+mn-lt"/>
              <a:cs typeface="Calibri"/>
              <a:sym typeface="Verdana"/>
            </a:endParaRPr>
          </a:p>
          <a:p>
            <a:pPr marL="285750" indent="-285750">
              <a:buClr>
                <a:srgbClr val="000000"/>
              </a:buClr>
              <a:buFont typeface="Arial" panose="020B0604020202020204" pitchFamily="34" charset="0"/>
              <a:buChar char="•"/>
            </a:pPr>
            <a:r>
              <a:rPr lang="fr" sz="1600" dirty="0">
                <a:solidFill>
                  <a:schemeClr val="dk1"/>
                </a:solidFill>
                <a:latin typeface="+mn-lt"/>
                <a:cs typeface="Calibri"/>
                <a:sym typeface="Verdana"/>
              </a:rPr>
              <a:t>L'institution qui a programmé la recherche ou qui finance le doctorat</a:t>
            </a:r>
            <a:endParaRPr sz="1600" dirty="0">
              <a:solidFill>
                <a:schemeClr val="dk1"/>
              </a:solidFill>
              <a:latin typeface="+mn-lt"/>
              <a:cs typeface="Calibri"/>
              <a:sym typeface="Verdana"/>
            </a:endParaRPr>
          </a:p>
          <a:p>
            <a:pPr marL="285750" indent="-285750">
              <a:buClr>
                <a:srgbClr val="000000"/>
              </a:buClr>
              <a:buFont typeface="Arial" panose="020B0604020202020204" pitchFamily="34" charset="0"/>
              <a:buChar char="•"/>
            </a:pPr>
            <a:r>
              <a:rPr lang="fr" sz="1600" dirty="0">
                <a:solidFill>
                  <a:schemeClr val="dk1"/>
                </a:solidFill>
                <a:latin typeface="+mn-lt"/>
                <a:cs typeface="Calibri"/>
                <a:sym typeface="Verdana"/>
              </a:rPr>
              <a:t>Le site qui héberge et diffuse l’archive</a:t>
            </a:r>
          </a:p>
          <a:p>
            <a:pPr marL="285750" indent="-285750">
              <a:buClr>
                <a:srgbClr val="000000"/>
              </a:buClr>
              <a:buFont typeface="Arial" panose="020B0604020202020204" pitchFamily="34" charset="0"/>
              <a:buChar char="•"/>
            </a:pPr>
            <a:r>
              <a:rPr lang="fr" sz="1600" dirty="0">
                <a:solidFill>
                  <a:schemeClr val="dk1"/>
                </a:solidFill>
                <a:latin typeface="+mn-lt"/>
                <a:cs typeface="Calibri"/>
                <a:sym typeface="Verdana"/>
              </a:rPr>
              <a:t>La communauté, la société où l’archive a été créée</a:t>
            </a:r>
            <a:endParaRPr sz="1600" dirty="0">
              <a:solidFill>
                <a:schemeClr val="dk1"/>
              </a:solidFill>
              <a:latin typeface="+mn-lt"/>
              <a:cs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2483</Words>
  <Application>Microsoft Office PowerPoint</Application>
  <PresentationFormat>Affichage à l'écran (16:9)</PresentationFormat>
  <Paragraphs>165</Paragraphs>
  <Slides>22</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Verdana</vt:lpstr>
      <vt:lpstr>Wingdings</vt:lpstr>
      <vt:lpstr>Simple Light</vt:lpstr>
      <vt:lpstr>Présentation PowerPoint</vt:lpstr>
      <vt:lpstr>Qui sommes nous ?</vt:lpstr>
      <vt:lpstr>Présentation PowerPoint</vt:lpstr>
      <vt:lpstr>La thèse, une oeuvre de l’esprit protégée par le droit d’auteur - les attributs d’ordre moral</vt:lpstr>
      <vt:lpstr>Les attributs d’ordre patrimonial du droit d’auteur </vt:lpstr>
      <vt:lpstr>L’auteur d’une thèse doit se conformer au respect de la règlementation relative au doctorat </vt:lpstr>
      <vt:lpstr>Le respect du droit de tous les auteurs dans la thèse </vt:lpstr>
      <vt:lpstr>Les entretiens de terrain enregistrés au cours de la thèse : réfléchir à toutes celles et ceux qui peuvent réclamer des droits sur des enregistrements</vt:lpstr>
      <vt:lpstr>Respecter les droits moraux &amp; patrimoniaux Comprendre et nommer les différents acteurs·trices</vt:lpstr>
      <vt:lpstr>Dans la thèse, faut-il conseiller de nommer les témoins ou pratiquer l’anonymisation, la désidentification, ou la pseudomisation ? </vt:lpstr>
      <vt:lpstr>Rappeler systématiquement que faire signer des demandes de consentement est obligatoire</vt:lpstr>
      <vt:lpstr>Chaque travail de thèse nécessite de réfléchir aux questions juridiques et éthiques de façon spécifique</vt:lpstr>
      <vt:lpstr>Le plagiat</vt:lpstr>
      <vt:lpstr>Comment citer correctement un texte ? </vt:lpstr>
      <vt:lpstr>Quid de l’autoplagiat ? </vt:lpstr>
      <vt:lpstr>Que peut faire un·e doctorant·e avec des photos, des vidéos ou des dessins : le tout synthétisé dans un billet de blog</vt:lpstr>
      <vt:lpstr>Les licences Creative Commons  </vt:lpstr>
      <vt:lpstr>Présentation PowerPoint</vt:lpstr>
      <vt:lpstr>Les archives du web ne sont pas différentes des autres données, il faut le rappeler systématiquement… </vt:lpstr>
      <vt:lpstr>Diffusion de la thèse et publication chez un éditeur </vt:lpstr>
      <vt:lpstr>Des contrats d’édition adaptés à la science ouverte</vt:lpstr>
      <vt:lpstr>Quelques ressources utiles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Gras</dc:creator>
  <cp:lastModifiedBy>Anonyme</cp:lastModifiedBy>
  <cp:revision>33</cp:revision>
  <dcterms:modified xsi:type="dcterms:W3CDTF">2024-10-10T14:11:04Z</dcterms:modified>
</cp:coreProperties>
</file>