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61" r:id="rId5"/>
    <p:sldId id="263" r:id="rId6"/>
    <p:sldId id="269" r:id="rId7"/>
    <p:sldId id="270" r:id="rId8"/>
    <p:sldId id="273" r:id="rId9"/>
    <p:sldId id="277" r:id="rId10"/>
    <p:sldId id="264" r:id="rId11"/>
    <p:sldId id="276" r:id="rId12"/>
    <p:sldId id="278" r:id="rId13"/>
    <p:sldId id="279" r:id="rId14"/>
    <p:sldId id="280" r:id="rId15"/>
    <p:sldId id="284" r:id="rId16"/>
    <p:sldId id="285" r:id="rId17"/>
    <p:sldId id="281" r:id="rId18"/>
    <p:sldId id="282" r:id="rId19"/>
    <p:sldId id="283" r:id="rId20"/>
    <p:sldId id="288" r:id="rId21"/>
    <p:sldId id="287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390"/>
    <a:srgbClr val="93BAE1"/>
    <a:srgbClr val="8E96B3"/>
    <a:srgbClr val="DFE8F8"/>
    <a:srgbClr val="CCCCCC"/>
    <a:srgbClr val="156082"/>
    <a:srgbClr val="3C4475"/>
    <a:srgbClr val="EE9281"/>
    <a:srgbClr val="EFEFEF"/>
    <a:srgbClr val="252C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B1BD43-1C01-2911-49E3-5A3F646956F1}" v="3" dt="2024-11-27T17:52:24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Unicode MS" panose="020B0604020202020204" pitchFamily="34" charset="-128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 Unicode MS" panose="020B0604020202020204" pitchFamily="34" charset="-128"/>
              </a:defRPr>
            </a:lvl1pPr>
          </a:lstStyle>
          <a:p>
            <a:fld id="{5F73E51F-D7F4-4314-9DA1-18F0329138F2}" type="datetimeFigureOut">
              <a:rPr lang="fr-FR" smtClean="0"/>
              <a:pPr/>
              <a:t>28/11/2024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Unicode MS" panose="020B0604020202020204" pitchFamily="34" charset="-128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 Unicode MS" panose="020B0604020202020204" pitchFamily="34" charset="-128"/>
              </a:defRPr>
            </a:lvl1pPr>
          </a:lstStyle>
          <a:p>
            <a:fld id="{00712B84-B251-42B7-9EAD-23E079016A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5448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20 min par scénario </a:t>
            </a:r>
          </a:p>
          <a:p>
            <a:r>
              <a:rPr lang="fr-FR"/>
              <a:t>+ temps de question et échange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2B84-B251-42B7-9EAD-23E079016A6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03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2B84-B251-42B7-9EAD-23E079016A6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62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2B84-B251-42B7-9EAD-23E079016A6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909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2B84-B251-42B7-9EAD-23E079016A6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054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Scénario plan régional/patrimoines locaux, cette démarche est reproductible aussi pour les plans thématiques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2B84-B251-42B7-9EAD-23E079016A6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987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CC846-88A4-6928-E8D1-A7A09C8E2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0F71A87-C793-3B44-5761-812437CE90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8CB5BB2-F89F-99F5-EBC0-CBF3D0B9F1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727500-8FE0-7083-29AC-BF65E02CFF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2B84-B251-42B7-9EAD-23E079016A6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850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52301B-A743-E553-BCDB-4A673027B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76316AF-04A8-83DE-88DC-BCF00DA74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6A1064-DA62-D544-F414-B809FA816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2A5-EE73-4CDB-87D0-C6EECB54E5E8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04AD69-3746-6879-DFC5-88DA4F22B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D70FEA-3F35-559A-4A11-CB62423E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DDB-A979-4252-B2FE-F6244C6D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527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CE141A-A855-E85C-08E9-AEAC87BEC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A5AC9D0-5442-1A54-2E2D-FCE827546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082DF7-7F09-E8AA-6BB9-D4D24F431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2A5-EE73-4CDB-87D0-C6EECB54E5E8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5B7F23-96AA-55CF-8D06-30FAB8802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7D39DC-F359-C70A-2ACD-FE6B552CF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DDB-A979-4252-B2FE-F6244C6D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84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214873A-2AD6-800D-E505-B577D9CE57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F756558-449B-5993-AE33-BFD45A504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150D83-24E4-81F0-58C1-3B7CF6907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2A5-EE73-4CDB-87D0-C6EECB54E5E8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B56FDF-9F82-C7FE-2132-1791F0B37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867351-B004-2657-611D-EA9B51F70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DDB-A979-4252-B2FE-F6244C6D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68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610E2E-591E-D01D-5BCC-74EBDDB7D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0C2308-F68D-3E09-C89A-EF622AD96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50D356-52BA-91A1-A94B-136F23CE5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2A5-EE73-4CDB-87D0-C6EECB54E5E8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8943B8-133D-E2E8-04BD-63655AD3E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0472AB-A087-4C9E-3CF7-DD9F78F58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DDB-A979-4252-B2FE-F6244C6D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701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24A725-AA41-EC14-D398-66C0681B4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F87879-DC83-B4D8-D355-625EFDE1C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AD9EDB-11EF-A339-1CE5-4E4913448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2A5-EE73-4CDB-87D0-C6EECB54E5E8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DBF61A-7C7F-E424-AD92-F5C2952A9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E71B8C-D8A2-0C19-081B-6F27F1131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DDB-A979-4252-B2FE-F6244C6D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00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5767ED-1BDC-90A1-BCAC-2F7CD4095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01BAEE-5D3E-9EB4-5284-4E61D7CC59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1AA0A4-A2D8-8465-EE1B-1D6A6AD5D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513E57-92DF-217E-D7BB-E9C8C070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2A5-EE73-4CDB-87D0-C6EECB54E5E8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B832E7-9B1C-FF60-054F-4F37BD525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6F3073D-FAF0-A0DF-CB68-1D065D159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DDB-A979-4252-B2FE-F6244C6D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450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C1C5B-77BC-9156-2DD3-71C89A1D5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F0F215-308D-E2AB-749A-B83AE79AA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E4A35C-C72F-F064-0879-0CF59A828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9A23623-7312-EC8C-B69E-F443B645E7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EC4EC3E-4D65-EE94-AE15-89EE33D857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FC4A8DF-5DA2-6914-FE31-C013DE147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2A5-EE73-4CDB-87D0-C6EECB54E5E8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33C597B-FC1B-2C56-B62B-DEE3E601A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E46AC93-7916-0AE6-3DE3-C98C56C46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DDB-A979-4252-B2FE-F6244C6D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F36783-B8DD-692E-8E33-678DCBF72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8E3C450-A90D-127D-01CB-CF74FC2FE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2A5-EE73-4CDB-87D0-C6EECB54E5E8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96B2539-8C3B-1BF3-51BA-66BF2A0BE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81657D-D6F4-454B-6592-03B31F547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DDB-A979-4252-B2FE-F6244C6D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43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F26FC76-B591-5346-14F3-3458C8A00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2A5-EE73-4CDB-87D0-C6EECB54E5E8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D4F7F85-1BFA-9F50-8079-321B264D7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3E55AA-B057-F03F-D745-16F48E5C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DDB-A979-4252-B2FE-F6244C6D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00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F83A6-E5EF-2719-F65B-42090569F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A0CFC1-9B2D-3F53-4953-E7AC32F17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9852234-11D9-2E7F-06EC-82B444E93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489D55-A56A-41F6-641F-19F3E99D3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2A5-EE73-4CDB-87D0-C6EECB54E5E8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7BC69E-3E60-AB72-BDD9-99036D0DD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CFE20D-109E-A5BE-2AD6-2C8FC42F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DDB-A979-4252-B2FE-F6244C6D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23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C42FA5-9DC8-5A51-89C2-0631121F4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678093A-2062-CF1B-49A5-AA97816B53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3ECA994-5DBA-A4C0-5F92-DFCA40AE2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4BF1B1-82DA-06DA-C584-1DFFA3F5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2A5-EE73-4CDB-87D0-C6EECB54E5E8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97ADEC-7971-D58A-465B-786C74C5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35B86B-9BDD-41D1-511F-4AFFC0EDE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DDB-A979-4252-B2FE-F6244C6D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23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74C7911-433B-CC01-B722-1B73134C3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1395DF-3B92-E6CC-D6CF-54809F85B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674D9F-C38F-6F0E-D0DC-A85DF3CF20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rial Unicode MS" panose="020B0604020202020204" pitchFamily="34" charset="-128"/>
              </a:defRPr>
            </a:lvl1pPr>
          </a:lstStyle>
          <a:p>
            <a:fld id="{3B53B2A5-EE73-4CDB-87D0-C6EECB54E5E8}" type="datetimeFigureOut">
              <a:rPr lang="fr-FR" smtClean="0"/>
              <a:pPr/>
              <a:t>28/11/2024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407E55-1B4B-0B37-062B-D1B36451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Arial Unicode MS" panose="020B0604020202020204" pitchFamily="34" charset="-128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01A07F-8A84-5DC7-AEFB-6D4D66818B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Arial Unicode MS" panose="020B0604020202020204" pitchFamily="34" charset="-128"/>
              </a:defRPr>
            </a:lvl1pPr>
          </a:lstStyle>
          <a:p>
            <a:fld id="{5F659DDB-A979-4252-B2FE-F6244C6D491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225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Unicode MS" panose="020B0604020202020204" pitchFamily="34" charset="-128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Unicode MS" panose="020B0604020202020204" pitchFamily="34" charset="-128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Unicode MS" panose="020B0604020202020204" pitchFamily="34" charset="-128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Unicode MS" panose="020B0604020202020204" pitchFamily="34" charset="-128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Unicode MS" panose="020B0604020202020204" pitchFamily="34" charset="-128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Unicode MS" panose="020B0604020202020204" pitchFamily="34" charset="-128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presselocaleancienne.bnf.fr/html/theme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s://presselocaleancienne.bnf.fr/html/departement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iffchecker.com/" TargetMode="External"/><Relationship Id="rId13" Type="http://schemas.openxmlformats.org/officeDocument/2006/relationships/image" Target="../media/image14.svg"/><Relationship Id="rId3" Type="http://schemas.openxmlformats.org/officeDocument/2006/relationships/hyperlink" Target="https://documentation.abes.fr/sudoc/manuels/administration/aidewebservices/index.html#WebservicePCP2RCR" TargetMode="External"/><Relationship Id="rId7" Type="http://schemas.openxmlformats.org/officeDocument/2006/relationships/hyperlink" Target="https://comparetwolists.com/" TargetMode="External"/><Relationship Id="rId12" Type="http://schemas.openxmlformats.org/officeDocument/2006/relationships/image" Target="../media/image13.png"/><Relationship Id="rId2" Type="http://schemas.openxmlformats.org/officeDocument/2006/relationships/hyperlink" Target="https://documentation.abes.fr/sudoc/manuels/administration/aidewebservices/index.html#issn2pp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umentation.abes.fr/sudoc/manuels/administration/aidewebservices/index.html#SudocMarcXML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documentation.abes.fr/sudoc/manuels/administration/aidewebservices/index.html#multiwhere" TargetMode="External"/><Relationship Id="rId10" Type="http://schemas.openxmlformats.org/officeDocument/2006/relationships/hyperlink" Target="https://callisto-formation.fr/course/view.php?id=738" TargetMode="External"/><Relationship Id="rId4" Type="http://schemas.openxmlformats.org/officeDocument/2006/relationships/hyperlink" Target="https://documentation.abes.fr/aideidrefdeveloppeur/index.html#MicroWebIln2rcr" TargetMode="External"/><Relationship Id="rId9" Type="http://schemas.openxmlformats.org/officeDocument/2006/relationships/hyperlink" Target="https://vimeo.com/559823139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zdb-katalog.de/index.xhtml" TargetMode="External"/><Relationship Id="rId13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hyperlink" Target="https://doaj.org/" TargetMode="Externa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seau-mirabel.info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5" Type="http://schemas.openxmlformats.org/officeDocument/2006/relationships/image" Target="../media/image8.png"/><Relationship Id="rId10" Type="http://schemas.openxmlformats.org/officeDocument/2006/relationships/hyperlink" Target="https://periscope.sudoc.fr/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latindex.org/latindex/inicio" TargetMode="External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eseau-mirabel.info/revue/search" TargetMode="External"/><Relationship Id="rId13" Type="http://schemas.openxmlformats.org/officeDocument/2006/relationships/hyperlink" Target="https://zdb-katalog.de/index.xhtml?ext=true" TargetMode="External"/><Relationship Id="rId18" Type="http://schemas.openxmlformats.org/officeDocument/2006/relationships/image" Target="../media/image15.png"/><Relationship Id="rId3" Type="http://schemas.openxmlformats.org/officeDocument/2006/relationships/hyperlink" Target="https://doaj.org/search/journals?source=%7b%22query%22:%7b%22match_all%22:%7b%7d%7d,%22size%22:50,%22sort%22:%5b%7b%22created_date%22:%7b%22order%22:%22desc%22%7d%7d%5d,%22track_total_hits%22:true%7d" TargetMode="External"/><Relationship Id="rId7" Type="http://schemas.openxmlformats.org/officeDocument/2006/relationships/hyperlink" Target="https://reseau-mirabel.info/categorie/index" TargetMode="External"/><Relationship Id="rId12" Type="http://schemas.openxmlformats.org/officeDocument/2006/relationships/image" Target="../media/image10.png"/><Relationship Id="rId17" Type="http://schemas.openxmlformats.org/officeDocument/2006/relationships/hyperlink" Target="https://latindex.org/latindex/bAvanzada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latindex.org/latindex/indic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hyperlink" Target="https://doaj.org/docs/faq/" TargetMode="External"/><Relationship Id="rId15" Type="http://schemas.openxmlformats.org/officeDocument/2006/relationships/image" Target="../media/image12.png"/><Relationship Id="rId10" Type="http://schemas.openxmlformats.org/officeDocument/2006/relationships/hyperlink" Target="https://callisto-formation.fr/mod/resource/view.php?id=16696" TargetMode="External"/><Relationship Id="rId19" Type="http://schemas.openxmlformats.org/officeDocument/2006/relationships/image" Target="../media/image8.png"/><Relationship Id="rId4" Type="http://schemas.openxmlformats.org/officeDocument/2006/relationships/hyperlink" Target="https://doaj.org/csv" TargetMode="External"/><Relationship Id="rId9" Type="http://schemas.openxmlformats.org/officeDocument/2006/relationships/hyperlink" Target="https://reseau-mirabel.info/grappe" TargetMode="External"/><Relationship Id="rId14" Type="http://schemas.openxmlformats.org/officeDocument/2006/relationships/hyperlink" Target="https://zdb-katalog.de/list.xhtml?asc=false&amp;t=*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u-mirabel.info/site/page/utilisation-donnees-mirabel" TargetMode="External"/><Relationship Id="rId2" Type="http://schemas.openxmlformats.org/officeDocument/2006/relationships/hyperlink" Target="https://reseau-mirabel.info/analyse/compare-issn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zb.uni-regensburg.de/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road.iss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periscope.sudoc.fr/" TargetMode="External"/><Relationship Id="rId7" Type="http://schemas.openxmlformats.org/officeDocument/2006/relationships/image" Target="../media/image10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Transition-bibliographique/bibliostratus/tree/master/bin" TargetMode="External"/><Relationship Id="rId11" Type="http://schemas.openxmlformats.org/officeDocument/2006/relationships/image" Target="../media/image21.png"/><Relationship Id="rId5" Type="http://schemas.openxmlformats.org/officeDocument/2006/relationships/hyperlink" Target="https://zdb-katalog.de/index.xhtml" TargetMode="External"/><Relationship Id="rId10" Type="http://schemas.openxmlformats.org/officeDocument/2006/relationships/image" Target="../media/image20.jpeg"/><Relationship Id="rId4" Type="http://schemas.openxmlformats.org/officeDocument/2006/relationships/hyperlink" Target="https://presselocaleancienne.bnf.fr/accueil" TargetMode="External"/><Relationship Id="rId9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6A347D5-4143-C170-EC50-F959A900005C}"/>
              </a:ext>
            </a:extLst>
          </p:cNvPr>
          <p:cNvSpPr txBox="1"/>
          <p:nvPr/>
        </p:nvSpPr>
        <p:spPr>
          <a:xfrm>
            <a:off x="1464411" y="2798908"/>
            <a:ext cx="4344205" cy="3943350"/>
          </a:xfrm>
          <a:prstGeom prst="roundRect">
            <a:avLst>
              <a:gd name="adj" fmla="val 11158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52C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Description</a:t>
            </a:r>
          </a:p>
          <a:p>
            <a:r>
              <a:rPr lang="fr-FR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Les ressources continues, mouvantes par nature, sont difficiles à décrire. Jouer la complémentarité est souvent un incontournable, pour élargir son périmètre, enrichir ses données, en améliorer la qualité. </a:t>
            </a:r>
          </a:p>
          <a:p>
            <a:endParaRPr lang="fr-FR" sz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fr-FR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Deux cas pratiques permettront d’explorer différents catalogues et outils, pour rechercher et élaborer des listes de titres, les comparer avec les données du </a:t>
            </a:r>
            <a:r>
              <a:rPr lang="fr-FR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Sudoc</a:t>
            </a:r>
            <a:r>
              <a:rPr lang="fr-FR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et les mettre à profit dans le cadre de projets de signalement. </a:t>
            </a:r>
          </a:p>
          <a:p>
            <a:endParaRPr lang="fr-FR" sz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fr-FR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Ce </a:t>
            </a:r>
            <a:r>
              <a:rPr lang="fr-FR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J.e</a:t>
            </a:r>
            <a:r>
              <a:rPr lang="fr-FR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-cours, principalement à destination des Responsables CR, intéressera également tous les gestionnaires de ressources continues. Il fait suite à l’atelier du même nom qui a eu lieu lors de la Rencontre annuelle 2024 des responsables de Centres du réseau </a:t>
            </a:r>
            <a:r>
              <a:rPr lang="fr-FR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Sudoc</a:t>
            </a:r>
            <a:r>
              <a:rPr lang="fr-FR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PS </a:t>
            </a:r>
          </a:p>
          <a:p>
            <a:r>
              <a:rPr lang="fr-FR" sz="1200" i="1" dirty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Support : https://doi.org/10.5281/zenodo.12748372 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B4D4E6EA-05A7-E7D4-1C21-3FC481A1E06D}"/>
              </a:ext>
            </a:extLst>
          </p:cNvPr>
          <p:cNvSpPr txBox="1">
            <a:spLocks/>
          </p:cNvSpPr>
          <p:nvPr/>
        </p:nvSpPr>
        <p:spPr>
          <a:xfrm>
            <a:off x="846412" y="1537759"/>
            <a:ext cx="9739975" cy="12611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rgbClr val="CF491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Je compare mes données de ressources continues…pour les enrichir et en améliorer le signalement</a:t>
            </a:r>
            <a:endParaRPr lang="en-US" sz="4000" b="1" dirty="0">
              <a:solidFill>
                <a:srgbClr val="CF491B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E8C7D37-E74F-4AA6-B55C-BB4ADD158666}"/>
              </a:ext>
            </a:extLst>
          </p:cNvPr>
          <p:cNvSpPr txBox="1"/>
          <p:nvPr/>
        </p:nvSpPr>
        <p:spPr>
          <a:xfrm>
            <a:off x="6324604" y="2834403"/>
            <a:ext cx="3876675" cy="1021556"/>
          </a:xfrm>
          <a:prstGeom prst="round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252C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Public</a:t>
            </a:r>
          </a:p>
          <a:p>
            <a:pPr marL="171442" indent="-171442">
              <a:buFont typeface="Arial" panose="020B0604020202020204" pitchFamily="34" charset="0"/>
              <a:buChar char="•"/>
            </a:pPr>
            <a:r>
              <a:rPr lang="fr-FR" sz="12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Responsables CR</a:t>
            </a:r>
          </a:p>
          <a:p>
            <a:pPr marL="171442" indent="-171442">
              <a:buFont typeface="Arial" panose="020B0604020202020204" pitchFamily="34" charset="0"/>
              <a:buChar char="•"/>
            </a:pPr>
            <a:r>
              <a:rPr lang="fr-FR" sz="12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Tous gestionnaires de données de ressources continues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92AE6EA-07F4-BF8E-D2E3-423A6C8E4463}"/>
              </a:ext>
            </a:extLst>
          </p:cNvPr>
          <p:cNvSpPr txBox="1"/>
          <p:nvPr/>
        </p:nvSpPr>
        <p:spPr>
          <a:xfrm>
            <a:off x="6324603" y="4298428"/>
            <a:ext cx="3876675" cy="612934"/>
          </a:xfrm>
          <a:prstGeom prst="round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52C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Intervenante</a:t>
            </a:r>
          </a:p>
          <a:p>
            <a:r>
              <a:rPr lang="fr-FR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Morgane </a:t>
            </a:r>
            <a:r>
              <a:rPr lang="fr-FR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Parra</a:t>
            </a:r>
            <a:endParaRPr lang="fr-FR" sz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2EA721C7-7F59-897A-1CDA-F2EB0DDAEF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01278" y="174728"/>
            <a:ext cx="1860474" cy="528056"/>
          </a:xfrm>
          <a:prstGeom prst="rect">
            <a:avLst/>
          </a:prstGeom>
        </p:spPr>
      </p:pic>
      <p:pic>
        <p:nvPicPr>
          <p:cNvPr id="23" name="Graphique 22">
            <a:extLst>
              <a:ext uri="{FF2B5EF4-FFF2-40B4-BE49-F238E27FC236}">
                <a16:creationId xmlns:a16="http://schemas.microsoft.com/office/drawing/2014/main" id="{B81D11D4-835F-3D2E-D495-5FB272CAF8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11496" y="1665504"/>
            <a:ext cx="540000" cy="540000"/>
          </a:xfrm>
          <a:prstGeom prst="rect">
            <a:avLst/>
          </a:prstGeom>
        </p:spPr>
      </p:pic>
      <p:pic>
        <p:nvPicPr>
          <p:cNvPr id="39" name="Image 38" descr="Une image contenant texte, Police, cercle, Graphique&#10;&#10;Description générée automatiquement">
            <a:extLst>
              <a:ext uri="{FF2B5EF4-FFF2-40B4-BE49-F238E27FC236}">
                <a16:creationId xmlns:a16="http://schemas.microsoft.com/office/drawing/2014/main" id="{DC5DCC1B-1704-851C-5956-316D99E133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661" y="2313713"/>
            <a:ext cx="540001" cy="54000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38628FD-9252-CEE6-E765-E2950762A7DE}"/>
              </a:ext>
            </a:extLst>
          </p:cNvPr>
          <p:cNvSpPr txBox="1">
            <a:spLocks/>
          </p:cNvSpPr>
          <p:nvPr/>
        </p:nvSpPr>
        <p:spPr>
          <a:xfrm>
            <a:off x="1464412" y="1413138"/>
            <a:ext cx="9144000" cy="12611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>
              <a:solidFill>
                <a:srgbClr val="CF491B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5726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4CCD9-AB43-74CE-0DD2-6FFD72126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74776B9-25A7-81ED-ED08-3A14A0C5C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4253"/>
            <a:ext cx="11237592" cy="5854729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accent2"/>
                </a:solidFill>
              </a:rPr>
              <a:t> … Pour identifier un corpus de titres </a:t>
            </a:r>
          </a:p>
          <a:p>
            <a:pPr marL="0" indent="0">
              <a:buNone/>
            </a:pPr>
            <a:r>
              <a:rPr lang="fr-FR" sz="2400" dirty="0"/>
              <a:t> Via la recherche par département </a:t>
            </a:r>
          </a:p>
          <a:p>
            <a:pPr marL="0" indent="0">
              <a:buNone/>
            </a:pPr>
            <a:r>
              <a:rPr lang="fr-FR" sz="2400" dirty="0">
                <a:hlinkClick r:id="rId2"/>
              </a:rPr>
              <a:t>https://presselocaleancienne.bnf.fr/html/departements</a:t>
            </a:r>
            <a:r>
              <a:rPr lang="fr-FR" sz="2400" dirty="0"/>
              <a:t> </a:t>
            </a:r>
          </a:p>
          <a:p>
            <a:pPr marL="0" indent="0">
              <a:buNone/>
            </a:pPr>
            <a:r>
              <a:rPr lang="fr-FR" sz="2400" dirty="0"/>
              <a:t>Ou par thématiques, chronologies, langues, </a:t>
            </a:r>
          </a:p>
          <a:p>
            <a:pPr marL="0" indent="0">
              <a:buNone/>
            </a:pPr>
            <a:r>
              <a:rPr lang="fr-FR" sz="2400" dirty="0"/>
              <a:t>tendances politiques, etc. </a:t>
            </a:r>
          </a:p>
          <a:p>
            <a:pPr marL="0" indent="0">
              <a:buNone/>
            </a:pPr>
            <a:r>
              <a:rPr lang="fr-FR" sz="2400" dirty="0">
                <a:hlinkClick r:id="rId3"/>
              </a:rPr>
              <a:t>https://presselocaleancienne.bnf.fr/html/theme</a:t>
            </a:r>
            <a:r>
              <a:rPr lang="fr-FR" sz="2400" dirty="0"/>
              <a:t> </a:t>
            </a:r>
          </a:p>
          <a:p>
            <a:pPr marL="0" indent="0">
              <a:buNone/>
            </a:pPr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accent2"/>
                </a:solidFill>
              </a:rPr>
              <a:t> … Pour repérer des titres numérisés </a:t>
            </a:r>
          </a:p>
          <a:p>
            <a:pPr marL="0" indent="0">
              <a:buNone/>
            </a:pPr>
            <a:r>
              <a:rPr lang="fr-FR" sz="2400" dirty="0"/>
              <a:t>Via les résultats de recherche</a:t>
            </a:r>
          </a:p>
          <a:p>
            <a:pPr marL="0" indent="0">
              <a:buNone/>
            </a:pPr>
            <a:r>
              <a:rPr lang="fr-FR" sz="2400" dirty="0"/>
              <a:t>Via l’onglet « journaux numérisés » </a:t>
            </a:r>
          </a:p>
          <a:p>
            <a:pPr marL="0" indent="0">
              <a:buNone/>
            </a:pPr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accent2"/>
                </a:solidFill>
              </a:rPr>
              <a:t> … Constituer un corpus à intégrer à mon plan</a:t>
            </a:r>
          </a:p>
          <a:p>
            <a:pPr marL="0" indent="0">
              <a:buNone/>
            </a:pPr>
            <a:r>
              <a:rPr lang="fr-FR" sz="2400" dirty="0"/>
              <a:t>Export des résultats (contient l’ISSN)</a:t>
            </a: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7714652A-7D6D-06A3-E51E-1A32A7445094}"/>
              </a:ext>
            </a:extLst>
          </p:cNvPr>
          <p:cNvSpPr txBox="1">
            <a:spLocks/>
          </p:cNvSpPr>
          <p:nvPr/>
        </p:nvSpPr>
        <p:spPr>
          <a:xfrm>
            <a:off x="477204" y="-2551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solidFill>
                  <a:srgbClr val="CF491B"/>
                </a:solidFill>
                <a:latin typeface="Arial Unicode MS" panose="020B0604020202020204" pitchFamily="34" charset="-128"/>
              </a:rPr>
              <a:t>Utiliser Presse Locale Ancienne…</a:t>
            </a:r>
            <a:endParaRPr lang="fr-FR" sz="3200" dirty="0">
              <a:latin typeface="Arial Unicode MS" panose="020B0604020202020204" pitchFamily="34" charset="-128"/>
            </a:endParaRPr>
          </a:p>
        </p:txBody>
      </p:sp>
      <p:pic>
        <p:nvPicPr>
          <p:cNvPr id="13" name="Image 12" descr="Une image contenant texte, Police, cercle, Graphique&#10;&#10;Description générée automatiquement">
            <a:extLst>
              <a:ext uri="{FF2B5EF4-FFF2-40B4-BE49-F238E27FC236}">
                <a16:creationId xmlns:a16="http://schemas.microsoft.com/office/drawing/2014/main" id="{2FA7D8EF-1523-6D2E-DE83-B611E6935E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841" y="1413226"/>
            <a:ext cx="432000" cy="432000"/>
          </a:xfrm>
          <a:prstGeom prst="rect">
            <a:avLst/>
          </a:prstGeom>
        </p:spPr>
      </p:pic>
      <p:pic>
        <p:nvPicPr>
          <p:cNvPr id="2" name="Graphique 1">
            <a:extLst>
              <a:ext uri="{FF2B5EF4-FFF2-40B4-BE49-F238E27FC236}">
                <a16:creationId xmlns:a16="http://schemas.microsoft.com/office/drawing/2014/main" id="{A47A5F5A-87F4-5920-7AEB-B908FB3F39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07792" y="928843"/>
            <a:ext cx="468000" cy="46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85E29E9-9F56-45C8-B222-E646181DCF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7565" y="893314"/>
            <a:ext cx="2705239" cy="297830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BDD5946-E9CB-5374-5873-970E3DD445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7565" y="4188219"/>
            <a:ext cx="2635385" cy="1663786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291663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1555B-5210-5C53-43A7-6855C040A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7E6E248D-87D2-41D9-EBCF-98B3E9EC4FC3}"/>
              </a:ext>
            </a:extLst>
          </p:cNvPr>
          <p:cNvSpPr txBox="1">
            <a:spLocks/>
          </p:cNvSpPr>
          <p:nvPr/>
        </p:nvSpPr>
        <p:spPr>
          <a:xfrm>
            <a:off x="646585" y="-2702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solidFill>
                  <a:srgbClr val="CF491B"/>
                </a:solidFill>
                <a:latin typeface="Arial Unicode MS" panose="020B0604020202020204" pitchFamily="34" charset="-128"/>
              </a:rPr>
              <a:t>Repérer des numérisations avec ZDB</a:t>
            </a:r>
            <a:endParaRPr lang="fr-FR" sz="3200" dirty="0">
              <a:latin typeface="Arial Unicode MS" panose="020B0604020202020204" pitchFamily="34" charset="-128"/>
            </a:endParaRPr>
          </a:p>
        </p:txBody>
      </p:sp>
      <p:pic>
        <p:nvPicPr>
          <p:cNvPr id="13" name="Image 12" descr="Une image contenant texte, Police, cercle, Graphique&#10;&#10;Description générée automatiquement">
            <a:extLst>
              <a:ext uri="{FF2B5EF4-FFF2-40B4-BE49-F238E27FC236}">
                <a16:creationId xmlns:a16="http://schemas.microsoft.com/office/drawing/2014/main" id="{22986736-A8A3-FEDF-FE94-DF59CDC09E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9993" y="964843"/>
            <a:ext cx="432000" cy="432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012E3CE-9656-6081-BD1B-02D11ACCC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359" y="1248613"/>
            <a:ext cx="7887105" cy="5296172"/>
          </a:xfrm>
          <a:prstGeom prst="rect">
            <a:avLst/>
          </a:prstGeom>
        </p:spPr>
      </p:pic>
      <p:pic>
        <p:nvPicPr>
          <p:cNvPr id="11" name="Image 10" descr="Une image contenant Police, Graphique, graphisme, Magenta&#10;&#10;Description générée automatiquement">
            <a:extLst>
              <a:ext uri="{FF2B5EF4-FFF2-40B4-BE49-F238E27FC236}">
                <a16:creationId xmlns:a16="http://schemas.microsoft.com/office/drawing/2014/main" id="{90E4616E-80AC-4854-8C92-97B82B28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2" t="946" r="64861" b="2677"/>
          <a:stretch/>
        </p:blipFill>
        <p:spPr>
          <a:xfrm>
            <a:off x="0" y="839794"/>
            <a:ext cx="1293171" cy="971537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CA2A5E90-969A-FD81-4B5B-F741074FFD38}"/>
              </a:ext>
            </a:extLst>
          </p:cNvPr>
          <p:cNvSpPr/>
          <p:nvPr/>
        </p:nvSpPr>
        <p:spPr>
          <a:xfrm>
            <a:off x="3707480" y="5077721"/>
            <a:ext cx="930302" cy="580446"/>
          </a:xfrm>
          <a:prstGeom prst="roundRect">
            <a:avLst/>
          </a:prstGeom>
          <a:solidFill>
            <a:schemeClr val="accent2">
              <a:alpha val="2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Unicode MS" panose="020B0604020202020204" pitchFamily="34" charset="-128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C1EBBEE-A20A-8559-6BCF-E898A228B9DF}"/>
              </a:ext>
            </a:extLst>
          </p:cNvPr>
          <p:cNvSpPr txBox="1"/>
          <p:nvPr/>
        </p:nvSpPr>
        <p:spPr>
          <a:xfrm>
            <a:off x="0" y="1964848"/>
            <a:ext cx="326091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accent2"/>
                </a:solidFill>
                <a:latin typeface="Arial Unicode MS" panose="020B0604020202020204" pitchFamily="34" charset="-128"/>
              </a:rPr>
              <a:t>Filtre « </a:t>
            </a:r>
            <a:r>
              <a:rPr lang="fr-FR" sz="2000" dirty="0" err="1">
                <a:solidFill>
                  <a:schemeClr val="accent2"/>
                </a:solidFill>
                <a:latin typeface="Arial Unicode MS" panose="020B0604020202020204" pitchFamily="34" charset="-128"/>
              </a:rPr>
              <a:t>Digitisation</a:t>
            </a:r>
            <a:r>
              <a:rPr lang="fr-FR" sz="2000" dirty="0">
                <a:solidFill>
                  <a:schemeClr val="accent2"/>
                </a:solidFill>
                <a:latin typeface="Arial Unicode MS" panose="020B0604020202020204" pitchFamily="34" charset="-128"/>
              </a:rPr>
              <a:t> » : </a:t>
            </a:r>
          </a:p>
          <a:p>
            <a:r>
              <a:rPr lang="fr-FR" sz="2000" dirty="0">
                <a:latin typeface="Arial Unicode MS" panose="020B0604020202020204" pitchFamily="34" charset="-128"/>
              </a:rPr>
              <a:t>Pour filtrer les titres déjà numérisés et/ou ceux en cours de numérisation</a:t>
            </a:r>
          </a:p>
          <a:p>
            <a:endParaRPr lang="fr-FR" sz="2000" dirty="0">
              <a:latin typeface="Arial Unicode MS" panose="020B0604020202020204" pitchFamily="34" charset="-128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i="1" dirty="0">
                <a:solidFill>
                  <a:schemeClr val="accent2"/>
                </a:solidFill>
                <a:latin typeface="Arial Unicode MS" panose="020B0604020202020204" pitchFamily="34" charset="-128"/>
              </a:rPr>
              <a:t>Repère des titres numérisés non identifiés via PLA</a:t>
            </a:r>
          </a:p>
          <a:p>
            <a:endParaRPr lang="fr-FR" sz="1600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8462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9E141-14E9-4E0A-87C6-0FD9A5D17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600D1CE0-AA87-84A1-2AE7-EBB51CC11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8" y="928843"/>
            <a:ext cx="11237592" cy="5854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>
                <a:solidFill>
                  <a:schemeClr val="accent2"/>
                </a:solidFill>
              </a:rPr>
              <a:t>Comparer les données de Presse Locale Ancienne/ZDB et </a:t>
            </a:r>
            <a:r>
              <a:rPr lang="fr-FR" err="1">
                <a:solidFill>
                  <a:schemeClr val="accent2"/>
                </a:solidFill>
              </a:rPr>
              <a:t>Periscope</a:t>
            </a:r>
            <a:endParaRPr lang="fr-FR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400"/>
              <a:t> Via la recherche par ISSN </a:t>
            </a:r>
          </a:p>
          <a:p>
            <a:pPr marL="0" indent="0">
              <a:buNone/>
            </a:pPr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BF8B381-E621-F8DC-DC25-0EB6DE12F868}"/>
              </a:ext>
            </a:extLst>
          </p:cNvPr>
          <p:cNvSpPr txBox="1">
            <a:spLocks/>
          </p:cNvSpPr>
          <p:nvPr/>
        </p:nvSpPr>
        <p:spPr>
          <a:xfrm>
            <a:off x="477204" y="-2551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solidFill>
                  <a:srgbClr val="CF491B"/>
                </a:solidFill>
                <a:latin typeface="Arial Unicode MS" panose="020B0604020202020204" pitchFamily="34" charset="-128"/>
              </a:rPr>
              <a:t>Comparaison et enrichissements</a:t>
            </a:r>
            <a:endParaRPr lang="fr-FR" sz="3200" dirty="0">
              <a:latin typeface="Arial Unicode MS" panose="020B0604020202020204" pitchFamily="34" charset="-128"/>
            </a:endParaRPr>
          </a:p>
        </p:txBody>
      </p:sp>
      <p:pic>
        <p:nvPicPr>
          <p:cNvPr id="13" name="Image 12" descr="Une image contenant texte, Police, cercle, Graphique&#10;&#10;Description générée automatiquement">
            <a:extLst>
              <a:ext uri="{FF2B5EF4-FFF2-40B4-BE49-F238E27FC236}">
                <a16:creationId xmlns:a16="http://schemas.microsoft.com/office/drawing/2014/main" id="{B4306991-76CC-C215-A301-201E9D4A62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841" y="1413226"/>
            <a:ext cx="432000" cy="432000"/>
          </a:xfrm>
          <a:prstGeom prst="rect">
            <a:avLst/>
          </a:prstGeom>
        </p:spPr>
      </p:pic>
      <p:pic>
        <p:nvPicPr>
          <p:cNvPr id="2" name="Graphique 1">
            <a:extLst>
              <a:ext uri="{FF2B5EF4-FFF2-40B4-BE49-F238E27FC236}">
                <a16:creationId xmlns:a16="http://schemas.microsoft.com/office/drawing/2014/main" id="{A5679A73-5DAE-0CBE-7ACE-019F28EBF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07792" y="928843"/>
            <a:ext cx="468000" cy="46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3D7B571-293C-056E-6587-0F14400BA6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993674"/>
            <a:ext cx="9703299" cy="440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3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8186B-34C7-8318-60B5-9BEAC999A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0ECDCBD5-BD00-B9A1-4BFD-219559F60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8" y="928843"/>
            <a:ext cx="11237592" cy="5854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solidFill>
                  <a:schemeClr val="accent2"/>
                </a:solidFill>
              </a:rPr>
              <a:t>Comparer les données de Presse Locale Ancienne/ZDB et </a:t>
            </a:r>
            <a:r>
              <a:rPr lang="fr-FR" sz="2400" dirty="0" err="1">
                <a:solidFill>
                  <a:schemeClr val="accent2"/>
                </a:solidFill>
              </a:rPr>
              <a:t>Periscope</a:t>
            </a:r>
            <a:endParaRPr lang="fr-FR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 Comparaison des titres déjà numérisés repérés par PLA et/ou ZDB</a:t>
            </a:r>
          </a:p>
          <a:p>
            <a:pPr marL="0" indent="0">
              <a:buNone/>
            </a:pPr>
            <a:r>
              <a:rPr lang="fr-FR" sz="1800" dirty="0"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  <a:t>Cela permet d’obtenir les PPN </a:t>
            </a:r>
            <a:r>
              <a:rPr lang="fr-FR" sz="1800" dirty="0" err="1"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  <a:t>Sudoc</a:t>
            </a:r>
            <a:r>
              <a:rPr lang="fr-FR" sz="1800" dirty="0"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  <a:t> et de vérifier que ces numérisations y sont bien signalées </a:t>
            </a:r>
          </a:p>
          <a:p>
            <a:pPr marL="0" indent="0">
              <a:buNone/>
            </a:pPr>
            <a:r>
              <a:rPr lang="fr-FR" sz="1800" b="1" i="1" dirty="0"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  <a:t>&gt;&gt; Attention : la </a:t>
            </a:r>
            <a:r>
              <a:rPr lang="fr-FR" sz="1800" b="1" i="1" dirty="0" err="1"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  <a:t>BnF</a:t>
            </a:r>
            <a:r>
              <a:rPr lang="fr-FR" sz="1800" b="1" i="1" dirty="0"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  <a:t> ne produit pas de notices pour les reproductions électroniques, tous les résultats PLA renverront à des notices imprimées dans le </a:t>
            </a:r>
            <a:r>
              <a:rPr lang="fr-FR" sz="1800" b="1" i="1" dirty="0" err="1"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  <a:t>Sudoc</a:t>
            </a:r>
            <a:r>
              <a:rPr lang="fr-FR" sz="1800" b="1" i="1" dirty="0"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  <a:t>(</a:t>
            </a:r>
            <a:r>
              <a:rPr lang="fr-FR" sz="1800" i="1" dirty="0" err="1">
                <a:solidFill>
                  <a:schemeClr val="accent2"/>
                </a:solidFill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  <a:t>WinIBW</a:t>
            </a:r>
            <a:r>
              <a:rPr lang="fr-FR" sz="1800" i="1" dirty="0">
                <a:solidFill>
                  <a:schemeClr val="accent2"/>
                </a:solidFill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  <a:t> : recherche </a:t>
            </a:r>
            <a:r>
              <a:rPr lang="fr-FR" sz="1800" i="1" dirty="0" err="1">
                <a:solidFill>
                  <a:schemeClr val="accent2"/>
                </a:solidFill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  <a:t>aff</a:t>
            </a:r>
            <a:r>
              <a:rPr lang="fr-FR" sz="1800" i="1" dirty="0">
                <a:solidFill>
                  <a:schemeClr val="accent2"/>
                </a:solidFill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  <a:t> K :456 lien Reproduit comme</a:t>
            </a:r>
            <a:r>
              <a:rPr lang="fr-FR" sz="1800" dirty="0"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 Comparaison des titres non numérisés repérés par PLA et/ou ZDB</a:t>
            </a:r>
          </a:p>
          <a:p>
            <a:pPr marL="0" indent="0">
              <a:buNone/>
            </a:pPr>
            <a:r>
              <a:rPr lang="fr-FR" sz="1800" dirty="0">
                <a:cs typeface="Times New Roman" panose="02020603050405020304" pitchFamily="18" charset="0"/>
              </a:rPr>
              <a:t>Pour repérer d’autres titres à ajouter à mon PCPP </a:t>
            </a:r>
          </a:p>
          <a:p>
            <a:pPr marL="0" indent="0">
              <a:buNone/>
            </a:pPr>
            <a:r>
              <a:rPr lang="fr-FR" sz="1800" dirty="0">
                <a:cs typeface="Times New Roman" panose="02020603050405020304" pitchFamily="18" charset="0"/>
              </a:rPr>
              <a:t>Pour croiser le critère « non numérisé », avec le critère de rareté et l’appartenance éventuelle à d’autres PCPP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schemeClr val="accent2"/>
                </a:solidFill>
                <a:cs typeface="Times New Roman" panose="02020603050405020304" pitchFamily="18" charset="0"/>
              </a:rPr>
              <a:t>L’export PLA permet de repérer d’un coup d’œil les titres sans ISSN</a:t>
            </a:r>
          </a:p>
          <a:p>
            <a:pPr marL="0" indent="0">
              <a:buNone/>
            </a:pPr>
            <a:endParaRPr lang="fr-FR" sz="1600" dirty="0">
              <a:cs typeface="Times New Roman" panose="02020603050405020304" pitchFamily="18" charset="0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370A523-CA58-1261-03FD-10FD83BF87B1}"/>
              </a:ext>
            </a:extLst>
          </p:cNvPr>
          <p:cNvSpPr txBox="1">
            <a:spLocks/>
          </p:cNvSpPr>
          <p:nvPr/>
        </p:nvSpPr>
        <p:spPr>
          <a:xfrm>
            <a:off x="477204" y="-2551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solidFill>
                  <a:srgbClr val="CF491B"/>
                </a:solidFill>
                <a:latin typeface="Arial Unicode MS" panose="020B0604020202020204" pitchFamily="34" charset="-128"/>
              </a:rPr>
              <a:t>Comparaison et enrichissements</a:t>
            </a:r>
            <a:endParaRPr lang="fr-FR" sz="3200" dirty="0">
              <a:latin typeface="Arial Unicode MS" panose="020B0604020202020204" pitchFamily="34" charset="-128"/>
            </a:endParaRPr>
          </a:p>
        </p:txBody>
      </p:sp>
      <p:pic>
        <p:nvPicPr>
          <p:cNvPr id="13" name="Image 12" descr="Une image contenant texte, Police, cercle, Graphique&#10;&#10;Description générée automatiquement">
            <a:extLst>
              <a:ext uri="{FF2B5EF4-FFF2-40B4-BE49-F238E27FC236}">
                <a16:creationId xmlns:a16="http://schemas.microsoft.com/office/drawing/2014/main" id="{3EB2FD8D-E169-A070-0A90-F07660CAD5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841" y="1413226"/>
            <a:ext cx="432000" cy="432000"/>
          </a:xfrm>
          <a:prstGeom prst="rect">
            <a:avLst/>
          </a:prstGeom>
        </p:spPr>
      </p:pic>
      <p:pic>
        <p:nvPicPr>
          <p:cNvPr id="2" name="Graphique 1">
            <a:extLst>
              <a:ext uri="{FF2B5EF4-FFF2-40B4-BE49-F238E27FC236}">
                <a16:creationId xmlns:a16="http://schemas.microsoft.com/office/drawing/2014/main" id="{538D657F-A003-0F75-E886-5E2883DA0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07792" y="92884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46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520D6-8963-5038-87E8-D370CEC73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80E53F87-5F54-99BC-08CC-7442F5B29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8" y="1104129"/>
            <a:ext cx="11237592" cy="585472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accent2"/>
                </a:solidFill>
              </a:rPr>
              <a:t> </a:t>
            </a:r>
            <a:r>
              <a:rPr lang="fr-FR" sz="2400" dirty="0" err="1">
                <a:solidFill>
                  <a:schemeClr val="accent2"/>
                </a:solidFill>
              </a:rPr>
              <a:t>Bibliostratus</a:t>
            </a:r>
            <a:r>
              <a:rPr lang="fr-FR" sz="2400" dirty="0">
                <a:solidFill>
                  <a:schemeClr val="accent2"/>
                </a:solidFill>
              </a:rPr>
              <a:t> : </a:t>
            </a:r>
            <a:r>
              <a:rPr lang="fr-FR" sz="2400" dirty="0" err="1">
                <a:solidFill>
                  <a:schemeClr val="accent2"/>
                </a:solidFill>
              </a:rPr>
              <a:t>STRatégie</a:t>
            </a:r>
            <a:r>
              <a:rPr lang="fr-FR" sz="2400" dirty="0">
                <a:solidFill>
                  <a:schemeClr val="accent2"/>
                </a:solidFill>
              </a:rPr>
              <a:t> d'Alignement d'</a:t>
            </a:r>
            <a:r>
              <a:rPr lang="fr-FR" sz="2400" dirty="0" err="1">
                <a:solidFill>
                  <a:schemeClr val="accent2"/>
                </a:solidFill>
              </a:rPr>
              <a:t>URIs</a:t>
            </a:r>
            <a:r>
              <a:rPr lang="fr-FR" sz="2400" dirty="0">
                <a:solidFill>
                  <a:schemeClr val="accent2"/>
                </a:solidFill>
              </a:rPr>
              <a:t> pour la Transition bibliographique </a:t>
            </a:r>
          </a:p>
          <a:p>
            <a:pPr marL="0" indent="0">
              <a:buNone/>
            </a:pPr>
            <a:r>
              <a:rPr lang="fr-FR" sz="2000" dirty="0"/>
              <a:t>Un outil développé dans le cadre de la TB pour réaliser des comparaisons et des rapprochements entre les données d’un catalogue local et celles de la </a:t>
            </a:r>
            <a:r>
              <a:rPr lang="fr-FR" sz="2000" dirty="0" err="1"/>
              <a:t>BnF</a:t>
            </a:r>
            <a:r>
              <a:rPr lang="fr-FR" sz="2000" dirty="0"/>
              <a:t> et du </a:t>
            </a:r>
            <a:r>
              <a:rPr lang="fr-FR" sz="2000" dirty="0" err="1"/>
              <a:t>Sudoc</a:t>
            </a:r>
            <a:endParaRPr lang="fr-FR" sz="2000" dirty="0"/>
          </a:p>
          <a:p>
            <a:pPr marL="0" indent="0">
              <a:buNone/>
            </a:pPr>
            <a:endParaRPr lang="fr-FR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B7B08A5-D03E-2AB2-3D17-ABE845B8D0BA}"/>
              </a:ext>
            </a:extLst>
          </p:cNvPr>
          <p:cNvSpPr txBox="1">
            <a:spLocks/>
          </p:cNvSpPr>
          <p:nvPr/>
        </p:nvSpPr>
        <p:spPr>
          <a:xfrm>
            <a:off x="477204" y="-2551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solidFill>
                  <a:srgbClr val="CF491B"/>
                </a:solidFill>
                <a:latin typeface="Arial Unicode MS" panose="020B0604020202020204" pitchFamily="34" charset="-128"/>
              </a:rPr>
              <a:t>Repérer des numérisations avec </a:t>
            </a:r>
            <a:r>
              <a:rPr lang="fr-FR" sz="3200" b="1" dirty="0" err="1">
                <a:solidFill>
                  <a:srgbClr val="CF491B"/>
                </a:solidFill>
                <a:latin typeface="Arial Unicode MS" panose="020B0604020202020204" pitchFamily="34" charset="-128"/>
              </a:rPr>
              <a:t>Bibliostratus</a:t>
            </a:r>
            <a:r>
              <a:rPr lang="fr-FR" sz="3200" b="1" dirty="0">
                <a:solidFill>
                  <a:srgbClr val="CF491B"/>
                </a:solidFill>
                <a:latin typeface="Arial Unicode MS" panose="020B0604020202020204" pitchFamily="34" charset="-128"/>
              </a:rPr>
              <a:t> : </a:t>
            </a:r>
            <a:endParaRPr lang="fr-FR" sz="3200" dirty="0">
              <a:latin typeface="Arial Unicode MS" panose="020B0604020202020204" pitchFamily="34" charset="-128"/>
            </a:endParaRPr>
          </a:p>
        </p:txBody>
      </p:sp>
      <p:pic>
        <p:nvPicPr>
          <p:cNvPr id="13" name="Image 12" descr="Une image contenant texte, Police, cercle, Graphique&#10;&#10;Description générée automatiquement">
            <a:extLst>
              <a:ext uri="{FF2B5EF4-FFF2-40B4-BE49-F238E27FC236}">
                <a16:creationId xmlns:a16="http://schemas.microsoft.com/office/drawing/2014/main" id="{9BD58141-9254-7263-2FE1-648E0A243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792" y="928843"/>
            <a:ext cx="432000" cy="432000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F4B346CB-6D8B-14EB-F5F5-A71753E45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6210" b="-622"/>
          <a:stretch/>
        </p:blipFill>
        <p:spPr>
          <a:xfrm>
            <a:off x="11503108" y="1435271"/>
            <a:ext cx="713368" cy="612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3E9B660-A7BB-DA6D-88C1-48044688C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08" y="2806412"/>
            <a:ext cx="5863391" cy="39240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EDF96C3-5969-B00D-82EB-2D3A637F9C03}"/>
              </a:ext>
            </a:extLst>
          </p:cNvPr>
          <p:cNvSpPr txBox="1"/>
          <p:nvPr/>
        </p:nvSpPr>
        <p:spPr>
          <a:xfrm>
            <a:off x="6212402" y="2828835"/>
            <a:ext cx="48773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accent2"/>
                </a:solidFill>
                <a:latin typeface="Arial Unicode MS" panose="020B0604020202020204" pitchFamily="34" charset="-128"/>
              </a:rPr>
              <a:t>Le module blanc : </a:t>
            </a:r>
          </a:p>
          <a:p>
            <a:r>
              <a:rPr lang="fr-FR" sz="2000" dirty="0">
                <a:latin typeface="Arial Unicode MS" panose="020B0604020202020204" pitchFamily="34" charset="-128"/>
              </a:rPr>
              <a:t>Aligner ses données avec celles de la </a:t>
            </a:r>
            <a:r>
              <a:rPr lang="fr-FR" sz="2000" dirty="0" err="1">
                <a:latin typeface="Arial Unicode MS" panose="020B0604020202020204" pitchFamily="34" charset="-128"/>
              </a:rPr>
              <a:t>BnF</a:t>
            </a:r>
            <a:r>
              <a:rPr lang="fr-FR" sz="2000" dirty="0">
                <a:latin typeface="Arial Unicode MS" panose="020B0604020202020204" pitchFamily="34" charset="-128"/>
              </a:rPr>
              <a:t> ou avec celles du </a:t>
            </a:r>
            <a:r>
              <a:rPr lang="fr-FR" sz="2000" dirty="0" err="1">
                <a:latin typeface="Arial Unicode MS" panose="020B0604020202020204" pitchFamily="34" charset="-128"/>
              </a:rPr>
              <a:t>Sudoc</a:t>
            </a:r>
            <a:endParaRPr lang="fr-FR" sz="2000" dirty="0">
              <a:latin typeface="Arial Unicode MS" panose="020B0604020202020204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>
              <a:latin typeface="Arial Unicode MS" panose="020B0604020202020204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>
              <a:latin typeface="Arial Unicode MS" panose="020B0604020202020204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accent2"/>
                </a:solidFill>
                <a:latin typeface="Arial Unicode MS" panose="020B0604020202020204" pitchFamily="34" charset="-128"/>
              </a:rPr>
              <a:t>Le module rouge : </a:t>
            </a:r>
          </a:p>
          <a:p>
            <a:r>
              <a:rPr lang="fr-FR" sz="2000" dirty="0">
                <a:latin typeface="Arial Unicode MS" panose="020B0604020202020204" pitchFamily="34" charset="-128"/>
              </a:rPr>
              <a:t>Après alignement, exporter des notices/des données depuis le catalogue général de la </a:t>
            </a:r>
            <a:r>
              <a:rPr lang="fr-FR" sz="2000" dirty="0" err="1">
                <a:latin typeface="Arial Unicode MS" panose="020B0604020202020204" pitchFamily="34" charset="-128"/>
              </a:rPr>
              <a:t>BnF</a:t>
            </a:r>
            <a:r>
              <a:rPr lang="fr-FR" sz="2000" dirty="0">
                <a:latin typeface="Arial Unicode MS" panose="020B0604020202020204" pitchFamily="34" charset="-128"/>
              </a:rPr>
              <a:t> ou depuis le </a:t>
            </a:r>
            <a:r>
              <a:rPr lang="fr-FR" sz="2000" dirty="0" err="1">
                <a:latin typeface="Arial Unicode MS" panose="020B0604020202020204" pitchFamily="34" charset="-128"/>
              </a:rPr>
              <a:t>Sudoc</a:t>
            </a:r>
            <a:endParaRPr lang="fr-FR" sz="2000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2289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E5454-9391-CC2A-7935-657CAAFA4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F3BEEACA-0AF1-24EC-1CBB-84AD47B23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8" y="811884"/>
            <a:ext cx="12270722" cy="585472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accent2"/>
                </a:solidFill>
              </a:rPr>
              <a:t> Utiliser le module blanc de </a:t>
            </a:r>
            <a:r>
              <a:rPr lang="fr-FR" sz="2400" dirty="0" err="1">
                <a:solidFill>
                  <a:schemeClr val="accent2"/>
                </a:solidFill>
              </a:rPr>
              <a:t>Bibliostratus</a:t>
            </a:r>
            <a:endParaRPr lang="fr-FR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fr-FR" sz="2000" dirty="0"/>
              <a:t>1 fichier en entrée 	      1 ou plusieurs fichiers résultat en sortie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dirty="0"/>
              <a:t>Structure du fichier tabulé : </a:t>
            </a:r>
            <a:r>
              <a:rPr lang="fr-FR" sz="2000" dirty="0" err="1"/>
              <a:t>NumNotice</a:t>
            </a:r>
            <a:r>
              <a:rPr lang="fr-FR" sz="2000" dirty="0"/>
              <a:t>&gt;FRBNF&gt;ARK&gt;ISSN&gt;Titre&gt;Auteur&gt;Date&gt;Lieu </a:t>
            </a:r>
          </a:p>
          <a:p>
            <a:pPr marL="0" indent="0">
              <a:buNone/>
            </a:pPr>
            <a:endParaRPr lang="fr-FR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87FF84F-4A6A-CD9E-29DE-5E20AB273AC3}"/>
              </a:ext>
            </a:extLst>
          </p:cNvPr>
          <p:cNvSpPr txBox="1">
            <a:spLocks/>
          </p:cNvSpPr>
          <p:nvPr/>
        </p:nvSpPr>
        <p:spPr>
          <a:xfrm>
            <a:off x="477204" y="-2551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solidFill>
                  <a:srgbClr val="CF491B"/>
                </a:solidFill>
                <a:latin typeface="Arial Unicode MS" panose="020B0604020202020204" pitchFamily="34" charset="-128"/>
              </a:rPr>
              <a:t>Repérer des numérisations avec </a:t>
            </a:r>
            <a:r>
              <a:rPr lang="fr-FR" sz="3200" b="1" dirty="0" err="1">
                <a:solidFill>
                  <a:srgbClr val="CF491B"/>
                </a:solidFill>
                <a:latin typeface="Arial Unicode MS" panose="020B0604020202020204" pitchFamily="34" charset="-128"/>
              </a:rPr>
              <a:t>Bibliostratus</a:t>
            </a:r>
            <a:r>
              <a:rPr lang="fr-FR" sz="3200" b="1" dirty="0">
                <a:solidFill>
                  <a:srgbClr val="CF491B"/>
                </a:solidFill>
                <a:latin typeface="Arial Unicode MS" panose="020B0604020202020204" pitchFamily="34" charset="-128"/>
              </a:rPr>
              <a:t> : </a:t>
            </a:r>
            <a:endParaRPr lang="fr-FR" sz="3200" dirty="0">
              <a:latin typeface="Arial Unicode MS" panose="020B0604020202020204" pitchFamily="34" charset="-128"/>
            </a:endParaRPr>
          </a:p>
        </p:txBody>
      </p:sp>
      <p:pic>
        <p:nvPicPr>
          <p:cNvPr id="13" name="Image 12" descr="Une image contenant texte, Police, cercle, Graphique&#10;&#10;Description générée automatiquement">
            <a:extLst>
              <a:ext uri="{FF2B5EF4-FFF2-40B4-BE49-F238E27FC236}">
                <a16:creationId xmlns:a16="http://schemas.microsoft.com/office/drawing/2014/main" id="{C7D8F90A-927E-EEBB-4642-EF9E94B77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792" y="928843"/>
            <a:ext cx="432000" cy="432000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E9D4FEAB-0FF3-4302-5BCD-E244E9CC1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6210" b="-622"/>
          <a:stretch/>
        </p:blipFill>
        <p:spPr>
          <a:xfrm>
            <a:off x="11503108" y="1435271"/>
            <a:ext cx="713368" cy="612000"/>
          </a:xfrm>
          <a:prstGeom prst="rect">
            <a:avLst/>
          </a:prstGeom>
        </p:spPr>
      </p:pic>
      <p:sp>
        <p:nvSpPr>
          <p:cNvPr id="5" name="Flèche : droite rayée 4">
            <a:extLst>
              <a:ext uri="{FF2B5EF4-FFF2-40B4-BE49-F238E27FC236}">
                <a16:creationId xmlns:a16="http://schemas.microsoft.com/office/drawing/2014/main" id="{FB782ED1-B7A6-F422-AF85-A04F6E0FC8F6}"/>
              </a:ext>
            </a:extLst>
          </p:cNvPr>
          <p:cNvSpPr/>
          <p:nvPr/>
        </p:nvSpPr>
        <p:spPr>
          <a:xfrm>
            <a:off x="2321341" y="1222181"/>
            <a:ext cx="988829" cy="432000"/>
          </a:xfrm>
          <a:prstGeom prst="stripedRightArrow">
            <a:avLst/>
          </a:prstGeom>
          <a:solidFill>
            <a:schemeClr val="accent2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Unicode MS" panose="020B0604020202020204" pitchFamily="34" charset="-128"/>
            </a:endParaRPr>
          </a:p>
        </p:txBody>
      </p:sp>
      <p:pic>
        <p:nvPicPr>
          <p:cNvPr id="10" name="Image 9" descr="Une image contenant texte, capture d’écran, logiciel, nombre&#10;&#10;Description générée automatiquement">
            <a:extLst>
              <a:ext uri="{FF2B5EF4-FFF2-40B4-BE49-F238E27FC236}">
                <a16:creationId xmlns:a16="http://schemas.microsoft.com/office/drawing/2014/main" id="{188552E0-8E8C-C077-E6BE-4EEEA9198457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8" y="2137446"/>
            <a:ext cx="8557200" cy="47736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9CBAA933-58B8-3708-0D77-C115B916DC28}"/>
              </a:ext>
            </a:extLst>
          </p:cNvPr>
          <p:cNvSpPr/>
          <p:nvPr/>
        </p:nvSpPr>
        <p:spPr>
          <a:xfrm>
            <a:off x="219739" y="4618341"/>
            <a:ext cx="1127051" cy="202018"/>
          </a:xfrm>
          <a:prstGeom prst="ellipse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Unicode MS" panose="020B0604020202020204" pitchFamily="34" charset="-128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61BDE0AF-9102-A533-D7D7-A98624192CED}"/>
              </a:ext>
            </a:extLst>
          </p:cNvPr>
          <p:cNvSpPr/>
          <p:nvPr/>
        </p:nvSpPr>
        <p:spPr>
          <a:xfrm>
            <a:off x="116208" y="6234224"/>
            <a:ext cx="1127051" cy="202018"/>
          </a:xfrm>
          <a:prstGeom prst="ellipse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Unicode MS" panose="020B0604020202020204" pitchFamily="34" charset="-128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A199F19-EE2D-A866-51A2-FB7EDDE3DE3E}"/>
              </a:ext>
            </a:extLst>
          </p:cNvPr>
          <p:cNvSpPr/>
          <p:nvPr/>
        </p:nvSpPr>
        <p:spPr>
          <a:xfrm>
            <a:off x="4962398" y="3585471"/>
            <a:ext cx="2267203" cy="391502"/>
          </a:xfrm>
          <a:prstGeom prst="ellipse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Unicode MS" panose="020B0604020202020204" pitchFamily="34" charset="-128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6861E6C-0401-7C04-4A54-1B1AFBBC9565}"/>
              </a:ext>
            </a:extLst>
          </p:cNvPr>
          <p:cNvSpPr/>
          <p:nvPr/>
        </p:nvSpPr>
        <p:spPr>
          <a:xfrm>
            <a:off x="4962398" y="4842019"/>
            <a:ext cx="878257" cy="202018"/>
          </a:xfrm>
          <a:prstGeom prst="ellipse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Unicode MS" panose="020B0604020202020204" pitchFamily="34" charset="-12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F1C719-789D-310C-6DFE-699B7FA62F3B}"/>
              </a:ext>
            </a:extLst>
          </p:cNvPr>
          <p:cNvSpPr/>
          <p:nvPr/>
        </p:nvSpPr>
        <p:spPr>
          <a:xfrm>
            <a:off x="7582623" y="3083443"/>
            <a:ext cx="1178606" cy="1091742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Unicode MS" panose="020B0604020202020204" pitchFamily="34" charset="-128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CC0A959-7AF0-9839-E599-87BC8F328D0D}"/>
              </a:ext>
            </a:extLst>
          </p:cNvPr>
          <p:cNvSpPr txBox="1"/>
          <p:nvPr/>
        </p:nvSpPr>
        <p:spPr>
          <a:xfrm>
            <a:off x="8813206" y="2177165"/>
            <a:ext cx="259553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>
                <a:solidFill>
                  <a:schemeClr val="accent2"/>
                </a:solidFill>
                <a:latin typeface="Arial Unicode MS" panose="020B0604020202020204" pitchFamily="34" charset="-128"/>
              </a:rPr>
              <a:t>Astuces : 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fr-FR" dirty="0">
                <a:latin typeface="Arial Unicode MS" panose="020B0604020202020204" pitchFamily="34" charset="-128"/>
              </a:rPr>
              <a:t>Toutes les colonnes du fichier en entrée n’ont pas besoin d’être remplies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fr-FR" dirty="0">
                <a:latin typeface="Arial Unicode MS" panose="020B0604020202020204" pitchFamily="34" charset="-128"/>
              </a:rPr>
              <a:t>Choisir l’option « plusieurs fichiers » en sortie : le fichier « 1 </a:t>
            </a:r>
            <a:r>
              <a:rPr lang="fr-FR" dirty="0" err="1">
                <a:latin typeface="Arial Unicode MS" panose="020B0604020202020204" pitchFamily="34" charset="-128"/>
              </a:rPr>
              <a:t>Ark</a:t>
            </a:r>
            <a:r>
              <a:rPr lang="fr-FR" dirty="0">
                <a:latin typeface="Arial Unicode MS" panose="020B0604020202020204" pitchFamily="34" charset="-128"/>
              </a:rPr>
              <a:t> trouvé » pourra être passé directement dans le module rouge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fr-FR" dirty="0">
                <a:latin typeface="Arial Unicode MS" panose="020B0604020202020204" pitchFamily="34" charset="-128"/>
              </a:rPr>
              <a:t>Préfixer les fichiers de sortie </a:t>
            </a:r>
          </a:p>
          <a:p>
            <a:endParaRPr lang="fr-FR" sz="1600" dirty="0">
              <a:latin typeface="Arial Unicode MS" panose="020B0604020202020204" pitchFamily="34" charset="-128"/>
            </a:endParaRPr>
          </a:p>
          <a:p>
            <a:endParaRPr lang="fr-FR" sz="1600" dirty="0">
              <a:latin typeface="Arial Unicode MS" panose="020B0604020202020204" pitchFamily="34" charset="-128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FF416C8B-4A31-E427-B7E4-37D30C7B9A49}"/>
              </a:ext>
            </a:extLst>
          </p:cNvPr>
          <p:cNvSpPr/>
          <p:nvPr/>
        </p:nvSpPr>
        <p:spPr>
          <a:xfrm>
            <a:off x="5036924" y="4187460"/>
            <a:ext cx="430094" cy="40830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6065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18D04-88A6-1B9B-0C78-391EB63D7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D421C143-20CC-013C-E847-DE09C9A8B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8" y="811884"/>
            <a:ext cx="12270722" cy="585472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accent2"/>
                </a:solidFill>
              </a:rPr>
              <a:t> Utiliser le module rouge de </a:t>
            </a:r>
            <a:r>
              <a:rPr lang="fr-FR" sz="2400" dirty="0" err="1">
                <a:solidFill>
                  <a:schemeClr val="accent2"/>
                </a:solidFill>
              </a:rPr>
              <a:t>Bibliostratus</a:t>
            </a:r>
            <a:endParaRPr lang="fr-FR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fr-FR" sz="2000" dirty="0"/>
              <a:t>1 fichier en entrée 	      1 fichier en sortie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dirty="0"/>
              <a:t>Structure du fichier tabulé : 1 colonne </a:t>
            </a:r>
            <a:r>
              <a:rPr lang="fr-FR" sz="2000" dirty="0" err="1"/>
              <a:t>Ark</a:t>
            </a:r>
            <a:r>
              <a:rPr lang="fr-FR" sz="2000" dirty="0"/>
              <a:t> ou PPN ; 2 colonnes </a:t>
            </a:r>
            <a:r>
              <a:rPr lang="fr-FR" sz="2000" dirty="0" err="1"/>
              <a:t>IdLocal</a:t>
            </a:r>
            <a:r>
              <a:rPr lang="fr-FR" sz="2000" dirty="0"/>
              <a:t>&gt;</a:t>
            </a:r>
            <a:r>
              <a:rPr lang="fr-FR" sz="2000" dirty="0" err="1"/>
              <a:t>Ark</a:t>
            </a:r>
            <a:r>
              <a:rPr lang="fr-FR" sz="2000" dirty="0"/>
              <a:t> ou PPN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297E8A11-D755-D3FB-EDB2-DC70F558276F}"/>
              </a:ext>
            </a:extLst>
          </p:cNvPr>
          <p:cNvSpPr txBox="1">
            <a:spLocks/>
          </p:cNvSpPr>
          <p:nvPr/>
        </p:nvSpPr>
        <p:spPr>
          <a:xfrm>
            <a:off x="477204" y="-2551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solidFill>
                  <a:srgbClr val="CF491B"/>
                </a:solidFill>
                <a:latin typeface="Arial Unicode MS" panose="020B0604020202020204" pitchFamily="34" charset="-128"/>
              </a:rPr>
              <a:t>Repérer des numérisations avec </a:t>
            </a:r>
            <a:r>
              <a:rPr lang="fr-FR" sz="3200" b="1" dirty="0" err="1">
                <a:solidFill>
                  <a:srgbClr val="CF491B"/>
                </a:solidFill>
                <a:latin typeface="Arial Unicode MS" panose="020B0604020202020204" pitchFamily="34" charset="-128"/>
              </a:rPr>
              <a:t>Bibliostratus</a:t>
            </a:r>
            <a:r>
              <a:rPr lang="fr-FR" sz="3200" b="1" dirty="0">
                <a:solidFill>
                  <a:srgbClr val="CF491B"/>
                </a:solidFill>
                <a:latin typeface="Arial Unicode MS" panose="020B0604020202020204" pitchFamily="34" charset="-128"/>
              </a:rPr>
              <a:t> : </a:t>
            </a:r>
            <a:endParaRPr lang="fr-FR" sz="3200" dirty="0">
              <a:latin typeface="Arial Unicode MS" panose="020B0604020202020204" pitchFamily="34" charset="-128"/>
            </a:endParaRPr>
          </a:p>
        </p:txBody>
      </p:sp>
      <p:pic>
        <p:nvPicPr>
          <p:cNvPr id="13" name="Image 12" descr="Une image contenant texte, Police, cercle, Graphique&#10;&#10;Description générée automatiquement">
            <a:extLst>
              <a:ext uri="{FF2B5EF4-FFF2-40B4-BE49-F238E27FC236}">
                <a16:creationId xmlns:a16="http://schemas.microsoft.com/office/drawing/2014/main" id="{3263C7F9-0790-2C09-2A76-CA336C25A9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792" y="928843"/>
            <a:ext cx="432000" cy="432000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B9474657-9F76-C274-ACE7-3C520F760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6210" b="-622"/>
          <a:stretch/>
        </p:blipFill>
        <p:spPr>
          <a:xfrm>
            <a:off x="11503108" y="1435271"/>
            <a:ext cx="713368" cy="612000"/>
          </a:xfrm>
          <a:prstGeom prst="rect">
            <a:avLst/>
          </a:prstGeom>
        </p:spPr>
      </p:pic>
      <p:sp>
        <p:nvSpPr>
          <p:cNvPr id="5" name="Flèche : droite rayée 4">
            <a:extLst>
              <a:ext uri="{FF2B5EF4-FFF2-40B4-BE49-F238E27FC236}">
                <a16:creationId xmlns:a16="http://schemas.microsoft.com/office/drawing/2014/main" id="{1E2233D2-3740-807A-DD59-51C8D0AD9267}"/>
              </a:ext>
            </a:extLst>
          </p:cNvPr>
          <p:cNvSpPr/>
          <p:nvPr/>
        </p:nvSpPr>
        <p:spPr>
          <a:xfrm>
            <a:off x="2321339" y="1222181"/>
            <a:ext cx="988829" cy="432000"/>
          </a:xfrm>
          <a:prstGeom prst="stripedRightArrow">
            <a:avLst/>
          </a:prstGeom>
          <a:solidFill>
            <a:schemeClr val="accent2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Unicode MS" panose="020B0604020202020204" pitchFamily="34" charset="-128"/>
            </a:endParaRPr>
          </a:p>
        </p:txBody>
      </p:sp>
      <p:pic>
        <p:nvPicPr>
          <p:cNvPr id="26" name="Image 25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5327EDFE-E3D3-185A-D0E2-9531BF6074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8" y="2047271"/>
            <a:ext cx="8558551" cy="4773039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A649B2A3-D247-E4D7-BFCB-ACC7868303CD}"/>
              </a:ext>
            </a:extLst>
          </p:cNvPr>
          <p:cNvSpPr txBox="1"/>
          <p:nvPr/>
        </p:nvSpPr>
        <p:spPr>
          <a:xfrm>
            <a:off x="8697553" y="2047271"/>
            <a:ext cx="2805554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>
                <a:solidFill>
                  <a:schemeClr val="accent2"/>
                </a:solidFill>
                <a:latin typeface="Arial Unicode MS" panose="020B0604020202020204" pitchFamily="34" charset="-128"/>
              </a:rPr>
              <a:t>Astuces : 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fr-FR" dirty="0">
                <a:latin typeface="Arial Unicode MS" panose="020B0604020202020204" pitchFamily="34" charset="-128"/>
              </a:rPr>
              <a:t>Choisir l’option 2 colonnes en entrée : la colonne 1 contiendra le PPN et la colonne 2 l’</a:t>
            </a:r>
            <a:r>
              <a:rPr lang="fr-FR" dirty="0" err="1">
                <a:latin typeface="Arial Unicode MS" panose="020B0604020202020204" pitchFamily="34" charset="-128"/>
              </a:rPr>
              <a:t>Ark</a:t>
            </a:r>
            <a:r>
              <a:rPr lang="fr-FR" dirty="0">
                <a:latin typeface="Arial Unicode MS" panose="020B0604020202020204" pitchFamily="34" charset="-128"/>
              </a:rPr>
              <a:t> trouvé par le module blanc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fr-FR" dirty="0">
                <a:latin typeface="Arial Unicode MS" panose="020B0604020202020204" pitchFamily="34" charset="-128"/>
              </a:rPr>
              <a:t>Récupérer en sortie des notices (iso 2709), ou le contenu de certaines zones ; ici les zones 325 et 856 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fr-FR" dirty="0">
                <a:latin typeface="Arial Unicode MS" panose="020B0604020202020204" pitchFamily="34" charset="-128"/>
              </a:rPr>
              <a:t>Préfixer le fichier de sortie </a:t>
            </a:r>
            <a:endParaRPr lang="fr-FR" sz="1600" dirty="0">
              <a:latin typeface="Arial Unicode MS" panose="020B0604020202020204" pitchFamily="34" charset="-12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FD7532-44F5-4EB0-A7B9-2576FDB83991}"/>
              </a:ext>
            </a:extLst>
          </p:cNvPr>
          <p:cNvSpPr/>
          <p:nvPr/>
        </p:nvSpPr>
        <p:spPr>
          <a:xfrm>
            <a:off x="7549115" y="3200400"/>
            <a:ext cx="1125643" cy="818707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Unicode MS" panose="020B0604020202020204" pitchFamily="34" charset="-128"/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51A6490-2D3D-E434-BAEC-5FBC17AA8532}"/>
              </a:ext>
            </a:extLst>
          </p:cNvPr>
          <p:cNvSpPr/>
          <p:nvPr/>
        </p:nvSpPr>
        <p:spPr>
          <a:xfrm>
            <a:off x="318977" y="3817089"/>
            <a:ext cx="1913860" cy="202018"/>
          </a:xfrm>
          <a:prstGeom prst="ellipse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Unicode MS" panose="020B0604020202020204" pitchFamily="34" charset="-128"/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31C5536E-B753-0028-0EFF-3DA323FF664A}"/>
              </a:ext>
            </a:extLst>
          </p:cNvPr>
          <p:cNvSpPr/>
          <p:nvPr/>
        </p:nvSpPr>
        <p:spPr>
          <a:xfrm>
            <a:off x="318977" y="4703136"/>
            <a:ext cx="1318437" cy="202018"/>
          </a:xfrm>
          <a:prstGeom prst="ellipse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Unicode MS" panose="020B0604020202020204" pitchFamily="34" charset="-128"/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E34D91A1-73A1-07BF-6E1F-FFA9B6373CDB}"/>
              </a:ext>
            </a:extLst>
          </p:cNvPr>
          <p:cNvSpPr/>
          <p:nvPr/>
        </p:nvSpPr>
        <p:spPr>
          <a:xfrm>
            <a:off x="364932" y="5298557"/>
            <a:ext cx="267075" cy="262271"/>
          </a:xfrm>
          <a:prstGeom prst="ellipse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Unicode MS" panose="020B0604020202020204" pitchFamily="34" charset="-128"/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B2E226A-9328-A06B-0E8F-0C2E9158DE2A}"/>
              </a:ext>
            </a:extLst>
          </p:cNvPr>
          <p:cNvSpPr/>
          <p:nvPr/>
        </p:nvSpPr>
        <p:spPr>
          <a:xfrm>
            <a:off x="3956354" y="3788736"/>
            <a:ext cx="878257" cy="202018"/>
          </a:xfrm>
          <a:prstGeom prst="ellipse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Unicode MS" panose="020B0604020202020204" pitchFamily="34" charset="-128"/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909CB76D-06F6-1D28-700E-5BDC83D5AEA2}"/>
              </a:ext>
            </a:extLst>
          </p:cNvPr>
          <p:cNvSpPr/>
          <p:nvPr/>
        </p:nvSpPr>
        <p:spPr>
          <a:xfrm>
            <a:off x="3800410" y="6354726"/>
            <a:ext cx="878257" cy="202018"/>
          </a:xfrm>
          <a:prstGeom prst="ellipse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Unicode MS" panose="020B0604020202020204" pitchFamily="34" charset="-128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5B2AAE64-2B17-D6B2-2ADC-57C4BBE7B4DD}"/>
              </a:ext>
            </a:extLst>
          </p:cNvPr>
          <p:cNvSpPr/>
          <p:nvPr/>
        </p:nvSpPr>
        <p:spPr>
          <a:xfrm>
            <a:off x="3800409" y="5560828"/>
            <a:ext cx="3578585" cy="519593"/>
          </a:xfrm>
          <a:prstGeom prst="ellipse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7636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A5A573B-C0E7-38C0-8AE0-F38072181C2E}"/>
              </a:ext>
            </a:extLst>
          </p:cNvPr>
          <p:cNvSpPr txBox="1">
            <a:spLocks/>
          </p:cNvSpPr>
          <p:nvPr/>
        </p:nvSpPr>
        <p:spPr>
          <a:xfrm>
            <a:off x="1274496" y="792122"/>
            <a:ext cx="9422502" cy="953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>
                <a:solidFill>
                  <a:srgbClr val="CF491B"/>
                </a:solidFill>
                <a:latin typeface="Arial Unicode MS" panose="020B0604020202020204" pitchFamily="34" charset="-128"/>
              </a:rPr>
              <a:t>Bonus : trucs &amp; astuces pour manipuler </a:t>
            </a:r>
          </a:p>
          <a:p>
            <a:pPr algn="ctr"/>
            <a:r>
              <a:rPr lang="fr-FR" sz="3600" b="1" dirty="0">
                <a:solidFill>
                  <a:srgbClr val="CF491B"/>
                </a:solidFill>
                <a:latin typeface="Arial Unicode MS" panose="020B0604020202020204" pitchFamily="34" charset="-128"/>
              </a:rPr>
              <a:t>des données </a:t>
            </a:r>
          </a:p>
        </p:txBody>
      </p:sp>
      <p:sp>
        <p:nvSpPr>
          <p:cNvPr id="5" name="Google Shape;455;p23">
            <a:extLst>
              <a:ext uri="{FF2B5EF4-FFF2-40B4-BE49-F238E27FC236}">
                <a16:creationId xmlns:a16="http://schemas.microsoft.com/office/drawing/2014/main" id="{00F67494-CF6F-204B-135A-81EE804A4EB7}"/>
              </a:ext>
            </a:extLst>
          </p:cNvPr>
          <p:cNvSpPr/>
          <p:nvPr/>
        </p:nvSpPr>
        <p:spPr>
          <a:xfrm>
            <a:off x="56884" y="3152341"/>
            <a:ext cx="3685744" cy="52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0" tIns="91425" rIns="274300" bIns="91425" numCol="2" anchor="ctr" anchorCtr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>
                <a:effectLst/>
                <a:latin typeface="Arial Narrow" panose="020B0606020202030204" pitchFamily="34" charset="0"/>
                <a:hlinkClick r:id="rId2"/>
              </a:rPr>
              <a:t>ISSN2PPN</a:t>
            </a:r>
            <a:endParaRPr lang="de-DE">
              <a:effectLst/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>
                <a:effectLst/>
                <a:latin typeface="Arial Narrow" panose="020B0606020202030204" pitchFamily="34" charset="0"/>
                <a:hlinkClick r:id="rId3"/>
              </a:rPr>
              <a:t>PCP2RCR</a:t>
            </a:r>
            <a:endParaRPr lang="de-DE">
              <a:effectLst/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>
                <a:effectLst/>
                <a:latin typeface="Arial Narrow" panose="020B0606020202030204" pitchFamily="34" charset="0"/>
                <a:hlinkClick r:id="rId4"/>
              </a:rPr>
              <a:t>ILN2RCR</a:t>
            </a:r>
            <a:endParaRPr lang="de-DE">
              <a:effectLst/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err="1">
                <a:effectLst/>
                <a:latin typeface="Arial Narrow" panose="020B0606020202030204" pitchFamily="34" charset="0"/>
                <a:hlinkClick r:id="rId5"/>
              </a:rPr>
              <a:t>Multiwhere</a:t>
            </a:r>
            <a:endParaRPr lang="de-DE">
              <a:effectLst/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>
                <a:latin typeface="Arial Narrow" panose="020B0606020202030204" pitchFamily="34" charset="0"/>
                <a:hlinkClick r:id="rId6"/>
              </a:rPr>
              <a:t>PPN.xml</a:t>
            </a:r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6" name="Google Shape;459;p23">
            <a:extLst>
              <a:ext uri="{FF2B5EF4-FFF2-40B4-BE49-F238E27FC236}">
                <a16:creationId xmlns:a16="http://schemas.microsoft.com/office/drawing/2014/main" id="{E82BA1B0-73BE-8C22-9653-F3AB61F9E847}"/>
              </a:ext>
            </a:extLst>
          </p:cNvPr>
          <p:cNvSpPr txBox="1"/>
          <p:nvPr/>
        </p:nvSpPr>
        <p:spPr>
          <a:xfrm>
            <a:off x="7577307" y="2530606"/>
            <a:ext cx="3493936" cy="54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" sz="2000" b="1" kern="0">
                <a:solidFill>
                  <a:schemeClr val="accent2"/>
                </a:solidFill>
                <a:latin typeface="Arial Narrow" panose="020B060602020203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Outils de comparaison de listes</a:t>
            </a:r>
            <a:endParaRPr sz="2000" b="1" kern="0">
              <a:solidFill>
                <a:schemeClr val="accent2"/>
              </a:solidFill>
              <a:latin typeface="Arial Narrow" panose="020B060602020203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" name="Google Shape;460;p23">
            <a:extLst>
              <a:ext uri="{FF2B5EF4-FFF2-40B4-BE49-F238E27FC236}">
                <a16:creationId xmlns:a16="http://schemas.microsoft.com/office/drawing/2014/main" id="{1FD9C99A-39B7-DB74-D29E-61F59CC64365}"/>
              </a:ext>
            </a:extLst>
          </p:cNvPr>
          <p:cNvSpPr txBox="1"/>
          <p:nvPr/>
        </p:nvSpPr>
        <p:spPr>
          <a:xfrm>
            <a:off x="650253" y="2414152"/>
            <a:ext cx="2545920" cy="54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" sz="2000" b="1" kern="0">
                <a:solidFill>
                  <a:schemeClr val="accent2"/>
                </a:solidFill>
                <a:latin typeface="Arial Narrow" panose="020B060602020203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Les webservices Abes</a:t>
            </a:r>
            <a:endParaRPr sz="2000" b="1" kern="0">
              <a:solidFill>
                <a:schemeClr val="accent2"/>
              </a:solidFill>
              <a:latin typeface="Arial Narrow" panose="020B060602020203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" name="Google Shape;461;p23">
            <a:extLst>
              <a:ext uri="{FF2B5EF4-FFF2-40B4-BE49-F238E27FC236}">
                <a16:creationId xmlns:a16="http://schemas.microsoft.com/office/drawing/2014/main" id="{F6809FCF-8530-FF0E-57C1-4A88C125460F}"/>
              </a:ext>
            </a:extLst>
          </p:cNvPr>
          <p:cNvSpPr txBox="1"/>
          <p:nvPr/>
        </p:nvSpPr>
        <p:spPr>
          <a:xfrm>
            <a:off x="7622480" y="4552937"/>
            <a:ext cx="2545920" cy="54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s" sz="2000" b="1" kern="0">
                <a:solidFill>
                  <a:schemeClr val="accent2"/>
                </a:solidFill>
                <a:latin typeface="Arial Narrow" panose="020B060602020203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Astuces Excel</a:t>
            </a:r>
            <a:endParaRPr sz="2000" b="1" kern="0">
              <a:solidFill>
                <a:schemeClr val="accent2"/>
              </a:solidFill>
              <a:latin typeface="Arial Narrow" panose="020B060602020203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" name="Google Shape;462;p23">
            <a:extLst>
              <a:ext uri="{FF2B5EF4-FFF2-40B4-BE49-F238E27FC236}">
                <a16:creationId xmlns:a16="http://schemas.microsoft.com/office/drawing/2014/main" id="{30CE26A8-B70E-7A3A-C5EB-5A339CD32E50}"/>
              </a:ext>
            </a:extLst>
          </p:cNvPr>
          <p:cNvSpPr txBox="1"/>
          <p:nvPr/>
        </p:nvSpPr>
        <p:spPr>
          <a:xfrm>
            <a:off x="998575" y="4587959"/>
            <a:ext cx="2545920" cy="54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" sz="2000" b="1" kern="0">
                <a:solidFill>
                  <a:schemeClr val="accent2"/>
                </a:solidFill>
                <a:latin typeface="Arial Narrow" panose="020B060602020203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Manipuler des PPN</a:t>
            </a:r>
            <a:endParaRPr sz="2000" b="1" kern="0">
              <a:solidFill>
                <a:schemeClr val="accent2"/>
              </a:solidFill>
              <a:latin typeface="Arial Narrow" panose="020B060602020203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" name="Google Shape;463;p23">
            <a:extLst>
              <a:ext uri="{FF2B5EF4-FFF2-40B4-BE49-F238E27FC236}">
                <a16:creationId xmlns:a16="http://schemas.microsoft.com/office/drawing/2014/main" id="{61056EE6-B76E-F6FC-EAC1-CAF3DA584369}"/>
              </a:ext>
            </a:extLst>
          </p:cNvPr>
          <p:cNvSpPr/>
          <p:nvPr/>
        </p:nvSpPr>
        <p:spPr>
          <a:xfrm>
            <a:off x="6064312" y="2568730"/>
            <a:ext cx="5097718" cy="1433074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flat" cmpd="sng">
            <a:solidFill>
              <a:srgbClr val="93BAE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464;p23">
            <a:extLst>
              <a:ext uri="{FF2B5EF4-FFF2-40B4-BE49-F238E27FC236}">
                <a16:creationId xmlns:a16="http://schemas.microsoft.com/office/drawing/2014/main" id="{C1DCD60A-9549-1E4F-2BE5-8C4CAC4F130A}"/>
              </a:ext>
            </a:extLst>
          </p:cNvPr>
          <p:cNvSpPr/>
          <p:nvPr/>
        </p:nvSpPr>
        <p:spPr>
          <a:xfrm>
            <a:off x="6008920" y="4585328"/>
            <a:ext cx="5153109" cy="1433074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flat" cmpd="sng">
            <a:solidFill>
              <a:srgbClr val="8E96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465;p23">
            <a:extLst>
              <a:ext uri="{FF2B5EF4-FFF2-40B4-BE49-F238E27FC236}">
                <a16:creationId xmlns:a16="http://schemas.microsoft.com/office/drawing/2014/main" id="{6D157059-CF7B-B414-0BEE-18EFF505B00F}"/>
              </a:ext>
            </a:extLst>
          </p:cNvPr>
          <p:cNvSpPr/>
          <p:nvPr/>
        </p:nvSpPr>
        <p:spPr>
          <a:xfrm flipH="1">
            <a:off x="243482" y="2586446"/>
            <a:ext cx="5040000" cy="1365594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flat" cmpd="sng">
            <a:solidFill>
              <a:srgbClr val="8E96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466;p23">
            <a:extLst>
              <a:ext uri="{FF2B5EF4-FFF2-40B4-BE49-F238E27FC236}">
                <a16:creationId xmlns:a16="http://schemas.microsoft.com/office/drawing/2014/main" id="{3369D277-5A81-B754-981C-2AFF3A512910}"/>
              </a:ext>
            </a:extLst>
          </p:cNvPr>
          <p:cNvSpPr/>
          <p:nvPr/>
        </p:nvSpPr>
        <p:spPr>
          <a:xfrm flipH="1">
            <a:off x="243482" y="4574695"/>
            <a:ext cx="5010028" cy="1433074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flat" cmpd="sng">
            <a:solidFill>
              <a:srgbClr val="93BAE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4" name="Google Shape;467;p23">
            <a:extLst>
              <a:ext uri="{FF2B5EF4-FFF2-40B4-BE49-F238E27FC236}">
                <a16:creationId xmlns:a16="http://schemas.microsoft.com/office/drawing/2014/main" id="{4C68156F-741C-FEED-EE87-D72E4A15436F}"/>
              </a:ext>
            </a:extLst>
          </p:cNvPr>
          <p:cNvGrpSpPr/>
          <p:nvPr/>
        </p:nvGrpSpPr>
        <p:grpSpPr>
          <a:xfrm>
            <a:off x="3531306" y="1898391"/>
            <a:ext cx="4270161" cy="4052662"/>
            <a:chOff x="2961075" y="1267475"/>
            <a:chExt cx="3221842" cy="3177202"/>
          </a:xfrm>
        </p:grpSpPr>
        <p:grpSp>
          <p:nvGrpSpPr>
            <p:cNvPr id="15" name="Google Shape;468;p23">
              <a:extLst>
                <a:ext uri="{FF2B5EF4-FFF2-40B4-BE49-F238E27FC236}">
                  <a16:creationId xmlns:a16="http://schemas.microsoft.com/office/drawing/2014/main" id="{7F826904-35D6-2506-478F-6A672FDFFFAF}"/>
                </a:ext>
              </a:extLst>
            </p:cNvPr>
            <p:cNvGrpSpPr/>
            <p:nvPr/>
          </p:nvGrpSpPr>
          <p:grpSpPr>
            <a:xfrm>
              <a:off x="2961075" y="1267475"/>
              <a:ext cx="3221842" cy="3177202"/>
              <a:chOff x="2961075" y="1267475"/>
              <a:chExt cx="3221842" cy="3177202"/>
            </a:xfrm>
          </p:grpSpPr>
          <p:sp>
            <p:nvSpPr>
              <p:cNvPr id="17" name="Google Shape;469;p23">
                <a:extLst>
                  <a:ext uri="{FF2B5EF4-FFF2-40B4-BE49-F238E27FC236}">
                    <a16:creationId xmlns:a16="http://schemas.microsoft.com/office/drawing/2014/main" id="{AEC21175-019B-907A-1F4A-C8CE08FA8C86}"/>
                  </a:ext>
                </a:extLst>
              </p:cNvPr>
              <p:cNvSpPr/>
              <p:nvPr/>
            </p:nvSpPr>
            <p:spPr>
              <a:xfrm>
                <a:off x="2961075" y="1994860"/>
                <a:ext cx="1613375" cy="1710609"/>
              </a:xfrm>
              <a:custGeom>
                <a:avLst/>
                <a:gdLst/>
                <a:ahLst/>
                <a:cxnLst/>
                <a:rect l="l" t="t" r="r" b="b"/>
                <a:pathLst>
                  <a:path w="7233" h="7669" extrusionOk="0">
                    <a:moveTo>
                      <a:pt x="3377" y="0"/>
                    </a:moveTo>
                    <a:lnTo>
                      <a:pt x="548" y="2830"/>
                    </a:lnTo>
                    <a:cubicBezTo>
                      <a:pt x="1" y="3377"/>
                      <a:pt x="1" y="4276"/>
                      <a:pt x="548" y="4823"/>
                    </a:cubicBezTo>
                    <a:lnTo>
                      <a:pt x="3377" y="7669"/>
                    </a:lnTo>
                    <a:lnTo>
                      <a:pt x="7232" y="3835"/>
                    </a:lnTo>
                    <a:lnTo>
                      <a:pt x="337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470;p23">
                <a:extLst>
                  <a:ext uri="{FF2B5EF4-FFF2-40B4-BE49-F238E27FC236}">
                    <a16:creationId xmlns:a16="http://schemas.microsoft.com/office/drawing/2014/main" id="{494CDD8F-D1AC-91F8-0B1C-A205E482E573}"/>
                  </a:ext>
                </a:extLst>
              </p:cNvPr>
              <p:cNvSpPr/>
              <p:nvPr/>
            </p:nvSpPr>
            <p:spPr>
              <a:xfrm>
                <a:off x="3714340" y="1267475"/>
                <a:ext cx="1715312" cy="1582798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096" extrusionOk="0">
                    <a:moveTo>
                      <a:pt x="3848" y="1"/>
                    </a:moveTo>
                    <a:cubicBezTo>
                      <a:pt x="3486" y="1"/>
                      <a:pt x="3124" y="137"/>
                      <a:pt x="2851" y="411"/>
                    </a:cubicBezTo>
                    <a:lnTo>
                      <a:pt x="0" y="3261"/>
                    </a:lnTo>
                    <a:lnTo>
                      <a:pt x="3855" y="7096"/>
                    </a:lnTo>
                    <a:lnTo>
                      <a:pt x="7690" y="3261"/>
                    </a:lnTo>
                    <a:lnTo>
                      <a:pt x="4844" y="411"/>
                    </a:lnTo>
                    <a:cubicBezTo>
                      <a:pt x="4571" y="137"/>
                      <a:pt x="4209" y="1"/>
                      <a:pt x="3848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471;p23">
                <a:extLst>
                  <a:ext uri="{FF2B5EF4-FFF2-40B4-BE49-F238E27FC236}">
                    <a16:creationId xmlns:a16="http://schemas.microsoft.com/office/drawing/2014/main" id="{33E0A6A6-0009-FF71-03FB-D3A98BE9CC38}"/>
                  </a:ext>
                </a:extLst>
              </p:cNvPr>
              <p:cNvSpPr/>
              <p:nvPr/>
            </p:nvSpPr>
            <p:spPr>
              <a:xfrm>
                <a:off x="3714340" y="2850055"/>
                <a:ext cx="1715312" cy="1578114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075" extrusionOk="0">
                    <a:moveTo>
                      <a:pt x="3855" y="1"/>
                    </a:moveTo>
                    <a:lnTo>
                      <a:pt x="0" y="3835"/>
                    </a:lnTo>
                    <a:lnTo>
                      <a:pt x="2851" y="6664"/>
                    </a:lnTo>
                    <a:cubicBezTo>
                      <a:pt x="3124" y="6938"/>
                      <a:pt x="3486" y="7074"/>
                      <a:pt x="3848" y="7074"/>
                    </a:cubicBezTo>
                    <a:cubicBezTo>
                      <a:pt x="4209" y="7074"/>
                      <a:pt x="4571" y="6938"/>
                      <a:pt x="4844" y="6664"/>
                    </a:cubicBezTo>
                    <a:lnTo>
                      <a:pt x="7690" y="3835"/>
                    </a:lnTo>
                    <a:lnTo>
                      <a:pt x="3855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472;p23">
                <a:extLst>
                  <a:ext uri="{FF2B5EF4-FFF2-40B4-BE49-F238E27FC236}">
                    <a16:creationId xmlns:a16="http://schemas.microsoft.com/office/drawing/2014/main" id="{758C6E57-19CF-8C15-A881-0543940596DD}"/>
                  </a:ext>
                </a:extLst>
              </p:cNvPr>
              <p:cNvSpPr/>
              <p:nvPr/>
            </p:nvSpPr>
            <p:spPr>
              <a:xfrm>
                <a:off x="4574226" y="1994860"/>
                <a:ext cx="1608691" cy="1710609"/>
              </a:xfrm>
              <a:custGeom>
                <a:avLst/>
                <a:gdLst/>
                <a:ahLst/>
                <a:cxnLst/>
                <a:rect l="l" t="t" r="r" b="b"/>
                <a:pathLst>
                  <a:path w="7212" h="7669" extrusionOk="0">
                    <a:moveTo>
                      <a:pt x="3835" y="0"/>
                    </a:moveTo>
                    <a:lnTo>
                      <a:pt x="0" y="3835"/>
                    </a:lnTo>
                    <a:lnTo>
                      <a:pt x="3835" y="7669"/>
                    </a:lnTo>
                    <a:lnTo>
                      <a:pt x="6664" y="4823"/>
                    </a:lnTo>
                    <a:cubicBezTo>
                      <a:pt x="7211" y="4276"/>
                      <a:pt x="7211" y="3377"/>
                      <a:pt x="6664" y="2830"/>
                    </a:cubicBezTo>
                    <a:lnTo>
                      <a:pt x="3835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473;p23">
                <a:extLst>
                  <a:ext uri="{FF2B5EF4-FFF2-40B4-BE49-F238E27FC236}">
                    <a16:creationId xmlns:a16="http://schemas.microsoft.com/office/drawing/2014/main" id="{CA4D0EBE-7BD7-7ECE-91A7-B2AF81B85070}"/>
                  </a:ext>
                </a:extLst>
              </p:cNvPr>
              <p:cNvSpPr/>
              <p:nvPr/>
            </p:nvSpPr>
            <p:spPr>
              <a:xfrm>
                <a:off x="3044498" y="3217205"/>
                <a:ext cx="1231947" cy="1227472"/>
              </a:xfrm>
              <a:custGeom>
                <a:avLst/>
                <a:gdLst/>
                <a:ahLst/>
                <a:cxnLst/>
                <a:rect l="l" t="t" r="r" b="b"/>
                <a:pathLst>
                  <a:path w="5523" h="5503" extrusionOk="0">
                    <a:moveTo>
                      <a:pt x="2803" y="1"/>
                    </a:moveTo>
                    <a:cubicBezTo>
                      <a:pt x="1273" y="1"/>
                      <a:pt x="0" y="1226"/>
                      <a:pt x="0" y="2762"/>
                    </a:cubicBezTo>
                    <a:cubicBezTo>
                      <a:pt x="21" y="4271"/>
                      <a:pt x="1252" y="5502"/>
                      <a:pt x="2740" y="5502"/>
                    </a:cubicBezTo>
                    <a:cubicBezTo>
                      <a:pt x="4276" y="5502"/>
                      <a:pt x="5523" y="4229"/>
                      <a:pt x="5523" y="2694"/>
                    </a:cubicBezTo>
                    <a:lnTo>
                      <a:pt x="5523" y="395"/>
                    </a:lnTo>
                    <a:cubicBezTo>
                      <a:pt x="5523" y="174"/>
                      <a:pt x="5328" y="1"/>
                      <a:pt x="5107" y="1"/>
                    </a:cubicBezTo>
                    <a:close/>
                  </a:path>
                </a:pathLst>
              </a:custGeom>
              <a:solidFill>
                <a:srgbClr val="8E9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474;p23">
                <a:extLst>
                  <a:ext uri="{FF2B5EF4-FFF2-40B4-BE49-F238E27FC236}">
                    <a16:creationId xmlns:a16="http://schemas.microsoft.com/office/drawing/2014/main" id="{154B6479-5636-C5D6-1F81-FB1141BD2C66}"/>
                  </a:ext>
                </a:extLst>
              </p:cNvPr>
              <p:cNvSpPr/>
              <p:nvPr/>
            </p:nvSpPr>
            <p:spPr>
              <a:xfrm>
                <a:off x="3044498" y="1378780"/>
                <a:ext cx="1231947" cy="1227472"/>
              </a:xfrm>
              <a:custGeom>
                <a:avLst/>
                <a:gdLst/>
                <a:ahLst/>
                <a:cxnLst/>
                <a:rect l="l" t="t" r="r" b="b"/>
                <a:pathLst>
                  <a:path w="5523" h="5503" extrusionOk="0">
                    <a:moveTo>
                      <a:pt x="2777" y="1"/>
                    </a:moveTo>
                    <a:cubicBezTo>
                      <a:pt x="2765" y="1"/>
                      <a:pt x="2753" y="1"/>
                      <a:pt x="2740" y="1"/>
                    </a:cubicBezTo>
                    <a:cubicBezTo>
                      <a:pt x="1252" y="1"/>
                      <a:pt x="21" y="1227"/>
                      <a:pt x="0" y="2741"/>
                    </a:cubicBezTo>
                    <a:cubicBezTo>
                      <a:pt x="0" y="4277"/>
                      <a:pt x="1273" y="5503"/>
                      <a:pt x="2803" y="5503"/>
                    </a:cubicBezTo>
                    <a:lnTo>
                      <a:pt x="5107" y="5503"/>
                    </a:lnTo>
                    <a:cubicBezTo>
                      <a:pt x="5328" y="5503"/>
                      <a:pt x="5523" y="5329"/>
                      <a:pt x="5523" y="5087"/>
                    </a:cubicBezTo>
                    <a:lnTo>
                      <a:pt x="5523" y="2804"/>
                    </a:lnTo>
                    <a:cubicBezTo>
                      <a:pt x="5523" y="1286"/>
                      <a:pt x="4296" y="1"/>
                      <a:pt x="2777" y="1"/>
                    </a:cubicBezTo>
                    <a:close/>
                  </a:path>
                </a:pathLst>
              </a:custGeom>
              <a:solidFill>
                <a:srgbClr val="93BA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475;p23">
                <a:extLst>
                  <a:ext uri="{FF2B5EF4-FFF2-40B4-BE49-F238E27FC236}">
                    <a16:creationId xmlns:a16="http://schemas.microsoft.com/office/drawing/2014/main" id="{4B2B8664-A4BC-9C95-97D5-7E6DFF9C7557}"/>
                  </a:ext>
                </a:extLst>
              </p:cNvPr>
              <p:cNvSpPr/>
              <p:nvPr/>
            </p:nvSpPr>
            <p:spPr>
              <a:xfrm>
                <a:off x="4882714" y="3217205"/>
                <a:ext cx="1227262" cy="1227472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5503" extrusionOk="0">
                    <a:moveTo>
                      <a:pt x="395" y="1"/>
                    </a:moveTo>
                    <a:cubicBezTo>
                      <a:pt x="174" y="1"/>
                      <a:pt x="1" y="174"/>
                      <a:pt x="1" y="395"/>
                    </a:cubicBezTo>
                    <a:lnTo>
                      <a:pt x="1" y="2694"/>
                    </a:lnTo>
                    <a:cubicBezTo>
                      <a:pt x="1" y="4229"/>
                      <a:pt x="1226" y="5502"/>
                      <a:pt x="2762" y="5502"/>
                    </a:cubicBezTo>
                    <a:cubicBezTo>
                      <a:pt x="4271" y="5502"/>
                      <a:pt x="5476" y="4271"/>
                      <a:pt x="5502" y="2762"/>
                    </a:cubicBezTo>
                    <a:cubicBezTo>
                      <a:pt x="5502" y="1226"/>
                      <a:pt x="4229" y="1"/>
                      <a:pt x="2693" y="1"/>
                    </a:cubicBezTo>
                    <a:close/>
                  </a:path>
                </a:pathLst>
              </a:custGeom>
              <a:solidFill>
                <a:srgbClr val="93BA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476;p23">
                <a:extLst>
                  <a:ext uri="{FF2B5EF4-FFF2-40B4-BE49-F238E27FC236}">
                    <a16:creationId xmlns:a16="http://schemas.microsoft.com/office/drawing/2014/main" id="{8EDC94CA-88CC-CD77-E67A-B3A7602CE890}"/>
                  </a:ext>
                </a:extLst>
              </p:cNvPr>
              <p:cNvSpPr/>
              <p:nvPr/>
            </p:nvSpPr>
            <p:spPr>
              <a:xfrm>
                <a:off x="4882714" y="1378780"/>
                <a:ext cx="1227262" cy="1227472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5503" extrusionOk="0">
                    <a:moveTo>
                      <a:pt x="2725" y="1"/>
                    </a:moveTo>
                    <a:cubicBezTo>
                      <a:pt x="1206" y="1"/>
                      <a:pt x="1" y="1286"/>
                      <a:pt x="1" y="2804"/>
                    </a:cubicBezTo>
                    <a:lnTo>
                      <a:pt x="1" y="5087"/>
                    </a:lnTo>
                    <a:cubicBezTo>
                      <a:pt x="1" y="5329"/>
                      <a:pt x="174" y="5503"/>
                      <a:pt x="395" y="5503"/>
                    </a:cubicBezTo>
                    <a:lnTo>
                      <a:pt x="2693" y="5503"/>
                    </a:lnTo>
                    <a:cubicBezTo>
                      <a:pt x="4229" y="5503"/>
                      <a:pt x="5502" y="4277"/>
                      <a:pt x="5502" y="2741"/>
                    </a:cubicBezTo>
                    <a:cubicBezTo>
                      <a:pt x="5476" y="1227"/>
                      <a:pt x="4271" y="1"/>
                      <a:pt x="2762" y="1"/>
                    </a:cubicBezTo>
                    <a:cubicBezTo>
                      <a:pt x="2750" y="1"/>
                      <a:pt x="2737" y="1"/>
                      <a:pt x="2725" y="1"/>
                    </a:cubicBezTo>
                    <a:close/>
                  </a:path>
                </a:pathLst>
              </a:custGeom>
              <a:solidFill>
                <a:srgbClr val="8E9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477;p23">
                <a:extLst>
                  <a:ext uri="{FF2B5EF4-FFF2-40B4-BE49-F238E27FC236}">
                    <a16:creationId xmlns:a16="http://schemas.microsoft.com/office/drawing/2014/main" id="{C45D35BD-A031-B246-2A37-142D138C215D}"/>
                  </a:ext>
                </a:extLst>
              </p:cNvPr>
              <p:cNvSpPr/>
              <p:nvPr/>
            </p:nvSpPr>
            <p:spPr>
              <a:xfrm>
                <a:off x="3709655" y="2001328"/>
                <a:ext cx="1725796" cy="1697449"/>
              </a:xfrm>
              <a:custGeom>
                <a:avLst/>
                <a:gdLst/>
                <a:ahLst/>
                <a:cxnLst/>
                <a:rect l="l" t="t" r="r" b="b"/>
                <a:pathLst>
                  <a:path w="7737" h="7610" extrusionOk="0">
                    <a:moveTo>
                      <a:pt x="3874" y="0"/>
                    </a:moveTo>
                    <a:cubicBezTo>
                      <a:pt x="3679" y="0"/>
                      <a:pt x="3482" y="71"/>
                      <a:pt x="3329" y="213"/>
                    </a:cubicBezTo>
                    <a:lnTo>
                      <a:pt x="284" y="3259"/>
                    </a:lnTo>
                    <a:cubicBezTo>
                      <a:pt x="0" y="3564"/>
                      <a:pt x="0" y="4047"/>
                      <a:pt x="284" y="4331"/>
                    </a:cubicBezTo>
                    <a:lnTo>
                      <a:pt x="3329" y="7377"/>
                    </a:lnTo>
                    <a:cubicBezTo>
                      <a:pt x="3482" y="7532"/>
                      <a:pt x="3679" y="7609"/>
                      <a:pt x="3874" y="7609"/>
                    </a:cubicBezTo>
                    <a:cubicBezTo>
                      <a:pt x="4068" y="7609"/>
                      <a:pt x="4260" y="7532"/>
                      <a:pt x="4402" y="7377"/>
                    </a:cubicBezTo>
                    <a:lnTo>
                      <a:pt x="7448" y="4331"/>
                    </a:lnTo>
                    <a:cubicBezTo>
                      <a:pt x="7737" y="4047"/>
                      <a:pt x="7737" y="3564"/>
                      <a:pt x="7448" y="3259"/>
                    </a:cubicBezTo>
                    <a:lnTo>
                      <a:pt x="4402" y="213"/>
                    </a:lnTo>
                    <a:cubicBezTo>
                      <a:pt x="4260" y="71"/>
                      <a:pt x="4068" y="0"/>
                      <a:pt x="38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518;p23">
              <a:extLst>
                <a:ext uri="{FF2B5EF4-FFF2-40B4-BE49-F238E27FC236}">
                  <a16:creationId xmlns:a16="http://schemas.microsoft.com/office/drawing/2014/main" id="{9AB274B4-5382-53CE-8F11-F83F131E1528}"/>
                </a:ext>
              </a:extLst>
            </p:cNvPr>
            <p:cNvSpPr/>
            <p:nvPr/>
          </p:nvSpPr>
          <p:spPr>
            <a:xfrm>
              <a:off x="3424356" y="1789318"/>
              <a:ext cx="464242" cy="403400"/>
            </a:xfrm>
            <a:custGeom>
              <a:avLst/>
              <a:gdLst/>
              <a:ahLst/>
              <a:cxnLst/>
              <a:rect l="l" t="t" r="r" b="b"/>
              <a:pathLst>
                <a:path w="1816" h="1578" extrusionOk="0">
                  <a:moveTo>
                    <a:pt x="1358" y="0"/>
                  </a:moveTo>
                  <a:cubicBezTo>
                    <a:pt x="1247" y="0"/>
                    <a:pt x="1137" y="90"/>
                    <a:pt x="1137" y="200"/>
                  </a:cubicBezTo>
                  <a:cubicBezTo>
                    <a:pt x="1137" y="221"/>
                    <a:pt x="1158" y="242"/>
                    <a:pt x="1158" y="263"/>
                  </a:cubicBezTo>
                  <a:lnTo>
                    <a:pt x="832" y="463"/>
                  </a:lnTo>
                  <a:cubicBezTo>
                    <a:pt x="743" y="352"/>
                    <a:pt x="611" y="284"/>
                    <a:pt x="459" y="284"/>
                  </a:cubicBezTo>
                  <a:cubicBezTo>
                    <a:pt x="217" y="284"/>
                    <a:pt x="1" y="484"/>
                    <a:pt x="1" y="747"/>
                  </a:cubicBezTo>
                  <a:cubicBezTo>
                    <a:pt x="1" y="989"/>
                    <a:pt x="217" y="1205"/>
                    <a:pt x="459" y="1205"/>
                  </a:cubicBezTo>
                  <a:cubicBezTo>
                    <a:pt x="611" y="1205"/>
                    <a:pt x="764" y="1120"/>
                    <a:pt x="832" y="1010"/>
                  </a:cubicBezTo>
                  <a:lnTo>
                    <a:pt x="1269" y="1226"/>
                  </a:lnTo>
                  <a:cubicBezTo>
                    <a:pt x="1269" y="1252"/>
                    <a:pt x="1247" y="1273"/>
                    <a:pt x="1247" y="1315"/>
                  </a:cubicBezTo>
                  <a:cubicBezTo>
                    <a:pt x="1247" y="1467"/>
                    <a:pt x="1379" y="1578"/>
                    <a:pt x="1531" y="1578"/>
                  </a:cubicBezTo>
                  <a:cubicBezTo>
                    <a:pt x="1684" y="1578"/>
                    <a:pt x="1816" y="1467"/>
                    <a:pt x="1816" y="1315"/>
                  </a:cubicBezTo>
                  <a:cubicBezTo>
                    <a:pt x="1816" y="1162"/>
                    <a:pt x="1684" y="1031"/>
                    <a:pt x="1531" y="1031"/>
                  </a:cubicBezTo>
                  <a:cubicBezTo>
                    <a:pt x="1447" y="1031"/>
                    <a:pt x="1379" y="1073"/>
                    <a:pt x="1337" y="1120"/>
                  </a:cubicBezTo>
                  <a:lnTo>
                    <a:pt x="895" y="899"/>
                  </a:lnTo>
                  <a:cubicBezTo>
                    <a:pt x="921" y="857"/>
                    <a:pt x="921" y="789"/>
                    <a:pt x="921" y="747"/>
                  </a:cubicBezTo>
                  <a:cubicBezTo>
                    <a:pt x="921" y="679"/>
                    <a:pt x="921" y="615"/>
                    <a:pt x="895" y="568"/>
                  </a:cubicBezTo>
                  <a:lnTo>
                    <a:pt x="1226" y="352"/>
                  </a:lnTo>
                  <a:cubicBezTo>
                    <a:pt x="1247" y="395"/>
                    <a:pt x="1316" y="416"/>
                    <a:pt x="1358" y="416"/>
                  </a:cubicBezTo>
                  <a:cubicBezTo>
                    <a:pt x="1468" y="416"/>
                    <a:pt x="1553" y="305"/>
                    <a:pt x="1553" y="200"/>
                  </a:cubicBezTo>
                  <a:cubicBezTo>
                    <a:pt x="1553" y="90"/>
                    <a:pt x="1468" y="0"/>
                    <a:pt x="1358" y="0"/>
                  </a:cubicBezTo>
                  <a:close/>
                </a:path>
              </a:pathLst>
            </a:custGeom>
            <a:solidFill>
              <a:srgbClr val="DFE8F8"/>
            </a:solidFill>
            <a:ln>
              <a:solidFill>
                <a:schemeClr val="tx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15995;p79">
            <a:extLst>
              <a:ext uri="{FF2B5EF4-FFF2-40B4-BE49-F238E27FC236}">
                <a16:creationId xmlns:a16="http://schemas.microsoft.com/office/drawing/2014/main" id="{3A42CFFB-9675-4441-FB2C-5696EE8D6ADB}"/>
              </a:ext>
            </a:extLst>
          </p:cNvPr>
          <p:cNvGrpSpPr>
            <a:grpSpLocks noChangeAspect="1"/>
          </p:cNvGrpSpPr>
          <p:nvPr/>
        </p:nvGrpSpPr>
        <p:grpSpPr>
          <a:xfrm>
            <a:off x="6609971" y="2538580"/>
            <a:ext cx="563056" cy="540000"/>
            <a:chOff x="1314619" y="3821527"/>
            <a:chExt cx="346317" cy="332136"/>
          </a:xfrm>
          <a:solidFill>
            <a:schemeClr val="bg2"/>
          </a:solidFill>
        </p:grpSpPr>
        <p:sp>
          <p:nvSpPr>
            <p:cNvPr id="27" name="Google Shape;15996;p79">
              <a:extLst>
                <a:ext uri="{FF2B5EF4-FFF2-40B4-BE49-F238E27FC236}">
                  <a16:creationId xmlns:a16="http://schemas.microsoft.com/office/drawing/2014/main" id="{FE4D450B-A641-C77D-06AB-867F29CF6CAE}"/>
                </a:ext>
              </a:extLst>
            </p:cNvPr>
            <p:cNvSpPr/>
            <p:nvPr/>
          </p:nvSpPr>
          <p:spPr>
            <a:xfrm>
              <a:off x="1426198" y="4020893"/>
              <a:ext cx="9060" cy="19117"/>
            </a:xfrm>
            <a:custGeom>
              <a:avLst/>
              <a:gdLst/>
              <a:ahLst/>
              <a:cxnLst/>
              <a:rect l="l" t="t" r="r" b="b"/>
              <a:pathLst>
                <a:path w="345" h="728" extrusionOk="0">
                  <a:moveTo>
                    <a:pt x="307" y="0"/>
                  </a:moveTo>
                  <a:lnTo>
                    <a:pt x="0" y="306"/>
                  </a:lnTo>
                  <a:cubicBezTo>
                    <a:pt x="96" y="450"/>
                    <a:pt x="220" y="594"/>
                    <a:pt x="345" y="728"/>
                  </a:cubicBezTo>
                  <a:cubicBezTo>
                    <a:pt x="316" y="479"/>
                    <a:pt x="297" y="239"/>
                    <a:pt x="3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Arial Unicode MS" panose="020B0604020202020204" pitchFamily="34" charset="-128"/>
                <a:cs typeface="Arial"/>
                <a:sym typeface="Arial"/>
              </a:endParaRPr>
            </a:p>
          </p:txBody>
        </p:sp>
        <p:sp>
          <p:nvSpPr>
            <p:cNvPr id="28" name="Google Shape;15997;p79">
              <a:extLst>
                <a:ext uri="{FF2B5EF4-FFF2-40B4-BE49-F238E27FC236}">
                  <a16:creationId xmlns:a16="http://schemas.microsoft.com/office/drawing/2014/main" id="{EE4C6604-306A-918F-65A0-3792BFD3A7CC}"/>
                </a:ext>
              </a:extLst>
            </p:cNvPr>
            <p:cNvSpPr/>
            <p:nvPr/>
          </p:nvSpPr>
          <p:spPr>
            <a:xfrm>
              <a:off x="1435231" y="3843218"/>
              <a:ext cx="225705" cy="237495"/>
            </a:xfrm>
            <a:custGeom>
              <a:avLst/>
              <a:gdLst/>
              <a:ahLst/>
              <a:cxnLst/>
              <a:rect l="l" t="t" r="r" b="b"/>
              <a:pathLst>
                <a:path w="8595" h="9044" extrusionOk="0">
                  <a:moveTo>
                    <a:pt x="7494" y="0"/>
                  </a:moveTo>
                  <a:cubicBezTo>
                    <a:pt x="7494" y="0"/>
                    <a:pt x="7810" y="2106"/>
                    <a:pt x="6700" y="3206"/>
                  </a:cubicBezTo>
                  <a:lnTo>
                    <a:pt x="3207" y="6709"/>
                  </a:lnTo>
                  <a:cubicBezTo>
                    <a:pt x="2508" y="7408"/>
                    <a:pt x="1403" y="7536"/>
                    <a:pt x="690" y="7536"/>
                  </a:cubicBezTo>
                  <a:cubicBezTo>
                    <a:pt x="281" y="7536"/>
                    <a:pt x="1" y="7494"/>
                    <a:pt x="1" y="7494"/>
                  </a:cubicBezTo>
                  <a:lnTo>
                    <a:pt x="1" y="7494"/>
                  </a:lnTo>
                  <a:cubicBezTo>
                    <a:pt x="345" y="7838"/>
                    <a:pt x="776" y="8087"/>
                    <a:pt x="1245" y="8221"/>
                  </a:cubicBezTo>
                  <a:lnTo>
                    <a:pt x="2068" y="9044"/>
                  </a:lnTo>
                  <a:cubicBezTo>
                    <a:pt x="2767" y="8594"/>
                    <a:pt x="3408" y="8077"/>
                    <a:pt x="4001" y="7494"/>
                  </a:cubicBezTo>
                  <a:lnTo>
                    <a:pt x="7494" y="4000"/>
                  </a:lnTo>
                  <a:cubicBezTo>
                    <a:pt x="8595" y="2890"/>
                    <a:pt x="8595" y="1101"/>
                    <a:pt x="7494" y="0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Arial Unicode MS" panose="020B0604020202020204" pitchFamily="34" charset="-128"/>
                <a:cs typeface="Arial"/>
                <a:sym typeface="Arial"/>
              </a:endParaRPr>
            </a:p>
          </p:txBody>
        </p:sp>
        <p:sp>
          <p:nvSpPr>
            <p:cNvPr id="29" name="Google Shape;15998;p79">
              <a:extLst>
                <a:ext uri="{FF2B5EF4-FFF2-40B4-BE49-F238E27FC236}">
                  <a16:creationId xmlns:a16="http://schemas.microsoft.com/office/drawing/2014/main" id="{952D00A3-BC25-7507-98C6-AAFE8AEC16CE}"/>
                </a:ext>
              </a:extLst>
            </p:cNvPr>
            <p:cNvSpPr/>
            <p:nvPr/>
          </p:nvSpPr>
          <p:spPr>
            <a:xfrm>
              <a:off x="1414381" y="3821527"/>
              <a:ext cx="238021" cy="230195"/>
            </a:xfrm>
            <a:custGeom>
              <a:avLst/>
              <a:gdLst/>
              <a:ahLst/>
              <a:cxnLst/>
              <a:rect l="l" t="t" r="r" b="b"/>
              <a:pathLst>
                <a:path w="9064" h="8766" extrusionOk="0">
                  <a:moveTo>
                    <a:pt x="6287" y="1439"/>
                  </a:moveTo>
                  <a:cubicBezTo>
                    <a:pt x="6642" y="1439"/>
                    <a:pt x="6996" y="1573"/>
                    <a:pt x="7264" y="1840"/>
                  </a:cubicBezTo>
                  <a:cubicBezTo>
                    <a:pt x="7810" y="2386"/>
                    <a:pt x="7810" y="3266"/>
                    <a:pt x="7264" y="3802"/>
                  </a:cubicBezTo>
                  <a:lnTo>
                    <a:pt x="5513" y="5554"/>
                  </a:lnTo>
                  <a:lnTo>
                    <a:pt x="5149" y="5649"/>
                  </a:lnTo>
                  <a:lnTo>
                    <a:pt x="3867" y="7200"/>
                  </a:lnTo>
                  <a:lnTo>
                    <a:pt x="3771" y="7305"/>
                  </a:lnTo>
                  <a:cubicBezTo>
                    <a:pt x="3498" y="7573"/>
                    <a:pt x="3144" y="7707"/>
                    <a:pt x="2790" y="7707"/>
                  </a:cubicBezTo>
                  <a:cubicBezTo>
                    <a:pt x="2436" y="7707"/>
                    <a:pt x="2082" y="7573"/>
                    <a:pt x="1809" y="7305"/>
                  </a:cubicBezTo>
                  <a:cubicBezTo>
                    <a:pt x="1264" y="6760"/>
                    <a:pt x="1264" y="5879"/>
                    <a:pt x="1809" y="5343"/>
                  </a:cubicBezTo>
                  <a:lnTo>
                    <a:pt x="5302" y="1840"/>
                  </a:lnTo>
                  <a:cubicBezTo>
                    <a:pt x="5575" y="1573"/>
                    <a:pt x="5932" y="1439"/>
                    <a:pt x="6287" y="1439"/>
                  </a:cubicBezTo>
                  <a:close/>
                  <a:moveTo>
                    <a:pt x="6285" y="1"/>
                  </a:moveTo>
                  <a:cubicBezTo>
                    <a:pt x="5561" y="1"/>
                    <a:pt x="4838" y="276"/>
                    <a:pt x="4288" y="826"/>
                  </a:cubicBezTo>
                  <a:lnTo>
                    <a:pt x="795" y="4319"/>
                  </a:lnTo>
                  <a:lnTo>
                    <a:pt x="0" y="6760"/>
                  </a:lnTo>
                  <a:cubicBezTo>
                    <a:pt x="58" y="7162"/>
                    <a:pt x="211" y="7554"/>
                    <a:pt x="441" y="7889"/>
                  </a:cubicBezTo>
                  <a:lnTo>
                    <a:pt x="479" y="7851"/>
                  </a:lnTo>
                  <a:cubicBezTo>
                    <a:pt x="556" y="8023"/>
                    <a:pt x="661" y="8186"/>
                    <a:pt x="795" y="8320"/>
                  </a:cubicBezTo>
                  <a:cubicBezTo>
                    <a:pt x="1094" y="8619"/>
                    <a:pt x="1515" y="8766"/>
                    <a:pt x="1977" y="8766"/>
                  </a:cubicBezTo>
                  <a:cubicBezTo>
                    <a:pt x="2107" y="8766"/>
                    <a:pt x="2240" y="8754"/>
                    <a:pt x="2374" y="8731"/>
                  </a:cubicBezTo>
                  <a:cubicBezTo>
                    <a:pt x="3073" y="8588"/>
                    <a:pt x="3704" y="8233"/>
                    <a:pt x="4202" y="7726"/>
                  </a:cubicBezTo>
                  <a:lnTo>
                    <a:pt x="7695" y="4233"/>
                  </a:lnTo>
                  <a:cubicBezTo>
                    <a:pt x="8805" y="3132"/>
                    <a:pt x="9064" y="1601"/>
                    <a:pt x="8288" y="826"/>
                  </a:cubicBezTo>
                  <a:cubicBezTo>
                    <a:pt x="7733" y="276"/>
                    <a:pt x="7008" y="1"/>
                    <a:pt x="6285" y="1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Arial Unicode MS" panose="020B0604020202020204" pitchFamily="34" charset="-128"/>
                <a:cs typeface="Arial"/>
                <a:sym typeface="Arial"/>
              </a:endParaRPr>
            </a:p>
          </p:txBody>
        </p:sp>
        <p:sp>
          <p:nvSpPr>
            <p:cNvPr id="30" name="Google Shape;15999;p79">
              <a:extLst>
                <a:ext uri="{FF2B5EF4-FFF2-40B4-BE49-F238E27FC236}">
                  <a16:creationId xmlns:a16="http://schemas.microsoft.com/office/drawing/2014/main" id="{E957171B-4F90-AD01-5633-D675EC6C3852}"/>
                </a:ext>
              </a:extLst>
            </p:cNvPr>
            <p:cNvSpPr/>
            <p:nvPr/>
          </p:nvSpPr>
          <p:spPr>
            <a:xfrm>
              <a:off x="1536280" y="3935180"/>
              <a:ext cx="22872" cy="55330"/>
            </a:xfrm>
            <a:custGeom>
              <a:avLst/>
              <a:gdLst/>
              <a:ahLst/>
              <a:cxnLst/>
              <a:rect l="l" t="t" r="r" b="b"/>
              <a:pathLst>
                <a:path w="871" h="2107" extrusionOk="0">
                  <a:moveTo>
                    <a:pt x="153" y="1"/>
                  </a:moveTo>
                  <a:cubicBezTo>
                    <a:pt x="249" y="709"/>
                    <a:pt x="191" y="1417"/>
                    <a:pt x="0" y="2106"/>
                  </a:cubicBezTo>
                  <a:lnTo>
                    <a:pt x="871" y="1235"/>
                  </a:lnTo>
                  <a:cubicBezTo>
                    <a:pt x="747" y="766"/>
                    <a:pt x="498" y="345"/>
                    <a:pt x="1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Arial Unicode MS" panose="020B0604020202020204" pitchFamily="34" charset="-128"/>
                <a:cs typeface="Arial"/>
                <a:sym typeface="Arial"/>
              </a:endParaRPr>
            </a:p>
          </p:txBody>
        </p:sp>
        <p:sp>
          <p:nvSpPr>
            <p:cNvPr id="31" name="Google Shape;16000;p79">
              <a:extLst>
                <a:ext uri="{FF2B5EF4-FFF2-40B4-BE49-F238E27FC236}">
                  <a16:creationId xmlns:a16="http://schemas.microsoft.com/office/drawing/2014/main" id="{49716490-8579-F9D1-DC17-0980A7E1FB44}"/>
                </a:ext>
              </a:extLst>
            </p:cNvPr>
            <p:cNvSpPr/>
            <p:nvPr/>
          </p:nvSpPr>
          <p:spPr>
            <a:xfrm>
              <a:off x="1343505" y="4079453"/>
              <a:ext cx="153831" cy="74211"/>
            </a:xfrm>
            <a:custGeom>
              <a:avLst/>
              <a:gdLst/>
              <a:ahLst/>
              <a:cxnLst/>
              <a:rect l="l" t="t" r="r" b="b"/>
              <a:pathLst>
                <a:path w="5858" h="2826" extrusionOk="0">
                  <a:moveTo>
                    <a:pt x="4422" y="0"/>
                  </a:moveTo>
                  <a:lnTo>
                    <a:pt x="3216" y="1206"/>
                  </a:lnTo>
                  <a:cubicBezTo>
                    <a:pt x="2509" y="1914"/>
                    <a:pt x="1397" y="2042"/>
                    <a:pt x="683" y="2042"/>
                  </a:cubicBezTo>
                  <a:cubicBezTo>
                    <a:pt x="278" y="2042"/>
                    <a:pt x="1" y="2000"/>
                    <a:pt x="1" y="2000"/>
                  </a:cubicBezTo>
                  <a:lnTo>
                    <a:pt x="1" y="2000"/>
                  </a:lnTo>
                  <a:cubicBezTo>
                    <a:pt x="556" y="2551"/>
                    <a:pt x="1278" y="2826"/>
                    <a:pt x="2001" y="2826"/>
                  </a:cubicBezTo>
                  <a:cubicBezTo>
                    <a:pt x="2723" y="2826"/>
                    <a:pt x="3446" y="2551"/>
                    <a:pt x="4001" y="2000"/>
                  </a:cubicBezTo>
                  <a:lnTo>
                    <a:pt x="5858" y="134"/>
                  </a:lnTo>
                  <a:lnTo>
                    <a:pt x="4422" y="0"/>
                  </a:ln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Arial Unicode MS" panose="020B0604020202020204" pitchFamily="34" charset="-128"/>
                <a:cs typeface="Arial"/>
                <a:sym typeface="Arial"/>
              </a:endParaRPr>
            </a:p>
          </p:txBody>
        </p:sp>
        <p:sp>
          <p:nvSpPr>
            <p:cNvPr id="32" name="Google Shape;16001;p79">
              <a:extLst>
                <a:ext uri="{FF2B5EF4-FFF2-40B4-BE49-F238E27FC236}">
                  <a16:creationId xmlns:a16="http://schemas.microsoft.com/office/drawing/2014/main" id="{2CEDA40D-9F9D-33EA-3AD0-5C258B81C9F9}"/>
                </a:ext>
              </a:extLst>
            </p:cNvPr>
            <p:cNvSpPr/>
            <p:nvPr/>
          </p:nvSpPr>
          <p:spPr>
            <a:xfrm>
              <a:off x="1459627" y="4036465"/>
              <a:ext cx="84216" cy="47005"/>
            </a:xfrm>
            <a:custGeom>
              <a:avLst/>
              <a:gdLst/>
              <a:ahLst/>
              <a:cxnLst/>
              <a:rect l="l" t="t" r="r" b="b"/>
              <a:pathLst>
                <a:path w="3207" h="1790" extrusionOk="0">
                  <a:moveTo>
                    <a:pt x="3206" y="1"/>
                  </a:moveTo>
                  <a:lnTo>
                    <a:pt x="3063" y="135"/>
                  </a:lnTo>
                  <a:cubicBezTo>
                    <a:pt x="2529" y="669"/>
                    <a:pt x="1811" y="963"/>
                    <a:pt x="1068" y="963"/>
                  </a:cubicBezTo>
                  <a:cubicBezTo>
                    <a:pt x="945" y="963"/>
                    <a:pt x="822" y="955"/>
                    <a:pt x="699" y="938"/>
                  </a:cubicBezTo>
                  <a:lnTo>
                    <a:pt x="0" y="1637"/>
                  </a:lnTo>
                  <a:cubicBezTo>
                    <a:pt x="350" y="1737"/>
                    <a:pt x="711" y="1789"/>
                    <a:pt x="1071" y="1789"/>
                  </a:cubicBezTo>
                  <a:cubicBezTo>
                    <a:pt x="1193" y="1789"/>
                    <a:pt x="1315" y="1783"/>
                    <a:pt x="1436" y="1771"/>
                  </a:cubicBezTo>
                  <a:lnTo>
                    <a:pt x="3072" y="135"/>
                  </a:lnTo>
                  <a:cubicBezTo>
                    <a:pt x="3120" y="96"/>
                    <a:pt x="3158" y="48"/>
                    <a:pt x="3206" y="1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Arial Unicode MS" panose="020B0604020202020204" pitchFamily="34" charset="-128"/>
                <a:cs typeface="Arial"/>
                <a:sym typeface="Arial"/>
              </a:endParaRPr>
            </a:p>
          </p:txBody>
        </p:sp>
        <p:sp>
          <p:nvSpPr>
            <p:cNvPr id="33" name="Google Shape;16002;p79">
              <a:extLst>
                <a:ext uri="{FF2B5EF4-FFF2-40B4-BE49-F238E27FC236}">
                  <a16:creationId xmlns:a16="http://schemas.microsoft.com/office/drawing/2014/main" id="{F5756083-9CEA-8D7F-2613-D739EABAC128}"/>
                </a:ext>
              </a:extLst>
            </p:cNvPr>
            <p:cNvSpPr/>
            <p:nvPr/>
          </p:nvSpPr>
          <p:spPr>
            <a:xfrm>
              <a:off x="1314619" y="3913516"/>
              <a:ext cx="239019" cy="230195"/>
            </a:xfrm>
            <a:custGeom>
              <a:avLst/>
              <a:gdLst/>
              <a:ahLst/>
              <a:cxnLst/>
              <a:rect l="l" t="t" r="r" b="b"/>
              <a:pathLst>
                <a:path w="9102" h="8766" extrusionOk="0">
                  <a:moveTo>
                    <a:pt x="6599" y="0"/>
                  </a:moveTo>
                  <a:cubicBezTo>
                    <a:pt x="5876" y="0"/>
                    <a:pt x="5154" y="275"/>
                    <a:pt x="4603" y="826"/>
                  </a:cubicBezTo>
                  <a:lnTo>
                    <a:pt x="1101" y="4319"/>
                  </a:lnTo>
                  <a:cubicBezTo>
                    <a:pt x="0" y="5419"/>
                    <a:pt x="0" y="7209"/>
                    <a:pt x="1101" y="8319"/>
                  </a:cubicBezTo>
                  <a:cubicBezTo>
                    <a:pt x="1407" y="8618"/>
                    <a:pt x="1824" y="8765"/>
                    <a:pt x="2289" y="8765"/>
                  </a:cubicBezTo>
                  <a:cubicBezTo>
                    <a:pt x="2419" y="8765"/>
                    <a:pt x="2553" y="8754"/>
                    <a:pt x="2689" y="8731"/>
                  </a:cubicBezTo>
                  <a:cubicBezTo>
                    <a:pt x="3378" y="8587"/>
                    <a:pt x="4020" y="8233"/>
                    <a:pt x="4508" y="7726"/>
                  </a:cubicBezTo>
                  <a:lnTo>
                    <a:pt x="5838" y="6396"/>
                  </a:lnTo>
                  <a:cubicBezTo>
                    <a:pt x="5838" y="6396"/>
                    <a:pt x="5687" y="6189"/>
                    <a:pt x="5304" y="6189"/>
                  </a:cubicBezTo>
                  <a:cubicBezTo>
                    <a:pt x="5267" y="6189"/>
                    <a:pt x="5228" y="6190"/>
                    <a:pt x="5187" y="6195"/>
                  </a:cubicBezTo>
                  <a:lnTo>
                    <a:pt x="4087" y="7295"/>
                  </a:lnTo>
                  <a:cubicBezTo>
                    <a:pt x="3814" y="7568"/>
                    <a:pt x="3457" y="7704"/>
                    <a:pt x="3102" y="7704"/>
                  </a:cubicBezTo>
                  <a:cubicBezTo>
                    <a:pt x="2747" y="7704"/>
                    <a:pt x="2393" y="7568"/>
                    <a:pt x="2125" y="7295"/>
                  </a:cubicBezTo>
                  <a:cubicBezTo>
                    <a:pt x="1579" y="6759"/>
                    <a:pt x="1579" y="5879"/>
                    <a:pt x="2125" y="5333"/>
                  </a:cubicBezTo>
                  <a:lnTo>
                    <a:pt x="5618" y="1840"/>
                  </a:lnTo>
                  <a:cubicBezTo>
                    <a:pt x="5884" y="1575"/>
                    <a:pt x="6235" y="1440"/>
                    <a:pt x="6588" y="1440"/>
                  </a:cubicBezTo>
                  <a:cubicBezTo>
                    <a:pt x="6922" y="1440"/>
                    <a:pt x="7257" y="1560"/>
                    <a:pt x="7522" y="1802"/>
                  </a:cubicBezTo>
                  <a:cubicBezTo>
                    <a:pt x="8068" y="2290"/>
                    <a:pt x="8135" y="3132"/>
                    <a:pt x="7666" y="3706"/>
                  </a:cubicBezTo>
                  <a:lnTo>
                    <a:pt x="9015" y="2357"/>
                  </a:lnTo>
                  <a:cubicBezTo>
                    <a:pt x="9101" y="1764"/>
                    <a:pt x="8977" y="1209"/>
                    <a:pt x="8594" y="826"/>
                  </a:cubicBezTo>
                  <a:cubicBezTo>
                    <a:pt x="8044" y="275"/>
                    <a:pt x="7321" y="0"/>
                    <a:pt x="6599" y="0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Arial Unicode MS" panose="020B0604020202020204" pitchFamily="34" charset="-128"/>
                <a:cs typeface="Arial"/>
                <a:sym typeface="Arial"/>
              </a:endParaRPr>
            </a:p>
          </p:txBody>
        </p:sp>
        <p:sp>
          <p:nvSpPr>
            <p:cNvPr id="34" name="Google Shape;16003;p79">
              <a:extLst>
                <a:ext uri="{FF2B5EF4-FFF2-40B4-BE49-F238E27FC236}">
                  <a16:creationId xmlns:a16="http://schemas.microsoft.com/office/drawing/2014/main" id="{CF0FFAAE-C0A9-E1DE-411D-0BA9221DA4DB}"/>
                </a:ext>
              </a:extLst>
            </p:cNvPr>
            <p:cNvSpPr/>
            <p:nvPr/>
          </p:nvSpPr>
          <p:spPr>
            <a:xfrm>
              <a:off x="1450830" y="4059075"/>
              <a:ext cx="36948" cy="22400"/>
            </a:xfrm>
            <a:custGeom>
              <a:avLst/>
              <a:gdLst/>
              <a:ahLst/>
              <a:cxnLst/>
              <a:rect l="l" t="t" r="r" b="b"/>
              <a:pathLst>
                <a:path w="1407" h="853" extrusionOk="0">
                  <a:moveTo>
                    <a:pt x="651" y="1"/>
                  </a:moveTo>
                  <a:lnTo>
                    <a:pt x="0" y="652"/>
                  </a:lnTo>
                  <a:cubicBezTo>
                    <a:pt x="211" y="738"/>
                    <a:pt x="431" y="805"/>
                    <a:pt x="651" y="853"/>
                  </a:cubicBezTo>
                  <a:lnTo>
                    <a:pt x="1407" y="97"/>
                  </a:lnTo>
                  <a:cubicBezTo>
                    <a:pt x="1149" y="97"/>
                    <a:pt x="900" y="68"/>
                    <a:pt x="651" y="1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Arial Unicode MS" panose="020B0604020202020204" pitchFamily="34" charset="-128"/>
                <a:cs typeface="Arial"/>
                <a:sym typeface="Arial"/>
              </a:endParaRPr>
            </a:p>
          </p:txBody>
        </p:sp>
      </p:grpSp>
      <p:grpSp>
        <p:nvGrpSpPr>
          <p:cNvPr id="35" name="Google Shape;23390;p83">
            <a:extLst>
              <a:ext uri="{FF2B5EF4-FFF2-40B4-BE49-F238E27FC236}">
                <a16:creationId xmlns:a16="http://schemas.microsoft.com/office/drawing/2014/main" id="{DC198EA9-7B4B-385B-11EB-AB7A1428C47C}"/>
              </a:ext>
            </a:extLst>
          </p:cNvPr>
          <p:cNvGrpSpPr>
            <a:grpSpLocks noChangeAspect="1"/>
          </p:cNvGrpSpPr>
          <p:nvPr/>
        </p:nvGrpSpPr>
        <p:grpSpPr>
          <a:xfrm>
            <a:off x="6585247" y="4883826"/>
            <a:ext cx="543642" cy="576000"/>
            <a:chOff x="7045643" y="2907723"/>
            <a:chExt cx="345304" cy="365857"/>
          </a:xfrm>
          <a:solidFill>
            <a:srgbClr val="DFE8F8"/>
          </a:solidFill>
        </p:grpSpPr>
        <p:sp>
          <p:nvSpPr>
            <p:cNvPr id="36" name="Google Shape;23391;p83">
              <a:extLst>
                <a:ext uri="{FF2B5EF4-FFF2-40B4-BE49-F238E27FC236}">
                  <a16:creationId xmlns:a16="http://schemas.microsoft.com/office/drawing/2014/main" id="{F439B9C8-87EC-75DD-F015-654E75DBA036}"/>
                </a:ext>
              </a:extLst>
            </p:cNvPr>
            <p:cNvSpPr/>
            <p:nvPr/>
          </p:nvSpPr>
          <p:spPr>
            <a:xfrm>
              <a:off x="7101638" y="2970429"/>
              <a:ext cx="231636" cy="284223"/>
            </a:xfrm>
            <a:custGeom>
              <a:avLst/>
              <a:gdLst/>
              <a:ahLst/>
              <a:cxnLst/>
              <a:rect l="l" t="t" r="r" b="b"/>
              <a:pathLst>
                <a:path w="8836" h="10842" extrusionOk="0">
                  <a:moveTo>
                    <a:pt x="4418" y="1"/>
                  </a:moveTo>
                  <a:cubicBezTo>
                    <a:pt x="2498" y="1"/>
                    <a:pt x="838" y="1329"/>
                    <a:pt x="420" y="3205"/>
                  </a:cubicBezTo>
                  <a:cubicBezTo>
                    <a:pt x="1" y="5082"/>
                    <a:pt x="939" y="6988"/>
                    <a:pt x="2672" y="7810"/>
                  </a:cubicBezTo>
                  <a:cubicBezTo>
                    <a:pt x="3004" y="7969"/>
                    <a:pt x="3220" y="8301"/>
                    <a:pt x="3220" y="8676"/>
                  </a:cubicBezTo>
                  <a:lnTo>
                    <a:pt x="3220" y="10365"/>
                  </a:lnTo>
                  <a:cubicBezTo>
                    <a:pt x="3220" y="10625"/>
                    <a:pt x="3437" y="10842"/>
                    <a:pt x="3696" y="10842"/>
                  </a:cubicBezTo>
                  <a:lnTo>
                    <a:pt x="5140" y="10842"/>
                  </a:lnTo>
                  <a:cubicBezTo>
                    <a:pt x="5414" y="10842"/>
                    <a:pt x="5631" y="10625"/>
                    <a:pt x="5631" y="10365"/>
                  </a:cubicBezTo>
                  <a:lnTo>
                    <a:pt x="5631" y="8676"/>
                  </a:lnTo>
                  <a:cubicBezTo>
                    <a:pt x="5631" y="8301"/>
                    <a:pt x="5833" y="7969"/>
                    <a:pt x="6165" y="7810"/>
                  </a:cubicBezTo>
                  <a:cubicBezTo>
                    <a:pt x="7897" y="6988"/>
                    <a:pt x="8835" y="5082"/>
                    <a:pt x="8417" y="3205"/>
                  </a:cubicBezTo>
                  <a:cubicBezTo>
                    <a:pt x="7998" y="1329"/>
                    <a:pt x="6338" y="1"/>
                    <a:pt x="4418" y="1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Arial Unicode MS" panose="020B0604020202020204" pitchFamily="34" charset="-128"/>
                <a:cs typeface="Arial"/>
                <a:sym typeface="Arial"/>
              </a:endParaRPr>
            </a:p>
          </p:txBody>
        </p:sp>
        <p:sp>
          <p:nvSpPr>
            <p:cNvPr id="37" name="Google Shape;23392;p83">
              <a:extLst>
                <a:ext uri="{FF2B5EF4-FFF2-40B4-BE49-F238E27FC236}">
                  <a16:creationId xmlns:a16="http://schemas.microsoft.com/office/drawing/2014/main" id="{08F76498-78FF-4E0F-B332-D56391802EA2}"/>
                </a:ext>
              </a:extLst>
            </p:cNvPr>
            <p:cNvSpPr/>
            <p:nvPr/>
          </p:nvSpPr>
          <p:spPr>
            <a:xfrm>
              <a:off x="7129269" y="2989357"/>
              <a:ext cx="176768" cy="177135"/>
            </a:xfrm>
            <a:custGeom>
              <a:avLst/>
              <a:gdLst/>
              <a:ahLst/>
              <a:cxnLst/>
              <a:rect l="l" t="t" r="r" b="b"/>
              <a:pathLst>
                <a:path w="6743" h="6757" extrusionOk="0">
                  <a:moveTo>
                    <a:pt x="3364" y="1"/>
                  </a:moveTo>
                  <a:cubicBezTo>
                    <a:pt x="1502" y="1"/>
                    <a:pt x="1" y="1516"/>
                    <a:pt x="1" y="3378"/>
                  </a:cubicBezTo>
                  <a:cubicBezTo>
                    <a:pt x="1" y="5241"/>
                    <a:pt x="1502" y="6756"/>
                    <a:pt x="3364" y="6756"/>
                  </a:cubicBezTo>
                  <a:cubicBezTo>
                    <a:pt x="5226" y="6756"/>
                    <a:pt x="6742" y="5241"/>
                    <a:pt x="6742" y="3378"/>
                  </a:cubicBezTo>
                  <a:cubicBezTo>
                    <a:pt x="6742" y="1516"/>
                    <a:pt x="5226" y="1"/>
                    <a:pt x="3364" y="1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Arial Unicode MS" panose="020B0604020202020204" pitchFamily="34" charset="-128"/>
                <a:cs typeface="Arial"/>
                <a:sym typeface="Arial"/>
              </a:endParaRPr>
            </a:p>
          </p:txBody>
        </p:sp>
        <p:sp>
          <p:nvSpPr>
            <p:cNvPr id="38" name="Google Shape;23393;p83">
              <a:extLst>
                <a:ext uri="{FF2B5EF4-FFF2-40B4-BE49-F238E27FC236}">
                  <a16:creationId xmlns:a16="http://schemas.microsoft.com/office/drawing/2014/main" id="{FEA353DE-DFFD-F55D-E63D-496C6480A0DF}"/>
                </a:ext>
              </a:extLst>
            </p:cNvPr>
            <p:cNvSpPr/>
            <p:nvPr/>
          </p:nvSpPr>
          <p:spPr>
            <a:xfrm>
              <a:off x="7148196" y="3008284"/>
              <a:ext cx="138913" cy="139280"/>
            </a:xfrm>
            <a:custGeom>
              <a:avLst/>
              <a:gdLst/>
              <a:ahLst/>
              <a:cxnLst/>
              <a:rect l="l" t="t" r="r" b="b"/>
              <a:pathLst>
                <a:path w="5299" h="5313" extrusionOk="0">
                  <a:moveTo>
                    <a:pt x="2642" y="0"/>
                  </a:moveTo>
                  <a:cubicBezTo>
                    <a:pt x="1184" y="0"/>
                    <a:pt x="1" y="1199"/>
                    <a:pt x="1" y="2656"/>
                  </a:cubicBezTo>
                  <a:cubicBezTo>
                    <a:pt x="1" y="4114"/>
                    <a:pt x="1184" y="5313"/>
                    <a:pt x="2642" y="5313"/>
                  </a:cubicBezTo>
                  <a:cubicBezTo>
                    <a:pt x="4115" y="5313"/>
                    <a:pt x="5298" y="4114"/>
                    <a:pt x="5298" y="2656"/>
                  </a:cubicBezTo>
                  <a:cubicBezTo>
                    <a:pt x="5298" y="1199"/>
                    <a:pt x="4115" y="0"/>
                    <a:pt x="2642" y="0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Arial Unicode MS" panose="020B0604020202020204" pitchFamily="34" charset="-128"/>
                <a:cs typeface="Arial"/>
                <a:sym typeface="Arial"/>
              </a:endParaRPr>
            </a:p>
          </p:txBody>
        </p:sp>
        <p:sp>
          <p:nvSpPr>
            <p:cNvPr id="39" name="Google Shape;23394;p83">
              <a:extLst>
                <a:ext uri="{FF2B5EF4-FFF2-40B4-BE49-F238E27FC236}">
                  <a16:creationId xmlns:a16="http://schemas.microsoft.com/office/drawing/2014/main" id="{DD816B9E-1D72-C7C9-7704-E10166F72621}"/>
                </a:ext>
              </a:extLst>
            </p:cNvPr>
            <p:cNvSpPr/>
            <p:nvPr/>
          </p:nvSpPr>
          <p:spPr>
            <a:xfrm>
              <a:off x="7198529" y="3248570"/>
              <a:ext cx="37854" cy="25009"/>
            </a:xfrm>
            <a:custGeom>
              <a:avLst/>
              <a:gdLst/>
              <a:ahLst/>
              <a:cxnLst/>
              <a:rect l="l" t="t" r="r" b="b"/>
              <a:pathLst>
                <a:path w="1444" h="954" extrusionOk="0">
                  <a:moveTo>
                    <a:pt x="0" y="1"/>
                  </a:moveTo>
                  <a:lnTo>
                    <a:pt x="0" y="477"/>
                  </a:lnTo>
                  <a:cubicBezTo>
                    <a:pt x="0" y="737"/>
                    <a:pt x="217" y="954"/>
                    <a:pt x="491" y="954"/>
                  </a:cubicBezTo>
                  <a:lnTo>
                    <a:pt x="968" y="954"/>
                  </a:lnTo>
                  <a:cubicBezTo>
                    <a:pt x="1227" y="954"/>
                    <a:pt x="1444" y="737"/>
                    <a:pt x="1444" y="477"/>
                  </a:cubicBezTo>
                  <a:lnTo>
                    <a:pt x="1444" y="1"/>
                  </a:ln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Arial Unicode MS" panose="020B0604020202020204" pitchFamily="34" charset="-128"/>
                <a:cs typeface="Arial"/>
                <a:sym typeface="Arial"/>
              </a:endParaRPr>
            </a:p>
          </p:txBody>
        </p:sp>
        <p:sp>
          <p:nvSpPr>
            <p:cNvPr id="40" name="Google Shape;23395;p83">
              <a:extLst>
                <a:ext uri="{FF2B5EF4-FFF2-40B4-BE49-F238E27FC236}">
                  <a16:creationId xmlns:a16="http://schemas.microsoft.com/office/drawing/2014/main" id="{15FF5000-AD76-76E0-9C77-8B8EA4F51104}"/>
                </a:ext>
              </a:extLst>
            </p:cNvPr>
            <p:cNvSpPr/>
            <p:nvPr/>
          </p:nvSpPr>
          <p:spPr>
            <a:xfrm>
              <a:off x="7342711" y="3071436"/>
              <a:ext cx="48236" cy="12950"/>
            </a:xfrm>
            <a:custGeom>
              <a:avLst/>
              <a:gdLst/>
              <a:ahLst/>
              <a:cxnLst/>
              <a:rect l="l" t="t" r="r" b="b"/>
              <a:pathLst>
                <a:path w="1840" h="494" extrusionOk="0">
                  <a:moveTo>
                    <a:pt x="1528" y="1"/>
                  </a:moveTo>
                  <a:cubicBezTo>
                    <a:pt x="1519" y="1"/>
                    <a:pt x="1511" y="1"/>
                    <a:pt x="1502" y="2"/>
                  </a:cubicBezTo>
                  <a:lnTo>
                    <a:pt x="289" y="2"/>
                  </a:lnTo>
                  <a:cubicBezTo>
                    <a:pt x="0" y="31"/>
                    <a:pt x="0" y="464"/>
                    <a:pt x="289" y="493"/>
                  </a:cubicBezTo>
                  <a:lnTo>
                    <a:pt x="1502" y="493"/>
                  </a:lnTo>
                  <a:cubicBezTo>
                    <a:pt x="1511" y="494"/>
                    <a:pt x="1519" y="494"/>
                    <a:pt x="1528" y="494"/>
                  </a:cubicBezTo>
                  <a:cubicBezTo>
                    <a:pt x="1839" y="494"/>
                    <a:pt x="1839" y="1"/>
                    <a:pt x="1528" y="1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Arial Unicode MS" panose="020B0604020202020204" pitchFamily="34" charset="-128"/>
                <a:cs typeface="Arial"/>
                <a:sym typeface="Arial"/>
              </a:endParaRPr>
            </a:p>
          </p:txBody>
        </p:sp>
        <p:sp>
          <p:nvSpPr>
            <p:cNvPr id="41" name="Google Shape;23396;p83">
              <a:extLst>
                <a:ext uri="{FF2B5EF4-FFF2-40B4-BE49-F238E27FC236}">
                  <a16:creationId xmlns:a16="http://schemas.microsoft.com/office/drawing/2014/main" id="{1944E878-447D-DA93-8C0C-6CE9EA8A152D}"/>
                </a:ext>
              </a:extLst>
            </p:cNvPr>
            <p:cNvSpPr/>
            <p:nvPr/>
          </p:nvSpPr>
          <p:spPr>
            <a:xfrm>
              <a:off x="7045643" y="3071436"/>
              <a:ext cx="54658" cy="12950"/>
            </a:xfrm>
            <a:custGeom>
              <a:avLst/>
              <a:gdLst/>
              <a:ahLst/>
              <a:cxnLst/>
              <a:rect l="l" t="t" r="r" b="b"/>
              <a:pathLst>
                <a:path w="2085" h="494" extrusionOk="0">
                  <a:moveTo>
                    <a:pt x="1773" y="1"/>
                  </a:moveTo>
                  <a:cubicBezTo>
                    <a:pt x="1765" y="1"/>
                    <a:pt x="1756" y="1"/>
                    <a:pt x="1747" y="2"/>
                  </a:cubicBezTo>
                  <a:lnTo>
                    <a:pt x="304" y="2"/>
                  </a:lnTo>
                  <a:cubicBezTo>
                    <a:pt x="1" y="31"/>
                    <a:pt x="1" y="464"/>
                    <a:pt x="304" y="493"/>
                  </a:cubicBezTo>
                  <a:lnTo>
                    <a:pt x="1747" y="493"/>
                  </a:lnTo>
                  <a:cubicBezTo>
                    <a:pt x="1756" y="494"/>
                    <a:pt x="1765" y="494"/>
                    <a:pt x="1773" y="494"/>
                  </a:cubicBezTo>
                  <a:cubicBezTo>
                    <a:pt x="2085" y="494"/>
                    <a:pt x="2085" y="1"/>
                    <a:pt x="1773" y="1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Arial Unicode MS" panose="020B0604020202020204" pitchFamily="34" charset="-128"/>
                <a:cs typeface="Arial"/>
                <a:sym typeface="Arial"/>
              </a:endParaRPr>
            </a:p>
          </p:txBody>
        </p:sp>
        <p:sp>
          <p:nvSpPr>
            <p:cNvPr id="42" name="Google Shape;23397;p83">
              <a:extLst>
                <a:ext uri="{FF2B5EF4-FFF2-40B4-BE49-F238E27FC236}">
                  <a16:creationId xmlns:a16="http://schemas.microsoft.com/office/drawing/2014/main" id="{7A7C9007-6AC7-E91E-6A77-D55FF3A18AE1}"/>
                </a:ext>
              </a:extLst>
            </p:cNvPr>
            <p:cNvSpPr/>
            <p:nvPr/>
          </p:nvSpPr>
          <p:spPr>
            <a:xfrm>
              <a:off x="7211400" y="2907723"/>
              <a:ext cx="12505" cy="43831"/>
            </a:xfrm>
            <a:custGeom>
              <a:avLst/>
              <a:gdLst/>
              <a:ahLst/>
              <a:cxnLst/>
              <a:rect l="l" t="t" r="r" b="b"/>
              <a:pathLst>
                <a:path w="477" h="1672" extrusionOk="0">
                  <a:moveTo>
                    <a:pt x="233" y="0"/>
                  </a:moveTo>
                  <a:cubicBezTo>
                    <a:pt x="119" y="0"/>
                    <a:pt x="7" y="76"/>
                    <a:pt x="0" y="228"/>
                  </a:cubicBezTo>
                  <a:lnTo>
                    <a:pt x="0" y="1426"/>
                  </a:lnTo>
                  <a:cubicBezTo>
                    <a:pt x="0" y="1570"/>
                    <a:pt x="101" y="1671"/>
                    <a:pt x="231" y="1671"/>
                  </a:cubicBezTo>
                  <a:cubicBezTo>
                    <a:pt x="361" y="1671"/>
                    <a:pt x="477" y="1570"/>
                    <a:pt x="477" y="1426"/>
                  </a:cubicBezTo>
                  <a:lnTo>
                    <a:pt x="477" y="228"/>
                  </a:lnTo>
                  <a:cubicBezTo>
                    <a:pt x="462" y="76"/>
                    <a:pt x="347" y="0"/>
                    <a:pt x="233" y="0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Arial Unicode MS" panose="020B0604020202020204" pitchFamily="34" charset="-128"/>
                <a:cs typeface="Arial"/>
                <a:sym typeface="Arial"/>
              </a:endParaRPr>
            </a:p>
          </p:txBody>
        </p:sp>
        <p:sp>
          <p:nvSpPr>
            <p:cNvPr id="43" name="Google Shape;23398;p83">
              <a:extLst>
                <a:ext uri="{FF2B5EF4-FFF2-40B4-BE49-F238E27FC236}">
                  <a16:creationId xmlns:a16="http://schemas.microsoft.com/office/drawing/2014/main" id="{69B2BE27-DDD9-8E6C-D75A-84F3D3BF8605}"/>
                </a:ext>
              </a:extLst>
            </p:cNvPr>
            <p:cNvSpPr/>
            <p:nvPr/>
          </p:nvSpPr>
          <p:spPr>
            <a:xfrm>
              <a:off x="7204951" y="3014706"/>
              <a:ext cx="25009" cy="107508"/>
            </a:xfrm>
            <a:custGeom>
              <a:avLst/>
              <a:gdLst/>
              <a:ahLst/>
              <a:cxnLst/>
              <a:rect l="l" t="t" r="r" b="b"/>
              <a:pathLst>
                <a:path w="954" h="4101" extrusionOk="0">
                  <a:moveTo>
                    <a:pt x="477" y="1"/>
                  </a:moveTo>
                  <a:cubicBezTo>
                    <a:pt x="217" y="1"/>
                    <a:pt x="1" y="217"/>
                    <a:pt x="15" y="477"/>
                  </a:cubicBezTo>
                  <a:lnTo>
                    <a:pt x="145" y="3783"/>
                  </a:lnTo>
                  <a:cubicBezTo>
                    <a:pt x="160" y="3956"/>
                    <a:pt x="304" y="4100"/>
                    <a:pt x="477" y="4100"/>
                  </a:cubicBezTo>
                  <a:cubicBezTo>
                    <a:pt x="665" y="4100"/>
                    <a:pt x="809" y="3956"/>
                    <a:pt x="809" y="3783"/>
                  </a:cubicBezTo>
                  <a:lnTo>
                    <a:pt x="939" y="477"/>
                  </a:lnTo>
                  <a:cubicBezTo>
                    <a:pt x="954" y="217"/>
                    <a:pt x="737" y="1"/>
                    <a:pt x="477" y="1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Arial Unicode MS" panose="020B0604020202020204" pitchFamily="34" charset="-128"/>
                <a:cs typeface="Arial"/>
                <a:sym typeface="Arial"/>
              </a:endParaRPr>
            </a:p>
          </p:txBody>
        </p:sp>
        <p:sp>
          <p:nvSpPr>
            <p:cNvPr id="44" name="Google Shape;23399;p83">
              <a:extLst>
                <a:ext uri="{FF2B5EF4-FFF2-40B4-BE49-F238E27FC236}">
                  <a16:creationId xmlns:a16="http://schemas.microsoft.com/office/drawing/2014/main" id="{919FE73E-BAD0-572F-DA7A-2288E0E73F8B}"/>
                </a:ext>
              </a:extLst>
            </p:cNvPr>
            <p:cNvSpPr/>
            <p:nvPr/>
          </p:nvSpPr>
          <p:spPr>
            <a:xfrm>
              <a:off x="7207992" y="3134666"/>
              <a:ext cx="18953" cy="18953"/>
            </a:xfrm>
            <a:custGeom>
              <a:avLst/>
              <a:gdLst/>
              <a:ahLst/>
              <a:cxnLst/>
              <a:rect l="l" t="t" r="r" b="b"/>
              <a:pathLst>
                <a:path w="723" h="723" extrusionOk="0">
                  <a:moveTo>
                    <a:pt x="361" y="1"/>
                  </a:moveTo>
                  <a:cubicBezTo>
                    <a:pt x="159" y="1"/>
                    <a:pt x="0" y="160"/>
                    <a:pt x="0" y="362"/>
                  </a:cubicBezTo>
                  <a:cubicBezTo>
                    <a:pt x="0" y="564"/>
                    <a:pt x="159" y="723"/>
                    <a:pt x="361" y="723"/>
                  </a:cubicBezTo>
                  <a:cubicBezTo>
                    <a:pt x="563" y="723"/>
                    <a:pt x="722" y="564"/>
                    <a:pt x="722" y="362"/>
                  </a:cubicBezTo>
                  <a:cubicBezTo>
                    <a:pt x="722" y="160"/>
                    <a:pt x="563" y="1"/>
                    <a:pt x="361" y="1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Arial Unicode MS" panose="020B0604020202020204" pitchFamily="34" charset="-128"/>
                <a:cs typeface="Arial"/>
                <a:sym typeface="Arial"/>
              </a:endParaRPr>
            </a:p>
          </p:txBody>
        </p:sp>
        <p:sp>
          <p:nvSpPr>
            <p:cNvPr id="45" name="Google Shape;23400;p83">
              <a:extLst>
                <a:ext uri="{FF2B5EF4-FFF2-40B4-BE49-F238E27FC236}">
                  <a16:creationId xmlns:a16="http://schemas.microsoft.com/office/drawing/2014/main" id="{F94A7F0A-2F2D-CCB3-DC9E-9690495BF19F}"/>
                </a:ext>
              </a:extLst>
            </p:cNvPr>
            <p:cNvSpPr/>
            <p:nvPr/>
          </p:nvSpPr>
          <p:spPr>
            <a:xfrm>
              <a:off x="7276099" y="2940754"/>
              <a:ext cx="25088" cy="28574"/>
            </a:xfrm>
            <a:custGeom>
              <a:avLst/>
              <a:gdLst/>
              <a:ahLst/>
              <a:cxnLst/>
              <a:rect l="l" t="t" r="r" b="b"/>
              <a:pathLst>
                <a:path w="957" h="1090" extrusionOk="0">
                  <a:moveTo>
                    <a:pt x="646" y="0"/>
                  </a:moveTo>
                  <a:cubicBezTo>
                    <a:pt x="574" y="0"/>
                    <a:pt x="502" y="32"/>
                    <a:pt x="448" y="108"/>
                  </a:cubicBezTo>
                  <a:lnTo>
                    <a:pt x="87" y="729"/>
                  </a:lnTo>
                  <a:cubicBezTo>
                    <a:pt x="1" y="887"/>
                    <a:pt x="116" y="1090"/>
                    <a:pt x="304" y="1090"/>
                  </a:cubicBezTo>
                  <a:cubicBezTo>
                    <a:pt x="376" y="1090"/>
                    <a:pt x="463" y="1046"/>
                    <a:pt x="506" y="974"/>
                  </a:cubicBezTo>
                  <a:lnTo>
                    <a:pt x="867" y="339"/>
                  </a:lnTo>
                  <a:cubicBezTo>
                    <a:pt x="957" y="159"/>
                    <a:pt x="805" y="0"/>
                    <a:pt x="646" y="0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Arial Unicode MS" panose="020B0604020202020204" pitchFamily="34" charset="-128"/>
                <a:cs typeface="Arial"/>
                <a:sym typeface="Arial"/>
              </a:endParaRPr>
            </a:p>
          </p:txBody>
        </p:sp>
        <p:sp>
          <p:nvSpPr>
            <p:cNvPr id="46" name="Google Shape;23401;p83">
              <a:extLst>
                <a:ext uri="{FF2B5EF4-FFF2-40B4-BE49-F238E27FC236}">
                  <a16:creationId xmlns:a16="http://schemas.microsoft.com/office/drawing/2014/main" id="{B972C877-1A0E-3C4B-892A-13B2278FF33B}"/>
                </a:ext>
              </a:extLst>
            </p:cNvPr>
            <p:cNvSpPr/>
            <p:nvPr/>
          </p:nvSpPr>
          <p:spPr>
            <a:xfrm>
              <a:off x="7133804" y="3185812"/>
              <a:ext cx="26372" cy="29859"/>
            </a:xfrm>
            <a:custGeom>
              <a:avLst/>
              <a:gdLst/>
              <a:ahLst/>
              <a:cxnLst/>
              <a:rect l="l" t="t" r="r" b="b"/>
              <a:pathLst>
                <a:path w="1006" h="1139" extrusionOk="0">
                  <a:moveTo>
                    <a:pt x="665" y="1"/>
                  </a:moveTo>
                  <a:cubicBezTo>
                    <a:pt x="587" y="1"/>
                    <a:pt x="509" y="42"/>
                    <a:pt x="463" y="143"/>
                  </a:cubicBezTo>
                  <a:lnTo>
                    <a:pt x="102" y="778"/>
                  </a:lnTo>
                  <a:cubicBezTo>
                    <a:pt x="1" y="937"/>
                    <a:pt x="116" y="1139"/>
                    <a:pt x="304" y="1139"/>
                  </a:cubicBezTo>
                  <a:cubicBezTo>
                    <a:pt x="391" y="1139"/>
                    <a:pt x="463" y="1081"/>
                    <a:pt x="506" y="1009"/>
                  </a:cubicBezTo>
                  <a:lnTo>
                    <a:pt x="867" y="388"/>
                  </a:lnTo>
                  <a:cubicBezTo>
                    <a:pt x="1005" y="191"/>
                    <a:pt x="834" y="1"/>
                    <a:pt x="665" y="1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Arial Unicode MS" panose="020B0604020202020204" pitchFamily="34" charset="-128"/>
                <a:cs typeface="Arial"/>
                <a:sym typeface="Arial"/>
              </a:endParaRPr>
            </a:p>
          </p:txBody>
        </p:sp>
        <p:sp>
          <p:nvSpPr>
            <p:cNvPr id="47" name="Google Shape;23402;p83">
              <a:extLst>
                <a:ext uri="{FF2B5EF4-FFF2-40B4-BE49-F238E27FC236}">
                  <a16:creationId xmlns:a16="http://schemas.microsoft.com/office/drawing/2014/main" id="{C8D13DC2-BC29-5A7E-D74D-F1980FBA30BB}"/>
                </a:ext>
              </a:extLst>
            </p:cNvPr>
            <p:cNvSpPr/>
            <p:nvPr/>
          </p:nvSpPr>
          <p:spPr>
            <a:xfrm>
              <a:off x="7132886" y="2939758"/>
              <a:ext cx="26320" cy="29571"/>
            </a:xfrm>
            <a:custGeom>
              <a:avLst/>
              <a:gdLst/>
              <a:ahLst/>
              <a:cxnLst/>
              <a:rect l="l" t="t" r="r" b="b"/>
              <a:pathLst>
                <a:path w="1004" h="1128" extrusionOk="0">
                  <a:moveTo>
                    <a:pt x="333" y="0"/>
                  </a:moveTo>
                  <a:cubicBezTo>
                    <a:pt x="167" y="0"/>
                    <a:pt x="1" y="182"/>
                    <a:pt x="137" y="377"/>
                  </a:cubicBezTo>
                  <a:lnTo>
                    <a:pt x="498" y="1012"/>
                  </a:lnTo>
                  <a:cubicBezTo>
                    <a:pt x="527" y="1084"/>
                    <a:pt x="613" y="1128"/>
                    <a:pt x="700" y="1128"/>
                  </a:cubicBezTo>
                  <a:cubicBezTo>
                    <a:pt x="888" y="1128"/>
                    <a:pt x="1003" y="925"/>
                    <a:pt x="902" y="767"/>
                  </a:cubicBezTo>
                  <a:lnTo>
                    <a:pt x="541" y="146"/>
                  </a:lnTo>
                  <a:cubicBezTo>
                    <a:pt x="494" y="43"/>
                    <a:pt x="414" y="0"/>
                    <a:pt x="333" y="0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Arial Unicode MS" panose="020B0604020202020204" pitchFamily="34" charset="-128"/>
                <a:cs typeface="Arial"/>
                <a:sym typeface="Arial"/>
              </a:endParaRPr>
            </a:p>
          </p:txBody>
        </p:sp>
        <p:sp>
          <p:nvSpPr>
            <p:cNvPr id="48" name="Google Shape;23403;p83">
              <a:extLst>
                <a:ext uri="{FF2B5EF4-FFF2-40B4-BE49-F238E27FC236}">
                  <a16:creationId xmlns:a16="http://schemas.microsoft.com/office/drawing/2014/main" id="{5C4AD96E-EC0C-026E-AFFB-7C7557AC5CBD}"/>
                </a:ext>
              </a:extLst>
            </p:cNvPr>
            <p:cNvSpPr/>
            <p:nvPr/>
          </p:nvSpPr>
          <p:spPr>
            <a:xfrm>
              <a:off x="7276020" y="3186729"/>
              <a:ext cx="25062" cy="28941"/>
            </a:xfrm>
            <a:custGeom>
              <a:avLst/>
              <a:gdLst/>
              <a:ahLst/>
              <a:cxnLst/>
              <a:rect l="l" t="t" r="r" b="b"/>
              <a:pathLst>
                <a:path w="956" h="1104" extrusionOk="0">
                  <a:moveTo>
                    <a:pt x="313" y="1"/>
                  </a:moveTo>
                  <a:cubicBezTo>
                    <a:pt x="153" y="1"/>
                    <a:pt x="0" y="163"/>
                    <a:pt x="90" y="353"/>
                  </a:cubicBezTo>
                  <a:lnTo>
                    <a:pt x="451" y="974"/>
                  </a:lnTo>
                  <a:cubicBezTo>
                    <a:pt x="493" y="1043"/>
                    <a:pt x="574" y="1099"/>
                    <a:pt x="657" y="1104"/>
                  </a:cubicBezTo>
                  <a:lnTo>
                    <a:pt x="657" y="1104"/>
                  </a:lnTo>
                  <a:cubicBezTo>
                    <a:pt x="842" y="1087"/>
                    <a:pt x="956" y="901"/>
                    <a:pt x="870" y="743"/>
                  </a:cubicBezTo>
                  <a:lnTo>
                    <a:pt x="509" y="108"/>
                  </a:lnTo>
                  <a:cubicBezTo>
                    <a:pt x="456" y="33"/>
                    <a:pt x="384" y="1"/>
                    <a:pt x="313" y="1"/>
                  </a:cubicBezTo>
                  <a:close/>
                  <a:moveTo>
                    <a:pt x="657" y="1104"/>
                  </a:moveTo>
                  <a:cubicBezTo>
                    <a:pt x="656" y="1104"/>
                    <a:pt x="655" y="1104"/>
                    <a:pt x="653" y="1104"/>
                  </a:cubicBezTo>
                  <a:lnTo>
                    <a:pt x="668" y="1104"/>
                  </a:lnTo>
                  <a:cubicBezTo>
                    <a:pt x="664" y="1104"/>
                    <a:pt x="661" y="1104"/>
                    <a:pt x="657" y="1104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Arial Unicode MS" panose="020B0604020202020204" pitchFamily="34" charset="-128"/>
                <a:cs typeface="Arial"/>
                <a:sym typeface="Arial"/>
              </a:endParaRPr>
            </a:p>
          </p:txBody>
        </p:sp>
        <p:sp>
          <p:nvSpPr>
            <p:cNvPr id="49" name="Google Shape;23404;p83">
              <a:extLst>
                <a:ext uri="{FF2B5EF4-FFF2-40B4-BE49-F238E27FC236}">
                  <a16:creationId xmlns:a16="http://schemas.microsoft.com/office/drawing/2014/main" id="{DB937378-B9E3-522A-B6C9-0493DE764CA6}"/>
                </a:ext>
              </a:extLst>
            </p:cNvPr>
            <p:cNvSpPr/>
            <p:nvPr/>
          </p:nvSpPr>
          <p:spPr>
            <a:xfrm>
              <a:off x="7322185" y="3137550"/>
              <a:ext cx="35312" cy="22886"/>
            </a:xfrm>
            <a:custGeom>
              <a:avLst/>
              <a:gdLst/>
              <a:ahLst/>
              <a:cxnLst/>
              <a:rect l="l" t="t" r="r" b="b"/>
              <a:pathLst>
                <a:path w="1347" h="873" extrusionOk="0">
                  <a:moveTo>
                    <a:pt x="365" y="0"/>
                  </a:moveTo>
                  <a:cubicBezTo>
                    <a:pt x="144" y="0"/>
                    <a:pt x="0" y="348"/>
                    <a:pt x="264" y="468"/>
                  </a:cubicBezTo>
                  <a:lnTo>
                    <a:pt x="899" y="829"/>
                  </a:lnTo>
                  <a:cubicBezTo>
                    <a:pt x="928" y="858"/>
                    <a:pt x="971" y="872"/>
                    <a:pt x="1014" y="872"/>
                  </a:cubicBezTo>
                  <a:cubicBezTo>
                    <a:pt x="1260" y="858"/>
                    <a:pt x="1346" y="540"/>
                    <a:pt x="1130" y="410"/>
                  </a:cubicBezTo>
                  <a:lnTo>
                    <a:pt x="509" y="50"/>
                  </a:lnTo>
                  <a:cubicBezTo>
                    <a:pt x="460" y="15"/>
                    <a:pt x="411" y="0"/>
                    <a:pt x="365" y="0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Arial Unicode MS" panose="020B0604020202020204" pitchFamily="34" charset="-128"/>
                <a:cs typeface="Arial"/>
                <a:sym typeface="Arial"/>
              </a:endParaRPr>
            </a:p>
          </p:txBody>
        </p:sp>
        <p:sp>
          <p:nvSpPr>
            <p:cNvPr id="50" name="Google Shape;23405;p83">
              <a:extLst>
                <a:ext uri="{FF2B5EF4-FFF2-40B4-BE49-F238E27FC236}">
                  <a16:creationId xmlns:a16="http://schemas.microsoft.com/office/drawing/2014/main" id="{06FAFED7-A835-5C70-7AAE-836BD7F530AC}"/>
                </a:ext>
              </a:extLst>
            </p:cNvPr>
            <p:cNvSpPr/>
            <p:nvPr/>
          </p:nvSpPr>
          <p:spPr>
            <a:xfrm>
              <a:off x="7077599" y="2995858"/>
              <a:ext cx="33922" cy="21916"/>
            </a:xfrm>
            <a:custGeom>
              <a:avLst/>
              <a:gdLst/>
              <a:ahLst/>
              <a:cxnLst/>
              <a:rect l="l" t="t" r="r" b="b"/>
              <a:pathLst>
                <a:path w="1294" h="836" extrusionOk="0">
                  <a:moveTo>
                    <a:pt x="343" y="0"/>
                  </a:moveTo>
                  <a:cubicBezTo>
                    <a:pt x="129" y="0"/>
                    <a:pt x="0" y="297"/>
                    <a:pt x="211" y="446"/>
                  </a:cubicBezTo>
                  <a:lnTo>
                    <a:pt x="846" y="806"/>
                  </a:lnTo>
                  <a:cubicBezTo>
                    <a:pt x="875" y="835"/>
                    <a:pt x="918" y="835"/>
                    <a:pt x="961" y="835"/>
                  </a:cubicBezTo>
                  <a:cubicBezTo>
                    <a:pt x="1207" y="835"/>
                    <a:pt x="1293" y="518"/>
                    <a:pt x="1077" y="388"/>
                  </a:cubicBezTo>
                  <a:lnTo>
                    <a:pt x="456" y="27"/>
                  </a:lnTo>
                  <a:cubicBezTo>
                    <a:pt x="417" y="8"/>
                    <a:pt x="379" y="0"/>
                    <a:pt x="343" y="0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Arial Unicode MS" panose="020B0604020202020204" pitchFamily="34" charset="-128"/>
                <a:cs typeface="Arial"/>
                <a:sym typeface="Arial"/>
              </a:endParaRPr>
            </a:p>
          </p:txBody>
        </p:sp>
        <p:sp>
          <p:nvSpPr>
            <p:cNvPr id="51" name="Google Shape;23406;p83">
              <a:extLst>
                <a:ext uri="{FF2B5EF4-FFF2-40B4-BE49-F238E27FC236}">
                  <a16:creationId xmlns:a16="http://schemas.microsoft.com/office/drawing/2014/main" id="{ECBDFAF0-1E63-186B-C23E-3162C9BAA877}"/>
                </a:ext>
              </a:extLst>
            </p:cNvPr>
            <p:cNvSpPr/>
            <p:nvPr/>
          </p:nvSpPr>
          <p:spPr>
            <a:xfrm>
              <a:off x="7323784" y="2995255"/>
              <a:ext cx="35312" cy="22519"/>
            </a:xfrm>
            <a:custGeom>
              <a:avLst/>
              <a:gdLst/>
              <a:ahLst/>
              <a:cxnLst/>
              <a:rect l="l" t="t" r="r" b="b"/>
              <a:pathLst>
                <a:path w="1347" h="859" extrusionOk="0">
                  <a:moveTo>
                    <a:pt x="981" y="1"/>
                  </a:moveTo>
                  <a:cubicBezTo>
                    <a:pt x="936" y="1"/>
                    <a:pt x="887" y="15"/>
                    <a:pt x="838" y="50"/>
                  </a:cubicBezTo>
                  <a:lnTo>
                    <a:pt x="217" y="411"/>
                  </a:lnTo>
                  <a:cubicBezTo>
                    <a:pt x="1" y="541"/>
                    <a:pt x="87" y="858"/>
                    <a:pt x="333" y="858"/>
                  </a:cubicBezTo>
                  <a:cubicBezTo>
                    <a:pt x="376" y="858"/>
                    <a:pt x="419" y="858"/>
                    <a:pt x="448" y="829"/>
                  </a:cubicBezTo>
                  <a:lnTo>
                    <a:pt x="1083" y="469"/>
                  </a:lnTo>
                  <a:cubicBezTo>
                    <a:pt x="1347" y="349"/>
                    <a:pt x="1203" y="1"/>
                    <a:pt x="981" y="1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Arial Unicode MS" panose="020B0604020202020204" pitchFamily="34" charset="-128"/>
                <a:cs typeface="Arial"/>
                <a:sym typeface="Arial"/>
              </a:endParaRPr>
            </a:p>
          </p:txBody>
        </p:sp>
        <p:sp>
          <p:nvSpPr>
            <p:cNvPr id="52" name="Google Shape;23407;p83">
              <a:extLst>
                <a:ext uri="{FF2B5EF4-FFF2-40B4-BE49-F238E27FC236}">
                  <a16:creationId xmlns:a16="http://schemas.microsoft.com/office/drawing/2014/main" id="{F8AAEAD4-7790-6F25-FF2F-B9B8928AD954}"/>
                </a:ext>
              </a:extLst>
            </p:cNvPr>
            <p:cNvSpPr/>
            <p:nvPr/>
          </p:nvSpPr>
          <p:spPr>
            <a:xfrm>
              <a:off x="7077809" y="3137550"/>
              <a:ext cx="34945" cy="22886"/>
            </a:xfrm>
            <a:custGeom>
              <a:avLst/>
              <a:gdLst/>
              <a:ahLst/>
              <a:cxnLst/>
              <a:rect l="l" t="t" r="r" b="b"/>
              <a:pathLst>
                <a:path w="1333" h="873" extrusionOk="0">
                  <a:moveTo>
                    <a:pt x="967" y="0"/>
                  </a:moveTo>
                  <a:cubicBezTo>
                    <a:pt x="921" y="0"/>
                    <a:pt x="873" y="15"/>
                    <a:pt x="823" y="50"/>
                  </a:cubicBezTo>
                  <a:lnTo>
                    <a:pt x="203" y="410"/>
                  </a:lnTo>
                  <a:cubicBezTo>
                    <a:pt x="1" y="540"/>
                    <a:pt x="73" y="858"/>
                    <a:pt x="318" y="872"/>
                  </a:cubicBezTo>
                  <a:cubicBezTo>
                    <a:pt x="361" y="872"/>
                    <a:pt x="405" y="858"/>
                    <a:pt x="448" y="829"/>
                  </a:cubicBezTo>
                  <a:lnTo>
                    <a:pt x="1069" y="468"/>
                  </a:lnTo>
                  <a:cubicBezTo>
                    <a:pt x="1332" y="348"/>
                    <a:pt x="1188" y="0"/>
                    <a:pt x="967" y="0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Arial Unicode MS" panose="020B0604020202020204" pitchFamily="34" charset="-128"/>
                <a:cs typeface="Arial"/>
                <a:sym typeface="Arial"/>
              </a:endParaRPr>
            </a:p>
          </p:txBody>
        </p:sp>
        <p:sp>
          <p:nvSpPr>
            <p:cNvPr id="53" name="Google Shape;23408;p83">
              <a:extLst>
                <a:ext uri="{FF2B5EF4-FFF2-40B4-BE49-F238E27FC236}">
                  <a16:creationId xmlns:a16="http://schemas.microsoft.com/office/drawing/2014/main" id="{46266A3D-7B48-ABC4-EBD8-AC8C9C1E1378}"/>
                </a:ext>
              </a:extLst>
            </p:cNvPr>
            <p:cNvSpPr/>
            <p:nvPr/>
          </p:nvSpPr>
          <p:spPr>
            <a:xfrm>
              <a:off x="7186050" y="3210742"/>
              <a:ext cx="63204" cy="44303"/>
            </a:xfrm>
            <a:custGeom>
              <a:avLst/>
              <a:gdLst/>
              <a:ahLst/>
              <a:cxnLst/>
              <a:rect l="l" t="t" r="r" b="b"/>
              <a:pathLst>
                <a:path w="2411" h="1690" extrusionOk="0">
                  <a:moveTo>
                    <a:pt x="0" y="0"/>
                  </a:moveTo>
                  <a:lnTo>
                    <a:pt x="0" y="1198"/>
                  </a:lnTo>
                  <a:cubicBezTo>
                    <a:pt x="0" y="1473"/>
                    <a:pt x="217" y="1689"/>
                    <a:pt x="476" y="1689"/>
                  </a:cubicBezTo>
                  <a:lnTo>
                    <a:pt x="1920" y="1689"/>
                  </a:lnTo>
                  <a:cubicBezTo>
                    <a:pt x="2194" y="1689"/>
                    <a:pt x="2411" y="1473"/>
                    <a:pt x="2411" y="1198"/>
                  </a:cubicBezTo>
                  <a:lnTo>
                    <a:pt x="2411" y="0"/>
                  </a:ln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Arial Unicode MS" panose="020B0604020202020204" pitchFamily="34" charset="-128"/>
                <a:cs typeface="Arial"/>
                <a:sym typeface="Arial"/>
              </a:endParaRPr>
            </a:p>
          </p:txBody>
        </p:sp>
        <p:sp>
          <p:nvSpPr>
            <p:cNvPr id="54" name="Google Shape;23409;p83">
              <a:extLst>
                <a:ext uri="{FF2B5EF4-FFF2-40B4-BE49-F238E27FC236}">
                  <a16:creationId xmlns:a16="http://schemas.microsoft.com/office/drawing/2014/main" id="{BB35978F-DA83-2BC3-E4D3-E7D7FEEFEBFE}"/>
                </a:ext>
              </a:extLst>
            </p:cNvPr>
            <p:cNvSpPr/>
            <p:nvPr/>
          </p:nvSpPr>
          <p:spPr>
            <a:xfrm>
              <a:off x="7179602" y="3210349"/>
              <a:ext cx="76102" cy="12898"/>
            </a:xfrm>
            <a:custGeom>
              <a:avLst/>
              <a:gdLst/>
              <a:ahLst/>
              <a:cxnLst/>
              <a:rect l="l" t="t" r="r" b="b"/>
              <a:pathLst>
                <a:path w="2903" h="492" extrusionOk="0">
                  <a:moveTo>
                    <a:pt x="246" y="1"/>
                  </a:moveTo>
                  <a:cubicBezTo>
                    <a:pt x="116" y="1"/>
                    <a:pt x="1" y="116"/>
                    <a:pt x="1" y="246"/>
                  </a:cubicBezTo>
                  <a:cubicBezTo>
                    <a:pt x="1" y="376"/>
                    <a:pt x="116" y="492"/>
                    <a:pt x="246" y="492"/>
                  </a:cubicBezTo>
                  <a:lnTo>
                    <a:pt x="2657" y="492"/>
                  </a:lnTo>
                  <a:cubicBezTo>
                    <a:pt x="2787" y="492"/>
                    <a:pt x="2902" y="376"/>
                    <a:pt x="2902" y="246"/>
                  </a:cubicBezTo>
                  <a:cubicBezTo>
                    <a:pt x="2902" y="116"/>
                    <a:pt x="2787" y="1"/>
                    <a:pt x="2657" y="1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Arial Unicode MS" panose="020B0604020202020204" pitchFamily="34" charset="-128"/>
                <a:cs typeface="Arial"/>
                <a:sym typeface="Arial"/>
              </a:endParaRPr>
            </a:p>
          </p:txBody>
        </p:sp>
      </p:grpSp>
      <p:grpSp>
        <p:nvGrpSpPr>
          <p:cNvPr id="55" name="Google Shape;23778;p83">
            <a:extLst>
              <a:ext uri="{FF2B5EF4-FFF2-40B4-BE49-F238E27FC236}">
                <a16:creationId xmlns:a16="http://schemas.microsoft.com/office/drawing/2014/main" id="{C4E2592F-8340-93D2-0FF3-5F3D26DE44A9}"/>
              </a:ext>
            </a:extLst>
          </p:cNvPr>
          <p:cNvGrpSpPr>
            <a:grpSpLocks noChangeAspect="1"/>
          </p:cNvGrpSpPr>
          <p:nvPr/>
        </p:nvGrpSpPr>
        <p:grpSpPr>
          <a:xfrm>
            <a:off x="4207154" y="4866887"/>
            <a:ext cx="539438" cy="540000"/>
            <a:chOff x="1845321" y="1512744"/>
            <a:chExt cx="352723" cy="353090"/>
          </a:xfrm>
          <a:solidFill>
            <a:schemeClr val="bg2"/>
          </a:solidFill>
        </p:grpSpPr>
        <p:sp>
          <p:nvSpPr>
            <p:cNvPr id="56" name="Google Shape;23779;p83">
              <a:extLst>
                <a:ext uri="{FF2B5EF4-FFF2-40B4-BE49-F238E27FC236}">
                  <a16:creationId xmlns:a16="http://schemas.microsoft.com/office/drawing/2014/main" id="{C9A3962F-E312-D5CF-6FAF-F5BCF430BC89}"/>
                </a:ext>
              </a:extLst>
            </p:cNvPr>
            <p:cNvSpPr/>
            <p:nvPr/>
          </p:nvSpPr>
          <p:spPr>
            <a:xfrm>
              <a:off x="1964888" y="1700444"/>
              <a:ext cx="113563" cy="96917"/>
            </a:xfrm>
            <a:custGeom>
              <a:avLst/>
              <a:gdLst/>
              <a:ahLst/>
              <a:cxnLst/>
              <a:rect l="l" t="t" r="r" b="b"/>
              <a:pathLst>
                <a:path w="4332" h="3697" extrusionOk="0">
                  <a:moveTo>
                    <a:pt x="1517" y="1"/>
                  </a:moveTo>
                  <a:lnTo>
                    <a:pt x="1517" y="289"/>
                  </a:lnTo>
                  <a:cubicBezTo>
                    <a:pt x="1517" y="376"/>
                    <a:pt x="1459" y="463"/>
                    <a:pt x="1387" y="492"/>
                  </a:cubicBezTo>
                  <a:lnTo>
                    <a:pt x="391" y="925"/>
                  </a:lnTo>
                  <a:cubicBezTo>
                    <a:pt x="145" y="1026"/>
                    <a:pt x="1" y="1257"/>
                    <a:pt x="1" y="1516"/>
                  </a:cubicBezTo>
                  <a:lnTo>
                    <a:pt x="1" y="3696"/>
                  </a:lnTo>
                  <a:lnTo>
                    <a:pt x="4332" y="3696"/>
                  </a:lnTo>
                  <a:lnTo>
                    <a:pt x="4332" y="1516"/>
                  </a:lnTo>
                  <a:cubicBezTo>
                    <a:pt x="4332" y="1257"/>
                    <a:pt x="4173" y="1026"/>
                    <a:pt x="3942" y="925"/>
                  </a:cubicBezTo>
                  <a:lnTo>
                    <a:pt x="2946" y="492"/>
                  </a:lnTo>
                  <a:cubicBezTo>
                    <a:pt x="2859" y="463"/>
                    <a:pt x="2816" y="376"/>
                    <a:pt x="2816" y="289"/>
                  </a:cubicBezTo>
                  <a:lnTo>
                    <a:pt x="2816" y="1"/>
                  </a:ln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Arial Unicode MS" panose="020B0604020202020204" pitchFamily="34" charset="-128"/>
                <a:cs typeface="Arial"/>
                <a:sym typeface="Arial"/>
              </a:endParaRPr>
            </a:p>
          </p:txBody>
        </p:sp>
        <p:sp>
          <p:nvSpPr>
            <p:cNvPr id="57" name="Google Shape;23780;p83">
              <a:extLst>
                <a:ext uri="{FF2B5EF4-FFF2-40B4-BE49-F238E27FC236}">
                  <a16:creationId xmlns:a16="http://schemas.microsoft.com/office/drawing/2014/main" id="{0041C0D1-B266-CCD1-3F9F-26D715767FB9}"/>
                </a:ext>
              </a:extLst>
            </p:cNvPr>
            <p:cNvSpPr/>
            <p:nvPr/>
          </p:nvSpPr>
          <p:spPr>
            <a:xfrm>
              <a:off x="2001615" y="1700444"/>
              <a:ext cx="39742" cy="17066"/>
            </a:xfrm>
            <a:custGeom>
              <a:avLst/>
              <a:gdLst/>
              <a:ahLst/>
              <a:cxnLst/>
              <a:rect l="l" t="t" r="r" b="b"/>
              <a:pathLst>
                <a:path w="1516" h="651" extrusionOk="0">
                  <a:moveTo>
                    <a:pt x="116" y="1"/>
                  </a:moveTo>
                  <a:lnTo>
                    <a:pt x="116" y="289"/>
                  </a:lnTo>
                  <a:cubicBezTo>
                    <a:pt x="116" y="362"/>
                    <a:pt x="72" y="434"/>
                    <a:pt x="0" y="477"/>
                  </a:cubicBezTo>
                  <a:cubicBezTo>
                    <a:pt x="246" y="593"/>
                    <a:pt x="505" y="650"/>
                    <a:pt x="765" y="650"/>
                  </a:cubicBezTo>
                  <a:cubicBezTo>
                    <a:pt x="1025" y="650"/>
                    <a:pt x="1285" y="593"/>
                    <a:pt x="1516" y="477"/>
                  </a:cubicBezTo>
                  <a:cubicBezTo>
                    <a:pt x="1458" y="434"/>
                    <a:pt x="1415" y="362"/>
                    <a:pt x="1415" y="289"/>
                  </a:cubicBezTo>
                  <a:lnTo>
                    <a:pt x="1415" y="1"/>
                  </a:ln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Arial Unicode MS" panose="020B0604020202020204" pitchFamily="34" charset="-128"/>
                <a:cs typeface="Arial"/>
                <a:sym typeface="Arial"/>
              </a:endParaRPr>
            </a:p>
          </p:txBody>
        </p:sp>
        <p:sp>
          <p:nvSpPr>
            <p:cNvPr id="58" name="Google Shape;23781;p83">
              <a:extLst>
                <a:ext uri="{FF2B5EF4-FFF2-40B4-BE49-F238E27FC236}">
                  <a16:creationId xmlns:a16="http://schemas.microsoft.com/office/drawing/2014/main" id="{168D1462-EEAA-727B-EF3D-764C8652F361}"/>
                </a:ext>
              </a:extLst>
            </p:cNvPr>
            <p:cNvSpPr/>
            <p:nvPr/>
          </p:nvSpPr>
          <p:spPr>
            <a:xfrm>
              <a:off x="1964521" y="1715203"/>
              <a:ext cx="113930" cy="82158"/>
            </a:xfrm>
            <a:custGeom>
              <a:avLst/>
              <a:gdLst/>
              <a:ahLst/>
              <a:cxnLst/>
              <a:rect l="l" t="t" r="r" b="b"/>
              <a:pathLst>
                <a:path w="4346" h="3134" extrusionOk="0">
                  <a:moveTo>
                    <a:pt x="1256" y="1"/>
                  </a:moveTo>
                  <a:lnTo>
                    <a:pt x="405" y="362"/>
                  </a:lnTo>
                  <a:cubicBezTo>
                    <a:pt x="159" y="463"/>
                    <a:pt x="1" y="694"/>
                    <a:pt x="15" y="953"/>
                  </a:cubicBezTo>
                  <a:lnTo>
                    <a:pt x="15" y="3133"/>
                  </a:lnTo>
                  <a:lnTo>
                    <a:pt x="4346" y="3133"/>
                  </a:lnTo>
                  <a:lnTo>
                    <a:pt x="4346" y="953"/>
                  </a:lnTo>
                  <a:cubicBezTo>
                    <a:pt x="4346" y="694"/>
                    <a:pt x="4187" y="463"/>
                    <a:pt x="3956" y="362"/>
                  </a:cubicBezTo>
                  <a:lnTo>
                    <a:pt x="3104" y="1"/>
                  </a:lnTo>
                  <a:cubicBezTo>
                    <a:pt x="2895" y="347"/>
                    <a:pt x="2538" y="520"/>
                    <a:pt x="2180" y="520"/>
                  </a:cubicBezTo>
                  <a:cubicBezTo>
                    <a:pt x="1823" y="520"/>
                    <a:pt x="1466" y="347"/>
                    <a:pt x="1256" y="1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Arial Unicode MS" panose="020B0604020202020204" pitchFamily="34" charset="-128"/>
                <a:cs typeface="Arial"/>
                <a:sym typeface="Arial"/>
              </a:endParaRPr>
            </a:p>
          </p:txBody>
        </p:sp>
        <p:sp>
          <p:nvSpPr>
            <p:cNvPr id="59" name="Google Shape;23782;p83">
              <a:extLst>
                <a:ext uri="{FF2B5EF4-FFF2-40B4-BE49-F238E27FC236}">
                  <a16:creationId xmlns:a16="http://schemas.microsoft.com/office/drawing/2014/main" id="{71DADB22-57A1-A657-0AD7-0D179718D8BB}"/>
                </a:ext>
              </a:extLst>
            </p:cNvPr>
            <p:cNvSpPr/>
            <p:nvPr/>
          </p:nvSpPr>
          <p:spPr>
            <a:xfrm>
              <a:off x="1981560" y="1620986"/>
              <a:ext cx="28784" cy="62077"/>
            </a:xfrm>
            <a:custGeom>
              <a:avLst/>
              <a:gdLst/>
              <a:ahLst/>
              <a:cxnLst/>
              <a:rect l="l" t="t" r="r" b="b"/>
              <a:pathLst>
                <a:path w="1098" h="2368" extrusionOk="0">
                  <a:moveTo>
                    <a:pt x="664" y="0"/>
                  </a:moveTo>
                  <a:cubicBezTo>
                    <a:pt x="303" y="0"/>
                    <a:pt x="0" y="289"/>
                    <a:pt x="15" y="650"/>
                  </a:cubicBezTo>
                  <a:lnTo>
                    <a:pt x="15" y="794"/>
                  </a:lnTo>
                  <a:cubicBezTo>
                    <a:pt x="15" y="982"/>
                    <a:pt x="43" y="1155"/>
                    <a:pt x="101" y="1343"/>
                  </a:cubicBezTo>
                  <a:lnTo>
                    <a:pt x="448" y="2368"/>
                  </a:lnTo>
                  <a:lnTo>
                    <a:pt x="1097" y="2368"/>
                  </a:lnTo>
                  <a:lnTo>
                    <a:pt x="1097" y="0"/>
                  </a:ln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Arial Unicode MS" panose="020B0604020202020204" pitchFamily="34" charset="-128"/>
                <a:cs typeface="Arial"/>
                <a:sym typeface="Arial"/>
              </a:endParaRPr>
            </a:p>
          </p:txBody>
        </p:sp>
        <p:sp>
          <p:nvSpPr>
            <p:cNvPr id="60" name="Google Shape;23783;p83">
              <a:extLst>
                <a:ext uri="{FF2B5EF4-FFF2-40B4-BE49-F238E27FC236}">
                  <a16:creationId xmlns:a16="http://schemas.microsoft.com/office/drawing/2014/main" id="{C8B2FDF8-2619-DCD5-D423-BE9C7A978CEA}"/>
                </a:ext>
              </a:extLst>
            </p:cNvPr>
            <p:cNvSpPr/>
            <p:nvPr/>
          </p:nvSpPr>
          <p:spPr>
            <a:xfrm>
              <a:off x="1993278" y="1615297"/>
              <a:ext cx="68159" cy="68159"/>
            </a:xfrm>
            <a:custGeom>
              <a:avLst/>
              <a:gdLst/>
              <a:ahLst/>
              <a:cxnLst/>
              <a:rect l="l" t="t" r="r" b="b"/>
              <a:pathLst>
                <a:path w="2600" h="2600" extrusionOk="0">
                  <a:moveTo>
                    <a:pt x="650" y="1"/>
                  </a:moveTo>
                  <a:cubicBezTo>
                    <a:pt x="289" y="1"/>
                    <a:pt x="1" y="289"/>
                    <a:pt x="1" y="650"/>
                  </a:cubicBezTo>
                  <a:cubicBezTo>
                    <a:pt x="1" y="896"/>
                    <a:pt x="188" y="1083"/>
                    <a:pt x="434" y="1083"/>
                  </a:cubicBezTo>
                  <a:lnTo>
                    <a:pt x="2166" y="2599"/>
                  </a:lnTo>
                  <a:lnTo>
                    <a:pt x="2527" y="1314"/>
                  </a:lnTo>
                  <a:cubicBezTo>
                    <a:pt x="2585" y="1156"/>
                    <a:pt x="2599" y="997"/>
                    <a:pt x="2599" y="838"/>
                  </a:cubicBezTo>
                  <a:lnTo>
                    <a:pt x="2599" y="434"/>
                  </a:lnTo>
                  <a:cubicBezTo>
                    <a:pt x="2599" y="188"/>
                    <a:pt x="2411" y="1"/>
                    <a:pt x="2166" y="1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Arial Unicode MS" panose="020B0604020202020204" pitchFamily="34" charset="-128"/>
                <a:cs typeface="Arial"/>
                <a:sym typeface="Arial"/>
              </a:endParaRPr>
            </a:p>
          </p:txBody>
        </p:sp>
        <p:sp>
          <p:nvSpPr>
            <p:cNvPr id="61" name="Google Shape;23784;p83">
              <a:extLst>
                <a:ext uri="{FF2B5EF4-FFF2-40B4-BE49-F238E27FC236}">
                  <a16:creationId xmlns:a16="http://schemas.microsoft.com/office/drawing/2014/main" id="{A8F7F8F9-BD2F-3120-40C3-3A29B96AB946}"/>
                </a:ext>
              </a:extLst>
            </p:cNvPr>
            <p:cNvSpPr/>
            <p:nvPr/>
          </p:nvSpPr>
          <p:spPr>
            <a:xfrm>
              <a:off x="1987223" y="1643688"/>
              <a:ext cx="68526" cy="62470"/>
            </a:xfrm>
            <a:custGeom>
              <a:avLst/>
              <a:gdLst/>
              <a:ahLst/>
              <a:cxnLst/>
              <a:rect l="l" t="t" r="r" b="b"/>
              <a:pathLst>
                <a:path w="2614" h="2383" extrusionOk="0">
                  <a:moveTo>
                    <a:pt x="838" y="0"/>
                  </a:moveTo>
                  <a:cubicBezTo>
                    <a:pt x="722" y="0"/>
                    <a:pt x="607" y="44"/>
                    <a:pt x="535" y="130"/>
                  </a:cubicBezTo>
                  <a:lnTo>
                    <a:pt x="131" y="520"/>
                  </a:lnTo>
                  <a:cubicBezTo>
                    <a:pt x="58" y="607"/>
                    <a:pt x="1" y="722"/>
                    <a:pt x="15" y="838"/>
                  </a:cubicBezTo>
                  <a:lnTo>
                    <a:pt x="15" y="1083"/>
                  </a:lnTo>
                  <a:cubicBezTo>
                    <a:pt x="15" y="1805"/>
                    <a:pt x="593" y="2382"/>
                    <a:pt x="1314" y="2382"/>
                  </a:cubicBezTo>
                  <a:cubicBezTo>
                    <a:pt x="2022" y="2382"/>
                    <a:pt x="2613" y="1805"/>
                    <a:pt x="2613" y="1083"/>
                  </a:cubicBezTo>
                  <a:lnTo>
                    <a:pt x="2613" y="809"/>
                  </a:lnTo>
                  <a:cubicBezTo>
                    <a:pt x="2613" y="693"/>
                    <a:pt x="2570" y="578"/>
                    <a:pt x="2484" y="506"/>
                  </a:cubicBezTo>
                  <a:cubicBezTo>
                    <a:pt x="2152" y="174"/>
                    <a:pt x="1531" y="29"/>
                    <a:pt x="838" y="0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Arial Unicode MS" panose="020B0604020202020204" pitchFamily="34" charset="-128"/>
                <a:cs typeface="Arial"/>
                <a:sym typeface="Arial"/>
              </a:endParaRPr>
            </a:p>
          </p:txBody>
        </p:sp>
        <p:sp>
          <p:nvSpPr>
            <p:cNvPr id="62" name="Google Shape;23785;p83">
              <a:extLst>
                <a:ext uri="{FF2B5EF4-FFF2-40B4-BE49-F238E27FC236}">
                  <a16:creationId xmlns:a16="http://schemas.microsoft.com/office/drawing/2014/main" id="{710E43B4-7896-B675-575B-B80853AEFF99}"/>
                </a:ext>
              </a:extLst>
            </p:cNvPr>
            <p:cNvSpPr/>
            <p:nvPr/>
          </p:nvSpPr>
          <p:spPr>
            <a:xfrm>
              <a:off x="1987223" y="1643688"/>
              <a:ext cx="68526" cy="61317"/>
            </a:xfrm>
            <a:custGeom>
              <a:avLst/>
              <a:gdLst/>
              <a:ahLst/>
              <a:cxnLst/>
              <a:rect l="l" t="t" r="r" b="b"/>
              <a:pathLst>
                <a:path w="2614" h="2339" extrusionOk="0">
                  <a:moveTo>
                    <a:pt x="838" y="0"/>
                  </a:moveTo>
                  <a:cubicBezTo>
                    <a:pt x="722" y="0"/>
                    <a:pt x="607" y="44"/>
                    <a:pt x="535" y="130"/>
                  </a:cubicBezTo>
                  <a:lnTo>
                    <a:pt x="131" y="520"/>
                  </a:lnTo>
                  <a:cubicBezTo>
                    <a:pt x="58" y="607"/>
                    <a:pt x="1" y="708"/>
                    <a:pt x="15" y="823"/>
                  </a:cubicBezTo>
                  <a:lnTo>
                    <a:pt x="15" y="1083"/>
                  </a:lnTo>
                  <a:cubicBezTo>
                    <a:pt x="1" y="1661"/>
                    <a:pt x="390" y="2166"/>
                    <a:pt x="953" y="2339"/>
                  </a:cubicBezTo>
                  <a:cubicBezTo>
                    <a:pt x="766" y="2108"/>
                    <a:pt x="665" y="1819"/>
                    <a:pt x="665" y="1516"/>
                  </a:cubicBezTo>
                  <a:lnTo>
                    <a:pt x="665" y="881"/>
                  </a:lnTo>
                  <a:cubicBezTo>
                    <a:pt x="665" y="644"/>
                    <a:pt x="853" y="447"/>
                    <a:pt x="1100" y="447"/>
                  </a:cubicBezTo>
                  <a:cubicBezTo>
                    <a:pt x="1109" y="447"/>
                    <a:pt x="1118" y="447"/>
                    <a:pt x="1127" y="448"/>
                  </a:cubicBezTo>
                  <a:cubicBezTo>
                    <a:pt x="1560" y="477"/>
                    <a:pt x="2209" y="549"/>
                    <a:pt x="2613" y="737"/>
                  </a:cubicBezTo>
                  <a:cubicBezTo>
                    <a:pt x="2599" y="650"/>
                    <a:pt x="2556" y="563"/>
                    <a:pt x="2484" y="491"/>
                  </a:cubicBezTo>
                  <a:cubicBezTo>
                    <a:pt x="2152" y="174"/>
                    <a:pt x="1545" y="15"/>
                    <a:pt x="838" y="0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Arial Unicode MS" panose="020B0604020202020204" pitchFamily="34" charset="-128"/>
                <a:cs typeface="Arial"/>
                <a:sym typeface="Arial"/>
              </a:endParaRPr>
            </a:p>
          </p:txBody>
        </p:sp>
        <p:sp>
          <p:nvSpPr>
            <p:cNvPr id="63" name="Google Shape;23786;p83">
              <a:extLst>
                <a:ext uri="{FF2B5EF4-FFF2-40B4-BE49-F238E27FC236}">
                  <a16:creationId xmlns:a16="http://schemas.microsoft.com/office/drawing/2014/main" id="{D8A11FD9-61CF-E285-6A00-A5C4B7D9E0C1}"/>
                </a:ext>
              </a:extLst>
            </p:cNvPr>
            <p:cNvSpPr/>
            <p:nvPr/>
          </p:nvSpPr>
          <p:spPr>
            <a:xfrm>
              <a:off x="1964521" y="1729595"/>
              <a:ext cx="23122" cy="67766"/>
            </a:xfrm>
            <a:custGeom>
              <a:avLst/>
              <a:gdLst/>
              <a:ahLst/>
              <a:cxnLst/>
              <a:rect l="l" t="t" r="r" b="b"/>
              <a:pathLst>
                <a:path w="882" h="2585" extrusionOk="0">
                  <a:moveTo>
                    <a:pt x="159" y="0"/>
                  </a:moveTo>
                  <a:cubicBezTo>
                    <a:pt x="58" y="116"/>
                    <a:pt x="1" y="260"/>
                    <a:pt x="1" y="404"/>
                  </a:cubicBezTo>
                  <a:lnTo>
                    <a:pt x="1" y="2584"/>
                  </a:lnTo>
                  <a:lnTo>
                    <a:pt x="881" y="2584"/>
                  </a:lnTo>
                  <a:lnTo>
                    <a:pt x="881" y="982"/>
                  </a:lnTo>
                  <a:cubicBezTo>
                    <a:pt x="867" y="809"/>
                    <a:pt x="809" y="650"/>
                    <a:pt x="679" y="534"/>
                  </a:cubicBezTo>
                  <a:lnTo>
                    <a:pt x="159" y="0"/>
                  </a:ln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Arial Unicode MS" panose="020B0604020202020204" pitchFamily="34" charset="-128"/>
                <a:cs typeface="Arial"/>
                <a:sym typeface="Arial"/>
              </a:endParaRPr>
            </a:p>
          </p:txBody>
        </p:sp>
        <p:sp>
          <p:nvSpPr>
            <p:cNvPr id="64" name="Google Shape;23787;p83">
              <a:extLst>
                <a:ext uri="{FF2B5EF4-FFF2-40B4-BE49-F238E27FC236}">
                  <a16:creationId xmlns:a16="http://schemas.microsoft.com/office/drawing/2014/main" id="{B6CD601C-48E3-BA57-166E-4F9FC9000454}"/>
                </a:ext>
              </a:extLst>
            </p:cNvPr>
            <p:cNvSpPr/>
            <p:nvPr/>
          </p:nvSpPr>
          <p:spPr>
            <a:xfrm>
              <a:off x="2055723" y="1729595"/>
              <a:ext cx="22728" cy="67766"/>
            </a:xfrm>
            <a:custGeom>
              <a:avLst/>
              <a:gdLst/>
              <a:ahLst/>
              <a:cxnLst/>
              <a:rect l="l" t="t" r="r" b="b"/>
              <a:pathLst>
                <a:path w="867" h="2585" extrusionOk="0">
                  <a:moveTo>
                    <a:pt x="722" y="0"/>
                  </a:moveTo>
                  <a:lnTo>
                    <a:pt x="188" y="534"/>
                  </a:lnTo>
                  <a:cubicBezTo>
                    <a:pt x="73" y="650"/>
                    <a:pt x="0" y="809"/>
                    <a:pt x="0" y="982"/>
                  </a:cubicBezTo>
                  <a:lnTo>
                    <a:pt x="0" y="2584"/>
                  </a:lnTo>
                  <a:lnTo>
                    <a:pt x="867" y="2584"/>
                  </a:lnTo>
                  <a:lnTo>
                    <a:pt x="867" y="404"/>
                  </a:lnTo>
                  <a:cubicBezTo>
                    <a:pt x="867" y="260"/>
                    <a:pt x="809" y="116"/>
                    <a:pt x="722" y="0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Arial Unicode MS" panose="020B0604020202020204" pitchFamily="34" charset="-128"/>
                <a:cs typeface="Arial"/>
                <a:sym typeface="Arial"/>
              </a:endParaRPr>
            </a:p>
          </p:txBody>
        </p:sp>
        <p:sp>
          <p:nvSpPr>
            <p:cNvPr id="65" name="Google Shape;23788;p83">
              <a:extLst>
                <a:ext uri="{FF2B5EF4-FFF2-40B4-BE49-F238E27FC236}">
                  <a16:creationId xmlns:a16="http://schemas.microsoft.com/office/drawing/2014/main" id="{386030FA-FE7E-FB3E-A557-454897E47410}"/>
                </a:ext>
              </a:extLst>
            </p:cNvPr>
            <p:cNvSpPr/>
            <p:nvPr/>
          </p:nvSpPr>
          <p:spPr>
            <a:xfrm>
              <a:off x="1845321" y="1512744"/>
              <a:ext cx="352723" cy="353090"/>
            </a:xfrm>
            <a:custGeom>
              <a:avLst/>
              <a:gdLst/>
              <a:ahLst/>
              <a:cxnLst/>
              <a:rect l="l" t="t" r="r" b="b"/>
              <a:pathLst>
                <a:path w="13455" h="13469" extrusionOk="0">
                  <a:moveTo>
                    <a:pt x="6692" y="2597"/>
                  </a:moveTo>
                  <a:cubicBezTo>
                    <a:pt x="8810" y="2597"/>
                    <a:pt x="10841" y="4246"/>
                    <a:pt x="10841" y="6728"/>
                  </a:cubicBezTo>
                  <a:cubicBezTo>
                    <a:pt x="10841" y="9008"/>
                    <a:pt x="8994" y="10856"/>
                    <a:pt x="6727" y="10856"/>
                  </a:cubicBezTo>
                  <a:cubicBezTo>
                    <a:pt x="3046" y="10856"/>
                    <a:pt x="1213" y="6410"/>
                    <a:pt x="3811" y="3812"/>
                  </a:cubicBezTo>
                  <a:cubicBezTo>
                    <a:pt x="4651" y="2972"/>
                    <a:pt x="5681" y="2597"/>
                    <a:pt x="6692" y="2597"/>
                  </a:cubicBezTo>
                  <a:close/>
                  <a:moveTo>
                    <a:pt x="5861" y="1"/>
                  </a:moveTo>
                  <a:cubicBezTo>
                    <a:pt x="5731" y="1"/>
                    <a:pt x="5645" y="102"/>
                    <a:pt x="5645" y="217"/>
                  </a:cubicBezTo>
                  <a:lnTo>
                    <a:pt x="5645" y="795"/>
                  </a:lnTo>
                  <a:cubicBezTo>
                    <a:pt x="5630" y="896"/>
                    <a:pt x="5558" y="982"/>
                    <a:pt x="5457" y="1011"/>
                  </a:cubicBezTo>
                  <a:cubicBezTo>
                    <a:pt x="4779" y="1156"/>
                    <a:pt x="4143" y="1415"/>
                    <a:pt x="3551" y="1791"/>
                  </a:cubicBezTo>
                  <a:cubicBezTo>
                    <a:pt x="3515" y="1815"/>
                    <a:pt x="3477" y="1826"/>
                    <a:pt x="3439" y="1826"/>
                  </a:cubicBezTo>
                  <a:cubicBezTo>
                    <a:pt x="3386" y="1826"/>
                    <a:pt x="3334" y="1804"/>
                    <a:pt x="3292" y="1762"/>
                  </a:cubicBezTo>
                  <a:lnTo>
                    <a:pt x="2873" y="1358"/>
                  </a:lnTo>
                  <a:cubicBezTo>
                    <a:pt x="2837" y="1314"/>
                    <a:pt x="2783" y="1293"/>
                    <a:pt x="2727" y="1293"/>
                  </a:cubicBezTo>
                  <a:cubicBezTo>
                    <a:pt x="2671" y="1293"/>
                    <a:pt x="2613" y="1314"/>
                    <a:pt x="2570" y="1358"/>
                  </a:cubicBezTo>
                  <a:lnTo>
                    <a:pt x="1343" y="2585"/>
                  </a:lnTo>
                  <a:cubicBezTo>
                    <a:pt x="1256" y="2671"/>
                    <a:pt x="1256" y="2801"/>
                    <a:pt x="1343" y="2888"/>
                  </a:cubicBezTo>
                  <a:lnTo>
                    <a:pt x="1761" y="3307"/>
                  </a:lnTo>
                  <a:cubicBezTo>
                    <a:pt x="1834" y="3379"/>
                    <a:pt x="1848" y="3480"/>
                    <a:pt x="1790" y="3566"/>
                  </a:cubicBezTo>
                  <a:cubicBezTo>
                    <a:pt x="1415" y="4144"/>
                    <a:pt x="1155" y="4793"/>
                    <a:pt x="996" y="5472"/>
                  </a:cubicBezTo>
                  <a:cubicBezTo>
                    <a:pt x="982" y="5573"/>
                    <a:pt x="895" y="5645"/>
                    <a:pt x="794" y="5645"/>
                  </a:cubicBezTo>
                  <a:lnTo>
                    <a:pt x="217" y="5645"/>
                  </a:lnTo>
                  <a:cubicBezTo>
                    <a:pt x="87" y="5645"/>
                    <a:pt x="0" y="5746"/>
                    <a:pt x="0" y="5862"/>
                  </a:cubicBezTo>
                  <a:lnTo>
                    <a:pt x="0" y="7594"/>
                  </a:lnTo>
                  <a:cubicBezTo>
                    <a:pt x="0" y="7724"/>
                    <a:pt x="87" y="7810"/>
                    <a:pt x="217" y="7810"/>
                  </a:cubicBezTo>
                  <a:lnTo>
                    <a:pt x="794" y="7810"/>
                  </a:lnTo>
                  <a:cubicBezTo>
                    <a:pt x="895" y="7810"/>
                    <a:pt x="982" y="7897"/>
                    <a:pt x="996" y="7998"/>
                  </a:cubicBezTo>
                  <a:cubicBezTo>
                    <a:pt x="1155" y="8676"/>
                    <a:pt x="1415" y="9312"/>
                    <a:pt x="1790" y="9889"/>
                  </a:cubicBezTo>
                  <a:cubicBezTo>
                    <a:pt x="1848" y="9976"/>
                    <a:pt x="1834" y="10091"/>
                    <a:pt x="1761" y="10163"/>
                  </a:cubicBezTo>
                  <a:lnTo>
                    <a:pt x="1357" y="10567"/>
                  </a:lnTo>
                  <a:cubicBezTo>
                    <a:pt x="1271" y="10654"/>
                    <a:pt x="1271" y="10798"/>
                    <a:pt x="1357" y="10885"/>
                  </a:cubicBezTo>
                  <a:lnTo>
                    <a:pt x="2584" y="12112"/>
                  </a:lnTo>
                  <a:cubicBezTo>
                    <a:pt x="2628" y="12155"/>
                    <a:pt x="2682" y="12177"/>
                    <a:pt x="2736" y="12177"/>
                  </a:cubicBezTo>
                  <a:cubicBezTo>
                    <a:pt x="2790" y="12177"/>
                    <a:pt x="2844" y="12155"/>
                    <a:pt x="2887" y="12112"/>
                  </a:cubicBezTo>
                  <a:lnTo>
                    <a:pt x="3292" y="11693"/>
                  </a:lnTo>
                  <a:cubicBezTo>
                    <a:pt x="3332" y="11653"/>
                    <a:pt x="3387" y="11635"/>
                    <a:pt x="3442" y="11635"/>
                  </a:cubicBezTo>
                  <a:cubicBezTo>
                    <a:pt x="3485" y="11635"/>
                    <a:pt x="3528" y="11646"/>
                    <a:pt x="3566" y="11665"/>
                  </a:cubicBezTo>
                  <a:cubicBezTo>
                    <a:pt x="4143" y="12040"/>
                    <a:pt x="4793" y="12314"/>
                    <a:pt x="5471" y="12459"/>
                  </a:cubicBezTo>
                  <a:cubicBezTo>
                    <a:pt x="5572" y="12473"/>
                    <a:pt x="5645" y="12560"/>
                    <a:pt x="5645" y="12675"/>
                  </a:cubicBezTo>
                  <a:lnTo>
                    <a:pt x="5645" y="13252"/>
                  </a:lnTo>
                  <a:cubicBezTo>
                    <a:pt x="5645" y="13368"/>
                    <a:pt x="5746" y="13469"/>
                    <a:pt x="5861" y="13469"/>
                  </a:cubicBezTo>
                  <a:lnTo>
                    <a:pt x="7593" y="13469"/>
                  </a:lnTo>
                  <a:cubicBezTo>
                    <a:pt x="7723" y="13469"/>
                    <a:pt x="7810" y="13368"/>
                    <a:pt x="7810" y="13252"/>
                  </a:cubicBezTo>
                  <a:lnTo>
                    <a:pt x="7810" y="12675"/>
                  </a:lnTo>
                  <a:cubicBezTo>
                    <a:pt x="7810" y="12560"/>
                    <a:pt x="7897" y="12473"/>
                    <a:pt x="7998" y="12459"/>
                  </a:cubicBezTo>
                  <a:cubicBezTo>
                    <a:pt x="8676" y="12314"/>
                    <a:pt x="9311" y="12040"/>
                    <a:pt x="9889" y="11665"/>
                  </a:cubicBezTo>
                  <a:cubicBezTo>
                    <a:pt x="9926" y="11646"/>
                    <a:pt x="9970" y="11635"/>
                    <a:pt x="10013" y="11635"/>
                  </a:cubicBezTo>
                  <a:cubicBezTo>
                    <a:pt x="10068" y="11635"/>
                    <a:pt x="10122" y="11653"/>
                    <a:pt x="10163" y="11693"/>
                  </a:cubicBezTo>
                  <a:lnTo>
                    <a:pt x="10567" y="12112"/>
                  </a:lnTo>
                  <a:cubicBezTo>
                    <a:pt x="10610" y="12155"/>
                    <a:pt x="10668" y="12177"/>
                    <a:pt x="10726" y="12177"/>
                  </a:cubicBezTo>
                  <a:cubicBezTo>
                    <a:pt x="10784" y="12177"/>
                    <a:pt x="10841" y="12155"/>
                    <a:pt x="10885" y="12112"/>
                  </a:cubicBezTo>
                  <a:lnTo>
                    <a:pt x="12112" y="10885"/>
                  </a:lnTo>
                  <a:cubicBezTo>
                    <a:pt x="12198" y="10798"/>
                    <a:pt x="12198" y="10654"/>
                    <a:pt x="12112" y="10567"/>
                  </a:cubicBezTo>
                  <a:lnTo>
                    <a:pt x="11693" y="10163"/>
                  </a:lnTo>
                  <a:cubicBezTo>
                    <a:pt x="11621" y="10077"/>
                    <a:pt x="11606" y="9976"/>
                    <a:pt x="11664" y="9889"/>
                  </a:cubicBezTo>
                  <a:cubicBezTo>
                    <a:pt x="12025" y="9312"/>
                    <a:pt x="12299" y="8662"/>
                    <a:pt x="12444" y="7998"/>
                  </a:cubicBezTo>
                  <a:cubicBezTo>
                    <a:pt x="12458" y="7883"/>
                    <a:pt x="12545" y="7810"/>
                    <a:pt x="12660" y="7810"/>
                  </a:cubicBezTo>
                  <a:lnTo>
                    <a:pt x="13238" y="7810"/>
                  </a:lnTo>
                  <a:cubicBezTo>
                    <a:pt x="13353" y="7810"/>
                    <a:pt x="13454" y="7709"/>
                    <a:pt x="13454" y="7594"/>
                  </a:cubicBezTo>
                  <a:lnTo>
                    <a:pt x="13454" y="5862"/>
                  </a:lnTo>
                  <a:cubicBezTo>
                    <a:pt x="13454" y="5746"/>
                    <a:pt x="13353" y="5645"/>
                    <a:pt x="13238" y="5645"/>
                  </a:cubicBezTo>
                  <a:lnTo>
                    <a:pt x="12660" y="5645"/>
                  </a:lnTo>
                  <a:cubicBezTo>
                    <a:pt x="12545" y="5645"/>
                    <a:pt x="12458" y="5573"/>
                    <a:pt x="12444" y="5472"/>
                  </a:cubicBezTo>
                  <a:cubicBezTo>
                    <a:pt x="12299" y="4793"/>
                    <a:pt x="12025" y="4144"/>
                    <a:pt x="11664" y="3566"/>
                  </a:cubicBezTo>
                  <a:cubicBezTo>
                    <a:pt x="11606" y="3480"/>
                    <a:pt x="11621" y="3364"/>
                    <a:pt x="11679" y="3292"/>
                  </a:cubicBezTo>
                  <a:lnTo>
                    <a:pt x="12097" y="2888"/>
                  </a:lnTo>
                  <a:cubicBezTo>
                    <a:pt x="12184" y="2801"/>
                    <a:pt x="12184" y="2657"/>
                    <a:pt x="12097" y="2585"/>
                  </a:cubicBezTo>
                  <a:lnTo>
                    <a:pt x="10870" y="1358"/>
                  </a:lnTo>
                  <a:cubicBezTo>
                    <a:pt x="10827" y="1314"/>
                    <a:pt x="10769" y="1293"/>
                    <a:pt x="10711" y="1293"/>
                  </a:cubicBezTo>
                  <a:cubicBezTo>
                    <a:pt x="10654" y="1293"/>
                    <a:pt x="10596" y="1314"/>
                    <a:pt x="10553" y="1358"/>
                  </a:cubicBezTo>
                  <a:lnTo>
                    <a:pt x="10148" y="1762"/>
                  </a:lnTo>
                  <a:cubicBezTo>
                    <a:pt x="10106" y="1804"/>
                    <a:pt x="10050" y="1826"/>
                    <a:pt x="9993" y="1826"/>
                  </a:cubicBezTo>
                  <a:cubicBezTo>
                    <a:pt x="9952" y="1826"/>
                    <a:pt x="9910" y="1815"/>
                    <a:pt x="9874" y="1791"/>
                  </a:cubicBezTo>
                  <a:cubicBezTo>
                    <a:pt x="9297" y="1415"/>
                    <a:pt x="8662" y="1141"/>
                    <a:pt x="7983" y="997"/>
                  </a:cubicBezTo>
                  <a:cubicBezTo>
                    <a:pt x="7882" y="982"/>
                    <a:pt x="7796" y="896"/>
                    <a:pt x="7796" y="795"/>
                  </a:cubicBezTo>
                  <a:lnTo>
                    <a:pt x="7796" y="217"/>
                  </a:lnTo>
                  <a:cubicBezTo>
                    <a:pt x="7796" y="102"/>
                    <a:pt x="7709" y="1"/>
                    <a:pt x="7579" y="1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Arial Unicode MS" panose="020B0604020202020204" pitchFamily="34" charset="-128"/>
                <a:cs typeface="Arial"/>
                <a:sym typeface="Arial"/>
              </a:endParaRPr>
            </a:p>
          </p:txBody>
        </p:sp>
        <p:sp>
          <p:nvSpPr>
            <p:cNvPr id="66" name="Google Shape;23789;p83">
              <a:extLst>
                <a:ext uri="{FF2B5EF4-FFF2-40B4-BE49-F238E27FC236}">
                  <a16:creationId xmlns:a16="http://schemas.microsoft.com/office/drawing/2014/main" id="{BAA12709-1286-17B1-EBB2-D559BE39C716}"/>
                </a:ext>
              </a:extLst>
            </p:cNvPr>
            <p:cNvSpPr/>
            <p:nvPr/>
          </p:nvSpPr>
          <p:spPr>
            <a:xfrm>
              <a:off x="1854391" y="1563837"/>
              <a:ext cx="292166" cy="250511"/>
            </a:xfrm>
            <a:custGeom>
              <a:avLst/>
              <a:gdLst/>
              <a:ahLst/>
              <a:cxnLst/>
              <a:rect l="l" t="t" r="r" b="b"/>
              <a:pathLst>
                <a:path w="11145" h="9556" extrusionOk="0">
                  <a:moveTo>
                    <a:pt x="6341" y="861"/>
                  </a:moveTo>
                  <a:cubicBezTo>
                    <a:pt x="8352" y="861"/>
                    <a:pt x="10279" y="2422"/>
                    <a:pt x="10279" y="4779"/>
                  </a:cubicBezTo>
                  <a:cubicBezTo>
                    <a:pt x="10279" y="6930"/>
                    <a:pt x="8532" y="8691"/>
                    <a:pt x="6381" y="8691"/>
                  </a:cubicBezTo>
                  <a:cubicBezTo>
                    <a:pt x="2902" y="8676"/>
                    <a:pt x="1156" y="4476"/>
                    <a:pt x="3610" y="2007"/>
                  </a:cubicBezTo>
                  <a:cubicBezTo>
                    <a:pt x="4406" y="1215"/>
                    <a:pt x="5383" y="861"/>
                    <a:pt x="6341" y="861"/>
                  </a:cubicBezTo>
                  <a:close/>
                  <a:moveTo>
                    <a:pt x="6381" y="1"/>
                  </a:moveTo>
                  <a:cubicBezTo>
                    <a:pt x="2123" y="1"/>
                    <a:pt x="1" y="5154"/>
                    <a:pt x="3003" y="8157"/>
                  </a:cubicBezTo>
                  <a:cubicBezTo>
                    <a:pt x="3914" y="9067"/>
                    <a:pt x="5143" y="9555"/>
                    <a:pt x="6390" y="9555"/>
                  </a:cubicBezTo>
                  <a:cubicBezTo>
                    <a:pt x="7001" y="9555"/>
                    <a:pt x="7616" y="9438"/>
                    <a:pt x="8200" y="9196"/>
                  </a:cubicBezTo>
                  <a:cubicBezTo>
                    <a:pt x="9990" y="8445"/>
                    <a:pt x="11145" y="6713"/>
                    <a:pt x="11145" y="4779"/>
                  </a:cubicBezTo>
                  <a:cubicBezTo>
                    <a:pt x="11145" y="2137"/>
                    <a:pt x="9009" y="1"/>
                    <a:pt x="6381" y="1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Arial Unicode MS" panose="020B0604020202020204" pitchFamily="34" charset="-128"/>
                <a:cs typeface="Arial"/>
                <a:sym typeface="Arial"/>
              </a:endParaRPr>
            </a:p>
          </p:txBody>
        </p:sp>
      </p:grpSp>
      <p:sp>
        <p:nvSpPr>
          <p:cNvPr id="67" name="Google Shape;455;p23">
            <a:extLst>
              <a:ext uri="{FF2B5EF4-FFF2-40B4-BE49-F238E27FC236}">
                <a16:creationId xmlns:a16="http://schemas.microsoft.com/office/drawing/2014/main" id="{8DC6A6B0-8195-7473-526D-00B98429E183}"/>
              </a:ext>
            </a:extLst>
          </p:cNvPr>
          <p:cNvSpPr/>
          <p:nvPr/>
        </p:nvSpPr>
        <p:spPr>
          <a:xfrm>
            <a:off x="7611530" y="3108730"/>
            <a:ext cx="3893906" cy="640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0" tIns="91425" rIns="274300" bIns="91425" anchor="ctr" anchorCtr="0">
            <a:noAutofit/>
          </a:bodyPr>
          <a:lstStyle/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sz="2000" u="sng" strike="noStrike" dirty="0">
                <a:solidFill>
                  <a:srgbClr val="467886"/>
                </a:solidFill>
                <a:effectLst/>
                <a:latin typeface="Arial Narrow"/>
                <a:hlinkClick r:id="rId7"/>
              </a:rPr>
              <a:t>https://comparetwolists.com/</a:t>
            </a:r>
            <a:endParaRPr lang="fr-FR" sz="2000" u="sng" dirty="0">
              <a:solidFill>
                <a:srgbClr val="467886"/>
              </a:solidFill>
              <a:latin typeface="Arial Narrow"/>
            </a:endParaRP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sz="2000" u="sng" dirty="0">
                <a:solidFill>
                  <a:srgbClr val="467886"/>
                </a:solidFill>
                <a:latin typeface="Arial Narrow"/>
                <a:hlinkClick r:id="rId8"/>
              </a:rPr>
              <a:t>https://www.diffchecker.com/</a:t>
            </a:r>
            <a:endParaRPr lang="fr-FR" sz="2000">
              <a:latin typeface="Arial Narrow" panose="020B0606020202030204" pitchFamily="34" charset="0"/>
            </a:endParaRPr>
          </a:p>
        </p:txBody>
      </p:sp>
      <p:sp>
        <p:nvSpPr>
          <p:cNvPr id="68" name="Google Shape;455;p23">
            <a:extLst>
              <a:ext uri="{FF2B5EF4-FFF2-40B4-BE49-F238E27FC236}">
                <a16:creationId xmlns:a16="http://schemas.microsoft.com/office/drawing/2014/main" id="{C7F4EBA0-F789-D682-027D-AB5EE2855952}"/>
              </a:ext>
            </a:extLst>
          </p:cNvPr>
          <p:cNvSpPr/>
          <p:nvPr/>
        </p:nvSpPr>
        <p:spPr>
          <a:xfrm>
            <a:off x="0" y="5230022"/>
            <a:ext cx="4091853" cy="52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0" tIns="91425" rIns="274300" bIns="91425" numCol="1" anchor="ctr" anchorCtr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err="1">
                <a:latin typeface="Arial Narrow" panose="020B0606020202030204" pitchFamily="34" charset="0"/>
              </a:rPr>
              <a:t>Extrait</a:t>
            </a:r>
            <a:r>
              <a:rPr lang="de-DE">
                <a:latin typeface="Arial Narrow" panose="020B0606020202030204" pitchFamily="34" charset="0"/>
              </a:rPr>
              <a:t> de la </a:t>
            </a:r>
            <a:r>
              <a:rPr lang="fr-FR">
                <a:latin typeface="Arial Narrow" panose="020B0606020202030204" pitchFamily="34" charset="0"/>
              </a:rPr>
              <a:t>Journée d’étude « Correspondant Catalogage »</a:t>
            </a:r>
            <a:r>
              <a:rPr lang="de-DE">
                <a:latin typeface="Arial Narrow" panose="020B0606020202030204" pitchFamily="34" charset="0"/>
              </a:rPr>
              <a:t> de 2021 : </a:t>
            </a:r>
            <a:r>
              <a:rPr lang="de-DE">
                <a:latin typeface="Arial Narrow" panose="020B0606020202030204" pitchFamily="34" charset="0"/>
                <a:hlinkClick r:id="rId9"/>
              </a:rPr>
              <a:t>https://vimeo.com/559823139</a:t>
            </a:r>
            <a:r>
              <a:rPr lang="de-DE">
                <a:latin typeface="Arial Narrow" panose="020B0606020202030204" pitchFamily="34" charset="0"/>
              </a:rPr>
              <a:t> </a:t>
            </a:r>
            <a:endParaRPr lang="de-DE">
              <a:effectLst/>
              <a:latin typeface="Arial Narrow" panose="020B0606020202030204" pitchFamily="34" charset="0"/>
            </a:endParaRPr>
          </a:p>
        </p:txBody>
      </p:sp>
      <p:sp>
        <p:nvSpPr>
          <p:cNvPr id="69" name="Google Shape;455;p23">
            <a:extLst>
              <a:ext uri="{FF2B5EF4-FFF2-40B4-BE49-F238E27FC236}">
                <a16:creationId xmlns:a16="http://schemas.microsoft.com/office/drawing/2014/main" id="{25077A3A-C5A6-A535-23FB-C1332CAC6BA3}"/>
              </a:ext>
            </a:extLst>
          </p:cNvPr>
          <p:cNvSpPr/>
          <p:nvPr/>
        </p:nvSpPr>
        <p:spPr>
          <a:xfrm>
            <a:off x="7717444" y="5080076"/>
            <a:ext cx="3635994" cy="52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0" tIns="91425" rIns="274300" bIns="91425" numCol="1" anchor="ctr" anchorCtr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>
                <a:latin typeface="Arial Narrow"/>
                <a:hlinkClick r:id="rId10"/>
              </a:rPr>
              <a:t>Interroger un webservice Abes depuis un tableur</a:t>
            </a:r>
            <a:endParaRPr lang="de-DE" dirty="0">
              <a:effectLst/>
              <a:latin typeface="Arial Narrow"/>
              <a:hlinkClick r:id="rId10"/>
            </a:endParaRPr>
          </a:p>
        </p:txBody>
      </p:sp>
      <p:pic>
        <p:nvPicPr>
          <p:cNvPr id="88" name="Image 87" descr="Une image contenant texte, Police, cercle, Graphique&#10;&#10;Description générée automatiquement">
            <a:extLst>
              <a:ext uri="{FF2B5EF4-FFF2-40B4-BE49-F238E27FC236}">
                <a16:creationId xmlns:a16="http://schemas.microsoft.com/office/drawing/2014/main" id="{07089749-CA4A-78EE-E14A-6C308D05E2D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841" y="1413226"/>
            <a:ext cx="432000" cy="432000"/>
          </a:xfrm>
          <a:prstGeom prst="rect">
            <a:avLst/>
          </a:prstGeom>
        </p:spPr>
      </p:pic>
      <p:pic>
        <p:nvPicPr>
          <p:cNvPr id="89" name="Graphique 88">
            <a:extLst>
              <a:ext uri="{FF2B5EF4-FFF2-40B4-BE49-F238E27FC236}">
                <a16:creationId xmlns:a16="http://schemas.microsoft.com/office/drawing/2014/main" id="{4222CFED-5375-3EB8-7EE2-9EF120328E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617841" y="189839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50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A13B6-6161-CD27-E2CE-087CC118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87" y="1345419"/>
            <a:ext cx="10515600" cy="1325563"/>
          </a:xfrm>
        </p:spPr>
        <p:txBody>
          <a:bodyPr/>
          <a:lstStyle/>
          <a:p>
            <a:r>
              <a:rPr lang="fr-FR">
                <a:solidFill>
                  <a:schemeClr val="accent2"/>
                </a:solidFill>
              </a:rPr>
              <a:t>Merci pour votre attention ! </a:t>
            </a:r>
          </a:p>
        </p:txBody>
      </p:sp>
      <p:pic>
        <p:nvPicPr>
          <p:cNvPr id="9" name="Image 8" descr="Une image contenant capture d’écran, Graphique, Police, dessin humoristique&#10;&#10;Description générée automatiquement">
            <a:extLst>
              <a:ext uri="{FF2B5EF4-FFF2-40B4-BE49-F238E27FC236}">
                <a16:creationId xmlns:a16="http://schemas.microsoft.com/office/drawing/2014/main" id="{140839A8-0F7E-5F59-8B62-7216E7834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2732"/>
            <a:ext cx="4391638" cy="3715268"/>
          </a:xfrm>
          <a:prstGeom prst="rect">
            <a:avLst/>
          </a:prstGeom>
        </p:spPr>
      </p:pic>
      <p:pic>
        <p:nvPicPr>
          <p:cNvPr id="11" name="Image 10" descr="Une image contenant capture d’écran, Graphique, symbole, clipart&#10;&#10;Description générée automatiquement">
            <a:extLst>
              <a:ext uri="{FF2B5EF4-FFF2-40B4-BE49-F238E27FC236}">
                <a16:creationId xmlns:a16="http://schemas.microsoft.com/office/drawing/2014/main" id="{6ED4C4DC-CFCD-9E17-D749-3C373D992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664" y="604637"/>
            <a:ext cx="3934374" cy="291505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996C572-870F-05E3-616C-22336E2248BF}"/>
              </a:ext>
            </a:extLst>
          </p:cNvPr>
          <p:cNvSpPr txBox="1"/>
          <p:nvPr/>
        </p:nvSpPr>
        <p:spPr>
          <a:xfrm>
            <a:off x="6921795" y="3773071"/>
            <a:ext cx="3935565" cy="705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defTabSz="914354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Arial Unicode MS" panose="020B0604020202020204" pitchFamily="34" charset="-128"/>
              </a:rPr>
              <a:t>Des questions ?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4C9D999-9D24-65F8-4465-636D705176A1}"/>
              </a:ext>
            </a:extLst>
          </p:cNvPr>
          <p:cNvSpPr txBox="1"/>
          <p:nvPr/>
        </p:nvSpPr>
        <p:spPr>
          <a:xfrm>
            <a:off x="4511749" y="5291925"/>
            <a:ext cx="3935565" cy="705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defTabSz="914354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Arial Unicode MS" panose="020B0604020202020204" pitchFamily="34" charset="-128"/>
              </a:rPr>
              <a:t>Des réactions ? </a:t>
            </a:r>
          </a:p>
        </p:txBody>
      </p:sp>
      <p:pic>
        <p:nvPicPr>
          <p:cNvPr id="14" name="Image 13" descr="Une image contenant texte, Police, cercle, Graphique&#10;&#10;Description générée automatiquement">
            <a:extLst>
              <a:ext uri="{FF2B5EF4-FFF2-40B4-BE49-F238E27FC236}">
                <a16:creationId xmlns:a16="http://schemas.microsoft.com/office/drawing/2014/main" id="{F90D9C44-4848-A083-9EB2-7461373CA8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841" y="1413226"/>
            <a:ext cx="432000" cy="432000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45C7B586-E2C5-C4BC-E82B-E00BD9FD46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17841" y="189839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05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3BEA69-C995-63B8-5CE1-5F6D3903C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750" y="2547014"/>
            <a:ext cx="10515600" cy="1325563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</a:pPr>
            <a:r>
              <a:rPr lang="fr-FR" sz="3600" b="1" dirty="0">
                <a:solidFill>
                  <a:srgbClr val="CF491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Scénario 1 </a:t>
            </a:r>
            <a:r>
              <a:rPr lang="fr-FR" sz="3200" kern="100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je suis une bibliothèque spécialisée en droit qui n’a pas les moyens d’investir dans un outil de découverte, comment valoriser les contenus en ligne auprès de mes usagers ? </a:t>
            </a:r>
            <a:endParaRPr lang="fr-FR" sz="3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Image 4" descr="Une image contenant texte, Police, cercle, Graphique&#10;&#10;Description générée automatiquement">
            <a:extLst>
              <a:ext uri="{FF2B5EF4-FFF2-40B4-BE49-F238E27FC236}">
                <a16:creationId xmlns:a16="http://schemas.microsoft.com/office/drawing/2014/main" id="{FC6C70D2-4876-FDE4-BC5E-43E77FE6C1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350" y="1426100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03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B267F-9DC5-F78C-371D-4D12C0C41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E262C7-6F05-7776-E88C-B822158AE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48" y="345915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b="1">
                <a:solidFill>
                  <a:srgbClr val="CF491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Stratégie d’exploration </a:t>
            </a:r>
            <a:endParaRPr lang="fr-FR" sz="320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Espace réservé du contenu 3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98BD501A-CB19-B762-B6C2-9B6DFE184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46" y="3882234"/>
            <a:ext cx="971510" cy="3878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 descr="Une image contenant Police, Graphique, graphisme, Magenta&#10;&#10;Description générée automatiquement">
            <a:extLst>
              <a:ext uri="{FF2B5EF4-FFF2-40B4-BE49-F238E27FC236}">
                <a16:creationId xmlns:a16="http://schemas.microsoft.com/office/drawing/2014/main" id="{61078B9B-0D86-72CE-44F8-5C0C66BF50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3519" b="3622"/>
          <a:stretch/>
        </p:blipFill>
        <p:spPr>
          <a:xfrm>
            <a:off x="5035418" y="3772012"/>
            <a:ext cx="809693" cy="608308"/>
          </a:xfrm>
          <a:prstGeom prst="rect">
            <a:avLst/>
          </a:prstGeom>
        </p:spPr>
      </p:pic>
      <p:pic>
        <p:nvPicPr>
          <p:cNvPr id="8" name="Image 7" descr="Une image contenant Graphique, Police, capture d’écran, logo&#10;&#10;Description générée automatiquement">
            <a:extLst>
              <a:ext uri="{FF2B5EF4-FFF2-40B4-BE49-F238E27FC236}">
                <a16:creationId xmlns:a16="http://schemas.microsoft.com/office/drawing/2014/main" id="{0F5499D7-1182-D695-BB4E-C6A2901D26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91" y="2155294"/>
            <a:ext cx="1108299" cy="652704"/>
          </a:xfrm>
          <a:prstGeom prst="rect">
            <a:avLst/>
          </a:prstGeom>
        </p:spPr>
      </p:pic>
      <p:grpSp>
        <p:nvGrpSpPr>
          <p:cNvPr id="3" name="Google Shape;2733;p31">
            <a:extLst>
              <a:ext uri="{FF2B5EF4-FFF2-40B4-BE49-F238E27FC236}">
                <a16:creationId xmlns:a16="http://schemas.microsoft.com/office/drawing/2014/main" id="{C8588F03-1815-5B49-1C0F-FC7EBA61517B}"/>
              </a:ext>
            </a:extLst>
          </p:cNvPr>
          <p:cNvGrpSpPr>
            <a:grpSpLocks noChangeAspect="1"/>
          </p:cNvGrpSpPr>
          <p:nvPr/>
        </p:nvGrpSpPr>
        <p:grpSpPr>
          <a:xfrm>
            <a:off x="1619090" y="1671478"/>
            <a:ext cx="4605273" cy="4815992"/>
            <a:chOff x="2384475" y="1644150"/>
            <a:chExt cx="2750500" cy="2876350"/>
          </a:xfrm>
        </p:grpSpPr>
        <p:sp>
          <p:nvSpPr>
            <p:cNvPr id="5" name="Google Shape;2734;p31">
              <a:extLst>
                <a:ext uri="{FF2B5EF4-FFF2-40B4-BE49-F238E27FC236}">
                  <a16:creationId xmlns:a16="http://schemas.microsoft.com/office/drawing/2014/main" id="{0FBBB149-BDC9-1D3F-20CF-4EFCF2642706}"/>
                </a:ext>
              </a:extLst>
            </p:cNvPr>
            <p:cNvSpPr/>
            <p:nvPr/>
          </p:nvSpPr>
          <p:spPr>
            <a:xfrm>
              <a:off x="4961550" y="3378825"/>
              <a:ext cx="76025" cy="75225"/>
            </a:xfrm>
            <a:custGeom>
              <a:avLst/>
              <a:gdLst/>
              <a:ahLst/>
              <a:cxnLst/>
              <a:rect l="l" t="t" r="r" b="b"/>
              <a:pathLst>
                <a:path w="3041" h="3009" extrusionOk="0">
                  <a:moveTo>
                    <a:pt x="571" y="0"/>
                  </a:moveTo>
                  <a:lnTo>
                    <a:pt x="286" y="1521"/>
                  </a:lnTo>
                  <a:lnTo>
                    <a:pt x="1" y="3009"/>
                  </a:lnTo>
                  <a:lnTo>
                    <a:pt x="1521" y="2756"/>
                  </a:lnTo>
                  <a:lnTo>
                    <a:pt x="3041" y="2502"/>
                  </a:lnTo>
                  <a:lnTo>
                    <a:pt x="1806" y="1236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" name="Google Shape;2735;p31">
              <a:extLst>
                <a:ext uri="{FF2B5EF4-FFF2-40B4-BE49-F238E27FC236}">
                  <a16:creationId xmlns:a16="http://schemas.microsoft.com/office/drawing/2014/main" id="{9EBB2A56-C16E-E70A-AA7D-3959077C9660}"/>
                </a:ext>
              </a:extLst>
            </p:cNvPr>
            <p:cNvSpPr/>
            <p:nvPr/>
          </p:nvSpPr>
          <p:spPr>
            <a:xfrm>
              <a:off x="4165875" y="2603725"/>
              <a:ext cx="969100" cy="969100"/>
            </a:xfrm>
            <a:custGeom>
              <a:avLst/>
              <a:gdLst/>
              <a:ahLst/>
              <a:cxnLst/>
              <a:rect l="l" t="t" r="r" b="b"/>
              <a:pathLst>
                <a:path w="38764" h="38764" extrusionOk="0">
                  <a:moveTo>
                    <a:pt x="19382" y="254"/>
                  </a:moveTo>
                  <a:cubicBezTo>
                    <a:pt x="29928" y="254"/>
                    <a:pt x="38510" y="8836"/>
                    <a:pt x="38510" y="19382"/>
                  </a:cubicBezTo>
                  <a:cubicBezTo>
                    <a:pt x="38510" y="29928"/>
                    <a:pt x="29928" y="38510"/>
                    <a:pt x="19382" y="38510"/>
                  </a:cubicBezTo>
                  <a:cubicBezTo>
                    <a:pt x="8836" y="38510"/>
                    <a:pt x="254" y="29928"/>
                    <a:pt x="254" y="19382"/>
                  </a:cubicBezTo>
                  <a:cubicBezTo>
                    <a:pt x="254" y="8836"/>
                    <a:pt x="8836" y="254"/>
                    <a:pt x="19382" y="254"/>
                  </a:cubicBezTo>
                  <a:close/>
                  <a:moveTo>
                    <a:pt x="19382" y="1"/>
                  </a:moveTo>
                  <a:cubicBezTo>
                    <a:pt x="8709" y="1"/>
                    <a:pt x="0" y="8678"/>
                    <a:pt x="0" y="19382"/>
                  </a:cubicBezTo>
                  <a:cubicBezTo>
                    <a:pt x="0" y="30054"/>
                    <a:pt x="8709" y="38763"/>
                    <a:pt x="19382" y="38763"/>
                  </a:cubicBezTo>
                  <a:cubicBezTo>
                    <a:pt x="30054" y="38763"/>
                    <a:pt x="38763" y="30054"/>
                    <a:pt x="38763" y="19382"/>
                  </a:cubicBezTo>
                  <a:cubicBezTo>
                    <a:pt x="38763" y="8678"/>
                    <a:pt x="30054" y="1"/>
                    <a:pt x="19382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" name="Google Shape;2736;p31">
              <a:extLst>
                <a:ext uri="{FF2B5EF4-FFF2-40B4-BE49-F238E27FC236}">
                  <a16:creationId xmlns:a16="http://schemas.microsoft.com/office/drawing/2014/main" id="{3006DFF2-2E21-0127-BDD7-4524F666F8E4}"/>
                </a:ext>
              </a:extLst>
            </p:cNvPr>
            <p:cNvSpPr/>
            <p:nvPr/>
          </p:nvSpPr>
          <p:spPr>
            <a:xfrm>
              <a:off x="4262450" y="2700325"/>
              <a:ext cx="775925" cy="775900"/>
            </a:xfrm>
            <a:custGeom>
              <a:avLst/>
              <a:gdLst/>
              <a:ahLst/>
              <a:cxnLst/>
              <a:rect l="l" t="t" r="r" b="b"/>
              <a:pathLst>
                <a:path w="31037" h="31036" extrusionOk="0">
                  <a:moveTo>
                    <a:pt x="15519" y="3737"/>
                  </a:moveTo>
                  <a:cubicBezTo>
                    <a:pt x="22011" y="3737"/>
                    <a:pt x="27300" y="8994"/>
                    <a:pt x="27300" y="15518"/>
                  </a:cubicBezTo>
                  <a:cubicBezTo>
                    <a:pt x="27300" y="22010"/>
                    <a:pt x="22011" y="27299"/>
                    <a:pt x="15519" y="27299"/>
                  </a:cubicBezTo>
                  <a:cubicBezTo>
                    <a:pt x="9027" y="27299"/>
                    <a:pt x="3738" y="22010"/>
                    <a:pt x="3738" y="15518"/>
                  </a:cubicBezTo>
                  <a:cubicBezTo>
                    <a:pt x="3738" y="8994"/>
                    <a:pt x="9027" y="3737"/>
                    <a:pt x="15519" y="3737"/>
                  </a:cubicBezTo>
                  <a:close/>
                  <a:moveTo>
                    <a:pt x="15519" y="0"/>
                  </a:moveTo>
                  <a:cubicBezTo>
                    <a:pt x="6936" y="0"/>
                    <a:pt x="1" y="6936"/>
                    <a:pt x="1" y="15518"/>
                  </a:cubicBezTo>
                  <a:cubicBezTo>
                    <a:pt x="1" y="24069"/>
                    <a:pt x="6936" y="31036"/>
                    <a:pt x="15519" y="31036"/>
                  </a:cubicBezTo>
                  <a:cubicBezTo>
                    <a:pt x="24069" y="31036"/>
                    <a:pt x="31037" y="24069"/>
                    <a:pt x="31037" y="15518"/>
                  </a:cubicBezTo>
                  <a:cubicBezTo>
                    <a:pt x="31037" y="6936"/>
                    <a:pt x="24101" y="0"/>
                    <a:pt x="15519" y="0"/>
                  </a:cubicBezTo>
                  <a:close/>
                </a:path>
              </a:pathLst>
            </a:custGeom>
            <a:solidFill>
              <a:srgbClr val="93B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3" name="Google Shape;2737;p31">
              <a:extLst>
                <a:ext uri="{FF2B5EF4-FFF2-40B4-BE49-F238E27FC236}">
                  <a16:creationId xmlns:a16="http://schemas.microsoft.com/office/drawing/2014/main" id="{3929437E-97A3-1B26-5995-1C13EEB3F647}"/>
                </a:ext>
              </a:extLst>
            </p:cNvPr>
            <p:cNvSpPr/>
            <p:nvPr/>
          </p:nvSpPr>
          <p:spPr>
            <a:xfrm>
              <a:off x="4124700" y="3044725"/>
              <a:ext cx="87125" cy="87100"/>
            </a:xfrm>
            <a:custGeom>
              <a:avLst/>
              <a:gdLst/>
              <a:ahLst/>
              <a:cxnLst/>
              <a:rect l="l" t="t" r="r" b="b"/>
              <a:pathLst>
                <a:path w="3485" h="3484" extrusionOk="0">
                  <a:moveTo>
                    <a:pt x="1742" y="0"/>
                  </a:moveTo>
                  <a:cubicBezTo>
                    <a:pt x="792" y="0"/>
                    <a:pt x="0" y="760"/>
                    <a:pt x="0" y="1742"/>
                  </a:cubicBezTo>
                  <a:cubicBezTo>
                    <a:pt x="0" y="2692"/>
                    <a:pt x="792" y="3484"/>
                    <a:pt x="1742" y="3484"/>
                  </a:cubicBezTo>
                  <a:cubicBezTo>
                    <a:pt x="2692" y="3484"/>
                    <a:pt x="3484" y="2692"/>
                    <a:pt x="3484" y="1742"/>
                  </a:cubicBezTo>
                  <a:cubicBezTo>
                    <a:pt x="3484" y="760"/>
                    <a:pt x="2724" y="0"/>
                    <a:pt x="174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6" name="Google Shape;2745;p31">
              <a:extLst>
                <a:ext uri="{FF2B5EF4-FFF2-40B4-BE49-F238E27FC236}">
                  <a16:creationId xmlns:a16="http://schemas.microsoft.com/office/drawing/2014/main" id="{935BF6F8-05DC-3E17-413D-CE497D8ADE0C}"/>
                </a:ext>
              </a:extLst>
            </p:cNvPr>
            <p:cNvSpPr/>
            <p:nvPr/>
          </p:nvSpPr>
          <p:spPr>
            <a:xfrm>
              <a:off x="3870550" y="1742325"/>
              <a:ext cx="75250" cy="75250"/>
            </a:xfrm>
            <a:custGeom>
              <a:avLst/>
              <a:gdLst/>
              <a:ahLst/>
              <a:cxnLst/>
              <a:rect l="l" t="t" r="r" b="b"/>
              <a:pathLst>
                <a:path w="3010" h="3010" extrusionOk="0">
                  <a:moveTo>
                    <a:pt x="2503" y="1"/>
                  </a:moveTo>
                  <a:lnTo>
                    <a:pt x="1236" y="1236"/>
                  </a:lnTo>
                  <a:lnTo>
                    <a:pt x="1" y="2471"/>
                  </a:lnTo>
                  <a:lnTo>
                    <a:pt x="1521" y="2724"/>
                  </a:lnTo>
                  <a:lnTo>
                    <a:pt x="3009" y="3009"/>
                  </a:lnTo>
                  <a:lnTo>
                    <a:pt x="3009" y="3009"/>
                  </a:lnTo>
                  <a:lnTo>
                    <a:pt x="2756" y="1521"/>
                  </a:lnTo>
                  <a:lnTo>
                    <a:pt x="2503" y="1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7" name="Google Shape;2746;p31">
              <a:extLst>
                <a:ext uri="{FF2B5EF4-FFF2-40B4-BE49-F238E27FC236}">
                  <a16:creationId xmlns:a16="http://schemas.microsoft.com/office/drawing/2014/main" id="{E20254D6-B08B-2B4D-DC3D-F4A4514565CA}"/>
                </a:ext>
              </a:extLst>
            </p:cNvPr>
            <p:cNvSpPr/>
            <p:nvPr/>
          </p:nvSpPr>
          <p:spPr>
            <a:xfrm>
              <a:off x="3532475" y="2567300"/>
              <a:ext cx="87125" cy="87125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43" y="1"/>
                  </a:moveTo>
                  <a:cubicBezTo>
                    <a:pt x="793" y="1"/>
                    <a:pt x="1" y="761"/>
                    <a:pt x="1" y="1743"/>
                  </a:cubicBezTo>
                  <a:cubicBezTo>
                    <a:pt x="1" y="2693"/>
                    <a:pt x="793" y="3484"/>
                    <a:pt x="1743" y="3484"/>
                  </a:cubicBezTo>
                  <a:cubicBezTo>
                    <a:pt x="2725" y="3484"/>
                    <a:pt x="3485" y="2693"/>
                    <a:pt x="3485" y="1743"/>
                  </a:cubicBezTo>
                  <a:cubicBezTo>
                    <a:pt x="3485" y="761"/>
                    <a:pt x="2725" y="1"/>
                    <a:pt x="1743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8" name="Google Shape;2747;p31">
              <a:extLst>
                <a:ext uri="{FF2B5EF4-FFF2-40B4-BE49-F238E27FC236}">
                  <a16:creationId xmlns:a16="http://schemas.microsoft.com/office/drawing/2014/main" id="{F34AA147-AE20-209E-C21A-50E0532CD5FD}"/>
                </a:ext>
              </a:extLst>
            </p:cNvPr>
            <p:cNvSpPr/>
            <p:nvPr/>
          </p:nvSpPr>
          <p:spPr>
            <a:xfrm>
              <a:off x="3095450" y="1644150"/>
              <a:ext cx="969100" cy="969900"/>
            </a:xfrm>
            <a:custGeom>
              <a:avLst/>
              <a:gdLst/>
              <a:ahLst/>
              <a:cxnLst/>
              <a:rect l="l" t="t" r="r" b="b"/>
              <a:pathLst>
                <a:path w="38764" h="38796" extrusionOk="0">
                  <a:moveTo>
                    <a:pt x="19382" y="286"/>
                  </a:moveTo>
                  <a:cubicBezTo>
                    <a:pt x="29928" y="286"/>
                    <a:pt x="38510" y="8868"/>
                    <a:pt x="38510" y="19414"/>
                  </a:cubicBezTo>
                  <a:cubicBezTo>
                    <a:pt x="38510" y="29960"/>
                    <a:pt x="29928" y="38542"/>
                    <a:pt x="19382" y="38542"/>
                  </a:cubicBezTo>
                  <a:cubicBezTo>
                    <a:pt x="8805" y="38542"/>
                    <a:pt x="222" y="29960"/>
                    <a:pt x="222" y="19414"/>
                  </a:cubicBezTo>
                  <a:cubicBezTo>
                    <a:pt x="222" y="8868"/>
                    <a:pt x="8805" y="286"/>
                    <a:pt x="19382" y="286"/>
                  </a:cubicBezTo>
                  <a:close/>
                  <a:moveTo>
                    <a:pt x="19382" y="1"/>
                  </a:moveTo>
                  <a:cubicBezTo>
                    <a:pt x="8678" y="1"/>
                    <a:pt x="1" y="8710"/>
                    <a:pt x="1" y="19414"/>
                  </a:cubicBezTo>
                  <a:cubicBezTo>
                    <a:pt x="1" y="30086"/>
                    <a:pt x="8678" y="38795"/>
                    <a:pt x="19382" y="38795"/>
                  </a:cubicBezTo>
                  <a:cubicBezTo>
                    <a:pt x="30055" y="38795"/>
                    <a:pt x="38764" y="30086"/>
                    <a:pt x="38764" y="19414"/>
                  </a:cubicBezTo>
                  <a:cubicBezTo>
                    <a:pt x="38764" y="8710"/>
                    <a:pt x="30055" y="1"/>
                    <a:pt x="19382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9" name="Google Shape;2748;p31">
              <a:extLst>
                <a:ext uri="{FF2B5EF4-FFF2-40B4-BE49-F238E27FC236}">
                  <a16:creationId xmlns:a16="http://schemas.microsoft.com/office/drawing/2014/main" id="{85200B9E-A4F7-F834-63AE-814A0C63D46C}"/>
                </a:ext>
              </a:extLst>
            </p:cNvPr>
            <p:cNvSpPr/>
            <p:nvPr/>
          </p:nvSpPr>
          <p:spPr>
            <a:xfrm>
              <a:off x="3191250" y="1740750"/>
              <a:ext cx="776700" cy="776700"/>
            </a:xfrm>
            <a:custGeom>
              <a:avLst/>
              <a:gdLst/>
              <a:ahLst/>
              <a:cxnLst/>
              <a:rect l="l" t="t" r="r" b="b"/>
              <a:pathLst>
                <a:path w="31068" h="31068" extrusionOk="0">
                  <a:moveTo>
                    <a:pt x="15550" y="3769"/>
                  </a:moveTo>
                  <a:cubicBezTo>
                    <a:pt x="22042" y="3769"/>
                    <a:pt x="27331" y="9058"/>
                    <a:pt x="27331" y="15550"/>
                  </a:cubicBezTo>
                  <a:cubicBezTo>
                    <a:pt x="27331" y="22042"/>
                    <a:pt x="22042" y="27331"/>
                    <a:pt x="15550" y="27331"/>
                  </a:cubicBezTo>
                  <a:cubicBezTo>
                    <a:pt x="9026" y="27331"/>
                    <a:pt x="3738" y="22042"/>
                    <a:pt x="3738" y="15550"/>
                  </a:cubicBezTo>
                  <a:cubicBezTo>
                    <a:pt x="3738" y="9026"/>
                    <a:pt x="9026" y="3769"/>
                    <a:pt x="15550" y="3769"/>
                  </a:cubicBezTo>
                  <a:close/>
                  <a:moveTo>
                    <a:pt x="15550" y="1"/>
                  </a:moveTo>
                  <a:cubicBezTo>
                    <a:pt x="6968" y="1"/>
                    <a:pt x="1" y="6968"/>
                    <a:pt x="1" y="15550"/>
                  </a:cubicBezTo>
                  <a:cubicBezTo>
                    <a:pt x="1" y="24101"/>
                    <a:pt x="6968" y="31068"/>
                    <a:pt x="15550" y="31068"/>
                  </a:cubicBezTo>
                  <a:cubicBezTo>
                    <a:pt x="24101" y="31068"/>
                    <a:pt x="31068" y="24101"/>
                    <a:pt x="31068" y="15550"/>
                  </a:cubicBezTo>
                  <a:cubicBezTo>
                    <a:pt x="31068" y="6968"/>
                    <a:pt x="24101" y="1"/>
                    <a:pt x="15550" y="1"/>
                  </a:cubicBezTo>
                  <a:close/>
                </a:path>
              </a:pathLst>
            </a:custGeom>
            <a:solidFill>
              <a:srgbClr val="8E9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50" name="Google Shape;2749;p31">
              <a:extLst>
                <a:ext uri="{FF2B5EF4-FFF2-40B4-BE49-F238E27FC236}">
                  <a16:creationId xmlns:a16="http://schemas.microsoft.com/office/drawing/2014/main" id="{19AFADFA-F77A-FD1A-947E-A92E89FC6C38}"/>
                </a:ext>
              </a:extLst>
            </p:cNvPr>
            <p:cNvSpPr/>
            <p:nvPr/>
          </p:nvSpPr>
          <p:spPr>
            <a:xfrm>
              <a:off x="2776400" y="3084300"/>
              <a:ext cx="1391075" cy="7950"/>
            </a:xfrm>
            <a:custGeom>
              <a:avLst/>
              <a:gdLst/>
              <a:ahLst/>
              <a:cxnLst/>
              <a:rect l="l" t="t" r="r" b="b"/>
              <a:pathLst>
                <a:path w="55643" h="318" extrusionOk="0">
                  <a:moveTo>
                    <a:pt x="0" y="1"/>
                  </a:moveTo>
                  <a:lnTo>
                    <a:pt x="0" y="317"/>
                  </a:lnTo>
                  <a:lnTo>
                    <a:pt x="55643" y="317"/>
                  </a:lnTo>
                  <a:lnTo>
                    <a:pt x="55643" y="1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51" name="Google Shape;2750;p31">
              <a:extLst>
                <a:ext uri="{FF2B5EF4-FFF2-40B4-BE49-F238E27FC236}">
                  <a16:creationId xmlns:a16="http://schemas.microsoft.com/office/drawing/2014/main" id="{AD894D1C-0791-3A95-0C1C-4B45E5DD6E98}"/>
                </a:ext>
              </a:extLst>
            </p:cNvPr>
            <p:cNvSpPr/>
            <p:nvPr/>
          </p:nvSpPr>
          <p:spPr>
            <a:xfrm>
              <a:off x="3572075" y="2592650"/>
              <a:ext cx="7950" cy="980175"/>
            </a:xfrm>
            <a:custGeom>
              <a:avLst/>
              <a:gdLst/>
              <a:ahLst/>
              <a:cxnLst/>
              <a:rect l="l" t="t" r="r" b="b"/>
              <a:pathLst>
                <a:path w="318" h="39207" extrusionOk="0">
                  <a:moveTo>
                    <a:pt x="0" y="0"/>
                  </a:moveTo>
                  <a:lnTo>
                    <a:pt x="0" y="39206"/>
                  </a:lnTo>
                  <a:lnTo>
                    <a:pt x="317" y="39206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56" name="Google Shape;2755;p31">
              <a:extLst>
                <a:ext uri="{FF2B5EF4-FFF2-40B4-BE49-F238E27FC236}">
                  <a16:creationId xmlns:a16="http://schemas.microsoft.com/office/drawing/2014/main" id="{B771F84A-7CF4-C069-24E0-E4293E964DB3}"/>
                </a:ext>
              </a:extLst>
            </p:cNvPr>
            <p:cNvSpPr/>
            <p:nvPr/>
          </p:nvSpPr>
          <p:spPr>
            <a:xfrm>
              <a:off x="3202325" y="4347900"/>
              <a:ext cx="75250" cy="75225"/>
            </a:xfrm>
            <a:custGeom>
              <a:avLst/>
              <a:gdLst/>
              <a:ahLst/>
              <a:cxnLst/>
              <a:rect l="l" t="t" r="r" b="b"/>
              <a:pathLst>
                <a:path w="3010" h="3009" extrusionOk="0">
                  <a:moveTo>
                    <a:pt x="1" y="0"/>
                  </a:moveTo>
                  <a:lnTo>
                    <a:pt x="254" y="1489"/>
                  </a:lnTo>
                  <a:lnTo>
                    <a:pt x="508" y="3009"/>
                  </a:lnTo>
                  <a:lnTo>
                    <a:pt x="1774" y="1774"/>
                  </a:lnTo>
                  <a:lnTo>
                    <a:pt x="3010" y="539"/>
                  </a:lnTo>
                  <a:lnTo>
                    <a:pt x="1521" y="2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57" name="Google Shape;2756;p31">
              <a:extLst>
                <a:ext uri="{FF2B5EF4-FFF2-40B4-BE49-F238E27FC236}">
                  <a16:creationId xmlns:a16="http://schemas.microsoft.com/office/drawing/2014/main" id="{2AE7F596-EA7B-9734-FA59-42D6425C4E28}"/>
                </a:ext>
              </a:extLst>
            </p:cNvPr>
            <p:cNvSpPr/>
            <p:nvPr/>
          </p:nvSpPr>
          <p:spPr>
            <a:xfrm>
              <a:off x="3532475" y="3511050"/>
              <a:ext cx="87125" cy="87100"/>
            </a:xfrm>
            <a:custGeom>
              <a:avLst/>
              <a:gdLst/>
              <a:ahLst/>
              <a:cxnLst/>
              <a:rect l="l" t="t" r="r" b="b"/>
              <a:pathLst>
                <a:path w="3485" h="3484" extrusionOk="0">
                  <a:moveTo>
                    <a:pt x="1743" y="0"/>
                  </a:moveTo>
                  <a:cubicBezTo>
                    <a:pt x="793" y="0"/>
                    <a:pt x="1" y="792"/>
                    <a:pt x="1" y="1742"/>
                  </a:cubicBezTo>
                  <a:cubicBezTo>
                    <a:pt x="1" y="2692"/>
                    <a:pt x="793" y="3484"/>
                    <a:pt x="1743" y="3484"/>
                  </a:cubicBezTo>
                  <a:cubicBezTo>
                    <a:pt x="2725" y="3484"/>
                    <a:pt x="3485" y="2692"/>
                    <a:pt x="3485" y="1742"/>
                  </a:cubicBezTo>
                  <a:cubicBezTo>
                    <a:pt x="3485" y="792"/>
                    <a:pt x="2725" y="0"/>
                    <a:pt x="1743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58" name="Google Shape;2757;p31">
              <a:extLst>
                <a:ext uri="{FF2B5EF4-FFF2-40B4-BE49-F238E27FC236}">
                  <a16:creationId xmlns:a16="http://schemas.microsoft.com/office/drawing/2014/main" id="{DA8038B1-A270-B02F-883A-9994E9277B94}"/>
                </a:ext>
              </a:extLst>
            </p:cNvPr>
            <p:cNvSpPr/>
            <p:nvPr/>
          </p:nvSpPr>
          <p:spPr>
            <a:xfrm>
              <a:off x="3532475" y="3044725"/>
              <a:ext cx="87125" cy="87100"/>
            </a:xfrm>
            <a:custGeom>
              <a:avLst/>
              <a:gdLst/>
              <a:ahLst/>
              <a:cxnLst/>
              <a:rect l="l" t="t" r="r" b="b"/>
              <a:pathLst>
                <a:path w="3485" h="3484" extrusionOk="0">
                  <a:moveTo>
                    <a:pt x="1743" y="0"/>
                  </a:moveTo>
                  <a:cubicBezTo>
                    <a:pt x="793" y="0"/>
                    <a:pt x="1" y="760"/>
                    <a:pt x="1" y="1742"/>
                  </a:cubicBezTo>
                  <a:cubicBezTo>
                    <a:pt x="1" y="2692"/>
                    <a:pt x="793" y="3484"/>
                    <a:pt x="1743" y="3484"/>
                  </a:cubicBezTo>
                  <a:cubicBezTo>
                    <a:pt x="2693" y="3484"/>
                    <a:pt x="3485" y="2692"/>
                    <a:pt x="3485" y="1742"/>
                  </a:cubicBezTo>
                  <a:cubicBezTo>
                    <a:pt x="3485" y="760"/>
                    <a:pt x="2693" y="0"/>
                    <a:pt x="1743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59" name="Google Shape;2758;p31">
              <a:extLst>
                <a:ext uri="{FF2B5EF4-FFF2-40B4-BE49-F238E27FC236}">
                  <a16:creationId xmlns:a16="http://schemas.microsoft.com/office/drawing/2014/main" id="{A1DF0170-0D2C-B762-D1D3-EF389B99F11C}"/>
                </a:ext>
              </a:extLst>
            </p:cNvPr>
            <p:cNvSpPr/>
            <p:nvPr/>
          </p:nvSpPr>
          <p:spPr>
            <a:xfrm>
              <a:off x="3084375" y="3551425"/>
              <a:ext cx="969100" cy="969075"/>
            </a:xfrm>
            <a:custGeom>
              <a:avLst/>
              <a:gdLst/>
              <a:ahLst/>
              <a:cxnLst/>
              <a:rect l="l" t="t" r="r" b="b"/>
              <a:pathLst>
                <a:path w="38764" h="38763" extrusionOk="0">
                  <a:moveTo>
                    <a:pt x="19382" y="254"/>
                  </a:moveTo>
                  <a:cubicBezTo>
                    <a:pt x="29928" y="254"/>
                    <a:pt x="38510" y="8836"/>
                    <a:pt x="38510" y="19382"/>
                  </a:cubicBezTo>
                  <a:cubicBezTo>
                    <a:pt x="38510" y="29927"/>
                    <a:pt x="29928" y="38510"/>
                    <a:pt x="19382" y="38510"/>
                  </a:cubicBezTo>
                  <a:cubicBezTo>
                    <a:pt x="8836" y="38510"/>
                    <a:pt x="254" y="29927"/>
                    <a:pt x="254" y="19382"/>
                  </a:cubicBezTo>
                  <a:cubicBezTo>
                    <a:pt x="254" y="8836"/>
                    <a:pt x="8836" y="254"/>
                    <a:pt x="19382" y="254"/>
                  </a:cubicBezTo>
                  <a:close/>
                  <a:moveTo>
                    <a:pt x="19382" y="0"/>
                  </a:moveTo>
                  <a:cubicBezTo>
                    <a:pt x="8678" y="0"/>
                    <a:pt x="0" y="8709"/>
                    <a:pt x="0" y="19382"/>
                  </a:cubicBezTo>
                  <a:cubicBezTo>
                    <a:pt x="0" y="30086"/>
                    <a:pt x="8678" y="38763"/>
                    <a:pt x="19382" y="38763"/>
                  </a:cubicBezTo>
                  <a:cubicBezTo>
                    <a:pt x="30054" y="38763"/>
                    <a:pt x="38763" y="30086"/>
                    <a:pt x="38763" y="19382"/>
                  </a:cubicBezTo>
                  <a:cubicBezTo>
                    <a:pt x="38763" y="8709"/>
                    <a:pt x="30054" y="0"/>
                    <a:pt x="1938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0" name="Google Shape;2759;p31">
              <a:extLst>
                <a:ext uri="{FF2B5EF4-FFF2-40B4-BE49-F238E27FC236}">
                  <a16:creationId xmlns:a16="http://schemas.microsoft.com/office/drawing/2014/main" id="{CF7ECF95-C16A-80A8-859E-9406D894B68C}"/>
                </a:ext>
              </a:extLst>
            </p:cNvPr>
            <p:cNvSpPr/>
            <p:nvPr/>
          </p:nvSpPr>
          <p:spPr>
            <a:xfrm>
              <a:off x="3180950" y="3648000"/>
              <a:ext cx="775925" cy="775925"/>
            </a:xfrm>
            <a:custGeom>
              <a:avLst/>
              <a:gdLst/>
              <a:ahLst/>
              <a:cxnLst/>
              <a:rect l="l" t="t" r="r" b="b"/>
              <a:pathLst>
                <a:path w="31037" h="31037" extrusionOk="0">
                  <a:moveTo>
                    <a:pt x="15519" y="3738"/>
                  </a:moveTo>
                  <a:cubicBezTo>
                    <a:pt x="22011" y="3738"/>
                    <a:pt x="27300" y="9027"/>
                    <a:pt x="27300" y="15519"/>
                  </a:cubicBezTo>
                  <a:cubicBezTo>
                    <a:pt x="27300" y="22042"/>
                    <a:pt x="22011" y="27299"/>
                    <a:pt x="15519" y="27299"/>
                  </a:cubicBezTo>
                  <a:cubicBezTo>
                    <a:pt x="9027" y="27299"/>
                    <a:pt x="3738" y="22011"/>
                    <a:pt x="3738" y="15519"/>
                  </a:cubicBezTo>
                  <a:cubicBezTo>
                    <a:pt x="3738" y="9027"/>
                    <a:pt x="9027" y="3738"/>
                    <a:pt x="15519" y="3738"/>
                  </a:cubicBezTo>
                  <a:close/>
                  <a:moveTo>
                    <a:pt x="15519" y="1"/>
                  </a:moveTo>
                  <a:cubicBezTo>
                    <a:pt x="6936" y="1"/>
                    <a:pt x="1" y="6968"/>
                    <a:pt x="1" y="15519"/>
                  </a:cubicBezTo>
                  <a:cubicBezTo>
                    <a:pt x="1" y="24101"/>
                    <a:pt x="6936" y="31036"/>
                    <a:pt x="15519" y="31036"/>
                  </a:cubicBezTo>
                  <a:cubicBezTo>
                    <a:pt x="24069" y="31036"/>
                    <a:pt x="31037" y="24101"/>
                    <a:pt x="31037" y="15519"/>
                  </a:cubicBezTo>
                  <a:cubicBezTo>
                    <a:pt x="31037" y="6968"/>
                    <a:pt x="24069" y="1"/>
                    <a:pt x="15519" y="1"/>
                  </a:cubicBezTo>
                  <a:close/>
                </a:path>
              </a:pathLst>
            </a:custGeom>
            <a:solidFill>
              <a:srgbClr val="8E9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2" name="Google Shape;2761;p31">
              <a:extLst>
                <a:ext uri="{FF2B5EF4-FFF2-40B4-BE49-F238E27FC236}">
                  <a16:creationId xmlns:a16="http://schemas.microsoft.com/office/drawing/2014/main" id="{4F00561A-D0E3-FAC3-4949-BA52CAB3CAC3}"/>
                </a:ext>
              </a:extLst>
            </p:cNvPr>
            <p:cNvSpPr/>
            <p:nvPr/>
          </p:nvSpPr>
          <p:spPr>
            <a:xfrm>
              <a:off x="2384475" y="3080350"/>
              <a:ext cx="373725" cy="6350"/>
            </a:xfrm>
            <a:custGeom>
              <a:avLst/>
              <a:gdLst/>
              <a:ahLst/>
              <a:cxnLst/>
              <a:rect l="l" t="t" r="r" b="b"/>
              <a:pathLst>
                <a:path w="14949" h="254" extrusionOk="0">
                  <a:moveTo>
                    <a:pt x="1" y="0"/>
                  </a:moveTo>
                  <a:lnTo>
                    <a:pt x="1" y="254"/>
                  </a:lnTo>
                  <a:lnTo>
                    <a:pt x="14949" y="254"/>
                  </a:lnTo>
                  <a:lnTo>
                    <a:pt x="14949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10" name="Google Shape;2809;p31">
              <a:extLst>
                <a:ext uri="{FF2B5EF4-FFF2-40B4-BE49-F238E27FC236}">
                  <a16:creationId xmlns:a16="http://schemas.microsoft.com/office/drawing/2014/main" id="{FCA07F83-6E1E-A2F2-5C0D-A828EC9678CA}"/>
                </a:ext>
              </a:extLst>
            </p:cNvPr>
            <p:cNvSpPr/>
            <p:nvPr/>
          </p:nvSpPr>
          <p:spPr>
            <a:xfrm>
              <a:off x="2693250" y="3044725"/>
              <a:ext cx="85550" cy="86325"/>
            </a:xfrm>
            <a:custGeom>
              <a:avLst/>
              <a:gdLst/>
              <a:ahLst/>
              <a:cxnLst/>
              <a:rect l="l" t="t" r="r" b="b"/>
              <a:pathLst>
                <a:path w="3422" h="3453" extrusionOk="0">
                  <a:moveTo>
                    <a:pt x="1711" y="0"/>
                  </a:moveTo>
                  <a:cubicBezTo>
                    <a:pt x="761" y="0"/>
                    <a:pt x="1" y="792"/>
                    <a:pt x="1" y="1742"/>
                  </a:cubicBezTo>
                  <a:cubicBezTo>
                    <a:pt x="1" y="2692"/>
                    <a:pt x="761" y="3452"/>
                    <a:pt x="1711" y="3452"/>
                  </a:cubicBezTo>
                  <a:cubicBezTo>
                    <a:pt x="2661" y="3452"/>
                    <a:pt x="3421" y="2692"/>
                    <a:pt x="3421" y="1742"/>
                  </a:cubicBezTo>
                  <a:cubicBezTo>
                    <a:pt x="3421" y="792"/>
                    <a:pt x="2661" y="0"/>
                    <a:pt x="171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30" name="Google Shape;2735;p31">
            <a:extLst>
              <a:ext uri="{FF2B5EF4-FFF2-40B4-BE49-F238E27FC236}">
                <a16:creationId xmlns:a16="http://schemas.microsoft.com/office/drawing/2014/main" id="{D38CFC9A-D535-CC4A-715A-D6B83A2E6FFC}"/>
              </a:ext>
            </a:extLst>
          </p:cNvPr>
          <p:cNvSpPr/>
          <p:nvPr/>
        </p:nvSpPr>
        <p:spPr>
          <a:xfrm>
            <a:off x="78232" y="3271176"/>
            <a:ext cx="1550501" cy="1622604"/>
          </a:xfrm>
          <a:custGeom>
            <a:avLst/>
            <a:gdLst/>
            <a:ahLst/>
            <a:cxnLst/>
            <a:rect l="l" t="t" r="r" b="b"/>
            <a:pathLst>
              <a:path w="38764" h="38764" extrusionOk="0">
                <a:moveTo>
                  <a:pt x="19382" y="254"/>
                </a:moveTo>
                <a:cubicBezTo>
                  <a:pt x="29928" y="254"/>
                  <a:pt x="38510" y="8836"/>
                  <a:pt x="38510" y="19382"/>
                </a:cubicBezTo>
                <a:cubicBezTo>
                  <a:pt x="38510" y="29928"/>
                  <a:pt x="29928" y="38510"/>
                  <a:pt x="19382" y="38510"/>
                </a:cubicBezTo>
                <a:cubicBezTo>
                  <a:pt x="8836" y="38510"/>
                  <a:pt x="254" y="29928"/>
                  <a:pt x="254" y="19382"/>
                </a:cubicBezTo>
                <a:cubicBezTo>
                  <a:pt x="254" y="8836"/>
                  <a:pt x="8836" y="254"/>
                  <a:pt x="19382" y="254"/>
                </a:cubicBezTo>
                <a:close/>
                <a:moveTo>
                  <a:pt x="19382" y="1"/>
                </a:moveTo>
                <a:cubicBezTo>
                  <a:pt x="8709" y="1"/>
                  <a:pt x="0" y="8678"/>
                  <a:pt x="0" y="19382"/>
                </a:cubicBezTo>
                <a:cubicBezTo>
                  <a:pt x="0" y="30054"/>
                  <a:pt x="8709" y="38763"/>
                  <a:pt x="19382" y="38763"/>
                </a:cubicBezTo>
                <a:cubicBezTo>
                  <a:pt x="30054" y="38763"/>
                  <a:pt x="38763" y="30054"/>
                  <a:pt x="38763" y="19382"/>
                </a:cubicBezTo>
                <a:cubicBezTo>
                  <a:pt x="38763" y="8678"/>
                  <a:pt x="30054" y="1"/>
                  <a:pt x="19382" y="1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1" name="Google Shape;2736;p31">
            <a:extLst>
              <a:ext uri="{FF2B5EF4-FFF2-40B4-BE49-F238E27FC236}">
                <a16:creationId xmlns:a16="http://schemas.microsoft.com/office/drawing/2014/main" id="{C335AB65-E7CB-0902-754E-C81C5B3B4D53}"/>
              </a:ext>
            </a:extLst>
          </p:cNvPr>
          <p:cNvSpPr/>
          <p:nvPr/>
        </p:nvSpPr>
        <p:spPr>
          <a:xfrm>
            <a:off x="205339" y="3432917"/>
            <a:ext cx="1299600" cy="1299122"/>
          </a:xfrm>
          <a:custGeom>
            <a:avLst/>
            <a:gdLst/>
            <a:ahLst/>
            <a:cxnLst/>
            <a:rect l="l" t="t" r="r" b="b"/>
            <a:pathLst>
              <a:path w="31037" h="31036" extrusionOk="0">
                <a:moveTo>
                  <a:pt x="15519" y="3737"/>
                </a:moveTo>
                <a:cubicBezTo>
                  <a:pt x="22011" y="3737"/>
                  <a:pt x="27300" y="8994"/>
                  <a:pt x="27300" y="15518"/>
                </a:cubicBezTo>
                <a:cubicBezTo>
                  <a:pt x="27300" y="22010"/>
                  <a:pt x="22011" y="27299"/>
                  <a:pt x="15519" y="27299"/>
                </a:cubicBezTo>
                <a:cubicBezTo>
                  <a:pt x="9027" y="27299"/>
                  <a:pt x="3738" y="22010"/>
                  <a:pt x="3738" y="15518"/>
                </a:cubicBezTo>
                <a:cubicBezTo>
                  <a:pt x="3738" y="8994"/>
                  <a:pt x="9027" y="3737"/>
                  <a:pt x="15519" y="3737"/>
                </a:cubicBezTo>
                <a:close/>
                <a:moveTo>
                  <a:pt x="15519" y="0"/>
                </a:moveTo>
                <a:cubicBezTo>
                  <a:pt x="6936" y="0"/>
                  <a:pt x="1" y="6936"/>
                  <a:pt x="1" y="15518"/>
                </a:cubicBezTo>
                <a:cubicBezTo>
                  <a:pt x="1" y="24069"/>
                  <a:pt x="6936" y="31036"/>
                  <a:pt x="15519" y="31036"/>
                </a:cubicBezTo>
                <a:cubicBezTo>
                  <a:pt x="24069" y="31036"/>
                  <a:pt x="31037" y="24069"/>
                  <a:pt x="31037" y="15518"/>
                </a:cubicBezTo>
                <a:cubicBezTo>
                  <a:pt x="31037" y="6936"/>
                  <a:pt x="24101" y="0"/>
                  <a:pt x="15519" y="0"/>
                </a:cubicBezTo>
                <a:close/>
              </a:path>
            </a:pathLst>
          </a:custGeom>
          <a:solidFill>
            <a:srgbClr val="93BA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D1BEDC67-84D8-A261-5926-8A82EB788B94}"/>
              </a:ext>
            </a:extLst>
          </p:cNvPr>
          <p:cNvSpPr txBox="1"/>
          <p:nvPr/>
        </p:nvSpPr>
        <p:spPr>
          <a:xfrm>
            <a:off x="6293304" y="596687"/>
            <a:ext cx="525559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Des outils d’exploration pour délimiter un corpus 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Mir@bel, facilitateur d’accès aux revues : </a:t>
            </a:r>
          </a:p>
          <a:p>
            <a:r>
              <a:rPr lang="fr-FR" sz="16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6"/>
              </a:rPr>
              <a:t>https://reseau-mirabel.info/</a:t>
            </a:r>
            <a:endParaRPr lang="fr-FR" sz="16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DOAJ, répertoire de ressources en libre accès :</a:t>
            </a:r>
          </a:p>
          <a:p>
            <a:r>
              <a:rPr lang="fr-FR" sz="16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7"/>
              </a:rPr>
              <a:t>https://doaj.org/</a:t>
            </a:r>
            <a:r>
              <a:rPr lang="fr-FR" sz="16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ZDB, catalogue des périodiques allemands : </a:t>
            </a:r>
          </a:p>
          <a:p>
            <a:r>
              <a:rPr lang="fr-FR" sz="16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8"/>
              </a:rPr>
              <a:t>https://zdb-katalog.de/index.xhtml</a:t>
            </a:r>
            <a:r>
              <a:rPr lang="fr-FR" sz="16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Latindex</a:t>
            </a:r>
            <a:r>
              <a:rPr lang="fr-FR" sz="16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base de données des revues Scientifiques d’Amérique latine, Caraïbes, Espagne et Portugal : </a:t>
            </a:r>
          </a:p>
          <a:p>
            <a:r>
              <a:rPr lang="fr-FR" sz="16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9"/>
              </a:rPr>
              <a:t>https://latindex.org/latindex/inicio</a:t>
            </a:r>
            <a:r>
              <a:rPr lang="fr-FR" sz="16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endParaRPr lang="fr-FR" sz="16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fr-FR" sz="200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Croiser pour enrichir :</a:t>
            </a:r>
          </a:p>
          <a:p>
            <a:r>
              <a:rPr lang="fr-FR" sz="160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</a:p>
          <a:p>
            <a:r>
              <a:rPr lang="fr-FR" sz="160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lang="fr-FR" sz="1600">
                <a:solidFill>
                  <a:srgbClr val="46788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https://periscope.sudoc.fr/</a:t>
            </a:r>
            <a:endParaRPr lang="fr-FR" sz="16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fr-FR" sz="1600">
              <a:solidFill>
                <a:schemeClr val="accent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Utiliser la recherche par RCR de </a:t>
            </a:r>
            <a:r>
              <a:rPr lang="fr-FR" sz="160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Periscope</a:t>
            </a:r>
            <a:r>
              <a:rPr lang="fr-FR" sz="16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pour obtenir tous les titres de mon périmètre/mon établissement</a:t>
            </a:r>
          </a:p>
          <a:p>
            <a:endParaRPr lang="fr-FR" sz="16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fr-FR" sz="16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Explorer la recherche par Index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pour obtenir les titres émargeant à mon PCPP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pour délimiter un périmètre thématique (sujet, langue, pays, éditeur)</a:t>
            </a:r>
            <a:endParaRPr lang="fr-FR" sz="20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1" name="Image 10" descr="Une image contenant Graphique, Police, graphisme, texte&#10;&#10;Description générée automatiquement">
            <a:extLst>
              <a:ext uri="{FF2B5EF4-FFF2-40B4-BE49-F238E27FC236}">
                <a16:creationId xmlns:a16="http://schemas.microsoft.com/office/drawing/2014/main" id="{0BA87834-6CF8-D778-069D-5A2DED61FA1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205" y="5499551"/>
            <a:ext cx="969662" cy="353273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D5A41A38-032B-1010-97DF-0890F53E58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55116" y="4141624"/>
            <a:ext cx="477392" cy="477392"/>
          </a:xfrm>
          <a:prstGeom prst="rect">
            <a:avLst/>
          </a:prstGeom>
        </p:spPr>
      </p:pic>
      <p:pic>
        <p:nvPicPr>
          <p:cNvPr id="16" name="Image 15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221E3153-E6D5-B66E-615A-62DB11A3163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215" y="1941823"/>
            <a:ext cx="534694" cy="213471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 16" descr="Une image contenant texte, Police, cercle, Graphique&#10;&#10;Description générée automatiquement">
            <a:extLst>
              <a:ext uri="{FF2B5EF4-FFF2-40B4-BE49-F238E27FC236}">
                <a16:creationId xmlns:a16="http://schemas.microsoft.com/office/drawing/2014/main" id="{99F66817-8849-4FDE-2810-DF0FC0AF6AC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841" y="1413226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08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A59420-AF49-1951-5A9B-11DDE9BA2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530" y="-255997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F491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Elaborer mon corpus de titres</a:t>
            </a:r>
            <a:endParaRPr lang="fr-FR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286662A-4988-5C9E-FDD2-DF08E5958399}"/>
              </a:ext>
            </a:extLst>
          </p:cNvPr>
          <p:cNvSpPr txBox="1"/>
          <p:nvPr/>
        </p:nvSpPr>
        <p:spPr>
          <a:xfrm>
            <a:off x="179181" y="4809514"/>
            <a:ext cx="5364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buFont typeface="Wingdings" panose="020B0604020202020204" pitchFamily="34" charset="0"/>
              <a:buChar char="Ø"/>
            </a:pPr>
            <a:r>
              <a:rPr lang="fr-F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Visualisation &amp; exploration via la </a:t>
            </a:r>
            <a:r>
              <a:rPr lang="fr-F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recherche avancée  </a:t>
            </a:r>
            <a:endParaRPr lang="fr-FR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lnSpc>
                <a:spcPct val="100000"/>
              </a:lnSpc>
              <a:buFont typeface="Wingdings" panose="020B0604020202020204" pitchFamily="34" charset="0"/>
              <a:buChar char="Ø"/>
            </a:pPr>
            <a:r>
              <a:rPr lang="fr-F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Export de données : </a:t>
            </a:r>
          </a:p>
          <a:p>
            <a:r>
              <a:rPr lang="fr-FR" sz="1400" dirty="0">
                <a:solidFill>
                  <a:srgbClr val="54839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https://doaj.org/csv</a:t>
            </a:r>
            <a:r>
              <a:rPr lang="fr-FR" sz="1400" dirty="0">
                <a:solidFill>
                  <a:srgbClr val="54839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 </a:t>
            </a:r>
          </a:p>
          <a:p>
            <a:pPr>
              <a:lnSpc>
                <a:spcPct val="100000"/>
              </a:lnSpc>
            </a:pPr>
            <a:r>
              <a:rPr lang="fr-F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Fichier csv de l’ensemble des contenus du DOAJ, </a:t>
            </a:r>
          </a:p>
          <a:p>
            <a:pPr>
              <a:lnSpc>
                <a:spcPct val="100000"/>
              </a:lnSpc>
            </a:pPr>
            <a:r>
              <a:rPr lang="fr-F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mis à jour toutes les heures. Également accessible</a:t>
            </a:r>
          </a:p>
          <a:p>
            <a:pPr>
              <a:lnSpc>
                <a:spcPct val="100000"/>
              </a:lnSpc>
            </a:pPr>
            <a:r>
              <a:rPr lang="fr-F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ici: </a:t>
            </a:r>
            <a:r>
              <a:rPr lang="fr-FR" sz="1400" dirty="0">
                <a:solidFill>
                  <a:srgbClr val="54839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https://doaj.org/docs/faq/</a:t>
            </a:r>
            <a:r>
              <a:rPr lang="fr-FR" sz="1400" dirty="0">
                <a:solidFill>
                  <a:srgbClr val="54839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 </a:t>
            </a:r>
          </a:p>
          <a:p>
            <a:pPr marL="342900" indent="-342900">
              <a:lnSpc>
                <a:spcPct val="100000"/>
              </a:lnSpc>
              <a:buFont typeface="Wingdings" panose="020B0604020202020204" pitchFamily="34" charset="0"/>
              <a:buChar char="Ø"/>
            </a:pPr>
            <a:r>
              <a:rPr lang="fr-F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Exploration du fichier csv : (« keywords », « </a:t>
            </a:r>
            <a:r>
              <a:rPr lang="fr-FR" sz="1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language</a:t>
            </a:r>
            <a:r>
              <a:rPr lang="fr-F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», « country », « </a:t>
            </a:r>
            <a:r>
              <a:rPr lang="fr-FR" sz="1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publisher</a:t>
            </a:r>
            <a:r>
              <a:rPr lang="fr-F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», Licence CC-BY, etc.)</a:t>
            </a:r>
          </a:p>
        </p:txBody>
      </p:sp>
      <p:pic>
        <p:nvPicPr>
          <p:cNvPr id="6" name="Espace réservé du contenu 3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0E451753-C79E-1CC9-3C35-31925F825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3" y="910754"/>
            <a:ext cx="1847171" cy="737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76E6B6D-F14C-4CBE-17DA-5458D0C0920B}"/>
              </a:ext>
            </a:extLst>
          </p:cNvPr>
          <p:cNvSpPr txBox="1"/>
          <p:nvPr/>
        </p:nvSpPr>
        <p:spPr>
          <a:xfrm>
            <a:off x="179181" y="1648218"/>
            <a:ext cx="53638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Explorer les thématiques : </a:t>
            </a:r>
          </a:p>
          <a:p>
            <a:r>
              <a:rPr lang="fr-F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7"/>
              </a:rPr>
              <a:t>https://reseau-mirabel.info/categorie/index</a:t>
            </a:r>
            <a:r>
              <a:rPr lang="fr-F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Utiliser la recherche avancée : </a:t>
            </a:r>
          </a:p>
          <a:p>
            <a:r>
              <a:rPr lang="fr-F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8"/>
              </a:rPr>
              <a:t>https://reseau-mirabel.info/revue/search</a:t>
            </a:r>
            <a:r>
              <a:rPr lang="fr-F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Les Grappes de revues : </a:t>
            </a:r>
          </a:p>
          <a:p>
            <a:r>
              <a:rPr lang="fr-F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9"/>
              </a:rPr>
              <a:t>https://reseau-mirabel.info/grappe</a:t>
            </a:r>
            <a:r>
              <a:rPr lang="fr-F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endParaRPr lang="fr-FR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Support de présentation « Prospecter les ressources en libre accès de son périmètre avec </a:t>
            </a:r>
            <a:r>
              <a:rPr lang="fr-FR" sz="1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Mir@bel</a:t>
            </a:r>
            <a:r>
              <a:rPr lang="fr-F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» :</a:t>
            </a:r>
          </a:p>
          <a:p>
            <a:r>
              <a:rPr lang="fr-F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10"/>
              </a:rPr>
              <a:t>https://callisto-formation.fr/mod/resource/view.php?id=16696</a:t>
            </a:r>
            <a:r>
              <a:rPr lang="fr-F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endParaRPr lang="fr-FR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fr-F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  <p:pic>
        <p:nvPicPr>
          <p:cNvPr id="8" name="Image 7" descr="Une image contenant Graphique, Police, capture d’écran, logo&#10;&#10;Description générée automatiquement">
            <a:extLst>
              <a:ext uri="{FF2B5EF4-FFF2-40B4-BE49-F238E27FC236}">
                <a16:creationId xmlns:a16="http://schemas.microsoft.com/office/drawing/2014/main" id="{319BE8E5-C522-C8E5-0EF5-5979651AA6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43" y="4323262"/>
            <a:ext cx="1234412" cy="726975"/>
          </a:xfrm>
          <a:prstGeom prst="rect">
            <a:avLst/>
          </a:prstGeom>
        </p:spPr>
      </p:pic>
      <p:pic>
        <p:nvPicPr>
          <p:cNvPr id="11" name="Image 10" descr="Une image contenant Police, Graphique, graphisme, Magenta&#10;&#10;Description générée automatiquement">
            <a:extLst>
              <a:ext uri="{FF2B5EF4-FFF2-40B4-BE49-F238E27FC236}">
                <a16:creationId xmlns:a16="http://schemas.microsoft.com/office/drawing/2014/main" id="{1F58466F-BA6B-3939-7569-3D75E7E99B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3519" b="3622"/>
          <a:stretch/>
        </p:blipFill>
        <p:spPr>
          <a:xfrm>
            <a:off x="8333330" y="924181"/>
            <a:ext cx="901827" cy="677527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A94C058E-3D04-643D-1B98-9F5B94FBE6E2}"/>
              </a:ext>
            </a:extLst>
          </p:cNvPr>
          <p:cNvSpPr txBox="1"/>
          <p:nvPr/>
        </p:nvSpPr>
        <p:spPr>
          <a:xfrm>
            <a:off x="5871326" y="1592269"/>
            <a:ext cx="55351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Utiliser la recherche avancée : </a:t>
            </a:r>
          </a:p>
          <a:p>
            <a:r>
              <a:rPr lang="fr-F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13"/>
              </a:rPr>
              <a:t>https://zdb-katalog.de/index.xhtml?ext=true</a:t>
            </a:r>
            <a:r>
              <a:rPr lang="fr-F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r>
              <a:rPr lang="fr-F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Recherche par classe DDC, pays (de publication ou diffusion), éditeur, mots-clés, </a:t>
            </a:r>
            <a:r>
              <a:rPr lang="fr-FR" sz="1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etc</a:t>
            </a:r>
            <a:endParaRPr lang="fr-FR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Explorer la totalité du catalogue : </a:t>
            </a:r>
          </a:p>
          <a:p>
            <a:r>
              <a:rPr lang="fr-F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14"/>
              </a:rPr>
              <a:t>https://zdb-katalog.de/list.xhtml?asc=false&amp;t=*</a:t>
            </a:r>
            <a:r>
              <a:rPr lang="fr-F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r>
              <a:rPr lang="fr-F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Facettes : type de support, libre accès, langue, pays, numérisation, etc. </a:t>
            </a:r>
          </a:p>
        </p:txBody>
      </p:sp>
      <p:pic>
        <p:nvPicPr>
          <p:cNvPr id="4" name="Image 3" descr="Une image contenant Graphique, Police, graphisme, texte&#10;&#10;Description générée automatiquement">
            <a:extLst>
              <a:ext uri="{FF2B5EF4-FFF2-40B4-BE49-F238E27FC236}">
                <a16:creationId xmlns:a16="http://schemas.microsoft.com/office/drawing/2014/main" id="{8D329D54-7149-97AD-0960-27DA5153CDD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047" y="4073323"/>
            <a:ext cx="969662" cy="35327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78E9052-1A27-B7CB-8C8D-68A441059820}"/>
              </a:ext>
            </a:extLst>
          </p:cNvPr>
          <p:cNvSpPr txBox="1"/>
          <p:nvPr/>
        </p:nvSpPr>
        <p:spPr>
          <a:xfrm>
            <a:off x="5871326" y="4562742"/>
            <a:ext cx="55351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Explorer la recherche thématique : </a:t>
            </a:r>
          </a:p>
          <a:p>
            <a:r>
              <a:rPr lang="fr-F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16"/>
              </a:rPr>
              <a:t>https://latindex.org/latindex/indices</a:t>
            </a:r>
            <a:r>
              <a:rPr lang="fr-F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r>
              <a:rPr lang="fr-F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Recherche par thèmes et sous-thèmes, ère  géographique ou pays. Recherche par périmètre : revues en ligne, revues labellisées ‘</a:t>
            </a:r>
            <a:r>
              <a:rPr lang="fr-FR" sz="1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Catálogo</a:t>
            </a:r>
            <a:r>
              <a:rPr lang="fr-F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2.0’, </a:t>
            </a:r>
            <a:r>
              <a:rPr lang="fr-FR" sz="1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Directorio</a:t>
            </a:r>
            <a:r>
              <a:rPr lang="fr-F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(revues académiques)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Utiliser le formulaire de recherche avancée : </a:t>
            </a:r>
          </a:p>
          <a:p>
            <a:r>
              <a:rPr lang="fr-F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17"/>
              </a:rPr>
              <a:t>https://latindex.org/latindex/bAvanzada</a:t>
            </a:r>
            <a:r>
              <a:rPr lang="fr-F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Export des résultats (ne contient pas les accès en ligne)</a:t>
            </a:r>
          </a:p>
        </p:txBody>
      </p:sp>
      <p:pic>
        <p:nvPicPr>
          <p:cNvPr id="12" name="Image 11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9607411F-76A2-F877-0DB9-5F1B3FF923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215" y="1941823"/>
            <a:ext cx="534694" cy="213471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 12" descr="Une image contenant texte, Police, cercle, Graphique&#10;&#10;Description générée automatiquement">
            <a:extLst>
              <a:ext uri="{FF2B5EF4-FFF2-40B4-BE49-F238E27FC236}">
                <a16:creationId xmlns:a16="http://schemas.microsoft.com/office/drawing/2014/main" id="{F642EEAE-0D4F-0F71-E94F-B996D53C3DC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841" y="1413226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86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CFC12-4219-06D5-ECF5-6545C5394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878832-8059-54A8-AC50-8F5F4F616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072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CF491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Mise en visibilité, comparaison &amp; enrichissement </a:t>
            </a:r>
            <a:endParaRPr lang="fr-FR" sz="3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3CCCAF6-B802-0AD1-E65F-2EC3E48986EB}"/>
              </a:ext>
            </a:extLst>
          </p:cNvPr>
          <p:cNvSpPr txBox="1"/>
          <p:nvPr/>
        </p:nvSpPr>
        <p:spPr>
          <a:xfrm>
            <a:off x="85090" y="1379577"/>
            <a:ext cx="11366681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Comparez les données de </a:t>
            </a:r>
            <a:r>
              <a:rPr lang="fr-FR" dirty="0" err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Mir@bel</a:t>
            </a:r>
            <a:r>
              <a:rPr lang="fr-FR" dirty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du DOAJ, de ZDB, de </a:t>
            </a:r>
            <a:r>
              <a:rPr lang="fr-FR" dirty="0" err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Latindex</a:t>
            </a:r>
            <a:r>
              <a:rPr lang="fr-FR" dirty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avec celles du </a:t>
            </a:r>
            <a:r>
              <a:rPr lang="fr-FR" dirty="0" err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Sudoc</a:t>
            </a:r>
            <a:r>
              <a:rPr lang="fr-FR" dirty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: </a:t>
            </a:r>
          </a:p>
          <a:p>
            <a:pPr marL="0" indent="0">
              <a:buNone/>
            </a:pPr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Via la recherche par ISSN de </a:t>
            </a:r>
            <a:r>
              <a:rPr lang="fr-FR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Periscope</a:t>
            </a:r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0" indent="0">
              <a:buNone/>
            </a:pPr>
            <a:endParaRPr lang="fr-FR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Signalez dans le </a:t>
            </a:r>
            <a:r>
              <a:rPr lang="fr-FR" dirty="0" err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Sudoc</a:t>
            </a:r>
            <a:r>
              <a:rPr lang="fr-FR" dirty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pour élargir votre périmètre :</a:t>
            </a:r>
          </a:p>
          <a:p>
            <a:pPr marL="0" indent="0">
              <a:buNone/>
            </a:pPr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Utiliser les listes de titres obtenues pour faire de l’</a:t>
            </a:r>
            <a:r>
              <a:rPr lang="fr-FR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exemplarisation</a:t>
            </a:r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automatique. </a:t>
            </a:r>
          </a:p>
          <a:p>
            <a:pPr marL="0" indent="0">
              <a:buNone/>
            </a:pPr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Les accès libres recensés dans </a:t>
            </a:r>
            <a:r>
              <a:rPr lang="fr-FR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Mir@bel</a:t>
            </a:r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sont valorisés dans le </a:t>
            </a:r>
            <a:r>
              <a:rPr lang="fr-FR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Sudoc</a:t>
            </a:r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</a:p>
          <a:p>
            <a:pPr marL="0" indent="0">
              <a:buNone/>
            </a:pPr>
            <a:endParaRPr lang="fr-FR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Les URL de vos recherches sont dynamiques, et donc réutilisables : </a:t>
            </a:r>
          </a:p>
          <a:p>
            <a:pPr marL="0" indent="0">
              <a:buNone/>
            </a:pPr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Donnez accès à des corpus de titres directement dans vos systèmes locaux </a:t>
            </a:r>
          </a:p>
          <a:p>
            <a:pPr marL="0" indent="0">
              <a:buNone/>
            </a:pPr>
            <a:endParaRPr lang="fr-FR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Utilisez </a:t>
            </a:r>
            <a:r>
              <a:rPr lang="fr-FR" dirty="0" err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Mir@bel</a:t>
            </a:r>
            <a:r>
              <a:rPr lang="fr-FR" dirty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comme outil de découverte 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Comparer une liste de titres avec les données de </a:t>
            </a:r>
            <a:r>
              <a:rPr lang="fr-FR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Mir@bel</a:t>
            </a:r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dirty="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[réservé aux partenaires] </a:t>
            </a:r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b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https://reseau-mirabel.info/analyse/compare-issn</a:t>
            </a:r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Afficher les accès </a:t>
            </a:r>
            <a:r>
              <a:rPr lang="fr-FR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Mir@bel</a:t>
            </a:r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directement dans vos catalogues locaux  </a:t>
            </a:r>
            <a:b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https://reseau-mirabel.info/site/page/utilisation-donnees-mirabel</a:t>
            </a:r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0" indent="0">
              <a:buNone/>
            </a:pPr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Signalez directement dans </a:t>
            </a:r>
            <a:r>
              <a:rPr lang="fr-FR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Mir@bel</a:t>
            </a:r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les titres que vous souhaitez valoriser auprès de vos usagers</a:t>
            </a:r>
          </a:p>
          <a:p>
            <a:pPr marL="0" indent="0">
              <a:buNone/>
            </a:pPr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Créez votre propre grappe de revue (dynamique ou manuelle) </a:t>
            </a:r>
          </a:p>
        </p:txBody>
      </p:sp>
      <p:pic>
        <p:nvPicPr>
          <p:cNvPr id="3" name="Image 2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52BF9E36-CA8D-8D95-1541-8CAD3D0269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215" y="1941823"/>
            <a:ext cx="534694" cy="213471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 3" descr="Une image contenant texte, Police, cercle, Graphique&#10;&#10;Description générée automatiquement">
            <a:extLst>
              <a:ext uri="{FF2B5EF4-FFF2-40B4-BE49-F238E27FC236}">
                <a16:creationId xmlns:a16="http://schemas.microsoft.com/office/drawing/2014/main" id="{1C3B9AC2-0590-F3A5-C4E2-F8BE65DE90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841" y="1413226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7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578CBF6D-C006-6154-788B-8DFF7168B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Explorer d’autres sources pour repérer des accès libres : </a:t>
            </a:r>
          </a:p>
          <a:p>
            <a:r>
              <a:rPr lang="fr-FR" sz="2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ROAD : répertoire des revues académiques en libre accès</a:t>
            </a:r>
          </a:p>
          <a:p>
            <a:pPr marL="0" indent="0">
              <a:buNone/>
            </a:pPr>
            <a:r>
              <a:rPr lang="fr-FR" sz="2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https://road.issn.org/</a:t>
            </a:r>
            <a:r>
              <a:rPr lang="fr-FR" sz="2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</a:p>
          <a:p>
            <a:endParaRPr lang="fr-FR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fr-FR" sz="2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EZB : base allemande pour Identifier des périodiques en ligne</a:t>
            </a:r>
          </a:p>
          <a:p>
            <a:pPr marL="0" indent="0">
              <a:buNone/>
            </a:pPr>
            <a:r>
              <a:rPr lang="en-US">
                <a:solidFill>
                  <a:srgbClr val="54839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https://ezb.uni-regensburg.de/</a:t>
            </a:r>
            <a:endParaRPr lang="en-US">
              <a:solidFill>
                <a:srgbClr val="54839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fr-FR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7941AEE6-747C-D1DE-7472-D58006C4EDCE}"/>
              </a:ext>
            </a:extLst>
          </p:cNvPr>
          <p:cNvSpPr txBox="1">
            <a:spLocks/>
          </p:cNvSpPr>
          <p:nvPr/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rgbClr val="CF491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Mise en visibilité, comparaison &amp; enrichissement </a:t>
            </a:r>
            <a:endParaRPr lang="fr-FR" sz="3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1" name="Image 10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7143285F-DA6B-7B7C-A33F-90C4C48AE4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27" y="5404194"/>
            <a:ext cx="2876190" cy="885714"/>
          </a:xfrm>
          <a:prstGeom prst="rect">
            <a:avLst/>
          </a:prstGeom>
        </p:spPr>
      </p:pic>
      <p:pic>
        <p:nvPicPr>
          <p:cNvPr id="12" name="Graphique 11" descr="Zur Startseite: Elektronische Zeitschriftenbibliothek">
            <a:extLst>
              <a:ext uri="{FF2B5EF4-FFF2-40B4-BE49-F238E27FC236}">
                <a16:creationId xmlns:a16="http://schemas.microsoft.com/office/drawing/2014/main" id="{EFA60581-C64F-C7DE-3108-A1C5CEDB62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04937" y="5609956"/>
            <a:ext cx="5330825" cy="674158"/>
          </a:xfrm>
          <a:prstGeom prst="rect">
            <a:avLst/>
          </a:prstGeom>
        </p:spPr>
      </p:pic>
      <p:pic>
        <p:nvPicPr>
          <p:cNvPr id="13" name="Image 12" descr="Une image contenant texte, Police, cercle, Graphique&#10;&#10;Description générée automatiquement">
            <a:extLst>
              <a:ext uri="{FF2B5EF4-FFF2-40B4-BE49-F238E27FC236}">
                <a16:creationId xmlns:a16="http://schemas.microsoft.com/office/drawing/2014/main" id="{EADD427C-5276-C614-4F87-48F7BF6D9B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841" y="1413226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78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263C5E-43DE-FBA2-33EB-5D2716E60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98" y="2583229"/>
            <a:ext cx="10515600" cy="1325563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</a:pPr>
            <a:r>
              <a:rPr lang="fr-FR" sz="3600" b="1" dirty="0">
                <a:solidFill>
                  <a:srgbClr val="CF491B"/>
                </a:solidFill>
              </a:rPr>
              <a:t>Scénario 2 </a:t>
            </a:r>
            <a:r>
              <a:rPr lang="fr-FR" sz="3200" kern="100" dirty="0"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  <a:t>: je suis pilote du Plan de Conservation Partagé Occitanie-Est</a:t>
            </a:r>
            <a:r>
              <a:rPr lang="fr-FR" sz="3200" kern="1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, je souhaite faire entrer dans mon Plan un corpus de</a:t>
            </a:r>
            <a:r>
              <a:rPr lang="fr-FR" sz="3200" kern="100" dirty="0"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  <a:t> revues Cévenoles, comment identifier ces nouveaux titres ? </a:t>
            </a:r>
            <a:br>
              <a:rPr lang="fr-FR" sz="3200" kern="100" dirty="0"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fr-FR" sz="3200" kern="100" dirty="0"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  <a:t>Comment identifier des titres à numériser ? </a:t>
            </a:r>
            <a:br>
              <a:rPr lang="fr-FR" sz="3200" kern="100" dirty="0"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endParaRPr lang="fr-FR" sz="3200" dirty="0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B3AF1137-6448-18ED-3F38-C0E2461B4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11743" y="916344"/>
            <a:ext cx="468000" cy="468000"/>
          </a:xfrm>
          <a:prstGeom prst="rect">
            <a:avLst/>
          </a:prstGeom>
        </p:spPr>
      </p:pic>
      <p:pic>
        <p:nvPicPr>
          <p:cNvPr id="4" name="Image 3" descr="Une image contenant texte, Police, cercle, Graphique&#10;&#10;Description générée automatiquement">
            <a:extLst>
              <a:ext uri="{FF2B5EF4-FFF2-40B4-BE49-F238E27FC236}">
                <a16:creationId xmlns:a16="http://schemas.microsoft.com/office/drawing/2014/main" id="{DD7A1242-4674-CF12-68B9-8576E6A1C2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743" y="1466388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1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9447F-6AEE-C244-138C-5A8A7F344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820969-EFBC-C8DF-CABF-6E849FE8F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48" y="548819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b="1">
                <a:solidFill>
                  <a:srgbClr val="CF491B"/>
                </a:solidFill>
              </a:rPr>
              <a:t>Stratégie d’exploration </a:t>
            </a:r>
            <a:endParaRPr lang="fr-FR" sz="3200">
              <a:solidFill>
                <a:schemeClr val="tx2"/>
              </a:solidFill>
            </a:endParaRPr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128495E2-B790-C126-A63E-DCB187ECE57B}"/>
              </a:ext>
            </a:extLst>
          </p:cNvPr>
          <p:cNvSpPr txBox="1"/>
          <p:nvPr/>
        </p:nvSpPr>
        <p:spPr>
          <a:xfrm>
            <a:off x="5824299" y="1205101"/>
            <a:ext cx="5547491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2"/>
                </a:solidFill>
                <a:latin typeface="Arial Unicode MS" panose="020B0604020202020204" pitchFamily="34" charset="-128"/>
              </a:rPr>
              <a:t>Des outils pour élargir mon périmètre :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600" dirty="0" err="1">
                <a:latin typeface="Arial Unicode MS" panose="020B0604020202020204" pitchFamily="34" charset="-128"/>
              </a:rPr>
              <a:t>Periscope</a:t>
            </a:r>
            <a:r>
              <a:rPr lang="fr-FR" sz="1600" dirty="0">
                <a:latin typeface="Arial Unicode MS" panose="020B0604020202020204" pitchFamily="34" charset="-128"/>
              </a:rPr>
              <a:t>, repérer des titres à intégrer à mon périmètre : </a:t>
            </a:r>
            <a:r>
              <a:rPr lang="fr-FR" sz="1600" dirty="0">
                <a:latin typeface="Arial Unicode MS" panose="020B0604020202020204" pitchFamily="34" charset="-128"/>
                <a:hlinkClick r:id="rId3"/>
              </a:rPr>
              <a:t>https://periscope.sudoc.fr/</a:t>
            </a:r>
            <a:endParaRPr lang="fr-FR" sz="1600" dirty="0">
              <a:latin typeface="Arial Unicode MS" panose="020B0604020202020204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latin typeface="Arial Unicode MS" panose="020B0604020202020204" pitchFamily="34" charset="-128"/>
              </a:rPr>
              <a:t>Presse Locale Ancienne, identifier les journaux d'intérêt local parus en France des origines à 1944 : </a:t>
            </a:r>
            <a:r>
              <a:rPr lang="fr-FR" sz="1600" dirty="0">
                <a:latin typeface="Arial Unicode MS" panose="020B0604020202020204" pitchFamily="34" charset="-128"/>
                <a:hlinkClick r:id="rId4"/>
              </a:rPr>
              <a:t>https://presselocaleancienne.bnf.fr/accueil</a:t>
            </a:r>
            <a:endParaRPr lang="fr-FR" sz="1600" dirty="0">
              <a:latin typeface="Arial Unicode MS" panose="020B0604020202020204" pitchFamily="34" charset="-128"/>
            </a:endParaRPr>
          </a:p>
          <a:p>
            <a:endParaRPr lang="fr-FR" sz="1600" dirty="0">
              <a:latin typeface="Arial Unicode MS" panose="020B0604020202020204" pitchFamily="34" charset="-128"/>
            </a:endParaRPr>
          </a:p>
          <a:p>
            <a:r>
              <a:rPr lang="fr-FR" sz="2000" dirty="0">
                <a:solidFill>
                  <a:schemeClr val="accent2"/>
                </a:solidFill>
                <a:latin typeface="Arial Unicode MS" panose="020B0604020202020204" pitchFamily="34" charset="-128"/>
              </a:rPr>
              <a:t>Des outils pour identifier des numérisations 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latin typeface="Arial Unicode MS" panose="020B0604020202020204" pitchFamily="34" charset="-128"/>
              </a:rPr>
              <a:t>ZDB : repérer des titres déjà numérisés, et les projets de numérisation </a:t>
            </a:r>
          </a:p>
          <a:p>
            <a:r>
              <a:rPr lang="fr-FR" sz="1600" dirty="0">
                <a:latin typeface="Arial Unicode MS" panose="020B0604020202020204" pitchFamily="34" charset="-128"/>
                <a:hlinkClick r:id="rId5"/>
              </a:rPr>
              <a:t>https://zdb-katalog.de/index.xhtml</a:t>
            </a:r>
            <a:r>
              <a:rPr lang="fr-FR" sz="1600" dirty="0">
                <a:latin typeface="Arial Unicode MS" panose="020B0604020202020204" pitchFamily="34" charset="-128"/>
              </a:rPr>
              <a:t> </a:t>
            </a:r>
          </a:p>
          <a:p>
            <a:r>
              <a:rPr lang="fr-FR" sz="1600" dirty="0">
                <a:latin typeface="Arial Unicode MS" panose="020B0604020202020204" pitchFamily="34" charset="-128"/>
              </a:rPr>
              <a:t> </a:t>
            </a:r>
            <a:r>
              <a:rPr lang="fr-FR" sz="2000" dirty="0">
                <a:latin typeface="Arial Unicode MS" panose="020B0604020202020204" pitchFamily="34" charset="-128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600" dirty="0">
                <a:latin typeface="Arial Unicode MS" panose="020B0604020202020204" pitchFamily="34" charset="-128"/>
              </a:rPr>
              <a:t>Identifier des contenus numérisés par la </a:t>
            </a:r>
            <a:r>
              <a:rPr lang="fr-FR" sz="1600" dirty="0" err="1">
                <a:latin typeface="Arial Unicode MS" panose="020B0604020202020204" pitchFamily="34" charset="-128"/>
              </a:rPr>
              <a:t>BnF</a:t>
            </a:r>
            <a:r>
              <a:rPr lang="fr-FR" sz="1600" dirty="0">
                <a:latin typeface="Arial Unicode MS" panose="020B0604020202020204" pitchFamily="34" charset="-128"/>
              </a:rPr>
              <a:t> avec </a:t>
            </a:r>
            <a:r>
              <a:rPr lang="fr-FR" sz="1600" dirty="0" err="1">
                <a:latin typeface="Arial Unicode MS" panose="020B0604020202020204" pitchFamily="34" charset="-128"/>
              </a:rPr>
              <a:t>Bibliostratus</a:t>
            </a:r>
            <a:r>
              <a:rPr lang="fr-FR" sz="1600" dirty="0">
                <a:latin typeface="Arial Unicode MS" panose="020B0604020202020204" pitchFamily="34" charset="-128"/>
              </a:rPr>
              <a:t> </a:t>
            </a:r>
          </a:p>
          <a:p>
            <a:r>
              <a:rPr lang="fr-FR" sz="1600" dirty="0">
                <a:latin typeface="Arial Unicode MS" panose="020B0604020202020204" pitchFamily="34" charset="-128"/>
              </a:rPr>
              <a:t>Télécharger la dernière version sur le </a:t>
            </a:r>
            <a:r>
              <a:rPr lang="fr-FR" sz="1600" dirty="0" err="1">
                <a:latin typeface="Arial Unicode MS" panose="020B0604020202020204" pitchFamily="34" charset="-128"/>
              </a:rPr>
              <a:t>Github</a:t>
            </a:r>
            <a:r>
              <a:rPr lang="fr-FR" sz="1600" dirty="0">
                <a:latin typeface="Arial Unicode MS" panose="020B0604020202020204" pitchFamily="34" charset="-128"/>
              </a:rPr>
              <a:t> du projet </a:t>
            </a:r>
          </a:p>
          <a:p>
            <a:r>
              <a:rPr lang="fr-FR" sz="1600" dirty="0">
                <a:latin typeface="Arial Unicode MS" panose="020B0604020202020204" pitchFamily="34" charset="-128"/>
                <a:hlinkClick r:id="rId6"/>
              </a:rPr>
              <a:t>https://github.com/Transition-bibliographique/bibliostratus/tree/master/bin</a:t>
            </a:r>
            <a:r>
              <a:rPr lang="fr-FR" sz="1600" dirty="0">
                <a:latin typeface="Arial Unicode MS" panose="020B0604020202020204" pitchFamily="34" charset="-128"/>
              </a:rPr>
              <a:t> </a:t>
            </a:r>
          </a:p>
        </p:txBody>
      </p:sp>
      <p:sp>
        <p:nvSpPr>
          <p:cNvPr id="4" name="Google Shape;642;p26">
            <a:extLst>
              <a:ext uri="{FF2B5EF4-FFF2-40B4-BE49-F238E27FC236}">
                <a16:creationId xmlns:a16="http://schemas.microsoft.com/office/drawing/2014/main" id="{B673D4E4-E7D0-AB7B-70C9-7AC7E88EE993}"/>
              </a:ext>
            </a:extLst>
          </p:cNvPr>
          <p:cNvSpPr>
            <a:spLocks noChangeAspect="1"/>
          </p:cNvSpPr>
          <p:nvPr/>
        </p:nvSpPr>
        <p:spPr>
          <a:xfrm>
            <a:off x="1173441" y="2727512"/>
            <a:ext cx="3053441" cy="3053441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 Unicode MS" panose="020B0604020202020204" pitchFamily="34" charset="-128"/>
            </a:endParaRPr>
          </a:p>
        </p:txBody>
      </p:sp>
      <p:grpSp>
        <p:nvGrpSpPr>
          <p:cNvPr id="6" name="Google Shape;644;p26">
            <a:extLst>
              <a:ext uri="{FF2B5EF4-FFF2-40B4-BE49-F238E27FC236}">
                <a16:creationId xmlns:a16="http://schemas.microsoft.com/office/drawing/2014/main" id="{F49B805A-5280-8145-CD25-EBE0BCB233D1}"/>
              </a:ext>
            </a:extLst>
          </p:cNvPr>
          <p:cNvGrpSpPr>
            <a:grpSpLocks noChangeAspect="1"/>
          </p:cNvGrpSpPr>
          <p:nvPr/>
        </p:nvGrpSpPr>
        <p:grpSpPr>
          <a:xfrm>
            <a:off x="557899" y="2317039"/>
            <a:ext cx="3786384" cy="3698523"/>
            <a:chOff x="3207255" y="1695971"/>
            <a:chExt cx="2729491" cy="2666155"/>
          </a:xfrm>
        </p:grpSpPr>
        <p:sp>
          <p:nvSpPr>
            <p:cNvPr id="8" name="Google Shape;645;p26">
              <a:extLst>
                <a:ext uri="{FF2B5EF4-FFF2-40B4-BE49-F238E27FC236}">
                  <a16:creationId xmlns:a16="http://schemas.microsoft.com/office/drawing/2014/main" id="{2EF89739-F3FA-0828-D587-5343683272CA}"/>
                </a:ext>
              </a:extLst>
            </p:cNvPr>
            <p:cNvSpPr/>
            <p:nvPr/>
          </p:nvSpPr>
          <p:spPr>
            <a:xfrm>
              <a:off x="4823921" y="3272985"/>
              <a:ext cx="1112825" cy="1083039"/>
            </a:xfrm>
            <a:custGeom>
              <a:avLst/>
              <a:gdLst/>
              <a:ahLst/>
              <a:cxnLst/>
              <a:rect l="l" t="t" r="r" b="b"/>
              <a:pathLst>
                <a:path w="6202" h="6036" extrusionOk="0">
                  <a:moveTo>
                    <a:pt x="0" y="0"/>
                  </a:moveTo>
                  <a:lnTo>
                    <a:pt x="0" y="1689"/>
                  </a:lnTo>
                  <a:cubicBezTo>
                    <a:pt x="20" y="1686"/>
                    <a:pt x="39" y="1685"/>
                    <a:pt x="59" y="1685"/>
                  </a:cubicBezTo>
                  <a:cubicBezTo>
                    <a:pt x="191" y="1685"/>
                    <a:pt x="319" y="1745"/>
                    <a:pt x="416" y="1841"/>
                  </a:cubicBezTo>
                  <a:lnTo>
                    <a:pt x="1226" y="2651"/>
                  </a:lnTo>
                  <a:cubicBezTo>
                    <a:pt x="1531" y="2961"/>
                    <a:pt x="1688" y="3356"/>
                    <a:pt x="1662" y="3792"/>
                  </a:cubicBezTo>
                  <a:cubicBezTo>
                    <a:pt x="1641" y="4387"/>
                    <a:pt x="1862" y="4997"/>
                    <a:pt x="2367" y="5460"/>
                  </a:cubicBezTo>
                  <a:cubicBezTo>
                    <a:pt x="2772" y="5844"/>
                    <a:pt x="3298" y="6036"/>
                    <a:pt x="3824" y="6036"/>
                  </a:cubicBezTo>
                  <a:cubicBezTo>
                    <a:pt x="4350" y="6036"/>
                    <a:pt x="4876" y="5844"/>
                    <a:pt x="5281" y="5460"/>
                  </a:cubicBezTo>
                  <a:cubicBezTo>
                    <a:pt x="6180" y="4623"/>
                    <a:pt x="6201" y="3203"/>
                    <a:pt x="5344" y="2346"/>
                  </a:cubicBezTo>
                  <a:cubicBezTo>
                    <a:pt x="4919" y="1940"/>
                    <a:pt x="4386" y="1720"/>
                    <a:pt x="3841" y="1720"/>
                  </a:cubicBezTo>
                  <a:cubicBezTo>
                    <a:pt x="3772" y="1720"/>
                    <a:pt x="3703" y="1724"/>
                    <a:pt x="3634" y="1731"/>
                  </a:cubicBezTo>
                  <a:cubicBezTo>
                    <a:pt x="3603" y="1733"/>
                    <a:pt x="3572" y="1734"/>
                    <a:pt x="3541" y="1734"/>
                  </a:cubicBezTo>
                  <a:cubicBezTo>
                    <a:pt x="3136" y="1734"/>
                    <a:pt x="2739" y="1576"/>
                    <a:pt x="2451" y="1273"/>
                  </a:cubicBezTo>
                  <a:lnTo>
                    <a:pt x="1752" y="574"/>
                  </a:lnTo>
                  <a:cubicBezTo>
                    <a:pt x="1599" y="442"/>
                    <a:pt x="1557" y="200"/>
                    <a:pt x="1641" y="0"/>
                  </a:cubicBezTo>
                  <a:close/>
                </a:path>
              </a:pathLst>
            </a:custGeom>
            <a:solidFill>
              <a:srgbClr val="DFE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Unicode MS" panose="020B0604020202020204" pitchFamily="34" charset="-128"/>
              </a:endParaRPr>
            </a:p>
          </p:txBody>
        </p:sp>
        <p:sp>
          <p:nvSpPr>
            <p:cNvPr id="10" name="Google Shape;646;p26">
              <a:extLst>
                <a:ext uri="{FF2B5EF4-FFF2-40B4-BE49-F238E27FC236}">
                  <a16:creationId xmlns:a16="http://schemas.microsoft.com/office/drawing/2014/main" id="{8DB9EC78-AAF8-73E3-A4B1-C03A9239FECF}"/>
                </a:ext>
              </a:extLst>
            </p:cNvPr>
            <p:cNvSpPr/>
            <p:nvPr/>
          </p:nvSpPr>
          <p:spPr>
            <a:xfrm>
              <a:off x="4823921" y="1706558"/>
              <a:ext cx="1105109" cy="1074965"/>
            </a:xfrm>
            <a:custGeom>
              <a:avLst/>
              <a:gdLst/>
              <a:ahLst/>
              <a:cxnLst/>
              <a:rect l="l" t="t" r="r" b="b"/>
              <a:pathLst>
                <a:path w="6159" h="5991" extrusionOk="0">
                  <a:moveTo>
                    <a:pt x="3823" y="1"/>
                  </a:moveTo>
                  <a:cubicBezTo>
                    <a:pt x="3271" y="1"/>
                    <a:pt x="2720" y="215"/>
                    <a:pt x="2299" y="647"/>
                  </a:cubicBezTo>
                  <a:cubicBezTo>
                    <a:pt x="1841" y="1104"/>
                    <a:pt x="1620" y="1720"/>
                    <a:pt x="1662" y="2335"/>
                  </a:cubicBezTo>
                  <a:cubicBezTo>
                    <a:pt x="1709" y="2772"/>
                    <a:pt x="1531" y="3208"/>
                    <a:pt x="1226" y="3518"/>
                  </a:cubicBezTo>
                  <a:lnTo>
                    <a:pt x="526" y="4218"/>
                  </a:lnTo>
                  <a:cubicBezTo>
                    <a:pt x="435" y="4309"/>
                    <a:pt x="311" y="4357"/>
                    <a:pt x="179" y="4357"/>
                  </a:cubicBezTo>
                  <a:cubicBezTo>
                    <a:pt x="120" y="4357"/>
                    <a:pt x="60" y="4348"/>
                    <a:pt x="0" y="4328"/>
                  </a:cubicBezTo>
                  <a:lnTo>
                    <a:pt x="0" y="5990"/>
                  </a:lnTo>
                  <a:lnTo>
                    <a:pt x="1641" y="5990"/>
                  </a:lnTo>
                  <a:cubicBezTo>
                    <a:pt x="1620" y="5817"/>
                    <a:pt x="1688" y="5664"/>
                    <a:pt x="1794" y="5533"/>
                  </a:cubicBezTo>
                  <a:lnTo>
                    <a:pt x="2583" y="4744"/>
                  </a:lnTo>
                  <a:cubicBezTo>
                    <a:pt x="2873" y="4478"/>
                    <a:pt x="3236" y="4305"/>
                    <a:pt x="3639" y="4305"/>
                  </a:cubicBezTo>
                  <a:cubicBezTo>
                    <a:pt x="3667" y="4305"/>
                    <a:pt x="3695" y="4306"/>
                    <a:pt x="3724" y="4307"/>
                  </a:cubicBezTo>
                  <a:cubicBezTo>
                    <a:pt x="3770" y="4310"/>
                    <a:pt x="3815" y="4312"/>
                    <a:pt x="3861" y="4312"/>
                  </a:cubicBezTo>
                  <a:cubicBezTo>
                    <a:pt x="4429" y="4312"/>
                    <a:pt x="4982" y="4071"/>
                    <a:pt x="5391" y="3624"/>
                  </a:cubicBezTo>
                  <a:cubicBezTo>
                    <a:pt x="6159" y="2814"/>
                    <a:pt x="6159" y="1520"/>
                    <a:pt x="5391" y="689"/>
                  </a:cubicBezTo>
                  <a:cubicBezTo>
                    <a:pt x="4966" y="231"/>
                    <a:pt x="4394" y="1"/>
                    <a:pt x="3823" y="1"/>
                  </a:cubicBezTo>
                  <a:close/>
                </a:path>
              </a:pathLst>
            </a:custGeom>
            <a:solidFill>
              <a:srgbClr val="DFE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Unicode MS" panose="020B0604020202020204" pitchFamily="34" charset="-128"/>
              </a:endParaRPr>
            </a:p>
          </p:txBody>
        </p:sp>
        <p:sp>
          <p:nvSpPr>
            <p:cNvPr id="15" name="Google Shape;649;p26">
              <a:extLst>
                <a:ext uri="{FF2B5EF4-FFF2-40B4-BE49-F238E27FC236}">
                  <a16:creationId xmlns:a16="http://schemas.microsoft.com/office/drawing/2014/main" id="{40A61E53-C0C8-92B0-4527-B504DCC1BFB5}"/>
                </a:ext>
              </a:extLst>
            </p:cNvPr>
            <p:cNvSpPr/>
            <p:nvPr/>
          </p:nvSpPr>
          <p:spPr>
            <a:xfrm>
              <a:off x="3207255" y="1706917"/>
              <a:ext cx="1097753" cy="1074606"/>
            </a:xfrm>
            <a:custGeom>
              <a:avLst/>
              <a:gdLst/>
              <a:ahLst/>
              <a:cxnLst/>
              <a:rect l="l" t="t" r="r" b="b"/>
              <a:pathLst>
                <a:path w="6118" h="5989" extrusionOk="0">
                  <a:moveTo>
                    <a:pt x="2378" y="0"/>
                  </a:moveTo>
                  <a:cubicBezTo>
                    <a:pt x="1852" y="0"/>
                    <a:pt x="1326" y="192"/>
                    <a:pt x="921" y="576"/>
                  </a:cubicBezTo>
                  <a:cubicBezTo>
                    <a:pt x="22" y="1413"/>
                    <a:pt x="1" y="2812"/>
                    <a:pt x="858" y="3690"/>
                  </a:cubicBezTo>
                  <a:cubicBezTo>
                    <a:pt x="1274" y="4106"/>
                    <a:pt x="1833" y="4307"/>
                    <a:pt x="2376" y="4307"/>
                  </a:cubicBezTo>
                  <a:cubicBezTo>
                    <a:pt x="2403" y="4307"/>
                    <a:pt x="2430" y="4306"/>
                    <a:pt x="2457" y="4305"/>
                  </a:cubicBezTo>
                  <a:cubicBezTo>
                    <a:pt x="2872" y="4305"/>
                    <a:pt x="3288" y="4458"/>
                    <a:pt x="3598" y="4763"/>
                  </a:cubicBezTo>
                  <a:lnTo>
                    <a:pt x="4387" y="5573"/>
                  </a:lnTo>
                  <a:cubicBezTo>
                    <a:pt x="4519" y="5683"/>
                    <a:pt x="4561" y="5836"/>
                    <a:pt x="4540" y="5988"/>
                  </a:cubicBezTo>
                  <a:lnTo>
                    <a:pt x="6117" y="5988"/>
                  </a:lnTo>
                  <a:lnTo>
                    <a:pt x="6117" y="4368"/>
                  </a:lnTo>
                  <a:cubicBezTo>
                    <a:pt x="6093" y="4372"/>
                    <a:pt x="6067" y="4374"/>
                    <a:pt x="6040" y="4374"/>
                  </a:cubicBezTo>
                  <a:cubicBezTo>
                    <a:pt x="5902" y="4374"/>
                    <a:pt x="5744" y="4326"/>
                    <a:pt x="5634" y="4216"/>
                  </a:cubicBezTo>
                  <a:lnTo>
                    <a:pt x="4955" y="3558"/>
                  </a:lnTo>
                  <a:cubicBezTo>
                    <a:pt x="4650" y="3227"/>
                    <a:pt x="4492" y="2791"/>
                    <a:pt x="4540" y="2333"/>
                  </a:cubicBezTo>
                  <a:cubicBezTo>
                    <a:pt x="4582" y="1697"/>
                    <a:pt x="4361" y="1039"/>
                    <a:pt x="3835" y="576"/>
                  </a:cubicBezTo>
                  <a:cubicBezTo>
                    <a:pt x="3430" y="192"/>
                    <a:pt x="2904" y="0"/>
                    <a:pt x="2378" y="0"/>
                  </a:cubicBezTo>
                  <a:close/>
                </a:path>
              </a:pathLst>
            </a:custGeom>
            <a:solidFill>
              <a:srgbClr val="DFE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Unicode MS" panose="020B0604020202020204" pitchFamily="34" charset="-128"/>
              </a:endParaRPr>
            </a:p>
          </p:txBody>
        </p:sp>
        <p:sp>
          <p:nvSpPr>
            <p:cNvPr id="17" name="Google Shape;650;p26">
              <a:extLst>
                <a:ext uri="{FF2B5EF4-FFF2-40B4-BE49-F238E27FC236}">
                  <a16:creationId xmlns:a16="http://schemas.microsoft.com/office/drawing/2014/main" id="{58BBA143-CEA3-2A85-8052-2C72BCEB7258}"/>
                </a:ext>
              </a:extLst>
            </p:cNvPr>
            <p:cNvSpPr/>
            <p:nvPr/>
          </p:nvSpPr>
          <p:spPr>
            <a:xfrm>
              <a:off x="3215867" y="3272985"/>
              <a:ext cx="1089140" cy="1082860"/>
            </a:xfrm>
            <a:custGeom>
              <a:avLst/>
              <a:gdLst/>
              <a:ahLst/>
              <a:cxnLst/>
              <a:rect l="l" t="t" r="r" b="b"/>
              <a:pathLst>
                <a:path w="6070" h="6035" extrusionOk="0">
                  <a:moveTo>
                    <a:pt x="4513" y="0"/>
                  </a:moveTo>
                  <a:lnTo>
                    <a:pt x="4513" y="21"/>
                  </a:lnTo>
                  <a:cubicBezTo>
                    <a:pt x="4602" y="200"/>
                    <a:pt x="4555" y="442"/>
                    <a:pt x="4423" y="595"/>
                  </a:cubicBezTo>
                  <a:lnTo>
                    <a:pt x="3703" y="1294"/>
                  </a:lnTo>
                  <a:cubicBezTo>
                    <a:pt x="3415" y="1577"/>
                    <a:pt x="3018" y="1734"/>
                    <a:pt x="2597" y="1734"/>
                  </a:cubicBezTo>
                  <a:cubicBezTo>
                    <a:pt x="2564" y="1734"/>
                    <a:pt x="2531" y="1733"/>
                    <a:pt x="2498" y="1731"/>
                  </a:cubicBezTo>
                  <a:cubicBezTo>
                    <a:pt x="2432" y="1724"/>
                    <a:pt x="2366" y="1721"/>
                    <a:pt x="2300" y="1721"/>
                  </a:cubicBezTo>
                  <a:cubicBezTo>
                    <a:pt x="1731" y="1721"/>
                    <a:pt x="1175" y="1962"/>
                    <a:pt x="742" y="2415"/>
                  </a:cubicBezTo>
                  <a:cubicBezTo>
                    <a:pt x="0" y="3246"/>
                    <a:pt x="0" y="4518"/>
                    <a:pt x="742" y="5328"/>
                  </a:cubicBezTo>
                  <a:cubicBezTo>
                    <a:pt x="1180" y="5799"/>
                    <a:pt x="1761" y="6035"/>
                    <a:pt x="2338" y="6035"/>
                  </a:cubicBezTo>
                  <a:cubicBezTo>
                    <a:pt x="2889" y="6035"/>
                    <a:pt x="3437" y="5820"/>
                    <a:pt x="3855" y="5391"/>
                  </a:cubicBezTo>
                  <a:cubicBezTo>
                    <a:pt x="4292" y="4955"/>
                    <a:pt x="4513" y="4361"/>
                    <a:pt x="4492" y="3792"/>
                  </a:cubicBezTo>
                  <a:cubicBezTo>
                    <a:pt x="4471" y="3356"/>
                    <a:pt x="4644" y="2961"/>
                    <a:pt x="4949" y="2651"/>
                  </a:cubicBezTo>
                  <a:lnTo>
                    <a:pt x="5759" y="1841"/>
                  </a:lnTo>
                  <a:cubicBezTo>
                    <a:pt x="5849" y="1757"/>
                    <a:pt x="5959" y="1710"/>
                    <a:pt x="6069" y="1689"/>
                  </a:cubicBezTo>
                  <a:lnTo>
                    <a:pt x="6069" y="0"/>
                  </a:lnTo>
                  <a:close/>
                </a:path>
              </a:pathLst>
            </a:custGeom>
            <a:solidFill>
              <a:srgbClr val="DFE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Unicode MS" panose="020B0604020202020204" pitchFamily="34" charset="-128"/>
              </a:endParaRPr>
            </a:p>
          </p:txBody>
        </p:sp>
        <p:sp>
          <p:nvSpPr>
            <p:cNvPr id="19" name="Google Shape;651;p26">
              <a:extLst>
                <a:ext uri="{FF2B5EF4-FFF2-40B4-BE49-F238E27FC236}">
                  <a16:creationId xmlns:a16="http://schemas.microsoft.com/office/drawing/2014/main" id="{17296C46-1AC5-68B7-DC6A-8B7E09062677}"/>
                </a:ext>
              </a:extLst>
            </p:cNvPr>
            <p:cNvSpPr/>
            <p:nvPr/>
          </p:nvSpPr>
          <p:spPr>
            <a:xfrm>
              <a:off x="5027754" y="2314109"/>
              <a:ext cx="36065" cy="38936"/>
            </a:xfrm>
            <a:custGeom>
              <a:avLst/>
              <a:gdLst/>
              <a:ahLst/>
              <a:cxnLst/>
              <a:rect l="l" t="t" r="r" b="b"/>
              <a:pathLst>
                <a:path w="201" h="217" extrusionOk="0">
                  <a:moveTo>
                    <a:pt x="200" y="1"/>
                  </a:moveTo>
                  <a:lnTo>
                    <a:pt x="200" y="1"/>
                  </a:lnTo>
                  <a:cubicBezTo>
                    <a:pt x="179" y="22"/>
                    <a:pt x="158" y="64"/>
                    <a:pt x="132" y="85"/>
                  </a:cubicBezTo>
                  <a:lnTo>
                    <a:pt x="0" y="216"/>
                  </a:lnTo>
                  <a:lnTo>
                    <a:pt x="90" y="132"/>
                  </a:lnTo>
                  <a:cubicBezTo>
                    <a:pt x="132" y="85"/>
                    <a:pt x="179" y="43"/>
                    <a:pt x="200" y="1"/>
                  </a:cubicBezTo>
                  <a:close/>
                </a:path>
              </a:pathLst>
            </a:custGeom>
            <a:solidFill>
              <a:srgbClr val="53B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Unicode MS" panose="020B0604020202020204" pitchFamily="34" charset="-128"/>
              </a:endParaRPr>
            </a:p>
          </p:txBody>
        </p:sp>
        <p:sp>
          <p:nvSpPr>
            <p:cNvPr id="20" name="Google Shape;652;p26">
              <a:extLst>
                <a:ext uri="{FF2B5EF4-FFF2-40B4-BE49-F238E27FC236}">
                  <a16:creationId xmlns:a16="http://schemas.microsoft.com/office/drawing/2014/main" id="{36AECDFA-D121-2B5B-3858-0B1A6648CE3F}"/>
                </a:ext>
              </a:extLst>
            </p:cNvPr>
            <p:cNvSpPr/>
            <p:nvPr/>
          </p:nvSpPr>
          <p:spPr>
            <a:xfrm>
              <a:off x="3824495" y="2541627"/>
              <a:ext cx="70875" cy="67107"/>
            </a:xfrm>
            <a:custGeom>
              <a:avLst/>
              <a:gdLst/>
              <a:ahLst/>
              <a:cxnLst/>
              <a:rect l="l" t="t" r="r" b="b"/>
              <a:pathLst>
                <a:path w="395" h="374" extrusionOk="0">
                  <a:moveTo>
                    <a:pt x="0" y="0"/>
                  </a:moveTo>
                  <a:lnTo>
                    <a:pt x="0" y="0"/>
                  </a:lnTo>
                  <a:cubicBezTo>
                    <a:pt x="48" y="21"/>
                    <a:pt x="90" y="69"/>
                    <a:pt x="132" y="111"/>
                  </a:cubicBezTo>
                  <a:lnTo>
                    <a:pt x="395" y="374"/>
                  </a:lnTo>
                  <a:lnTo>
                    <a:pt x="395" y="374"/>
                  </a:lnTo>
                  <a:lnTo>
                    <a:pt x="158" y="111"/>
                  </a:lnTo>
                  <a:cubicBezTo>
                    <a:pt x="111" y="69"/>
                    <a:pt x="69" y="21"/>
                    <a:pt x="0" y="0"/>
                  </a:cubicBezTo>
                  <a:close/>
                </a:path>
              </a:pathLst>
            </a:custGeom>
            <a:solidFill>
              <a:srgbClr val="83A9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Unicode MS" panose="020B0604020202020204" pitchFamily="34" charset="-128"/>
              </a:endParaRPr>
            </a:p>
          </p:txBody>
        </p:sp>
        <p:sp>
          <p:nvSpPr>
            <p:cNvPr id="21" name="Google Shape;653;p26">
              <a:extLst>
                <a:ext uri="{FF2B5EF4-FFF2-40B4-BE49-F238E27FC236}">
                  <a16:creationId xmlns:a16="http://schemas.microsoft.com/office/drawing/2014/main" id="{68DB1EDB-BD18-116D-6401-2242A176E13A}"/>
                </a:ext>
              </a:extLst>
            </p:cNvPr>
            <p:cNvSpPr/>
            <p:nvPr/>
          </p:nvSpPr>
          <p:spPr>
            <a:xfrm>
              <a:off x="3860381" y="3517549"/>
              <a:ext cx="7536" cy="3768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42" y="0"/>
                  </a:moveTo>
                  <a:lnTo>
                    <a:pt x="42" y="0"/>
                  </a:lnTo>
                  <a:cubicBezTo>
                    <a:pt x="21" y="21"/>
                    <a:pt x="21" y="21"/>
                    <a:pt x="0" y="21"/>
                  </a:cubicBezTo>
                  <a:lnTo>
                    <a:pt x="21" y="2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EB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Unicode MS" panose="020B0604020202020204" pitchFamily="34" charset="-128"/>
              </a:endParaRPr>
            </a:p>
          </p:txBody>
        </p:sp>
        <p:sp>
          <p:nvSpPr>
            <p:cNvPr id="22" name="Google Shape;654;p26">
              <a:extLst>
                <a:ext uri="{FF2B5EF4-FFF2-40B4-BE49-F238E27FC236}">
                  <a16:creationId xmlns:a16="http://schemas.microsoft.com/office/drawing/2014/main" id="{7B245650-4C61-F9FE-597E-7320A55BFB86}"/>
                </a:ext>
              </a:extLst>
            </p:cNvPr>
            <p:cNvSpPr/>
            <p:nvPr/>
          </p:nvSpPr>
          <p:spPr>
            <a:xfrm>
              <a:off x="3928026" y="2399159"/>
              <a:ext cx="1287949" cy="1256189"/>
            </a:xfrm>
            <a:custGeom>
              <a:avLst/>
              <a:gdLst/>
              <a:ahLst/>
              <a:cxnLst/>
              <a:rect l="l" t="t" r="r" b="b"/>
              <a:pathLst>
                <a:path w="7178" h="7001" extrusionOk="0">
                  <a:moveTo>
                    <a:pt x="3574" y="0"/>
                  </a:moveTo>
                  <a:cubicBezTo>
                    <a:pt x="1603" y="0"/>
                    <a:pt x="0" y="1668"/>
                    <a:pt x="107" y="3687"/>
                  </a:cubicBezTo>
                  <a:cubicBezTo>
                    <a:pt x="191" y="5465"/>
                    <a:pt x="1638" y="6911"/>
                    <a:pt x="3415" y="6995"/>
                  </a:cubicBezTo>
                  <a:cubicBezTo>
                    <a:pt x="3479" y="6999"/>
                    <a:pt x="3541" y="7000"/>
                    <a:pt x="3604" y="7000"/>
                  </a:cubicBezTo>
                  <a:cubicBezTo>
                    <a:pt x="5575" y="7000"/>
                    <a:pt x="7178" y="5332"/>
                    <a:pt x="7076" y="3314"/>
                  </a:cubicBezTo>
                  <a:cubicBezTo>
                    <a:pt x="6986" y="1541"/>
                    <a:pt x="5540" y="95"/>
                    <a:pt x="3762" y="5"/>
                  </a:cubicBezTo>
                  <a:cubicBezTo>
                    <a:pt x="3699" y="2"/>
                    <a:pt x="3636" y="0"/>
                    <a:pt x="35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Unicode MS" panose="020B0604020202020204" pitchFamily="34" charset="-128"/>
              </a:endParaRPr>
            </a:p>
          </p:txBody>
        </p:sp>
        <p:sp>
          <p:nvSpPr>
            <p:cNvPr id="26" name="Google Shape;658;p26">
              <a:extLst>
                <a:ext uri="{FF2B5EF4-FFF2-40B4-BE49-F238E27FC236}">
                  <a16:creationId xmlns:a16="http://schemas.microsoft.com/office/drawing/2014/main" id="{B1CEE44C-2FDF-66AB-95DA-5B8621B2801E}"/>
                </a:ext>
              </a:extLst>
            </p:cNvPr>
            <p:cNvSpPr/>
            <p:nvPr/>
          </p:nvSpPr>
          <p:spPr>
            <a:xfrm>
              <a:off x="3239373" y="1695971"/>
              <a:ext cx="833452" cy="794875"/>
            </a:xfrm>
            <a:custGeom>
              <a:avLst/>
              <a:gdLst/>
              <a:ahLst/>
              <a:cxnLst/>
              <a:rect l="l" t="t" r="r" b="b"/>
              <a:pathLst>
                <a:path w="4645" h="4430" extrusionOk="0">
                  <a:moveTo>
                    <a:pt x="2210" y="1"/>
                  </a:moveTo>
                  <a:cubicBezTo>
                    <a:pt x="1620" y="1"/>
                    <a:pt x="1052" y="243"/>
                    <a:pt x="632" y="658"/>
                  </a:cubicBezTo>
                  <a:cubicBezTo>
                    <a:pt x="216" y="1079"/>
                    <a:pt x="1" y="1626"/>
                    <a:pt x="1" y="2215"/>
                  </a:cubicBezTo>
                  <a:cubicBezTo>
                    <a:pt x="1" y="2809"/>
                    <a:pt x="216" y="3356"/>
                    <a:pt x="632" y="3793"/>
                  </a:cubicBezTo>
                  <a:cubicBezTo>
                    <a:pt x="1052" y="4208"/>
                    <a:pt x="1620" y="4429"/>
                    <a:pt x="2210" y="4429"/>
                  </a:cubicBezTo>
                  <a:cubicBezTo>
                    <a:pt x="2804" y="4429"/>
                    <a:pt x="3351" y="4208"/>
                    <a:pt x="3766" y="3793"/>
                  </a:cubicBezTo>
                  <a:cubicBezTo>
                    <a:pt x="4645" y="2920"/>
                    <a:pt x="4645" y="1516"/>
                    <a:pt x="3766" y="658"/>
                  </a:cubicBezTo>
                  <a:cubicBezTo>
                    <a:pt x="3351" y="243"/>
                    <a:pt x="2804" y="1"/>
                    <a:pt x="2210" y="1"/>
                  </a:cubicBezTo>
                  <a:close/>
                </a:path>
              </a:pathLst>
            </a:custGeom>
            <a:solidFill>
              <a:srgbClr val="93B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Unicode MS" panose="020B0604020202020204" pitchFamily="34" charset="-128"/>
              </a:endParaRPr>
            </a:p>
          </p:txBody>
        </p:sp>
        <p:sp>
          <p:nvSpPr>
            <p:cNvPr id="29" name="Google Shape;661;p26">
              <a:extLst>
                <a:ext uri="{FF2B5EF4-FFF2-40B4-BE49-F238E27FC236}">
                  <a16:creationId xmlns:a16="http://schemas.microsoft.com/office/drawing/2014/main" id="{6E21F220-A786-1616-976F-08CD43F729F8}"/>
                </a:ext>
              </a:extLst>
            </p:cNvPr>
            <p:cNvSpPr/>
            <p:nvPr/>
          </p:nvSpPr>
          <p:spPr>
            <a:xfrm>
              <a:off x="5110830" y="1695971"/>
              <a:ext cx="794695" cy="794875"/>
            </a:xfrm>
            <a:custGeom>
              <a:avLst/>
              <a:gdLst/>
              <a:ahLst/>
              <a:cxnLst/>
              <a:rect l="l" t="t" r="r" b="b"/>
              <a:pathLst>
                <a:path w="4429" h="4430" extrusionOk="0">
                  <a:moveTo>
                    <a:pt x="2214" y="1"/>
                  </a:moveTo>
                  <a:cubicBezTo>
                    <a:pt x="1620" y="1"/>
                    <a:pt x="1073" y="243"/>
                    <a:pt x="657" y="658"/>
                  </a:cubicBezTo>
                  <a:cubicBezTo>
                    <a:pt x="242" y="1079"/>
                    <a:pt x="0" y="1626"/>
                    <a:pt x="0" y="2215"/>
                  </a:cubicBezTo>
                  <a:cubicBezTo>
                    <a:pt x="0" y="2809"/>
                    <a:pt x="242" y="3356"/>
                    <a:pt x="657" y="3793"/>
                  </a:cubicBezTo>
                  <a:cubicBezTo>
                    <a:pt x="1073" y="4208"/>
                    <a:pt x="1620" y="4429"/>
                    <a:pt x="2214" y="4429"/>
                  </a:cubicBezTo>
                  <a:cubicBezTo>
                    <a:pt x="2803" y="4429"/>
                    <a:pt x="3377" y="4208"/>
                    <a:pt x="3792" y="3793"/>
                  </a:cubicBezTo>
                  <a:cubicBezTo>
                    <a:pt x="4208" y="3356"/>
                    <a:pt x="4428" y="2809"/>
                    <a:pt x="4428" y="2215"/>
                  </a:cubicBezTo>
                  <a:cubicBezTo>
                    <a:pt x="4428" y="1626"/>
                    <a:pt x="4208" y="1079"/>
                    <a:pt x="3792" y="658"/>
                  </a:cubicBezTo>
                  <a:cubicBezTo>
                    <a:pt x="3377" y="243"/>
                    <a:pt x="2803" y="1"/>
                    <a:pt x="2214" y="1"/>
                  </a:cubicBezTo>
                  <a:close/>
                </a:path>
              </a:pathLst>
            </a:custGeom>
            <a:solidFill>
              <a:srgbClr val="93B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Unicode MS" panose="020B0604020202020204" pitchFamily="34" charset="-128"/>
              </a:endParaRPr>
            </a:p>
          </p:txBody>
        </p:sp>
        <p:sp>
          <p:nvSpPr>
            <p:cNvPr id="32" name="Google Shape;664;p26">
              <a:extLst>
                <a:ext uri="{FF2B5EF4-FFF2-40B4-BE49-F238E27FC236}">
                  <a16:creationId xmlns:a16="http://schemas.microsoft.com/office/drawing/2014/main" id="{5CFA6529-3F77-B0C7-7ED4-05DD1A1CB00D}"/>
                </a:ext>
              </a:extLst>
            </p:cNvPr>
            <p:cNvSpPr/>
            <p:nvPr/>
          </p:nvSpPr>
          <p:spPr>
            <a:xfrm>
              <a:off x="3239373" y="3568328"/>
              <a:ext cx="793798" cy="793798"/>
            </a:xfrm>
            <a:custGeom>
              <a:avLst/>
              <a:gdLst/>
              <a:ahLst/>
              <a:cxnLst/>
              <a:rect l="l" t="t" r="r" b="b"/>
              <a:pathLst>
                <a:path w="4424" h="4424" extrusionOk="0">
                  <a:moveTo>
                    <a:pt x="2210" y="1"/>
                  </a:moveTo>
                  <a:cubicBezTo>
                    <a:pt x="1620" y="1"/>
                    <a:pt x="1052" y="243"/>
                    <a:pt x="632" y="658"/>
                  </a:cubicBezTo>
                  <a:cubicBezTo>
                    <a:pt x="216" y="1074"/>
                    <a:pt x="1" y="1621"/>
                    <a:pt x="1" y="2215"/>
                  </a:cubicBezTo>
                  <a:cubicBezTo>
                    <a:pt x="1" y="2804"/>
                    <a:pt x="216" y="3372"/>
                    <a:pt x="632" y="3793"/>
                  </a:cubicBezTo>
                  <a:cubicBezTo>
                    <a:pt x="1052" y="4208"/>
                    <a:pt x="1620" y="4424"/>
                    <a:pt x="2210" y="4424"/>
                  </a:cubicBezTo>
                  <a:cubicBezTo>
                    <a:pt x="2804" y="4424"/>
                    <a:pt x="3351" y="4208"/>
                    <a:pt x="3766" y="3793"/>
                  </a:cubicBezTo>
                  <a:cubicBezTo>
                    <a:pt x="4182" y="3372"/>
                    <a:pt x="4424" y="2804"/>
                    <a:pt x="4424" y="2215"/>
                  </a:cubicBezTo>
                  <a:cubicBezTo>
                    <a:pt x="4424" y="1621"/>
                    <a:pt x="4182" y="1074"/>
                    <a:pt x="3766" y="658"/>
                  </a:cubicBezTo>
                  <a:cubicBezTo>
                    <a:pt x="3351" y="243"/>
                    <a:pt x="2804" y="1"/>
                    <a:pt x="2210" y="1"/>
                  </a:cubicBezTo>
                  <a:close/>
                </a:path>
              </a:pathLst>
            </a:custGeom>
            <a:solidFill>
              <a:srgbClr val="93B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Unicode MS" panose="020B0604020202020204" pitchFamily="34" charset="-128"/>
              </a:endParaRPr>
            </a:p>
          </p:txBody>
        </p:sp>
        <p:sp>
          <p:nvSpPr>
            <p:cNvPr id="38" name="Google Shape;673;p26">
              <a:extLst>
                <a:ext uri="{FF2B5EF4-FFF2-40B4-BE49-F238E27FC236}">
                  <a16:creationId xmlns:a16="http://schemas.microsoft.com/office/drawing/2014/main" id="{B6A8D417-10AD-54A5-6631-1BB8B728C138}"/>
                </a:ext>
              </a:extLst>
            </p:cNvPr>
            <p:cNvSpPr/>
            <p:nvPr/>
          </p:nvSpPr>
          <p:spPr>
            <a:xfrm>
              <a:off x="5110830" y="3568328"/>
              <a:ext cx="794695" cy="793798"/>
            </a:xfrm>
            <a:custGeom>
              <a:avLst/>
              <a:gdLst/>
              <a:ahLst/>
              <a:cxnLst/>
              <a:rect l="l" t="t" r="r" b="b"/>
              <a:pathLst>
                <a:path w="4429" h="4424" extrusionOk="0">
                  <a:moveTo>
                    <a:pt x="2214" y="1"/>
                  </a:moveTo>
                  <a:cubicBezTo>
                    <a:pt x="1620" y="1"/>
                    <a:pt x="1073" y="243"/>
                    <a:pt x="657" y="658"/>
                  </a:cubicBezTo>
                  <a:cubicBezTo>
                    <a:pt x="242" y="1074"/>
                    <a:pt x="0" y="1621"/>
                    <a:pt x="0" y="2215"/>
                  </a:cubicBezTo>
                  <a:cubicBezTo>
                    <a:pt x="0" y="2804"/>
                    <a:pt x="242" y="3372"/>
                    <a:pt x="657" y="3793"/>
                  </a:cubicBezTo>
                  <a:cubicBezTo>
                    <a:pt x="1073" y="4208"/>
                    <a:pt x="1620" y="4424"/>
                    <a:pt x="2214" y="4424"/>
                  </a:cubicBezTo>
                  <a:cubicBezTo>
                    <a:pt x="2803" y="4424"/>
                    <a:pt x="3377" y="4208"/>
                    <a:pt x="3792" y="3793"/>
                  </a:cubicBezTo>
                  <a:cubicBezTo>
                    <a:pt x="4208" y="3372"/>
                    <a:pt x="4428" y="2804"/>
                    <a:pt x="4428" y="2215"/>
                  </a:cubicBezTo>
                  <a:cubicBezTo>
                    <a:pt x="4428" y="1621"/>
                    <a:pt x="4208" y="1074"/>
                    <a:pt x="3792" y="658"/>
                  </a:cubicBezTo>
                  <a:cubicBezTo>
                    <a:pt x="3377" y="243"/>
                    <a:pt x="2803" y="1"/>
                    <a:pt x="2214" y="1"/>
                  </a:cubicBezTo>
                  <a:close/>
                </a:path>
              </a:pathLst>
            </a:custGeom>
            <a:solidFill>
              <a:srgbClr val="93B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Unicode MS" panose="020B0604020202020204" pitchFamily="34" charset="-128"/>
              </a:endParaRPr>
            </a:p>
          </p:txBody>
        </p:sp>
        <p:sp>
          <p:nvSpPr>
            <p:cNvPr id="39" name="Google Shape;674;p26">
              <a:extLst>
                <a:ext uri="{FF2B5EF4-FFF2-40B4-BE49-F238E27FC236}">
                  <a16:creationId xmlns:a16="http://schemas.microsoft.com/office/drawing/2014/main" id="{D618CE30-7ECE-C95B-C57F-285F77448D30}"/>
                </a:ext>
              </a:extLst>
            </p:cNvPr>
            <p:cNvSpPr/>
            <p:nvPr/>
          </p:nvSpPr>
          <p:spPr>
            <a:xfrm>
              <a:off x="5154073" y="3653199"/>
              <a:ext cx="708031" cy="626928"/>
            </a:xfrm>
            <a:custGeom>
              <a:avLst/>
              <a:gdLst/>
              <a:ahLst/>
              <a:cxnLst/>
              <a:rect l="l" t="t" r="r" b="b"/>
              <a:pathLst>
                <a:path w="3946" h="3494" extrusionOk="0">
                  <a:moveTo>
                    <a:pt x="1981" y="1"/>
                  </a:moveTo>
                  <a:cubicBezTo>
                    <a:pt x="1587" y="1"/>
                    <a:pt x="1192" y="127"/>
                    <a:pt x="874" y="380"/>
                  </a:cubicBezTo>
                  <a:cubicBezTo>
                    <a:pt x="1" y="1105"/>
                    <a:pt x="1" y="2399"/>
                    <a:pt x="874" y="3099"/>
                  </a:cubicBezTo>
                  <a:cubicBezTo>
                    <a:pt x="1192" y="3362"/>
                    <a:pt x="1587" y="3493"/>
                    <a:pt x="1981" y="3493"/>
                  </a:cubicBezTo>
                  <a:cubicBezTo>
                    <a:pt x="2376" y="3493"/>
                    <a:pt x="2770" y="3362"/>
                    <a:pt x="3088" y="3099"/>
                  </a:cubicBezTo>
                  <a:cubicBezTo>
                    <a:pt x="3946" y="2399"/>
                    <a:pt x="3946" y="1105"/>
                    <a:pt x="3088" y="380"/>
                  </a:cubicBezTo>
                  <a:cubicBezTo>
                    <a:pt x="2770" y="127"/>
                    <a:pt x="2376" y="1"/>
                    <a:pt x="198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Unicode MS" panose="020B0604020202020204" pitchFamily="34" charset="-128"/>
              </a:endParaRPr>
            </a:p>
          </p:txBody>
        </p:sp>
        <p:sp>
          <p:nvSpPr>
            <p:cNvPr id="41" name="Google Shape;676;p26">
              <a:extLst>
                <a:ext uri="{FF2B5EF4-FFF2-40B4-BE49-F238E27FC236}">
                  <a16:creationId xmlns:a16="http://schemas.microsoft.com/office/drawing/2014/main" id="{F91072A0-B629-6265-D675-19B507305E4D}"/>
                </a:ext>
              </a:extLst>
            </p:cNvPr>
            <p:cNvSpPr/>
            <p:nvPr/>
          </p:nvSpPr>
          <p:spPr>
            <a:xfrm>
              <a:off x="3895190" y="2401851"/>
              <a:ext cx="1360977" cy="1254754"/>
            </a:xfrm>
            <a:custGeom>
              <a:avLst/>
              <a:gdLst/>
              <a:ahLst/>
              <a:cxnLst/>
              <a:rect l="l" t="t" r="r" b="b"/>
              <a:pathLst>
                <a:path w="7585" h="6993" extrusionOk="0">
                  <a:moveTo>
                    <a:pt x="3790" y="1"/>
                  </a:moveTo>
                  <a:cubicBezTo>
                    <a:pt x="2840" y="1"/>
                    <a:pt x="1886" y="385"/>
                    <a:pt x="1184" y="1153"/>
                  </a:cubicBezTo>
                  <a:cubicBezTo>
                    <a:pt x="1" y="2468"/>
                    <a:pt x="1" y="4508"/>
                    <a:pt x="1184" y="5844"/>
                  </a:cubicBezTo>
                  <a:cubicBezTo>
                    <a:pt x="1886" y="6609"/>
                    <a:pt x="2840" y="6992"/>
                    <a:pt x="3790" y="6992"/>
                  </a:cubicBezTo>
                  <a:cubicBezTo>
                    <a:pt x="4741" y="6992"/>
                    <a:pt x="5689" y="6609"/>
                    <a:pt x="6381" y="5844"/>
                  </a:cubicBezTo>
                  <a:cubicBezTo>
                    <a:pt x="7585" y="4508"/>
                    <a:pt x="7585" y="2468"/>
                    <a:pt x="6381" y="1153"/>
                  </a:cubicBezTo>
                  <a:cubicBezTo>
                    <a:pt x="5689" y="385"/>
                    <a:pt x="4741" y="1"/>
                    <a:pt x="37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Unicode MS" panose="020B0604020202020204" pitchFamily="34" charset="-128"/>
              </a:endParaRPr>
            </a:p>
          </p:txBody>
        </p:sp>
      </p:grpSp>
      <p:sp>
        <p:nvSpPr>
          <p:cNvPr id="45" name="Google Shape;683;p26">
            <a:extLst>
              <a:ext uri="{FF2B5EF4-FFF2-40B4-BE49-F238E27FC236}">
                <a16:creationId xmlns:a16="http://schemas.microsoft.com/office/drawing/2014/main" id="{3E9CDDCA-C54F-4F18-A64E-E2A8F55362D0}"/>
              </a:ext>
            </a:extLst>
          </p:cNvPr>
          <p:cNvSpPr>
            <a:spLocks noChangeAspect="1"/>
          </p:cNvSpPr>
          <p:nvPr/>
        </p:nvSpPr>
        <p:spPr>
          <a:xfrm>
            <a:off x="5289370" y="45201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0096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 Unicode MS" panose="020B0604020202020204" pitchFamily="34" charset="-128"/>
            </a:endParaRPr>
          </a:p>
        </p:txBody>
      </p:sp>
      <p:sp>
        <p:nvSpPr>
          <p:cNvPr id="54" name="Google Shape;674;p26">
            <a:extLst>
              <a:ext uri="{FF2B5EF4-FFF2-40B4-BE49-F238E27FC236}">
                <a16:creationId xmlns:a16="http://schemas.microsoft.com/office/drawing/2014/main" id="{0564AD59-4DDA-9242-D3A6-2DC9DE0C2CE2}"/>
              </a:ext>
            </a:extLst>
          </p:cNvPr>
          <p:cNvSpPr/>
          <p:nvPr/>
        </p:nvSpPr>
        <p:spPr>
          <a:xfrm>
            <a:off x="668490" y="5020607"/>
            <a:ext cx="982189" cy="869682"/>
          </a:xfrm>
          <a:custGeom>
            <a:avLst/>
            <a:gdLst/>
            <a:ahLst/>
            <a:cxnLst/>
            <a:rect l="l" t="t" r="r" b="b"/>
            <a:pathLst>
              <a:path w="3946" h="3494" extrusionOk="0">
                <a:moveTo>
                  <a:pt x="1981" y="1"/>
                </a:moveTo>
                <a:cubicBezTo>
                  <a:pt x="1587" y="1"/>
                  <a:pt x="1192" y="127"/>
                  <a:pt x="874" y="380"/>
                </a:cubicBezTo>
                <a:cubicBezTo>
                  <a:pt x="1" y="1105"/>
                  <a:pt x="1" y="2399"/>
                  <a:pt x="874" y="3099"/>
                </a:cubicBezTo>
                <a:cubicBezTo>
                  <a:pt x="1192" y="3362"/>
                  <a:pt x="1587" y="3493"/>
                  <a:pt x="1981" y="3493"/>
                </a:cubicBezTo>
                <a:cubicBezTo>
                  <a:pt x="2376" y="3493"/>
                  <a:pt x="2770" y="3362"/>
                  <a:pt x="3088" y="3099"/>
                </a:cubicBezTo>
                <a:cubicBezTo>
                  <a:pt x="3946" y="2399"/>
                  <a:pt x="3946" y="1105"/>
                  <a:pt x="3088" y="380"/>
                </a:cubicBezTo>
                <a:cubicBezTo>
                  <a:pt x="2770" y="127"/>
                  <a:pt x="2376" y="1"/>
                  <a:pt x="1981" y="1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 Unicode MS" panose="020B0604020202020204" pitchFamily="34" charset="-128"/>
            </a:endParaRPr>
          </a:p>
        </p:txBody>
      </p:sp>
      <p:sp>
        <p:nvSpPr>
          <p:cNvPr id="55" name="Google Shape;674;p26">
            <a:extLst>
              <a:ext uri="{FF2B5EF4-FFF2-40B4-BE49-F238E27FC236}">
                <a16:creationId xmlns:a16="http://schemas.microsoft.com/office/drawing/2014/main" id="{C98D1C8A-4BB8-80DF-6CE2-EECC7974B47F}"/>
              </a:ext>
            </a:extLst>
          </p:cNvPr>
          <p:cNvSpPr/>
          <p:nvPr/>
        </p:nvSpPr>
        <p:spPr>
          <a:xfrm>
            <a:off x="668958" y="2442610"/>
            <a:ext cx="982189" cy="869682"/>
          </a:xfrm>
          <a:custGeom>
            <a:avLst/>
            <a:gdLst/>
            <a:ahLst/>
            <a:cxnLst/>
            <a:rect l="l" t="t" r="r" b="b"/>
            <a:pathLst>
              <a:path w="3946" h="3494" extrusionOk="0">
                <a:moveTo>
                  <a:pt x="1981" y="1"/>
                </a:moveTo>
                <a:cubicBezTo>
                  <a:pt x="1587" y="1"/>
                  <a:pt x="1192" y="127"/>
                  <a:pt x="874" y="380"/>
                </a:cubicBezTo>
                <a:cubicBezTo>
                  <a:pt x="1" y="1105"/>
                  <a:pt x="1" y="2399"/>
                  <a:pt x="874" y="3099"/>
                </a:cubicBezTo>
                <a:cubicBezTo>
                  <a:pt x="1192" y="3362"/>
                  <a:pt x="1587" y="3493"/>
                  <a:pt x="1981" y="3493"/>
                </a:cubicBezTo>
                <a:cubicBezTo>
                  <a:pt x="2376" y="3493"/>
                  <a:pt x="2770" y="3362"/>
                  <a:pt x="3088" y="3099"/>
                </a:cubicBezTo>
                <a:cubicBezTo>
                  <a:pt x="3946" y="2399"/>
                  <a:pt x="3946" y="1105"/>
                  <a:pt x="3088" y="380"/>
                </a:cubicBezTo>
                <a:cubicBezTo>
                  <a:pt x="2770" y="127"/>
                  <a:pt x="2376" y="1"/>
                  <a:pt x="1981" y="1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 Unicode MS" panose="020B0604020202020204" pitchFamily="34" charset="-128"/>
            </a:endParaRPr>
          </a:p>
        </p:txBody>
      </p:sp>
      <p:sp>
        <p:nvSpPr>
          <p:cNvPr id="61" name="Google Shape;674;p26">
            <a:extLst>
              <a:ext uri="{FF2B5EF4-FFF2-40B4-BE49-F238E27FC236}">
                <a16:creationId xmlns:a16="http://schemas.microsoft.com/office/drawing/2014/main" id="{0F206DA8-1FF1-E0C1-A0FE-068AD5CBDE90}"/>
              </a:ext>
            </a:extLst>
          </p:cNvPr>
          <p:cNvSpPr/>
          <p:nvPr/>
        </p:nvSpPr>
        <p:spPr>
          <a:xfrm>
            <a:off x="3282526" y="2420961"/>
            <a:ext cx="982189" cy="869682"/>
          </a:xfrm>
          <a:custGeom>
            <a:avLst/>
            <a:gdLst/>
            <a:ahLst/>
            <a:cxnLst/>
            <a:rect l="l" t="t" r="r" b="b"/>
            <a:pathLst>
              <a:path w="3946" h="3494" extrusionOk="0">
                <a:moveTo>
                  <a:pt x="1981" y="1"/>
                </a:moveTo>
                <a:cubicBezTo>
                  <a:pt x="1587" y="1"/>
                  <a:pt x="1192" y="127"/>
                  <a:pt x="874" y="380"/>
                </a:cubicBezTo>
                <a:cubicBezTo>
                  <a:pt x="1" y="1105"/>
                  <a:pt x="1" y="2399"/>
                  <a:pt x="874" y="3099"/>
                </a:cubicBezTo>
                <a:cubicBezTo>
                  <a:pt x="1192" y="3362"/>
                  <a:pt x="1587" y="3493"/>
                  <a:pt x="1981" y="3493"/>
                </a:cubicBezTo>
                <a:cubicBezTo>
                  <a:pt x="2376" y="3493"/>
                  <a:pt x="2770" y="3362"/>
                  <a:pt x="3088" y="3099"/>
                </a:cubicBezTo>
                <a:cubicBezTo>
                  <a:pt x="3946" y="2399"/>
                  <a:pt x="3946" y="1105"/>
                  <a:pt x="3088" y="380"/>
                </a:cubicBezTo>
                <a:cubicBezTo>
                  <a:pt x="2770" y="127"/>
                  <a:pt x="2376" y="1"/>
                  <a:pt x="1981" y="1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 Unicode MS" panose="020B0604020202020204" pitchFamily="34" charset="-128"/>
            </a:endParaRPr>
          </a:p>
        </p:txBody>
      </p:sp>
      <p:pic>
        <p:nvPicPr>
          <p:cNvPr id="16" name="Image 15" descr="Une image contenant Police, Graphique, graphisme, Magenta&#10;&#10;Description générée automatiquement">
            <a:extLst>
              <a:ext uri="{FF2B5EF4-FFF2-40B4-BE49-F238E27FC236}">
                <a16:creationId xmlns:a16="http://schemas.microsoft.com/office/drawing/2014/main" id="{C017ED5C-C442-F92B-C6A2-F3C2910097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2" t="946" r="64861" b="2677"/>
          <a:stretch/>
        </p:blipFill>
        <p:spPr>
          <a:xfrm>
            <a:off x="3073419" y="4979210"/>
            <a:ext cx="1293171" cy="971537"/>
          </a:xfrm>
          <a:prstGeom prst="rect">
            <a:avLst/>
          </a:prstGeom>
        </p:spPr>
      </p:pic>
      <p:pic>
        <p:nvPicPr>
          <p:cNvPr id="135" name="Graphique 134">
            <a:extLst>
              <a:ext uri="{FF2B5EF4-FFF2-40B4-BE49-F238E27FC236}">
                <a16:creationId xmlns:a16="http://schemas.microsoft.com/office/drawing/2014/main" id="{3CABE678-DBD2-DCA8-92B4-F2A7D0C0CF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5036" y="2404700"/>
            <a:ext cx="936000" cy="936000"/>
          </a:xfrm>
          <a:prstGeom prst="rect">
            <a:avLst/>
          </a:prstGeom>
        </p:spPr>
      </p:pic>
      <p:pic>
        <p:nvPicPr>
          <p:cNvPr id="5" name="Image 4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9232C7A5-75A6-5CD5-8CC8-C3C1F9DA3C1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7" y="5150773"/>
            <a:ext cx="1717205" cy="639555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EB443F23-4889-5082-B382-94580EE667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633983" y="945701"/>
            <a:ext cx="468000" cy="468000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6685E9C2-23FE-0BA4-06A9-A88FA436D5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270" y="2695475"/>
            <a:ext cx="3537660" cy="349997"/>
          </a:xfrm>
          <a:prstGeom prst="rect">
            <a:avLst/>
          </a:prstGeom>
        </p:spPr>
      </p:pic>
      <p:pic>
        <p:nvPicPr>
          <p:cNvPr id="3" name="Image 2" descr="Une image contenant texte, Police, cercle, Graphique&#10;&#10;Description générée automatiquement">
            <a:extLst>
              <a:ext uri="{FF2B5EF4-FFF2-40B4-BE49-F238E27FC236}">
                <a16:creationId xmlns:a16="http://schemas.microsoft.com/office/drawing/2014/main" id="{33ABBDC2-B3BD-AF90-24DF-DDB60A49510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983" y="1442382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90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8560E-2D7F-B822-60F3-88F5B67EC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8AF0C34C-8C56-8B7B-EBC1-E1EC0EFEA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814" y="1189902"/>
            <a:ext cx="11087986" cy="559367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 Recherche par mots du titre [séparateur « ou »]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1100" dirty="0"/>
          </a:p>
          <a:p>
            <a:pPr marL="0" indent="0">
              <a:buNone/>
            </a:pPr>
            <a:endParaRPr lang="fr-FR" dirty="0"/>
          </a:p>
          <a:p>
            <a:pPr marL="227965" indent="-227965">
              <a:buFont typeface="Wingdings" panose="05000000000000000000" pitchFamily="2" charset="2"/>
              <a:buChar char="Ø"/>
            </a:pPr>
            <a:r>
              <a:rPr lang="fr-FR" dirty="0"/>
              <a:t>Tri des résultats 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accent2"/>
                </a:solidFill>
              </a:rPr>
              <a:t>Code PCP 1 ↓ + Localisation 2  ↓ </a:t>
            </a:r>
            <a:r>
              <a:rPr lang="fr-FR" sz="2400" dirty="0">
                <a:effectLst/>
                <a:ea typeface="Arial Unicode MS" panose="020B0604020202020204" pitchFamily="34" charset="-128"/>
                <a:cs typeface="Times New Roman"/>
              </a:rPr>
              <a:t>= </a:t>
            </a:r>
            <a:r>
              <a:rPr lang="fr-FR" sz="2400" kern="100" dirty="0">
                <a:effectLst/>
                <a:ea typeface="Arial Unicode MS" panose="020B0604020202020204" pitchFamily="34" charset="-128"/>
                <a:cs typeface="Times New Roman"/>
              </a:rPr>
              <a:t>voir les titres les + localisés qui appartiennent déjà à au moins </a:t>
            </a:r>
            <a:r>
              <a:rPr lang="fr-FR" sz="2400" kern="100" dirty="0">
                <a:ea typeface="Arial Unicode MS" panose="020B0604020202020204" pitchFamily="34" charset="-128"/>
                <a:cs typeface="Times New Roman"/>
              </a:rPr>
              <a:t>     </a:t>
            </a:r>
            <a:r>
              <a:rPr lang="fr-FR" sz="2400" kern="100" dirty="0">
                <a:effectLst/>
                <a:ea typeface="Arial Unicode MS" panose="020B0604020202020204" pitchFamily="34" charset="-128"/>
                <a:cs typeface="Times New Roman"/>
              </a:rPr>
              <a:t>1 PCPP</a:t>
            </a:r>
            <a:endParaRPr lang="fr-FR" dirty="0">
              <a:cs typeface="Times New Roman"/>
            </a:endParaRPr>
          </a:p>
          <a:p>
            <a:pPr marL="0" indent="0">
              <a:buNone/>
            </a:pPr>
            <a:r>
              <a:rPr lang="fr-FR" sz="2400" dirty="0">
                <a:solidFill>
                  <a:schemeClr val="accent2"/>
                </a:solidFill>
              </a:rPr>
              <a:t>Code PCP 1 ↑ + Localisation 2 ↑ </a:t>
            </a:r>
            <a:r>
              <a:rPr lang="fr-FR" sz="2400" dirty="0"/>
              <a:t>= </a:t>
            </a:r>
            <a:r>
              <a:rPr lang="fr-FR" sz="2400" kern="100" dirty="0"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  <a:t>voir les titres qui n’appartiennent à aucun plan et qui sont rares (pas ou peu localisés)</a:t>
            </a:r>
          </a:p>
          <a:p>
            <a:pPr marL="0" indent="0">
              <a:buNone/>
            </a:pPr>
            <a:endParaRPr lang="fr-FR" sz="2200" kern="100" dirty="0">
              <a:effectLst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227965" indent="-227965">
              <a:buFont typeface="Wingdings" panose="05000000000000000000" pitchFamily="2" charset="2"/>
              <a:buChar char="Ø"/>
            </a:pPr>
            <a:r>
              <a:rPr lang="fr-FR" dirty="0"/>
              <a:t> Filtre des résultats </a:t>
            </a:r>
          </a:p>
          <a:p>
            <a:pPr marL="0" indent="0">
              <a:buNone/>
            </a:pPr>
            <a:r>
              <a:rPr lang="fr-FR" sz="2400" kern="100" dirty="0">
                <a:solidFill>
                  <a:schemeClr val="accent2"/>
                </a:solidFill>
                <a:cs typeface="Times New Roman"/>
              </a:rPr>
              <a:t>Support Ressource électronique </a:t>
            </a:r>
            <a:r>
              <a:rPr lang="fr-FR" sz="2400" kern="100" dirty="0">
                <a:cs typeface="Times New Roman"/>
              </a:rPr>
              <a:t>= </a:t>
            </a:r>
            <a:r>
              <a:rPr lang="fr-FR" sz="2400" kern="100" dirty="0">
                <a:ea typeface="Arial Unicode MS" panose="020B0604020202020204" pitchFamily="34" charset="-128"/>
                <a:cs typeface="Times New Roman"/>
              </a:rPr>
              <a:t>la mention "</a:t>
            </a:r>
            <a:r>
              <a:rPr lang="fr-FR" sz="2400" kern="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Reproduction numérique"</a:t>
            </a:r>
            <a:r>
              <a:rPr lang="fr-FR" sz="2400" kern="100" dirty="0">
                <a:cs typeface="Times New Roman"/>
              </a:rPr>
              <a:t> dans le champ Titre permet de repérer les titres qui sont déjà numérisés </a:t>
            </a:r>
            <a:endParaRPr lang="fr-FR" sz="3300" dirty="0">
              <a:cs typeface="Times New Roman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B02F4AD-3D39-C7DF-5302-CA9DB6817E36}"/>
              </a:ext>
            </a:extLst>
          </p:cNvPr>
          <p:cNvSpPr txBox="1">
            <a:spLocks/>
          </p:cNvSpPr>
          <p:nvPr/>
        </p:nvSpPr>
        <p:spPr>
          <a:xfrm>
            <a:off x="1102241" y="-997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rgbClr val="CF491B"/>
                </a:solidFill>
                <a:latin typeface="Arial Unicode MS" panose="020B0604020202020204" pitchFamily="34" charset="-128"/>
              </a:rPr>
              <a:t>Utiliser Périscope pour identifier les titres qui sont </a:t>
            </a:r>
          </a:p>
          <a:p>
            <a:r>
              <a:rPr lang="fr-FR" sz="3200" b="1" dirty="0">
                <a:solidFill>
                  <a:srgbClr val="CF491B"/>
                </a:solidFill>
                <a:latin typeface="Arial Unicode MS" panose="020B0604020202020204" pitchFamily="34" charset="-128"/>
              </a:rPr>
              <a:t>dans mon périmètre mais n’appartiennent à aucun Plan </a:t>
            </a:r>
            <a:endParaRPr lang="fr-FR" sz="3200" dirty="0">
              <a:latin typeface="Arial Unicode MS" panose="020B0604020202020204" pitchFamily="34" charset="-128"/>
            </a:endParaRPr>
          </a:p>
        </p:txBody>
      </p:sp>
      <p:pic>
        <p:nvPicPr>
          <p:cNvPr id="13" name="Image 12" descr="Une image contenant texte, Police, cercle, Graphique&#10;&#10;Description générée automatiquement">
            <a:extLst>
              <a:ext uri="{FF2B5EF4-FFF2-40B4-BE49-F238E27FC236}">
                <a16:creationId xmlns:a16="http://schemas.microsoft.com/office/drawing/2014/main" id="{23D8C48A-B62E-A9B3-31BF-B1A74DC192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841" y="1413226"/>
            <a:ext cx="432000" cy="432000"/>
          </a:xfrm>
          <a:prstGeom prst="rect">
            <a:avLst/>
          </a:prstGeom>
        </p:spPr>
      </p:pic>
      <p:pic>
        <p:nvPicPr>
          <p:cNvPr id="2" name="Graphique 1">
            <a:extLst>
              <a:ext uri="{FF2B5EF4-FFF2-40B4-BE49-F238E27FC236}">
                <a16:creationId xmlns:a16="http://schemas.microsoft.com/office/drawing/2014/main" id="{236467DC-B5E2-5AD3-FDDD-944D9408D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07792" y="928843"/>
            <a:ext cx="468000" cy="46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0AE2AC-6CC9-6FE3-73D4-754282566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488" y="1629226"/>
            <a:ext cx="6147391" cy="230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640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Standard" ma:contentTypeID="0x0101006CB4AB078024F24B9AD5E0923C09BE3901040700844641FAB5ED0345A8E9B0CF3A917FB4" ma:contentTypeVersion="28" ma:contentTypeDescription="" ma:contentTypeScope="" ma:versionID="b70265210f266b5d7fce2043a9d5bbc7">
  <xsd:schema xmlns:xsd="http://www.w3.org/2001/XMLSchema" xmlns:xs="http://www.w3.org/2001/XMLSchema" xmlns:p="http://schemas.microsoft.com/office/2006/metadata/properties" xmlns:ns2="9daed285-81c3-49ff-b705-bbc26c42e2d0" xmlns:ns3="433e90a5-5caf-43f2-b5b7-f09ae3e641a7" xmlns:ns4="http://schemas.microsoft.com/sharepoint/v3/fields" targetNamespace="http://schemas.microsoft.com/office/2006/metadata/properties" ma:root="true" ma:fieldsID="99207429f38bb3903258d760a5ceea51" ns2:_="" ns3:_="" ns4:_="">
    <xsd:import namespace="9daed285-81c3-49ff-b705-bbc26c42e2d0"/>
    <xsd:import namespace="433e90a5-5caf-43f2-b5b7-f09ae3e641a7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Structure" minOccurs="0"/>
                <xsd:element ref="ns2:TRI" minOccurs="0"/>
                <xsd:element ref="ns2:Type_x0020_de_x0020_document_x0020_standard" minOccurs="0"/>
                <xsd:element ref="ns2:Etat_x0020_du_x0020_document" minOccurs="0"/>
                <xsd:element ref="ns3:Année" minOccurs="0"/>
                <xsd:element ref="ns4:_DCDateCreated" minOccurs="0"/>
                <xsd:element ref="ns2:Tags" minOccurs="0"/>
                <xsd:element ref="ns2:Type_x0020_spec" minOccurs="0"/>
                <xsd:element ref="ns2:Nom_x0020_de_x0020_la_x0020_formation" minOccurs="0"/>
                <xsd:element ref="ns2:Sujet_x0020_convention" minOccurs="0"/>
                <xsd:element ref="ns2:Type_x0020_de_x0020_document_x0020_technique" minOccurs="0"/>
                <xsd:element ref="ns2:Exaged_DocName" minOccurs="0"/>
                <xsd:element ref="ns3:Nom_x0020_du_x0020_marché" minOccurs="0"/>
                <xsd:element ref="ns3:Liste_x0020_machines-serveurs" minOccurs="0"/>
                <xsd:element ref="ns2:Liste_x0020_des_x0020_application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ed285-81c3-49ff-b705-bbc26c42e2d0" elementFormDefault="qualified">
    <xsd:import namespace="http://schemas.microsoft.com/office/2006/documentManagement/types"/>
    <xsd:import namespace="http://schemas.microsoft.com/office/infopath/2007/PartnerControls"/>
    <xsd:element name="Structure" ma:index="2" nillable="true" ma:displayName="Structure émettrice" ma:default="ABES" ma:format="Dropdown" ma:indexed="true" ma:internalName="Structure" ma:readOnly="false">
      <xsd:simpleType>
        <xsd:restriction base="dms:Choice">
          <xsd:enumeration value="AAF"/>
          <xsd:enumeration value="ABES"/>
          <xsd:enumeration value="ADBU"/>
          <xsd:enumeration value="AMUE"/>
          <xsd:enumeration value="AN"/>
          <xsd:enumeration value="ANR"/>
          <xsd:enumeration value="BNF"/>
          <xsd:enumeration value="CERL"/>
          <xsd:enumeration value="CNRS"/>
          <xsd:enumeration value="CNRS-DIST"/>
          <xsd:enumeration value="Couperin"/>
          <xsd:enumeration value="Cellule budgétaire"/>
          <xsd:enumeration value="Cellule Communication"/>
          <xsd:enumeration value="Cellule Qualité"/>
          <xsd:enumeration value="CINES"/>
          <xsd:enumeration value="CRFCB"/>
          <xsd:enumeration value="CTLes"/>
          <xsd:enumeration value="DART"/>
          <xsd:enumeration value="DEP"/>
          <xsd:enumeration value="Direction"/>
          <xsd:enumeration value="DSG"/>
          <xsd:enumeration value="DSG - PACT"/>
          <xsd:enumeration value="DSG - Finances"/>
          <xsd:enumeration value="DSG - RH"/>
          <xsd:enumeration value="DSG - Secrétariat"/>
          <xsd:enumeration value="Dept ADELE"/>
          <xsd:enumeration value="DSI"/>
          <xsd:enumeration value="DSI - P2I"/>
          <xsd:enumeration value="DSI - PEM"/>
          <xsd:enumeration value="DSI - PSD"/>
          <xsd:enumeration value="DSI - PSIR"/>
          <xsd:enumeration value="DSIN - SSGI"/>
          <xsd:enumeration value="DSR"/>
          <xsd:enumeration value="DSR - Méta"/>
          <xsd:enumeration value="DSR - PFD"/>
          <xsd:enumeration value="DSR - PGC"/>
          <xsd:enumeration value="DSR - PGR"/>
          <xsd:enumeration value="DSR - PIT"/>
          <xsd:enumeration value="EGAD"/>
          <xsd:enumeration value="GT-Calames"/>
          <xsd:enumeration value="GT-EAD"/>
          <xsd:enumeration value="FILL"/>
          <xsd:enumeration value="INIST"/>
          <xsd:enumeration value="ISSN"/>
          <xsd:enumeration value="LIRM"/>
          <xsd:enumeration value="MCC"/>
          <xsd:enumeration value="MESR"/>
          <xsd:enumeration value="Mission évaluation"/>
          <xsd:enumeration value="Mission Normalisation"/>
          <xsd:enumeration value="Mission PEB"/>
          <xsd:enumeration value="Missions Projets Européens"/>
          <xsd:enumeration value="Mission Ressources Electroniques"/>
          <xsd:enumeration value="Mission Rétroconversion"/>
          <xsd:enumeration value="Mission SGB mutualisé"/>
          <xsd:enumeration value="Mission Sudoc PS"/>
          <xsd:enumeration value="Mission Thèses"/>
          <xsd:enumeration value="OCLC"/>
          <xsd:enumeration value="Réseau Calames"/>
          <xsd:enumeration value="Réseau Sudoc"/>
          <xsd:enumeration value="Réseau Sudoc-PS"/>
          <xsd:enumeration value="Réseau thèses"/>
          <xsd:enumeration value="RNSR"/>
          <xsd:enumeration value="SIAF"/>
          <xsd:enumeration value="Autre"/>
        </xsd:restriction>
      </xsd:simpleType>
    </xsd:element>
    <xsd:element name="TRI" ma:index="3" nillable="true" ma:displayName="Trigramme" ma:default="A renseigner" ma:format="Dropdown" ma:internalName="TRI" ma:readOnly="false">
      <xsd:simpleType>
        <xsd:restriction base="dms:Choice">
          <xsd:enumeration value="A renseigner"/>
          <xsd:enumeration value="ABA"/>
          <xsd:enumeration value="ACT"/>
          <xsd:enumeration value="ADS"/>
          <xsd:enumeration value="AFE"/>
          <xsd:enumeration value="AGT"/>
          <xsd:enumeration value="AHE"/>
          <xsd:enumeration value="AJL"/>
          <xsd:enumeration value="ALM"/>
          <xsd:enumeration value="ALP"/>
          <xsd:enumeration value="AMZ"/>
          <xsd:enumeration value="BBR"/>
          <xsd:enumeration value="BCS"/>
          <xsd:enumeration value="BEB"/>
          <xsd:enumeration value="BDE"/>
          <xsd:enumeration value="BML"/>
          <xsd:enumeration value="BTS"/>
          <xsd:enumeration value="CAD"/>
          <xsd:enumeration value="CBD"/>
          <xsd:enumeration value="CCI"/>
          <xsd:enumeration value="CDE"/>
          <xsd:enumeration value="CDT"/>
          <xsd:enumeration value="CFY"/>
          <xsd:enumeration value="CLY"/>
          <xsd:enumeration value="CMC"/>
          <xsd:enumeration value="COU"/>
          <xsd:enumeration value="CPD"/>
          <xsd:enumeration value="CRE"/>
          <xsd:enumeration value="CST"/>
          <xsd:enumeration value="DBZ"/>
          <xsd:enumeration value="DED"/>
          <xsd:enumeration value="DOO"/>
          <xsd:enumeration value="DRY"/>
          <xsd:enumeration value="DSA"/>
          <xsd:enumeration value="DST"/>
          <xsd:enumeration value="ECU"/>
          <xsd:enumeration value="ECT"/>
          <xsd:enumeration value="EHR"/>
          <xsd:enumeration value="ELS"/>
          <xsd:enumeration value="EMS"/>
          <xsd:enumeration value="ENO"/>
          <xsd:enumeration value="ERM"/>
          <xsd:enumeration value="FBE"/>
          <xsd:enumeration value="FBT"/>
          <xsd:enumeration value="FCR"/>
          <xsd:enumeration value="FBR"/>
          <xsd:enumeration value="FML"/>
          <xsd:enumeration value="FPX"/>
          <xsd:enumeration value="FRF"/>
          <xsd:enumeration value="FTA"/>
          <xsd:enumeration value="GLT"/>
          <xsd:enumeration value="GTS"/>
          <xsd:enumeration value="HLE"/>
          <xsd:enumeration value="HST"/>
          <xsd:enumeration value="IAN"/>
          <xsd:enumeration value="ILU"/>
          <xsd:enumeration value="IMN"/>
          <xsd:enumeration value="IMR"/>
          <xsd:enumeration value="JBN"/>
          <xsd:enumeration value="JCE"/>
          <xsd:enumeration value="JFH"/>
          <xsd:enumeration value="JFZ"/>
          <xsd:enumeration value="JGT"/>
          <xsd:enumeration value="JHN"/>
          <xsd:enumeration value="JKN"/>
          <xsd:enumeration value="JLR"/>
          <xsd:enumeration value="JLP"/>
          <xsd:enumeration value="JMF"/>
          <xsd:enumeration value="JML"/>
          <xsd:enumeration value="JNO"/>
          <xsd:enumeration value="JPA"/>
          <xsd:enumeration value="JVK"/>
          <xsd:enumeration value="KGX"/>
          <xsd:enumeration value="KMI"/>
          <xsd:enumeration value="LBA"/>
          <xsd:enumeration value="LBL"/>
          <xsd:enumeration value="LBT"/>
          <xsd:enumeration value="LJZ"/>
          <xsd:enumeration value="LNA"/>
          <xsd:enumeration value="LPL"/>
          <xsd:enumeration value="MBA"/>
          <xsd:enumeration value="MBN"/>
          <xsd:enumeration value="MBT"/>
          <xsd:enumeration value="MCN"/>
          <xsd:enumeration value="MCO"/>
          <xsd:enumeration value="MCR"/>
          <xsd:enumeration value="MCS"/>
          <xsd:enumeration value="MEN"/>
          <xsd:enumeration value="MGD"/>
          <xsd:enumeration value="MGT"/>
          <xsd:enumeration value="MGX"/>
          <xsd:enumeration value="MJN"/>
          <xsd:enumeration value="MLD"/>
          <xsd:enumeration value="MLP"/>
          <xsd:enumeration value="MPA"/>
          <xsd:enumeration value="MPD"/>
          <xsd:enumeration value="MPN"/>
          <xsd:enumeration value="MPR"/>
          <xsd:enumeration value="MPT"/>
          <xsd:enumeration value="MRX"/>
          <xsd:enumeration value="MSO"/>
          <xsd:enumeration value="MSR"/>
          <xsd:enumeration value="MTE"/>
          <xsd:enumeration value="MYG"/>
          <xsd:enumeration value="NBD"/>
          <xsd:enumeration value="NBT"/>
          <xsd:enumeration value="NMN"/>
          <xsd:enumeration value="OCN"/>
          <xsd:enumeration value="OKI"/>
          <xsd:enumeration value="OMZ"/>
          <xsd:enumeration value="ORX"/>
          <xsd:enumeration value="PDZ"/>
          <xsd:enumeration value="PFK"/>
          <xsd:enumeration value="PLP"/>
          <xsd:enumeration value="PMA"/>
          <xsd:enumeration value="PMI"/>
          <xsd:enumeration value="PML"/>
          <xsd:enumeration value="PPN"/>
          <xsd:enumeration value="PPO"/>
          <xsd:enumeration value="PPS"/>
          <xsd:enumeration value="RBD"/>
          <xsd:enumeration value="RJD"/>
          <xsd:enumeration value="ROA"/>
          <xsd:enumeration value="RPA"/>
          <xsd:enumeration value="RPT"/>
          <xsd:enumeration value="SBL"/>
          <xsd:enumeration value="SDT"/>
          <xsd:enumeration value="SGT"/>
          <xsd:enumeration value="SGY"/>
          <xsd:enumeration value="SLK"/>
          <xsd:enumeration value="SLM"/>
          <xsd:enumeration value="SNX"/>
          <xsd:enumeration value="SPE"/>
          <xsd:enumeration value="SPR"/>
          <xsd:enumeration value="SQN"/>
          <xsd:enumeration value="SRY"/>
          <xsd:enumeration value="SSI"/>
          <xsd:enumeration value="TCN"/>
          <xsd:enumeration value="TCS"/>
          <xsd:enumeration value="TDN"/>
          <xsd:enumeration value="TFA"/>
          <xsd:enumeration value="TFU"/>
          <xsd:enumeration value="TMX"/>
          <xsd:enumeration value="TRT"/>
          <xsd:enumeration value="TZA"/>
          <xsd:enumeration value="VGO"/>
          <xsd:enumeration value="VSA"/>
          <xsd:enumeration value="WDE"/>
          <xsd:enumeration value="YBN"/>
          <xsd:enumeration value="YDD"/>
          <xsd:enumeration value="YNS"/>
        </xsd:restriction>
      </xsd:simpleType>
    </xsd:element>
    <xsd:element name="Type_x0020_de_x0020_document_x0020_standard" ma:index="4" nillable="true" ma:displayName="Type de document" ma:default="A renseigner" ma:format="Dropdown" ma:internalName="Type_x0020_de_x0020_document_x0020_standard" ma:readOnly="false">
      <xsd:simpleType>
        <xsd:restriction base="dms:Choice">
          <xsd:enumeration value="A renseigner"/>
          <xsd:enumeration value="Acte d'engagement"/>
          <xsd:enumeration value="Affichette porte"/>
          <xsd:enumeration value="Annexe"/>
          <xsd:enumeration value="Annexe 2"/>
          <xsd:enumeration value="Annuaire"/>
          <xsd:enumeration value="Avenant"/>
          <xsd:enumeration value="Avenant au marché"/>
          <xsd:enumeration value="BE"/>
          <xsd:enumeration value="Besoins fonctionnels"/>
          <xsd:enumeration value="Bon de livraison"/>
          <xsd:enumeration value="Brochure commerciale"/>
          <xsd:enumeration value="CCAP"/>
          <xsd:enumeration value="CCTP"/>
          <xsd:enumeration value="Chevalet"/>
          <xsd:enumeration value="Chrono"/>
          <xsd:enumeration value="Compte-rendu réunion"/>
          <xsd:enumeration value="Convention"/>
          <xsd:enumeration value="Courrier"/>
          <xsd:enumeration value="DC 1"/>
          <xsd:enumeration value="DC 2"/>
          <xsd:enumeration value="Déclaration"/>
          <xsd:enumeration value="Demande de précisions"/>
          <xsd:enumeration value="Devis"/>
          <xsd:enumeration value="Diaporama Formation"/>
          <xsd:enumeration value="Documentation fonctionnelle"/>
          <xsd:enumeration value="Documentation technique"/>
          <xsd:enumeration value="Dossier de candidature"/>
          <xsd:enumeration value="Dossier d'exploitation"/>
          <xsd:enumeration value="Dossier de spécifications"/>
          <xsd:enumeration value="Dossier de recette"/>
          <xsd:enumeration value="Enquête"/>
          <xsd:enumeration value="Etiquette"/>
          <xsd:enumeration value="Etude"/>
          <xsd:enumeration value="Fiche application"/>
          <xsd:enumeration value="Fiche formateur"/>
          <xsd:enumeration value="Fiche projet"/>
          <xsd:enumeration value="Licence"/>
          <xsd:enumeration value="Manuel"/>
          <xsd:enumeration value="Norme"/>
          <xsd:enumeration value="Note"/>
          <xsd:enumeration value="Notification"/>
          <xsd:enumeration value="Notification rejet"/>
          <xsd:enumeration value="Ordre du jour réunion"/>
          <xsd:enumeration value="Organigramme"/>
          <xsd:enumeration value="Ouverture de plis"/>
          <xsd:enumeration value="Plan de formation"/>
          <xsd:enumeration value="Plan de communication"/>
          <xsd:enumeration value="Plaquette - brochure"/>
          <xsd:enumeration value="Présentation - Communication"/>
          <xsd:enumeration value="Procédure"/>
          <xsd:enumeration value="Programme (formation)"/>
          <xsd:enumeration value="Prospective"/>
          <xsd:enumeration value="Rapport"/>
          <xsd:enumeration value="Rapport d'activité"/>
          <xsd:enumeration value="Rapport d'analyse"/>
          <xsd:enumeration value="Rapport de présentation"/>
          <xsd:enumeration value="Reconduction"/>
          <xsd:enumeration value="Revue application"/>
          <xsd:enumeration value="Specs développement"/>
          <xsd:enumeration value="Support"/>
          <xsd:enumeration value="Tableau de bord"/>
          <xsd:enumeration value="Tableau de suivi"/>
          <xsd:enumeration value="TP Formation"/>
          <xsd:enumeration value="TP jeu1"/>
          <xsd:enumeration value="TP jeu2"/>
          <xsd:enumeration value="TP jeu3"/>
          <xsd:enumeration value="Tp jeu corsé"/>
          <xsd:enumeration value="Autre"/>
        </xsd:restriction>
      </xsd:simpleType>
    </xsd:element>
    <xsd:element name="Etat_x0020_du_x0020_document" ma:index="5" nillable="true" ma:displayName="Etat du document" ma:format="Dropdown" ma:internalName="Etat_x0020_du_x0020_document" ma:readOnly="false">
      <xsd:simpleType>
        <xsd:restriction base="dms:Choice">
          <xsd:enumeration value="Brouillon"/>
          <xsd:enumeration value="Document de travail"/>
          <xsd:enumeration value="Document préparatoire"/>
          <xsd:enumeration value="A valider"/>
          <xsd:enumeration value="Validé"/>
          <xsd:enumeration value="Diffusé"/>
          <xsd:enumeration value="Applicable"/>
          <xsd:enumeration value="En cours de publication"/>
          <xsd:enumeration value="Prêt à publier"/>
          <xsd:enumeration value="Publié"/>
          <xsd:enumeration value="Périmé"/>
          <xsd:enumeration value="Version finale à conserver"/>
        </xsd:restriction>
      </xsd:simpleType>
    </xsd:element>
    <xsd:element name="Tags" ma:index="10" nillable="true" ma:displayName="Tags" ma:internalName="Tags" ma:readOnly="false">
      <xsd:simpleType>
        <xsd:restriction base="dms:Text">
          <xsd:maxLength value="255"/>
        </xsd:restriction>
      </xsd:simpleType>
    </xsd:element>
    <xsd:element name="Type_x0020_spec" ma:index="11" nillable="true" ma:displayName="Concerne" ma:default="A renseigner" ma:hidden="true" ma:internalName="Type_x0020_spec" ma:readOnly="fals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 renseigner"/>
                        <xsd:enumeration value="APCC"/>
                        <xsd:enumeration value="CBS"/>
                        <xsd:enumeration value="Exports à la demande"/>
                        <xsd:enumeration value="Exports réguliers"/>
                        <xsd:enumeration value="Exports hors réseaux"/>
                        <xsd:enumeration value="Guide Méthodo"/>
                        <xsd:enumeration value="Imports Sudoc"/>
                        <xsd:enumeration value="PSI"/>
                        <xsd:enumeration value="Scripts"/>
                        <xsd:enumeration value="Self Sudoc"/>
                        <xsd:enumeration value="Site Web"/>
                        <xsd:enumeration value="Supeb"/>
                        <xsd:enumeration value="Webstats"/>
                        <xsd:enumeration value="WinIBW"/>
                        <xsd:enumeration value="Z39-50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Nom_x0020_de_x0020_la_x0020_formation" ma:index="12" nillable="true" ma:displayName="Liste des formations" ma:default="A renseigner" ma:format="Dropdown" ma:hidden="true" ma:internalName="Nom_x0020_de_x0020_la_x0020_formation" ma:readOnly="false">
      <xsd:simpleType>
        <xsd:restriction base="dms:Choice">
          <xsd:enumeration value="A renseigner"/>
          <xsd:enumeration value="Calames"/>
          <xsd:enumeration value="Collègues"/>
          <xsd:enumeration value="Coordi"/>
          <xsd:enumeration value="Coraut"/>
          <xsd:enumeration value="Immersion"/>
          <xsd:enumeration value="INIT"/>
          <xsd:enumeration value="Moodle"/>
          <xsd:enumeration value="RespCR"/>
          <xsd:enumeration value="STAR"/>
          <xsd:enumeration value="SUPEB"/>
          <xsd:enumeration value="WebDewey"/>
          <xsd:enumeration value="Webstats"/>
          <xsd:enumeration value="WinIBW"/>
        </xsd:restriction>
      </xsd:simpleType>
    </xsd:element>
    <xsd:element name="Sujet_x0020_convention" ma:index="13" nillable="true" ma:displayName="Nom de la convention" ma:default="A renseigner" ma:format="Dropdown" ma:internalName="Sujet_x0020_convention" ma:readOnly="false">
      <xsd:simpleType>
        <xsd:restriction base="dms:Choice">
          <xsd:enumeration value="A renseigner"/>
          <xsd:enumeration value="Calames"/>
          <xsd:enumeration value="CERL"/>
          <xsd:enumeration value="Cession de données"/>
          <xsd:enumeration value="Groupement commandes"/>
          <xsd:enumeration value="IdRef"/>
          <xsd:enumeration value="PebWeb"/>
          <xsd:enumeration value="PebWini"/>
          <xsd:enumeration value="RetroCalames"/>
          <xsd:enumeration value="RetroSociétés"/>
          <xsd:enumeration value="Star"/>
          <xsd:enumeration value="Step"/>
          <xsd:enumeration value="Sudoc"/>
          <xsd:enumeration value="Sudoc-PS"/>
          <xsd:enumeration value="Thèses"/>
          <xsd:enumeration value="WebDewey"/>
          <xsd:enumeration value="WorldCat"/>
          <xsd:enumeration value="Autres"/>
        </xsd:restriction>
      </xsd:simpleType>
    </xsd:element>
    <xsd:element name="Type_x0020_de_x0020_document_x0020_technique" ma:index="14" nillable="true" ma:displayName="Type de document technique" ma:default="A renseigner" ma:format="Dropdown" ma:hidden="true" ma:internalName="Type_x0020_de_x0020_document_x0020_technique" ma:readOnly="false">
      <xsd:simpleType>
        <xsd:restriction base="dms:Choice">
          <xsd:enumeration value="A renseigner"/>
          <xsd:enumeration value="Dossier de recette"/>
          <xsd:enumeration value="Fiche exploitation"/>
          <xsd:enumeration value="Fiche application"/>
          <xsd:enumeration value="Procédure"/>
          <xsd:enumeration value="Revue d'application"/>
        </xsd:restriction>
      </xsd:simpleType>
    </xsd:element>
    <xsd:element name="Exaged_DocName" ma:index="21" nillable="true" ma:displayName="Nom du document" ma:hidden="true" ma:internalName="Exaged_DocName" ma:readOnly="false">
      <xsd:simpleType>
        <xsd:restriction base="dms:Text"/>
      </xsd:simpleType>
    </xsd:element>
    <xsd:element name="Liste_x0020_des_x0020_applications" ma:index="24" nillable="true" ma:displayName="Liste des applications" ma:default="Autre" ma:format="Dropdown" ma:internalName="Liste_x0020_des_x0020_applications" ma:readOnly="false">
      <xsd:simpleType>
        <xsd:restriction base="dms:Choice">
          <xsd:enumeration value="Autre"/>
          <xsd:enumeration value="ABESstp"/>
          <xsd:enumeration value="APCC"/>
          <xsd:enumeration value="API"/>
          <xsd:enumeration value="Archives Elsevier"/>
          <xsd:enumeration value="Bacon"/>
          <xsd:enumeration value="Bazar"/>
          <xsd:enumeration value="Bibserv"/>
          <xsd:enumeration value="Bifor"/>
          <xsd:enumeration value="Bodet"/>
          <xsd:enumeration value="BOUDA"/>
          <xsd:enumeration value="Calames"/>
          <xsd:enumeration value="CBS"/>
          <xsd:enumeration value="Cidemis"/>
          <xsd:enumeration value="Colodus"/>
          <xsd:enumeration value="Demande exemplarisation"/>
          <xsd:enumeration value="DocBook-Upcast"/>
          <xsd:enumeration value="Export à la demande"/>
          <xsd:enumeration value="Finances"/>
          <xsd:enumeration value="Formulaires"/>
          <xsd:enumeration value="GALA"/>
          <xsd:enumeration value="Girafe"/>
          <xsd:enumeration value="GTD"/>
          <xsd:enumeration value="Guide méthodo"/>
          <xsd:enumeration value="Hub"/>
          <xsd:enumeration value="IdRef"/>
          <xsd:enumeration value="LAGAF"/>
          <xsd:enumeration value="LN"/>
          <xsd:enumeration value="Logiciels Windows"/>
          <xsd:enumeration value="Messagerie - Listes"/>
          <xsd:enumeration value="Micro webservices"/>
          <xsd:enumeration value="Moodle"/>
          <xsd:enumeration value="Numes"/>
          <xsd:enumeration value="Périscope"/>
          <xsd:enumeration value="PRADA"/>
          <xsd:enumeration value="PSI"/>
          <xsd:enumeration value="Qualinca"/>
          <xsd:enumeration value="RAFA"/>
          <xsd:enumeration value="Réseau"/>
          <xsd:enumeration value="Scenari"/>
          <xsd:enumeration value="Sécurité"/>
          <xsd:enumeration value="Self"/>
          <xsd:enumeration value="SGBm"/>
          <xsd:enumeration value="SI interne"/>
          <xsd:enumeration value="Signets Universités"/>
          <xsd:enumeration value="Site de veille"/>
          <xsd:enumeration value="Site ABES"/>
          <xsd:enumeration value="SNEG"/>
          <xsd:enumeration value="SolrTotal"/>
          <xsd:enumeration value="STAR"/>
          <xsd:enumeration value="Stockage"/>
          <xsd:enumeration value="STEP"/>
          <xsd:enumeration value="Sudoc"/>
          <xsd:enumeration value="Sudoc local"/>
          <xsd:enumeration value="SyRHA"/>
          <xsd:enumeration value="Theses.fr"/>
          <xsd:enumeration value="Transition biblio"/>
          <xsd:enumeration value="Upcast"/>
          <xsd:enumeration value="Webex"/>
          <xsd:enumeration value="Webstats"/>
          <xsd:enumeration value="WinIBW"/>
          <xsd:enumeration value="Winniprint"/>
        </xsd:restriction>
      </xsd:simpleType>
    </xsd:element>
    <xsd:element name="SharedWithUsers" ma:index="2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3" nillable="true" ma:displayName="Taxonomy Catch All Column" ma:hidden="true" ma:list="{4241416a-c6d6-4e65-ac61-8d873158ad69}" ma:internalName="TaxCatchAll" ma:showField="CatchAllData" ma:web="9daed285-81c3-49ff-b705-bbc26c42e2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3e90a5-5caf-43f2-b5b7-f09ae3e641a7" elementFormDefault="qualified">
    <xsd:import namespace="http://schemas.microsoft.com/office/2006/documentManagement/types"/>
    <xsd:import namespace="http://schemas.microsoft.com/office/infopath/2007/PartnerControls"/>
    <xsd:element name="Année" ma:index="6" nillable="true" ma:displayName="Année" ma:default="A renseigner" ma:format="Dropdown" ma:internalName="Ann_x00e9_e" ma:readOnly="false">
      <xsd:simpleType>
        <xsd:restriction base="dms:Choice">
          <xsd:enumeration value="A renseigner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</xsd:restriction>
      </xsd:simpleType>
    </xsd:element>
    <xsd:element name="Nom_x0020_du_x0020_marché" ma:index="22" nillable="true" ma:displayName="Nom du marché" ma:default="A renseigner" ma:format="Dropdown" ma:hidden="true" ma:internalName="Nom_x0020_du_x0020_march_x00e9_" ma:readOnly="false">
      <xsd:simpleType>
        <xsd:restriction base="dms:Choice">
          <xsd:enumeration value="A renseigner"/>
          <xsd:enumeration value="CAIRN"/>
          <xsd:enumeration value="CAS"/>
          <xsd:enumeration value="Dalloz"/>
          <xsd:enumeration value="Doctrinal plus"/>
          <xsd:enumeration value="EBSCO - Business Source"/>
          <xsd:enumeration value="Elsevier-ScienceDirect"/>
          <xsd:enumeration value="JSTOR"/>
          <xsd:enumeration value="Lamyline"/>
          <xsd:enumeration value="Lexis-Nexis - Jurisclasseur"/>
          <xsd:enumeration value="Proquest - Chadwyck-Healey"/>
        </xsd:restriction>
      </xsd:simpleType>
    </xsd:element>
    <xsd:element name="Liste_x0020_machines-serveurs" ma:index="23" nillable="true" ma:displayName="Liste des machines-serveurs" ma:default="à renseigner" ma:format="Dropdown" ma:internalName="Liste_x0020_machines_x002d_serveurs" ma:readOnly="false">
      <xsd:simpleType>
        <xsd:restriction base="dms:Choice">
          <xsd:enumeration value="à renseigner"/>
          <xsd:enumeration value="actif réseau"/>
          <xsd:enumeration value="antivirus"/>
          <xsd:enumeration value="baie de stockage"/>
          <xsd:enumeration value="imprimantes"/>
          <xsd:enumeration value="messagerie"/>
          <xsd:enumeration value="visioconférence"/>
          <xsd:enumeration value="sauvegarde"/>
          <xsd:enumeration value="téléphone"/>
          <xsd:enumeration value="se linux unix"/>
          <xsd:enumeration value="se linux"/>
          <xsd:enumeration value="se unix"/>
          <xsd:enumeration value="se windows"/>
          <xsd:enumeration value="serveur socle"/>
          <xsd:enumeration value="serveur virtuel"/>
          <xsd:enumeration value="solaris"/>
          <xsd:enumeration value="station de travail"/>
        </xsd:restriction>
      </xsd:simpleType>
    </xsd:element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32" nillable="true" ma:taxonomy="true" ma:internalName="lcf76f155ced4ddcb4097134ff3c332f" ma:taxonomyFieldName="MediaServiceImageTags" ma:displayName="Balises d’images" ma:readOnly="false" ma:fieldId="{5cf76f15-5ced-4ddc-b409-7134ff3c332f}" ma:taxonomyMulti="true" ma:sspId="d3ea2aa3-4215-41e0-962b-fd75e372e7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3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7" nillable="true" ma:displayName="Date de création" ma:default="[today]" ma:description="Date à laquelle la ressource a été créée" ma:format="DateOnly" ma:internalName="_DCDateCreated" ma:readOnly="fals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Type de contenu"/>
        <xsd:element ref="dc:title" minOccurs="0" maxOccurs="1" ma:index="1" ma:displayName="Titre"/>
        <xsd:element ref="dc:subject" minOccurs="0" maxOccurs="1"/>
        <xsd:element ref="dc:description" minOccurs="0" maxOccurs="1" ma:index="8" ma:displayName="Commentaires"/>
        <xsd:element name="keywords" minOccurs="0" maxOccurs="1" type="xsd:string" ma:index="9" ma:displayName="Mots clé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tat_x0020_du_x0020_document xmlns="9daed285-81c3-49ff-b705-bbc26c42e2d0" xsi:nil="true"/>
    <Type_x0020_spec xmlns="9daed285-81c3-49ff-b705-bbc26c42e2d0">
      <Value>A renseigner</Value>
    </Type_x0020_spec>
    <Type_x0020_de_x0020_document_x0020_standard xmlns="9daed285-81c3-49ff-b705-bbc26c42e2d0">Support</Type_x0020_de_x0020_document_x0020_standard>
    <Sujet_x0020_convention xmlns="9daed285-81c3-49ff-b705-bbc26c42e2d0">A renseigner</Sujet_x0020_convention>
    <Structure xmlns="9daed285-81c3-49ff-b705-bbc26c42e2d0">ABES</Structure>
    <_DCDateCreated xmlns="http://schemas.microsoft.com/sharepoint/v3/fields">2024-09-12T22:00:00+00:00</_DCDateCreated>
    <Nom_x0020_de_x0020_la_x0020_formation xmlns="9daed285-81c3-49ff-b705-bbc26c42e2d0">A renseigner</Nom_x0020_de_x0020_la_x0020_formation>
    <Tags xmlns="9daed285-81c3-49ff-b705-bbc26c42e2d0" xsi:nil="true"/>
    <Type_x0020_de_x0020_document_x0020_technique xmlns="9daed285-81c3-49ff-b705-bbc26c42e2d0">A renseigner</Type_x0020_de_x0020_document_x0020_technique>
    <Liste_x0020_des_x0020_applications xmlns="9daed285-81c3-49ff-b705-bbc26c42e2d0">Autre</Liste_x0020_des_x0020_applications>
    <TRI xmlns="9daed285-81c3-49ff-b705-bbc26c42e2d0">MPA</TRI>
    <Exaged_DocName xmlns="9daed285-81c3-49ff-b705-bbc26c42e2d0" xsi:nil="true"/>
    <Liste_x0020_machines-serveurs xmlns="433e90a5-5caf-43f2-b5b7-f09ae3e641a7">à renseigner</Liste_x0020_machines-serveurs>
    <TaxCatchAll xmlns="9daed285-81c3-49ff-b705-bbc26c42e2d0" xsi:nil="true"/>
    <lcf76f155ced4ddcb4097134ff3c332f xmlns="433e90a5-5caf-43f2-b5b7-f09ae3e641a7">
      <Terms xmlns="http://schemas.microsoft.com/office/infopath/2007/PartnerControls"/>
    </lcf76f155ced4ddcb4097134ff3c332f>
    <Nom_x0020_du_x0020_marché xmlns="433e90a5-5caf-43f2-b5b7-f09ae3e641a7">A renseigner</Nom_x0020_du_x0020_marché>
    <Année xmlns="433e90a5-5caf-43f2-b5b7-f09ae3e641a7">2024</Année>
  </documentManagement>
</p:properties>
</file>

<file path=customXml/itemProps1.xml><?xml version="1.0" encoding="utf-8"?>
<ds:datastoreItem xmlns:ds="http://schemas.openxmlformats.org/officeDocument/2006/customXml" ds:itemID="{DECDA13D-A978-4D13-BC3F-C151497686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96F14B-945E-4AC8-B402-A07D1E35C2FF}">
  <ds:schemaRefs>
    <ds:schemaRef ds:uri="433e90a5-5caf-43f2-b5b7-f09ae3e641a7"/>
    <ds:schemaRef ds:uri="9daed285-81c3-49ff-b705-bbc26c42e2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7A99A24-7B06-405F-A596-13647C23577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/fields"/>
    <ds:schemaRef ds:uri="433e90a5-5caf-43f2-b5b7-f09ae3e641a7"/>
    <ds:schemaRef ds:uri="9daed285-81c3-49ff-b705-bbc26c42e2d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1801</Words>
  <Application>Microsoft Office PowerPoint</Application>
  <PresentationFormat>Grand écran</PresentationFormat>
  <Paragraphs>213</Paragraphs>
  <Slides>18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 Unicode MS</vt:lpstr>
      <vt:lpstr>Arial</vt:lpstr>
      <vt:lpstr>Arial Narrow</vt:lpstr>
      <vt:lpstr>Times New Roman</vt:lpstr>
      <vt:lpstr>Wingdings</vt:lpstr>
      <vt:lpstr>Thème Office</vt:lpstr>
      <vt:lpstr>Présentation PowerPoint</vt:lpstr>
      <vt:lpstr>Scénario 1 : je suis une bibliothèque spécialisée en droit qui n’a pas les moyens d’investir dans un outil de découverte, comment valoriser les contenus en ligne auprès de mes usagers ? </vt:lpstr>
      <vt:lpstr>Stratégie d’exploration </vt:lpstr>
      <vt:lpstr>Elaborer mon corpus de titres</vt:lpstr>
      <vt:lpstr>Mise en visibilité, comparaison &amp; enrichissement </vt:lpstr>
      <vt:lpstr>Présentation PowerPoint</vt:lpstr>
      <vt:lpstr>Scénario 2 : je suis pilote du Plan de Conservation Partagé Occitanie-Est, je souhaite faire entrer dans mon Plan un corpus de revues Cévenoles, comment identifier ces nouveaux titres ?  Comment identifier des titres à numériser ?  </vt:lpstr>
      <vt:lpstr>Stratégie d’exploration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pour votre attention 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 Arnaud</dc:creator>
  <cp:keywords/>
  <dc:description/>
  <cp:lastModifiedBy>Olivier J.H. Kosinski</cp:lastModifiedBy>
  <cp:revision>10</cp:revision>
  <dcterms:created xsi:type="dcterms:W3CDTF">2024-07-22T13:05:43Z</dcterms:created>
  <dcterms:modified xsi:type="dcterms:W3CDTF">2024-11-28T14:26:24Z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0x0101006CB4AB078024F24B9AD5E0923C09BE3901040700844641FAB5ED0345A8E9B0CF3A917FB4</vt:lpwstr>
  </property>
  <property fmtid="{D5CDD505-2E9C-101B-9397-08002B2CF9AE}" pid="3" name="MediaServiceImageTags">
    <vt:lpwstr/>
  </property>
</Properties>
</file>