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6"/>
    <p:sldMasterId id="2147483674" r:id="rId7"/>
  </p:sldMasterIdLst>
  <p:notesMasterIdLst>
    <p:notesMasterId r:id="rId50"/>
  </p:notesMasterIdLst>
  <p:handoutMasterIdLst>
    <p:handoutMasterId r:id="rId51"/>
  </p:handoutMasterIdLst>
  <p:sldIdLst>
    <p:sldId id="402" r:id="rId8"/>
    <p:sldId id="256" r:id="rId9"/>
    <p:sldId id="287" r:id="rId10"/>
    <p:sldId id="292" r:id="rId11"/>
    <p:sldId id="293" r:id="rId12"/>
    <p:sldId id="326" r:id="rId13"/>
    <p:sldId id="327" r:id="rId14"/>
    <p:sldId id="334" r:id="rId15"/>
    <p:sldId id="336" r:id="rId16"/>
    <p:sldId id="332" r:id="rId17"/>
    <p:sldId id="343" r:id="rId18"/>
    <p:sldId id="346" r:id="rId19"/>
    <p:sldId id="333" r:id="rId20"/>
    <p:sldId id="329" r:id="rId21"/>
    <p:sldId id="277" r:id="rId22"/>
    <p:sldId id="305" r:id="rId23"/>
    <p:sldId id="304" r:id="rId24"/>
    <p:sldId id="322" r:id="rId25"/>
    <p:sldId id="323" r:id="rId26"/>
    <p:sldId id="320" r:id="rId27"/>
    <p:sldId id="325" r:id="rId28"/>
    <p:sldId id="288" r:id="rId29"/>
    <p:sldId id="289" r:id="rId30"/>
    <p:sldId id="339" r:id="rId31"/>
    <p:sldId id="338" r:id="rId32"/>
    <p:sldId id="328" r:id="rId33"/>
    <p:sldId id="340" r:id="rId34"/>
    <p:sldId id="341" r:id="rId35"/>
    <p:sldId id="347" r:id="rId36"/>
    <p:sldId id="270" r:id="rId37"/>
    <p:sldId id="310" r:id="rId38"/>
    <p:sldId id="400" r:id="rId39"/>
    <p:sldId id="401" r:id="rId40"/>
    <p:sldId id="313" r:id="rId41"/>
    <p:sldId id="312" r:id="rId42"/>
    <p:sldId id="311" r:id="rId43"/>
    <p:sldId id="314" r:id="rId44"/>
    <p:sldId id="278" r:id="rId45"/>
    <p:sldId id="279" r:id="rId46"/>
    <p:sldId id="301" r:id="rId47"/>
    <p:sldId id="358" r:id="rId48"/>
    <p:sldId id="267" r:id="rId4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F9C"/>
    <a:srgbClr val="6D3DFF"/>
    <a:srgbClr val="CC0000"/>
    <a:srgbClr val="2200C8"/>
    <a:srgbClr val="E1E2E3"/>
    <a:srgbClr val="AAD1F1"/>
    <a:srgbClr val="FACED3"/>
    <a:srgbClr val="CD89A8"/>
    <a:srgbClr val="0E81C5"/>
    <a:srgbClr val="60C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526" autoAdjust="0"/>
  </p:normalViewPr>
  <p:slideViewPr>
    <p:cSldViewPr snapToGrid="0">
      <p:cViewPr varScale="1">
        <p:scale>
          <a:sx n="105" d="100"/>
          <a:sy n="105" d="100"/>
        </p:scale>
        <p:origin x="774" y="114"/>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p:scale>
          <a:sx n="40" d="100"/>
          <a:sy n="40" d="100"/>
        </p:scale>
        <p:origin x="2932" y="4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BF1DF0-4295-4D88-8273-8BEC4381AC2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9780E1C5-C675-405D-8442-1910C3F661E3}">
      <dgm:prSet phldrT="[Texte]"/>
      <dgm:spPr/>
      <dgm:t>
        <a:bodyPr/>
        <a:lstStyle/>
        <a:p>
          <a:r>
            <a:rPr lang="fr-FR" dirty="0"/>
            <a:t>Diplôme</a:t>
          </a:r>
        </a:p>
        <a:p>
          <a:r>
            <a:rPr lang="fr-FR" dirty="0"/>
            <a:t>DA058</a:t>
          </a:r>
        </a:p>
      </dgm:t>
    </dgm:pt>
    <dgm:pt modelId="{5A26DC72-5BB3-46E0-81FF-3731276D0CC7}" type="parTrans" cxnId="{45E0BB07-0D0A-4B7B-81BB-61384322BE76}">
      <dgm:prSet/>
      <dgm:spPr/>
      <dgm:t>
        <a:bodyPr/>
        <a:lstStyle/>
        <a:p>
          <a:endParaRPr lang="fr-FR"/>
        </a:p>
      </dgm:t>
    </dgm:pt>
    <dgm:pt modelId="{1AE35242-AC80-40AE-91C5-180D887E9E4C}" type="sibTrans" cxnId="{45E0BB07-0D0A-4B7B-81BB-61384322BE76}">
      <dgm:prSet/>
      <dgm:spPr/>
      <dgm:t>
        <a:bodyPr/>
        <a:lstStyle/>
        <a:p>
          <a:endParaRPr lang="fr-FR"/>
        </a:p>
      </dgm:t>
    </dgm:pt>
    <dgm:pt modelId="{E3013271-47BE-4837-A260-D828D0B09853}">
      <dgm:prSet phldrT="[Texte]"/>
      <dgm:spPr/>
      <dgm:t>
        <a:bodyPr/>
        <a:lstStyle/>
        <a:p>
          <a:r>
            <a:rPr lang="fr-FR" dirty="0"/>
            <a:t>Version de diplôme</a:t>
          </a:r>
        </a:p>
        <a:p>
          <a:r>
            <a:rPr lang="fr-FR" dirty="0"/>
            <a:t>DA058 101</a:t>
          </a:r>
        </a:p>
      </dgm:t>
    </dgm:pt>
    <dgm:pt modelId="{755E83EB-BD2A-4606-B2A5-C9FE4F574EF3}" type="parTrans" cxnId="{30697D72-5F51-41DB-9DC1-06D4C6669A7B}">
      <dgm:prSet/>
      <dgm:spPr/>
      <dgm:t>
        <a:bodyPr/>
        <a:lstStyle/>
        <a:p>
          <a:endParaRPr lang="fr-FR"/>
        </a:p>
      </dgm:t>
    </dgm:pt>
    <dgm:pt modelId="{835DA35B-F6DF-4ED8-A541-D47C2271E668}" type="sibTrans" cxnId="{30697D72-5F51-41DB-9DC1-06D4C6669A7B}">
      <dgm:prSet/>
      <dgm:spPr/>
      <dgm:t>
        <a:bodyPr/>
        <a:lstStyle/>
        <a:p>
          <a:endParaRPr lang="fr-FR"/>
        </a:p>
      </dgm:t>
    </dgm:pt>
    <dgm:pt modelId="{1AA3095A-7E5D-438A-884F-C3D18403E255}">
      <dgm:prSet/>
      <dgm:spPr/>
      <dgm:t>
        <a:bodyPr/>
        <a:lstStyle/>
        <a:p>
          <a:r>
            <a:rPr lang="fr-FR" dirty="0"/>
            <a:t>Etape</a:t>
          </a:r>
        </a:p>
        <a:p>
          <a:r>
            <a:rPr lang="fr-FR" dirty="0"/>
            <a:t>DA0581</a:t>
          </a:r>
        </a:p>
      </dgm:t>
    </dgm:pt>
    <dgm:pt modelId="{897423A2-BE86-4587-B80F-78A45E66DD58}" type="parTrans" cxnId="{B03EF8C6-DD9D-4334-BF47-CACF6E26CA44}">
      <dgm:prSet/>
      <dgm:spPr/>
      <dgm:t>
        <a:bodyPr/>
        <a:lstStyle/>
        <a:p>
          <a:endParaRPr lang="fr-FR"/>
        </a:p>
      </dgm:t>
    </dgm:pt>
    <dgm:pt modelId="{9101D9C2-064C-4053-AF26-492890C6FF32}" type="sibTrans" cxnId="{B03EF8C6-DD9D-4334-BF47-CACF6E26CA44}">
      <dgm:prSet/>
      <dgm:spPr/>
      <dgm:t>
        <a:bodyPr/>
        <a:lstStyle/>
        <a:p>
          <a:endParaRPr lang="fr-FR"/>
        </a:p>
      </dgm:t>
    </dgm:pt>
    <dgm:pt modelId="{240BCA90-6EA1-4C08-99A3-BF6575AD9955}">
      <dgm:prSet/>
      <dgm:spPr/>
      <dgm:t>
        <a:bodyPr/>
        <a:lstStyle/>
        <a:p>
          <a:r>
            <a:rPr lang="fr-FR" dirty="0"/>
            <a:t>Version d’étape</a:t>
          </a:r>
        </a:p>
        <a:p>
          <a:r>
            <a:rPr lang="fr-FR" dirty="0"/>
            <a:t>DA0581 101</a:t>
          </a:r>
        </a:p>
      </dgm:t>
    </dgm:pt>
    <dgm:pt modelId="{642F7BC9-5FE8-4D15-9FC5-66F8E0FB9CF3}" type="parTrans" cxnId="{9CAE354D-A6C1-4352-8007-13B9679D00B0}">
      <dgm:prSet/>
      <dgm:spPr/>
      <dgm:t>
        <a:bodyPr/>
        <a:lstStyle/>
        <a:p>
          <a:endParaRPr lang="fr-FR"/>
        </a:p>
      </dgm:t>
    </dgm:pt>
    <dgm:pt modelId="{CF9E0B10-9977-48BA-BC11-5826339DDFBD}" type="sibTrans" cxnId="{9CAE354D-A6C1-4352-8007-13B9679D00B0}">
      <dgm:prSet/>
      <dgm:spPr/>
      <dgm:t>
        <a:bodyPr/>
        <a:lstStyle/>
        <a:p>
          <a:endParaRPr lang="fr-FR"/>
        </a:p>
      </dgm:t>
    </dgm:pt>
    <dgm:pt modelId="{1B54B90B-AADE-4613-ACF9-098206D5B24A}" type="pres">
      <dgm:prSet presAssocID="{D0BF1DF0-4295-4D88-8273-8BEC4381AC2D}" presName="hierChild1" presStyleCnt="0">
        <dgm:presLayoutVars>
          <dgm:chPref val="1"/>
          <dgm:dir/>
          <dgm:animOne val="branch"/>
          <dgm:animLvl val="lvl"/>
          <dgm:resizeHandles/>
        </dgm:presLayoutVars>
      </dgm:prSet>
      <dgm:spPr/>
      <dgm:t>
        <a:bodyPr/>
        <a:lstStyle/>
        <a:p>
          <a:endParaRPr lang="fr-FR"/>
        </a:p>
      </dgm:t>
    </dgm:pt>
    <dgm:pt modelId="{1E61BFE0-D600-4283-8CAD-8C316F9525A7}" type="pres">
      <dgm:prSet presAssocID="{9780E1C5-C675-405D-8442-1910C3F661E3}" presName="hierRoot1" presStyleCnt="0"/>
      <dgm:spPr/>
    </dgm:pt>
    <dgm:pt modelId="{5CE4C662-FD4E-476F-BA0D-24A92C02139A}" type="pres">
      <dgm:prSet presAssocID="{9780E1C5-C675-405D-8442-1910C3F661E3}" presName="composite" presStyleCnt="0"/>
      <dgm:spPr/>
    </dgm:pt>
    <dgm:pt modelId="{DBAD5C99-17D8-4819-92E8-ADCDB56D0787}" type="pres">
      <dgm:prSet presAssocID="{9780E1C5-C675-405D-8442-1910C3F661E3}" presName="background" presStyleLbl="node0" presStyleIdx="0" presStyleCnt="1"/>
      <dgm:spPr/>
    </dgm:pt>
    <dgm:pt modelId="{9A72D873-9AF4-4D97-817E-312B8DB4DD45}" type="pres">
      <dgm:prSet presAssocID="{9780E1C5-C675-405D-8442-1910C3F661E3}" presName="text" presStyleLbl="fgAcc0" presStyleIdx="0" presStyleCnt="1">
        <dgm:presLayoutVars>
          <dgm:chPref val="3"/>
        </dgm:presLayoutVars>
      </dgm:prSet>
      <dgm:spPr/>
      <dgm:t>
        <a:bodyPr/>
        <a:lstStyle/>
        <a:p>
          <a:endParaRPr lang="fr-FR"/>
        </a:p>
      </dgm:t>
    </dgm:pt>
    <dgm:pt modelId="{3DDA8667-0E41-48BC-B741-1FB9B116A7C2}" type="pres">
      <dgm:prSet presAssocID="{9780E1C5-C675-405D-8442-1910C3F661E3}" presName="hierChild2" presStyleCnt="0"/>
      <dgm:spPr/>
    </dgm:pt>
    <dgm:pt modelId="{31B6348F-D309-4ACA-AC46-B8792FC82BBF}" type="pres">
      <dgm:prSet presAssocID="{755E83EB-BD2A-4606-B2A5-C9FE4F574EF3}" presName="Name10" presStyleLbl="parChTrans1D2" presStyleIdx="0" presStyleCnt="1"/>
      <dgm:spPr/>
      <dgm:t>
        <a:bodyPr/>
        <a:lstStyle/>
        <a:p>
          <a:endParaRPr lang="fr-FR"/>
        </a:p>
      </dgm:t>
    </dgm:pt>
    <dgm:pt modelId="{98A8612A-5BD2-4A21-97D8-A83207A6EBBF}" type="pres">
      <dgm:prSet presAssocID="{E3013271-47BE-4837-A260-D828D0B09853}" presName="hierRoot2" presStyleCnt="0"/>
      <dgm:spPr/>
    </dgm:pt>
    <dgm:pt modelId="{6F4ADDAB-A520-49A0-A0FD-54D2AFBFB9BB}" type="pres">
      <dgm:prSet presAssocID="{E3013271-47BE-4837-A260-D828D0B09853}" presName="composite2" presStyleCnt="0"/>
      <dgm:spPr/>
    </dgm:pt>
    <dgm:pt modelId="{F52D9167-5B77-4693-AD02-4FD302B46BDB}" type="pres">
      <dgm:prSet presAssocID="{E3013271-47BE-4837-A260-D828D0B09853}" presName="background2" presStyleLbl="node2" presStyleIdx="0" presStyleCnt="1"/>
      <dgm:spPr/>
    </dgm:pt>
    <dgm:pt modelId="{67061BF5-B8A5-4E8B-BD7E-FD7110E2DE41}" type="pres">
      <dgm:prSet presAssocID="{E3013271-47BE-4837-A260-D828D0B09853}" presName="text2" presStyleLbl="fgAcc2" presStyleIdx="0" presStyleCnt="1">
        <dgm:presLayoutVars>
          <dgm:chPref val="3"/>
        </dgm:presLayoutVars>
      </dgm:prSet>
      <dgm:spPr/>
      <dgm:t>
        <a:bodyPr/>
        <a:lstStyle/>
        <a:p>
          <a:endParaRPr lang="fr-FR"/>
        </a:p>
      </dgm:t>
    </dgm:pt>
    <dgm:pt modelId="{2DE42EB5-8021-4238-ABD8-0F6145901FD2}" type="pres">
      <dgm:prSet presAssocID="{E3013271-47BE-4837-A260-D828D0B09853}" presName="hierChild3" presStyleCnt="0"/>
      <dgm:spPr/>
    </dgm:pt>
    <dgm:pt modelId="{648BB3E9-B19C-42C1-80B8-27BFAE1256CB}" type="pres">
      <dgm:prSet presAssocID="{897423A2-BE86-4587-B80F-78A45E66DD58}" presName="Name17" presStyleLbl="parChTrans1D3" presStyleIdx="0" presStyleCnt="1"/>
      <dgm:spPr/>
      <dgm:t>
        <a:bodyPr/>
        <a:lstStyle/>
        <a:p>
          <a:endParaRPr lang="fr-FR"/>
        </a:p>
      </dgm:t>
    </dgm:pt>
    <dgm:pt modelId="{CBC5A3D0-7C0A-4932-9099-ED8F3BD34EB5}" type="pres">
      <dgm:prSet presAssocID="{1AA3095A-7E5D-438A-884F-C3D18403E255}" presName="hierRoot3" presStyleCnt="0"/>
      <dgm:spPr/>
    </dgm:pt>
    <dgm:pt modelId="{E1019119-C77B-421A-8149-5B30ECE85F8F}" type="pres">
      <dgm:prSet presAssocID="{1AA3095A-7E5D-438A-884F-C3D18403E255}" presName="composite3" presStyleCnt="0"/>
      <dgm:spPr/>
    </dgm:pt>
    <dgm:pt modelId="{2CA16F26-A1E6-4221-99CA-31CF546AD279}" type="pres">
      <dgm:prSet presAssocID="{1AA3095A-7E5D-438A-884F-C3D18403E255}" presName="background3" presStyleLbl="node3" presStyleIdx="0" presStyleCnt="1"/>
      <dgm:spPr/>
    </dgm:pt>
    <dgm:pt modelId="{19914F9D-E60A-4E46-9AC8-3DCD6FDE243E}" type="pres">
      <dgm:prSet presAssocID="{1AA3095A-7E5D-438A-884F-C3D18403E255}" presName="text3" presStyleLbl="fgAcc3" presStyleIdx="0" presStyleCnt="1">
        <dgm:presLayoutVars>
          <dgm:chPref val="3"/>
        </dgm:presLayoutVars>
      </dgm:prSet>
      <dgm:spPr/>
      <dgm:t>
        <a:bodyPr/>
        <a:lstStyle/>
        <a:p>
          <a:endParaRPr lang="fr-FR"/>
        </a:p>
      </dgm:t>
    </dgm:pt>
    <dgm:pt modelId="{F24B14A6-2C39-4759-A90C-23C7D8AAF109}" type="pres">
      <dgm:prSet presAssocID="{1AA3095A-7E5D-438A-884F-C3D18403E255}" presName="hierChild4" presStyleCnt="0"/>
      <dgm:spPr/>
    </dgm:pt>
    <dgm:pt modelId="{697D75B6-908F-4410-AC6D-A4A62BF8CFD8}" type="pres">
      <dgm:prSet presAssocID="{642F7BC9-5FE8-4D15-9FC5-66F8E0FB9CF3}" presName="Name23" presStyleLbl="parChTrans1D4" presStyleIdx="0" presStyleCnt="1"/>
      <dgm:spPr/>
      <dgm:t>
        <a:bodyPr/>
        <a:lstStyle/>
        <a:p>
          <a:endParaRPr lang="fr-FR"/>
        </a:p>
      </dgm:t>
    </dgm:pt>
    <dgm:pt modelId="{24F1DD27-8EE8-4F5C-AC93-9FBDAA9A2595}" type="pres">
      <dgm:prSet presAssocID="{240BCA90-6EA1-4C08-99A3-BF6575AD9955}" presName="hierRoot4" presStyleCnt="0"/>
      <dgm:spPr/>
    </dgm:pt>
    <dgm:pt modelId="{9D79A9F3-4285-41C3-A7D4-C35AFA99EFA2}" type="pres">
      <dgm:prSet presAssocID="{240BCA90-6EA1-4C08-99A3-BF6575AD9955}" presName="composite4" presStyleCnt="0"/>
      <dgm:spPr/>
    </dgm:pt>
    <dgm:pt modelId="{02240E13-F32E-49B5-9887-7E9F6F73C9BA}" type="pres">
      <dgm:prSet presAssocID="{240BCA90-6EA1-4C08-99A3-BF6575AD9955}" presName="background4" presStyleLbl="node4" presStyleIdx="0" presStyleCnt="1"/>
      <dgm:spPr/>
    </dgm:pt>
    <dgm:pt modelId="{CF18D556-75FC-4163-8A4E-7D750589F9ED}" type="pres">
      <dgm:prSet presAssocID="{240BCA90-6EA1-4C08-99A3-BF6575AD9955}" presName="text4" presStyleLbl="fgAcc4" presStyleIdx="0" presStyleCnt="1">
        <dgm:presLayoutVars>
          <dgm:chPref val="3"/>
        </dgm:presLayoutVars>
      </dgm:prSet>
      <dgm:spPr/>
      <dgm:t>
        <a:bodyPr/>
        <a:lstStyle/>
        <a:p>
          <a:endParaRPr lang="fr-FR"/>
        </a:p>
      </dgm:t>
    </dgm:pt>
    <dgm:pt modelId="{60BAE50E-D53C-4715-8B16-2619DD3D8EB9}" type="pres">
      <dgm:prSet presAssocID="{240BCA90-6EA1-4C08-99A3-BF6575AD9955}" presName="hierChild5" presStyleCnt="0"/>
      <dgm:spPr/>
    </dgm:pt>
  </dgm:ptLst>
  <dgm:cxnLst>
    <dgm:cxn modelId="{582C204C-8D9E-4DE3-85B3-49AF24480D08}" type="presOf" srcId="{9780E1C5-C675-405D-8442-1910C3F661E3}" destId="{9A72D873-9AF4-4D97-817E-312B8DB4DD45}" srcOrd="0" destOrd="0" presId="urn:microsoft.com/office/officeart/2005/8/layout/hierarchy1"/>
    <dgm:cxn modelId="{473A6873-F67F-46A1-A78A-22ED0AD720C4}" type="presOf" srcId="{240BCA90-6EA1-4C08-99A3-BF6575AD9955}" destId="{CF18D556-75FC-4163-8A4E-7D750589F9ED}" srcOrd="0" destOrd="0" presId="urn:microsoft.com/office/officeart/2005/8/layout/hierarchy1"/>
    <dgm:cxn modelId="{B03EF8C6-DD9D-4334-BF47-CACF6E26CA44}" srcId="{E3013271-47BE-4837-A260-D828D0B09853}" destId="{1AA3095A-7E5D-438A-884F-C3D18403E255}" srcOrd="0" destOrd="0" parTransId="{897423A2-BE86-4587-B80F-78A45E66DD58}" sibTransId="{9101D9C2-064C-4053-AF26-492890C6FF32}"/>
    <dgm:cxn modelId="{B002F48A-5BEC-42E5-859C-8E5758E9AC30}" type="presOf" srcId="{642F7BC9-5FE8-4D15-9FC5-66F8E0FB9CF3}" destId="{697D75B6-908F-4410-AC6D-A4A62BF8CFD8}" srcOrd="0" destOrd="0" presId="urn:microsoft.com/office/officeart/2005/8/layout/hierarchy1"/>
    <dgm:cxn modelId="{D9349099-F44F-4C47-AA2D-21A4B44D060C}" type="presOf" srcId="{755E83EB-BD2A-4606-B2A5-C9FE4F574EF3}" destId="{31B6348F-D309-4ACA-AC46-B8792FC82BBF}" srcOrd="0" destOrd="0" presId="urn:microsoft.com/office/officeart/2005/8/layout/hierarchy1"/>
    <dgm:cxn modelId="{9BC2896D-83DD-457F-B22E-3C3A19BBCC88}" type="presOf" srcId="{E3013271-47BE-4837-A260-D828D0B09853}" destId="{67061BF5-B8A5-4E8B-BD7E-FD7110E2DE41}" srcOrd="0" destOrd="0" presId="urn:microsoft.com/office/officeart/2005/8/layout/hierarchy1"/>
    <dgm:cxn modelId="{45E0BB07-0D0A-4B7B-81BB-61384322BE76}" srcId="{D0BF1DF0-4295-4D88-8273-8BEC4381AC2D}" destId="{9780E1C5-C675-405D-8442-1910C3F661E3}" srcOrd="0" destOrd="0" parTransId="{5A26DC72-5BB3-46E0-81FF-3731276D0CC7}" sibTransId="{1AE35242-AC80-40AE-91C5-180D887E9E4C}"/>
    <dgm:cxn modelId="{9CAE354D-A6C1-4352-8007-13B9679D00B0}" srcId="{1AA3095A-7E5D-438A-884F-C3D18403E255}" destId="{240BCA90-6EA1-4C08-99A3-BF6575AD9955}" srcOrd="0" destOrd="0" parTransId="{642F7BC9-5FE8-4D15-9FC5-66F8E0FB9CF3}" sibTransId="{CF9E0B10-9977-48BA-BC11-5826339DDFBD}"/>
    <dgm:cxn modelId="{30697D72-5F51-41DB-9DC1-06D4C6669A7B}" srcId="{9780E1C5-C675-405D-8442-1910C3F661E3}" destId="{E3013271-47BE-4837-A260-D828D0B09853}" srcOrd="0" destOrd="0" parTransId="{755E83EB-BD2A-4606-B2A5-C9FE4F574EF3}" sibTransId="{835DA35B-F6DF-4ED8-A541-D47C2271E668}"/>
    <dgm:cxn modelId="{179408F3-BFBB-422A-9816-F4CDA8727371}" type="presOf" srcId="{897423A2-BE86-4587-B80F-78A45E66DD58}" destId="{648BB3E9-B19C-42C1-80B8-27BFAE1256CB}" srcOrd="0" destOrd="0" presId="urn:microsoft.com/office/officeart/2005/8/layout/hierarchy1"/>
    <dgm:cxn modelId="{FC862EE9-DEFA-41DE-AED0-59EB99A47EC4}" type="presOf" srcId="{1AA3095A-7E5D-438A-884F-C3D18403E255}" destId="{19914F9D-E60A-4E46-9AC8-3DCD6FDE243E}" srcOrd="0" destOrd="0" presId="urn:microsoft.com/office/officeart/2005/8/layout/hierarchy1"/>
    <dgm:cxn modelId="{F616AE4A-1513-4473-8EAD-EB2EE047F64F}" type="presOf" srcId="{D0BF1DF0-4295-4D88-8273-8BEC4381AC2D}" destId="{1B54B90B-AADE-4613-ACF9-098206D5B24A}" srcOrd="0" destOrd="0" presId="urn:microsoft.com/office/officeart/2005/8/layout/hierarchy1"/>
    <dgm:cxn modelId="{D3D86C72-3A6A-44CE-A9B7-EF95BD0517F6}" type="presParOf" srcId="{1B54B90B-AADE-4613-ACF9-098206D5B24A}" destId="{1E61BFE0-D600-4283-8CAD-8C316F9525A7}" srcOrd="0" destOrd="0" presId="urn:microsoft.com/office/officeart/2005/8/layout/hierarchy1"/>
    <dgm:cxn modelId="{CF87252B-1BF7-463D-BB80-560F71509E81}" type="presParOf" srcId="{1E61BFE0-D600-4283-8CAD-8C316F9525A7}" destId="{5CE4C662-FD4E-476F-BA0D-24A92C02139A}" srcOrd="0" destOrd="0" presId="urn:microsoft.com/office/officeart/2005/8/layout/hierarchy1"/>
    <dgm:cxn modelId="{0A3B54A1-7EB9-4DC8-9ACF-142AF7FCE0AA}" type="presParOf" srcId="{5CE4C662-FD4E-476F-BA0D-24A92C02139A}" destId="{DBAD5C99-17D8-4819-92E8-ADCDB56D0787}" srcOrd="0" destOrd="0" presId="urn:microsoft.com/office/officeart/2005/8/layout/hierarchy1"/>
    <dgm:cxn modelId="{AFF572F4-B880-42B8-BD61-64AA9117E9C8}" type="presParOf" srcId="{5CE4C662-FD4E-476F-BA0D-24A92C02139A}" destId="{9A72D873-9AF4-4D97-817E-312B8DB4DD45}" srcOrd="1" destOrd="0" presId="urn:microsoft.com/office/officeart/2005/8/layout/hierarchy1"/>
    <dgm:cxn modelId="{2F93DDA5-82CC-4249-A4C1-15C73FD0FBE5}" type="presParOf" srcId="{1E61BFE0-D600-4283-8CAD-8C316F9525A7}" destId="{3DDA8667-0E41-48BC-B741-1FB9B116A7C2}" srcOrd="1" destOrd="0" presId="urn:microsoft.com/office/officeart/2005/8/layout/hierarchy1"/>
    <dgm:cxn modelId="{164BDC32-B77F-444B-88DD-FE182D274EFC}" type="presParOf" srcId="{3DDA8667-0E41-48BC-B741-1FB9B116A7C2}" destId="{31B6348F-D309-4ACA-AC46-B8792FC82BBF}" srcOrd="0" destOrd="0" presId="urn:microsoft.com/office/officeart/2005/8/layout/hierarchy1"/>
    <dgm:cxn modelId="{9956500B-9678-4E28-8269-FC50D1D60CD8}" type="presParOf" srcId="{3DDA8667-0E41-48BC-B741-1FB9B116A7C2}" destId="{98A8612A-5BD2-4A21-97D8-A83207A6EBBF}" srcOrd="1" destOrd="0" presId="urn:microsoft.com/office/officeart/2005/8/layout/hierarchy1"/>
    <dgm:cxn modelId="{8612DE31-365E-494E-A9DE-0E4FAD5CDCA5}" type="presParOf" srcId="{98A8612A-5BD2-4A21-97D8-A83207A6EBBF}" destId="{6F4ADDAB-A520-49A0-A0FD-54D2AFBFB9BB}" srcOrd="0" destOrd="0" presId="urn:microsoft.com/office/officeart/2005/8/layout/hierarchy1"/>
    <dgm:cxn modelId="{A88F906D-ED01-4071-8F96-4A78726C4E0E}" type="presParOf" srcId="{6F4ADDAB-A520-49A0-A0FD-54D2AFBFB9BB}" destId="{F52D9167-5B77-4693-AD02-4FD302B46BDB}" srcOrd="0" destOrd="0" presId="urn:microsoft.com/office/officeart/2005/8/layout/hierarchy1"/>
    <dgm:cxn modelId="{D653F077-96E4-4989-AC6C-B1E1EE36413F}" type="presParOf" srcId="{6F4ADDAB-A520-49A0-A0FD-54D2AFBFB9BB}" destId="{67061BF5-B8A5-4E8B-BD7E-FD7110E2DE41}" srcOrd="1" destOrd="0" presId="urn:microsoft.com/office/officeart/2005/8/layout/hierarchy1"/>
    <dgm:cxn modelId="{68AEF7B4-8233-4AB0-888A-D5B75E7DED89}" type="presParOf" srcId="{98A8612A-5BD2-4A21-97D8-A83207A6EBBF}" destId="{2DE42EB5-8021-4238-ABD8-0F6145901FD2}" srcOrd="1" destOrd="0" presId="urn:microsoft.com/office/officeart/2005/8/layout/hierarchy1"/>
    <dgm:cxn modelId="{AC9D14D0-CE90-4639-9B10-C014294BF9E8}" type="presParOf" srcId="{2DE42EB5-8021-4238-ABD8-0F6145901FD2}" destId="{648BB3E9-B19C-42C1-80B8-27BFAE1256CB}" srcOrd="0" destOrd="0" presId="urn:microsoft.com/office/officeart/2005/8/layout/hierarchy1"/>
    <dgm:cxn modelId="{D268E805-AE57-4BD2-8646-3D0F1465D015}" type="presParOf" srcId="{2DE42EB5-8021-4238-ABD8-0F6145901FD2}" destId="{CBC5A3D0-7C0A-4932-9099-ED8F3BD34EB5}" srcOrd="1" destOrd="0" presId="urn:microsoft.com/office/officeart/2005/8/layout/hierarchy1"/>
    <dgm:cxn modelId="{90A7DDB2-18DD-4EE9-BDF8-5B46157BE28E}" type="presParOf" srcId="{CBC5A3D0-7C0A-4932-9099-ED8F3BD34EB5}" destId="{E1019119-C77B-421A-8149-5B30ECE85F8F}" srcOrd="0" destOrd="0" presId="urn:microsoft.com/office/officeart/2005/8/layout/hierarchy1"/>
    <dgm:cxn modelId="{9C2CAA75-66BA-48E6-84A0-D445F83185F5}" type="presParOf" srcId="{E1019119-C77B-421A-8149-5B30ECE85F8F}" destId="{2CA16F26-A1E6-4221-99CA-31CF546AD279}" srcOrd="0" destOrd="0" presId="urn:microsoft.com/office/officeart/2005/8/layout/hierarchy1"/>
    <dgm:cxn modelId="{24055722-D630-4F44-AE46-4B4BB5E23959}" type="presParOf" srcId="{E1019119-C77B-421A-8149-5B30ECE85F8F}" destId="{19914F9D-E60A-4E46-9AC8-3DCD6FDE243E}" srcOrd="1" destOrd="0" presId="urn:microsoft.com/office/officeart/2005/8/layout/hierarchy1"/>
    <dgm:cxn modelId="{F101EFDD-0E38-4807-B434-09594161737B}" type="presParOf" srcId="{CBC5A3D0-7C0A-4932-9099-ED8F3BD34EB5}" destId="{F24B14A6-2C39-4759-A90C-23C7D8AAF109}" srcOrd="1" destOrd="0" presId="urn:microsoft.com/office/officeart/2005/8/layout/hierarchy1"/>
    <dgm:cxn modelId="{9A8A8557-5C80-49BC-942E-3AC53DA09E2B}" type="presParOf" srcId="{F24B14A6-2C39-4759-A90C-23C7D8AAF109}" destId="{697D75B6-908F-4410-AC6D-A4A62BF8CFD8}" srcOrd="0" destOrd="0" presId="urn:microsoft.com/office/officeart/2005/8/layout/hierarchy1"/>
    <dgm:cxn modelId="{60F2856D-60A9-47F9-82FA-1ED033086F57}" type="presParOf" srcId="{F24B14A6-2C39-4759-A90C-23C7D8AAF109}" destId="{24F1DD27-8EE8-4F5C-AC93-9FBDAA9A2595}" srcOrd="1" destOrd="0" presId="urn:microsoft.com/office/officeart/2005/8/layout/hierarchy1"/>
    <dgm:cxn modelId="{5EA30235-940A-41F6-BCAE-C6A3C813A553}" type="presParOf" srcId="{24F1DD27-8EE8-4F5C-AC93-9FBDAA9A2595}" destId="{9D79A9F3-4285-41C3-A7D4-C35AFA99EFA2}" srcOrd="0" destOrd="0" presId="urn:microsoft.com/office/officeart/2005/8/layout/hierarchy1"/>
    <dgm:cxn modelId="{5D22BE57-62D8-4ABF-AB6B-FE6F315477AF}" type="presParOf" srcId="{9D79A9F3-4285-41C3-A7D4-C35AFA99EFA2}" destId="{02240E13-F32E-49B5-9887-7E9F6F73C9BA}" srcOrd="0" destOrd="0" presId="urn:microsoft.com/office/officeart/2005/8/layout/hierarchy1"/>
    <dgm:cxn modelId="{F7851082-473D-4B12-A011-41E679117719}" type="presParOf" srcId="{9D79A9F3-4285-41C3-A7D4-C35AFA99EFA2}" destId="{CF18D556-75FC-4163-8A4E-7D750589F9ED}" srcOrd="1" destOrd="0" presId="urn:microsoft.com/office/officeart/2005/8/layout/hierarchy1"/>
    <dgm:cxn modelId="{2AFC8F72-5126-4628-BD3F-C311943EE2B3}" type="presParOf" srcId="{24F1DD27-8EE8-4F5C-AC93-9FBDAA9A2595}" destId="{60BAE50E-D53C-4715-8B16-2619DD3D8EB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30AACFB-2A85-4D0E-A036-411F0A88D32F}" type="datetimeFigureOut">
              <a:rPr lang="fr-FR" smtClean="0"/>
              <a:t>13/02/2025</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0F384D5-D147-43CC-869B-62087518E615}" type="slidenum">
              <a:rPr lang="fr-FR" smtClean="0"/>
              <a:t>‹N°›</a:t>
            </a:fld>
            <a:endParaRPr lang="fr-FR"/>
          </a:p>
        </p:txBody>
      </p:sp>
    </p:spTree>
    <p:extLst>
      <p:ext uri="{BB962C8B-B14F-4D97-AF65-F5344CB8AC3E}">
        <p14:creationId xmlns:p14="http://schemas.microsoft.com/office/powerpoint/2010/main" val="787553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98F77B9-E795-499F-B7F4-08C76AD5EB0C}" type="datetimeFigureOut">
              <a:rPr lang="fr-FR" smtClean="0"/>
              <a:t>13/02/2025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1547664-8461-4402-A4FA-A4A74BC0A485}" type="slidenum">
              <a:rPr lang="fr-FR" smtClean="0"/>
              <a:t>‹N°›</a:t>
            </a:fld>
            <a:endParaRPr lang="fr-FR"/>
          </a:p>
        </p:txBody>
      </p:sp>
    </p:spTree>
    <p:extLst>
      <p:ext uri="{BB962C8B-B14F-4D97-AF65-F5344CB8AC3E}">
        <p14:creationId xmlns:p14="http://schemas.microsoft.com/office/powerpoint/2010/main" val="2135868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legifrance.gouv.fr/jorf/article_jo/JORFARTI000033202841"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legifrance.gouv.fr/jorf/article_jo/JORFARTI000033202841"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t="1654" r="1392" b="1060"/>
          <a:stretch/>
        </p:blipFill>
        <p:spPr>
          <a:xfrm>
            <a:off x="1574" y="0"/>
            <a:ext cx="6796102" cy="9926638"/>
          </a:xfrm>
          <a:prstGeom prst="rect">
            <a:avLst/>
          </a:prstGeom>
        </p:spPr>
      </p:pic>
      <p:sp>
        <p:nvSpPr>
          <p:cNvPr id="4" name="Espace réservé du numéro de diapositive 3"/>
          <p:cNvSpPr>
            <a:spLocks noGrp="1"/>
          </p:cNvSpPr>
          <p:nvPr>
            <p:ph type="sldNum" sz="quarter" idx="10"/>
          </p:nvPr>
        </p:nvSpPr>
        <p:spPr/>
        <p:txBody>
          <a:bodyPr/>
          <a:lstStyle/>
          <a:p>
            <a:fld id="{B1547664-8461-4402-A4FA-A4A74BC0A485}" type="slidenum">
              <a:rPr lang="fr-FR" smtClean="0"/>
              <a:t>2</a:t>
            </a:fld>
            <a:endParaRPr lang="fr-FR"/>
          </a:p>
        </p:txBody>
      </p:sp>
      <p:sp>
        <p:nvSpPr>
          <p:cNvPr id="7" name="ZoneTexte 6"/>
          <p:cNvSpPr txBox="1"/>
          <p:nvPr/>
        </p:nvSpPr>
        <p:spPr>
          <a:xfrm>
            <a:off x="2512297" y="2621780"/>
            <a:ext cx="3291506" cy="1015663"/>
          </a:xfrm>
          <a:prstGeom prst="rect">
            <a:avLst/>
          </a:prstGeom>
          <a:noFill/>
        </p:spPr>
        <p:txBody>
          <a:bodyPr wrap="square" rtlCol="0">
            <a:spAutoFit/>
          </a:bodyPr>
          <a:lstStyle/>
          <a:p>
            <a:r>
              <a:rPr lang="fr-FR" sz="6000" b="1" dirty="0">
                <a:solidFill>
                  <a:srgbClr val="6D3DFF"/>
                </a:solidFill>
              </a:rPr>
              <a:t>Titre</a:t>
            </a:r>
          </a:p>
        </p:txBody>
      </p:sp>
    </p:spTree>
    <p:extLst>
      <p:ext uri="{BB962C8B-B14F-4D97-AF65-F5344CB8AC3E}">
        <p14:creationId xmlns:p14="http://schemas.microsoft.com/office/powerpoint/2010/main" val="4012763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11</a:t>
            </a:fld>
            <a:endParaRPr lang="fr-FR"/>
          </a:p>
        </p:txBody>
      </p:sp>
    </p:spTree>
    <p:extLst>
      <p:ext uri="{BB962C8B-B14F-4D97-AF65-F5344CB8AC3E}">
        <p14:creationId xmlns:p14="http://schemas.microsoft.com/office/powerpoint/2010/main" val="3281632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b="1" kern="1200" dirty="0">
                <a:solidFill>
                  <a:schemeClr val="tx1"/>
                </a:solidFill>
                <a:effectLst/>
                <a:latin typeface="+mn-lt"/>
                <a:ea typeface="+mn-ea"/>
                <a:cs typeface="+mn-cs"/>
              </a:rPr>
              <a:t>Diplôme </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Titre délivré par l'établissement après validation des enseignements d'une ou plusieurs étapes.</a:t>
            </a:r>
          </a:p>
          <a:p>
            <a:pPr lvl="0"/>
            <a:r>
              <a:rPr lang="fr-FR" sz="1200" b="1" kern="1200" dirty="0">
                <a:solidFill>
                  <a:schemeClr val="tx1"/>
                </a:solidFill>
                <a:effectLst/>
                <a:latin typeface="+mn-lt"/>
                <a:ea typeface="+mn-ea"/>
                <a:cs typeface="+mn-cs"/>
              </a:rPr>
              <a:t>Version de diplôme </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Description détaillée d’un diplôme à un instant « t » ou distinction entre deux contenus différents pour un même diplôme dans un même établissement (ex: un établissement dispensant deux premières années de médecine dont le contenu diffère). </a:t>
            </a:r>
          </a:p>
          <a:p>
            <a:r>
              <a:rPr lang="fr-FR" sz="1200" kern="1200" dirty="0">
                <a:solidFill>
                  <a:schemeClr val="tx1"/>
                </a:solidFill>
                <a:effectLst/>
                <a:latin typeface="+mn-lt"/>
                <a:ea typeface="+mn-ea"/>
                <a:cs typeface="+mn-cs"/>
              </a:rPr>
              <a:t>La création d’un diplôme (habilitation pour un diplôme national, décision du conseil d’Administration pour un DU) implique la création implicite d’une version de diplôme. </a:t>
            </a:r>
          </a:p>
          <a:p>
            <a:r>
              <a:rPr lang="fr-FR" sz="1200" kern="1200" dirty="0">
                <a:solidFill>
                  <a:schemeClr val="tx1"/>
                </a:solidFill>
                <a:effectLst/>
                <a:latin typeface="+mn-lt"/>
                <a:ea typeface="+mn-ea"/>
                <a:cs typeface="+mn-cs"/>
              </a:rPr>
              <a:t>Lors du renouvellement de l’habilitation ou d’une décision du CA concernant ce diplôme, il peut être créée une nouvelle version de diplôme.</a:t>
            </a:r>
          </a:p>
          <a:p>
            <a:pPr lvl="0"/>
            <a:r>
              <a:rPr lang="fr-FR" sz="1200" b="1" kern="1200" dirty="0">
                <a:solidFill>
                  <a:schemeClr val="tx1"/>
                </a:solidFill>
                <a:effectLst/>
                <a:latin typeface="+mn-lt"/>
                <a:ea typeface="+mn-ea"/>
                <a:cs typeface="+mn-cs"/>
              </a:rPr>
              <a:t>Etape </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L’étape est une notion permettant le lien entre les concepts administratifs (paiements des droits, inscription administrative, affiliation, ...) et le besoin de description de l’enseignement.</a:t>
            </a:r>
          </a:p>
          <a:p>
            <a:r>
              <a:rPr lang="fr-FR" sz="1200" kern="1200" dirty="0">
                <a:solidFill>
                  <a:schemeClr val="tx1"/>
                </a:solidFill>
                <a:effectLst/>
                <a:latin typeface="+mn-lt"/>
                <a:ea typeface="+mn-ea"/>
                <a:cs typeface="+mn-cs"/>
              </a:rPr>
              <a:t>Elle traduit le fractionnement dans le temps (années, ensemble d’années, semestres, ...) d’un enseignement conduisant (éventuellement) à un diplôme.</a:t>
            </a:r>
          </a:p>
          <a:p>
            <a:pPr lvl="0"/>
            <a:r>
              <a:rPr lang="fr-FR" sz="1200" b="1" kern="1200" dirty="0">
                <a:solidFill>
                  <a:schemeClr val="tx1"/>
                </a:solidFill>
                <a:effectLst/>
                <a:latin typeface="+mn-lt"/>
                <a:ea typeface="+mn-ea"/>
                <a:cs typeface="+mn-cs"/>
              </a:rPr>
              <a:t>Version d'étape </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L’ensemble des enseignements qui constituent une étape peut évoluer dans le temps. </a:t>
            </a:r>
          </a:p>
          <a:p>
            <a:r>
              <a:rPr lang="fr-FR" sz="1200" kern="1200" dirty="0">
                <a:solidFill>
                  <a:schemeClr val="tx1"/>
                </a:solidFill>
                <a:effectLst/>
                <a:latin typeface="+mn-lt"/>
                <a:ea typeface="+mn-ea"/>
                <a:cs typeface="+mn-cs"/>
              </a:rPr>
              <a:t>Or il est nécessaire de conserver ces évolutions afin de pouvoir à tout moment reconstituer les acquis d’un étudiant. </a:t>
            </a:r>
          </a:p>
          <a:p>
            <a:endParaRPr lang="fr-FR" dirty="0"/>
          </a:p>
          <a:p>
            <a:r>
              <a:rPr lang="fr-FR" b="1" dirty="0"/>
              <a:t>Disciplines sur la thèse </a:t>
            </a:r>
            <a:r>
              <a:rPr lang="fr-FR" dirty="0"/>
              <a:t>:</a:t>
            </a:r>
          </a:p>
          <a:p>
            <a:r>
              <a:rPr lang="fr-FR" dirty="0"/>
              <a:t>4100584	MATHEMATIQUES</a:t>
            </a:r>
          </a:p>
          <a:p>
            <a:r>
              <a:rPr lang="fr-FR" dirty="0"/>
              <a:t>4100586	MATHEMATIQUES APPLIQUEES</a:t>
            </a:r>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12</a:t>
            </a:fld>
            <a:endParaRPr lang="fr-FR"/>
          </a:p>
        </p:txBody>
      </p:sp>
    </p:spTree>
    <p:extLst>
      <p:ext uri="{BB962C8B-B14F-4D97-AF65-F5344CB8AC3E}">
        <p14:creationId xmlns:p14="http://schemas.microsoft.com/office/powerpoint/2010/main" val="1660814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13</a:t>
            </a:fld>
            <a:endParaRPr lang="fr-FR"/>
          </a:p>
        </p:txBody>
      </p:sp>
    </p:spTree>
    <p:extLst>
      <p:ext uri="{BB962C8B-B14F-4D97-AF65-F5344CB8AC3E}">
        <p14:creationId xmlns:p14="http://schemas.microsoft.com/office/powerpoint/2010/main" val="2141091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Pays de naissance, Nationalité : </a:t>
            </a:r>
            <a:r>
              <a:rPr lang="fr-FR" sz="1200" dirty="0">
                <a:solidFill>
                  <a:schemeClr val="tx1">
                    <a:lumMod val="95000"/>
                    <a:lumOff val="5000"/>
                  </a:schemeClr>
                </a:solidFill>
              </a:rPr>
              <a:t>Norme INSEE</a:t>
            </a:r>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14</a:t>
            </a:fld>
            <a:endParaRPr lang="fr-FR"/>
          </a:p>
        </p:txBody>
      </p:sp>
    </p:spTree>
    <p:extLst>
      <p:ext uri="{BB962C8B-B14F-4D97-AF65-F5344CB8AC3E}">
        <p14:creationId xmlns:p14="http://schemas.microsoft.com/office/powerpoint/2010/main" val="3936592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15</a:t>
            </a:fld>
            <a:endParaRPr lang="fr-FR"/>
          </a:p>
        </p:txBody>
      </p:sp>
    </p:spTree>
    <p:extLst>
      <p:ext uri="{BB962C8B-B14F-4D97-AF65-F5344CB8AC3E}">
        <p14:creationId xmlns:p14="http://schemas.microsoft.com/office/powerpoint/2010/main" val="2851358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16</a:t>
            </a:fld>
            <a:endParaRPr lang="fr-FR"/>
          </a:p>
        </p:txBody>
      </p:sp>
    </p:spTree>
    <p:extLst>
      <p:ext uri="{BB962C8B-B14F-4D97-AF65-F5344CB8AC3E}">
        <p14:creationId xmlns:p14="http://schemas.microsoft.com/office/powerpoint/2010/main" val="2445203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a:t>Etat des travaux</a:t>
            </a:r>
            <a:r>
              <a:rPr lang="fr-FR" dirty="0"/>
              <a:t> (calculé) : Cet indicateur peut prendre les valeurs E(n cours), S(</a:t>
            </a:r>
            <a:r>
              <a:rPr lang="fr-FR" dirty="0" err="1"/>
              <a:t>outenue</a:t>
            </a:r>
            <a:r>
              <a:rPr lang="fr-FR" dirty="0"/>
              <a:t>), A(</a:t>
            </a:r>
            <a:r>
              <a:rPr lang="fr-FR" dirty="0" err="1"/>
              <a:t>bandon</a:t>
            </a:r>
            <a:r>
              <a:rPr lang="fr-FR" dirty="0"/>
              <a:t>), U(Changement d’Université),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i="1" dirty="0"/>
              <a:t>Ancienne VDI</a:t>
            </a:r>
            <a:r>
              <a:rPr lang="fr-FR" dirty="0"/>
              <a:t> : Code de la version de diplôme à partir de laquelle a été faite la copie des données de la thèse.</a:t>
            </a:r>
          </a:p>
          <a:p>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17</a:t>
            </a:fld>
            <a:endParaRPr lang="fr-FR"/>
          </a:p>
        </p:txBody>
      </p:sp>
    </p:spTree>
    <p:extLst>
      <p:ext uri="{BB962C8B-B14F-4D97-AF65-F5344CB8AC3E}">
        <p14:creationId xmlns:p14="http://schemas.microsoft.com/office/powerpoint/2010/main" val="1862967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b="1" i="1" kern="1200" dirty="0">
                <a:solidFill>
                  <a:schemeClr val="tx1"/>
                </a:solidFill>
                <a:effectLst/>
                <a:latin typeface="+mn-lt"/>
                <a:ea typeface="+mn-ea"/>
                <a:cs typeface="+mn-cs"/>
              </a:rPr>
              <a:t>Bouton Rechercher étudiant</a:t>
            </a:r>
            <a:r>
              <a:rPr lang="fr-FR" sz="1200" kern="1200" dirty="0">
                <a:solidFill>
                  <a:schemeClr val="tx1"/>
                </a:solidFill>
                <a:effectLst/>
                <a:latin typeface="+mn-lt"/>
                <a:ea typeface="+mn-ea"/>
                <a:cs typeface="+mn-cs"/>
              </a:rPr>
              <a:t> : ce bouton permet d'accéder à la conversation de "Recherche d'un étudiant".</a:t>
            </a:r>
          </a:p>
          <a:p>
            <a:pPr lvl="0"/>
            <a:r>
              <a:rPr lang="fr-FR" sz="1200" b="1" i="1" kern="1200" dirty="0">
                <a:solidFill>
                  <a:schemeClr val="tx1"/>
                </a:solidFill>
                <a:effectLst/>
                <a:latin typeface="+mn-lt"/>
                <a:ea typeface="+mn-ea"/>
                <a:cs typeface="+mn-cs"/>
              </a:rPr>
              <a:t>Bouton Rechercher thèse</a:t>
            </a:r>
            <a:r>
              <a:rPr lang="fr-FR" sz="1200" kern="1200" dirty="0">
                <a:solidFill>
                  <a:schemeClr val="tx1"/>
                </a:solidFill>
                <a:effectLst/>
                <a:latin typeface="+mn-lt"/>
                <a:ea typeface="+mn-ea"/>
                <a:cs typeface="+mn-cs"/>
              </a:rPr>
              <a:t> : Ce bouton permet d’accéder à la conversation de "Recherche des étudiants en thèse, H.D.R. ou D.R.T.".</a:t>
            </a:r>
          </a:p>
          <a:p>
            <a:pPr lvl="0"/>
            <a:r>
              <a:rPr lang="fr-FR" sz="1200" b="1" i="1" kern="1200" dirty="0">
                <a:solidFill>
                  <a:schemeClr val="tx1"/>
                </a:solidFill>
                <a:effectLst/>
                <a:latin typeface="+mn-lt"/>
                <a:ea typeface="+mn-ea"/>
                <a:cs typeface="+mn-cs"/>
              </a:rPr>
              <a:t>Bouton Créer membre extérieur</a:t>
            </a:r>
            <a:r>
              <a:rPr lang="fr-FR" sz="1200" kern="1200" dirty="0">
                <a:solidFill>
                  <a:schemeClr val="tx1"/>
                </a:solidFill>
                <a:effectLst/>
                <a:latin typeface="+mn-lt"/>
                <a:ea typeface="+mn-ea"/>
                <a:cs typeface="+mn-cs"/>
              </a:rPr>
              <a:t> : ce bouton permet d'accéder à la conversation Personnel du référentiel afin de pouvoir créer/modifier des membres EXTERNES uniquement. Dans la conversation personnel, en création le témoin EXTERNE est coché par défaut et n’est pas modifiable, en consultation/modification les personnels INTERNES ne sont pas visibles. Si la variable applicative « SINAPS_PRS_ACT_PROD » est activée, alors le bouton « Créer membre extérieur » est grisé et désactivé, sinon celui-ci est accessible.</a:t>
            </a:r>
          </a:p>
          <a:p>
            <a:pPr lvl="0"/>
            <a:r>
              <a:rPr lang="fr-FR" sz="1200" b="1" i="1" kern="1200" dirty="0">
                <a:solidFill>
                  <a:schemeClr val="tx1"/>
                </a:solidFill>
                <a:effectLst/>
                <a:latin typeface="+mn-lt"/>
                <a:ea typeface="+mn-ea"/>
                <a:cs typeface="+mn-cs"/>
              </a:rPr>
              <a:t>Bouton Unité extérieure</a:t>
            </a:r>
            <a:r>
              <a:rPr lang="fr-FR" sz="1200" kern="1200" dirty="0">
                <a:solidFill>
                  <a:schemeClr val="tx1"/>
                </a:solidFill>
                <a:effectLst/>
                <a:latin typeface="+mn-lt"/>
                <a:ea typeface="+mn-ea"/>
                <a:cs typeface="+mn-cs"/>
              </a:rPr>
              <a:t> : ce bouton permet d'accéder à la conversation Unité de recherche du référentiel Enseignement/Thèse, H.D.R., D.R.T. afin de pouvoir créer/modifier des unités de recherche EXTERIEURES uniquement. Dans la conversation unité de recherche, en création le témoin EXTERNE est coché par défaut et n’est pas modifiable, en consultation/modification les unités INTERNES ne sont pas visibles. Si la variable applicative « SINAPS_STR_ACT_PROD » est à « O », le bouton « Unité extérieure » est grisé et désactivé.</a:t>
            </a:r>
          </a:p>
          <a:p>
            <a:pPr lvl="0"/>
            <a:r>
              <a:rPr lang="fr-FR" sz="1200" b="1" i="1" kern="1200" dirty="0">
                <a:solidFill>
                  <a:schemeClr val="tx1"/>
                </a:solidFill>
                <a:effectLst/>
                <a:latin typeface="+mn-lt"/>
                <a:ea typeface="+mn-ea"/>
                <a:cs typeface="+mn-cs"/>
              </a:rPr>
              <a:t>Bouton Financement</a:t>
            </a:r>
            <a:r>
              <a:rPr lang="fr-FR" sz="1200" kern="1200" dirty="0">
                <a:solidFill>
                  <a:schemeClr val="tx1"/>
                </a:solidFill>
                <a:effectLst/>
                <a:latin typeface="+mn-lt"/>
                <a:ea typeface="+mn-ea"/>
                <a:cs typeface="+mn-cs"/>
              </a:rPr>
              <a:t> : Ce bouton permet d’accéder à la conversation « Financement ». Il n’est accessible que dans le contexte d’une thèse. Le libellé du bouton est affiché en rouge et en gras lorsque des financements ont été renseignés pour la thèse.</a:t>
            </a:r>
            <a:r>
              <a:rPr lang="fr-FR" sz="1200" b="1" i="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pPr lvl="0"/>
            <a:r>
              <a:rPr lang="fr-FR" sz="1200" b="1" i="1" kern="1200" dirty="0">
                <a:solidFill>
                  <a:schemeClr val="tx1"/>
                </a:solidFill>
                <a:effectLst/>
                <a:latin typeface="+mn-lt"/>
                <a:ea typeface="+mn-ea"/>
                <a:cs typeface="+mn-cs"/>
              </a:rPr>
              <a:t>Bouton Cotutelle</a:t>
            </a:r>
            <a:r>
              <a:rPr lang="fr-FR" sz="1200" kern="1200" dirty="0">
                <a:solidFill>
                  <a:schemeClr val="tx1"/>
                </a:solidFill>
                <a:effectLst/>
                <a:latin typeface="+mn-lt"/>
                <a:ea typeface="+mn-ea"/>
                <a:cs typeface="+mn-cs"/>
              </a:rPr>
              <a:t> : Ce bouton permet d’accéder à la conversation « Cotutelle ». Il est accessible uniquement si le témoin Cotutelle est coché. Le libellé du bouton est en rouge et en gras lorsque des informations de cotutelle ont été renseignées pour la thèse.</a:t>
            </a:r>
          </a:p>
          <a:p>
            <a:pPr lvl="0"/>
            <a:r>
              <a:rPr lang="fr-FR" sz="1200" b="1" i="1" kern="1200" dirty="0">
                <a:solidFill>
                  <a:schemeClr val="tx1"/>
                </a:solidFill>
                <a:effectLst/>
                <a:latin typeface="+mn-lt"/>
                <a:ea typeface="+mn-ea"/>
                <a:cs typeface="+mn-cs"/>
              </a:rPr>
              <a:t>Bouton Titre d’accès</a:t>
            </a:r>
            <a:r>
              <a:rPr lang="fr-FR" sz="1200" kern="1200" dirty="0">
                <a:solidFill>
                  <a:schemeClr val="tx1"/>
                </a:solidFill>
                <a:effectLst/>
                <a:latin typeface="+mn-lt"/>
                <a:ea typeface="+mn-ea"/>
                <a:cs typeface="+mn-cs"/>
              </a:rPr>
              <a:t> : Ce bouton permet d’accéder à la conversation « Titre d’accès ». Il est accessible uniquement dans le contexte d’une thèse. Le libellé du bouton est en rouge et en gras lorsque des titres d’accès ont été renseignés pour la thèse.</a:t>
            </a:r>
          </a:p>
          <a:p>
            <a:pPr lvl="0"/>
            <a:r>
              <a:rPr lang="fr-FR" sz="1200" b="1" i="1" kern="1200" dirty="0">
                <a:solidFill>
                  <a:schemeClr val="tx1"/>
                </a:solidFill>
                <a:effectLst/>
                <a:latin typeface="+mn-lt"/>
                <a:ea typeface="+mn-ea"/>
                <a:cs typeface="+mn-cs"/>
              </a:rPr>
              <a:t>Bouton Organisation soutenance</a:t>
            </a:r>
            <a:r>
              <a:rPr lang="fr-FR" sz="1200" kern="1200" dirty="0">
                <a:solidFill>
                  <a:schemeClr val="tx1"/>
                </a:solidFill>
                <a:effectLst/>
                <a:latin typeface="+mn-lt"/>
                <a:ea typeface="+mn-ea"/>
                <a:cs typeface="+mn-cs"/>
              </a:rPr>
              <a:t> : Ce bouton permet d’accéder à la conversation ‘Organisation et résultat de soutenance’.</a:t>
            </a:r>
          </a:p>
          <a:p>
            <a:pPr lvl="0"/>
            <a:r>
              <a:rPr lang="fr-FR" sz="1200" b="1" i="1" kern="1200" dirty="0">
                <a:solidFill>
                  <a:schemeClr val="tx1"/>
                </a:solidFill>
                <a:effectLst/>
                <a:latin typeface="+mn-lt"/>
                <a:ea typeface="+mn-ea"/>
                <a:cs typeface="+mn-cs"/>
              </a:rPr>
              <a:t>Bouton OPI Thèse</a:t>
            </a:r>
            <a:r>
              <a:rPr lang="fr-FR" sz="1200" kern="1200" dirty="0">
                <a:solidFill>
                  <a:schemeClr val="tx1"/>
                </a:solidFill>
                <a:effectLst/>
                <a:latin typeface="+mn-lt"/>
                <a:ea typeface="+mn-ea"/>
                <a:cs typeface="+mn-cs"/>
              </a:rPr>
              <a:t> : Ce bouton est accessible uniquement si l’étudiant a été inscrit à un diplôme typé « thèse » pour l’année en cours dans le cadre d’une OPI, et si la thèse est à l’état en cours. Il permet de récupérer certaines données de la thèse renseignées via l’OPI.</a:t>
            </a:r>
          </a:p>
          <a:p>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18</a:t>
            </a:fld>
            <a:endParaRPr lang="fr-FR"/>
          </a:p>
        </p:txBody>
      </p:sp>
    </p:spTree>
    <p:extLst>
      <p:ext uri="{BB962C8B-B14F-4D97-AF65-F5344CB8AC3E}">
        <p14:creationId xmlns:p14="http://schemas.microsoft.com/office/powerpoint/2010/main" val="553063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19</a:t>
            </a:fld>
            <a:endParaRPr lang="fr-FR"/>
          </a:p>
        </p:txBody>
      </p:sp>
    </p:spTree>
    <p:extLst>
      <p:ext uri="{BB962C8B-B14F-4D97-AF65-F5344CB8AC3E}">
        <p14:creationId xmlns:p14="http://schemas.microsoft.com/office/powerpoint/2010/main" val="826548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20</a:t>
            </a:fld>
            <a:endParaRPr lang="fr-FR"/>
          </a:p>
        </p:txBody>
      </p:sp>
    </p:spTree>
    <p:extLst>
      <p:ext uri="{BB962C8B-B14F-4D97-AF65-F5344CB8AC3E}">
        <p14:creationId xmlns:p14="http://schemas.microsoft.com/office/powerpoint/2010/main" val="154423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3</a:t>
            </a:fld>
            <a:endParaRPr lang="fr-FR"/>
          </a:p>
        </p:txBody>
      </p:sp>
    </p:spTree>
    <p:extLst>
      <p:ext uri="{BB962C8B-B14F-4D97-AF65-F5344CB8AC3E}">
        <p14:creationId xmlns:p14="http://schemas.microsoft.com/office/powerpoint/2010/main" val="2671242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b="1" i="1" kern="1200" dirty="0">
                <a:solidFill>
                  <a:schemeClr val="tx1"/>
                </a:solidFill>
                <a:effectLst/>
                <a:latin typeface="+mn-lt"/>
                <a:ea typeface="+mn-ea"/>
                <a:cs typeface="+mn-cs"/>
              </a:rPr>
              <a:t>Année</a:t>
            </a:r>
            <a:r>
              <a:rPr lang="fr-FR" sz="1200" kern="1200" dirty="0">
                <a:solidFill>
                  <a:schemeClr val="tx1"/>
                </a:solidFill>
                <a:effectLst/>
                <a:latin typeface="+mn-lt"/>
                <a:ea typeface="+mn-ea"/>
                <a:cs typeface="+mn-cs"/>
              </a:rPr>
              <a:t> : L’année du résultat est initialisée lors de l’enregistrement de la thèse avec l’année de la dernière inscription administrative. Elle n’est pas modifiable.</a:t>
            </a:r>
          </a:p>
          <a:p>
            <a:pPr lvl="0"/>
            <a:r>
              <a:rPr lang="fr-FR" sz="1200" b="1" i="1" kern="1200" dirty="0">
                <a:solidFill>
                  <a:schemeClr val="tx1"/>
                </a:solidFill>
                <a:effectLst/>
                <a:latin typeface="+mn-lt"/>
                <a:ea typeface="+mn-ea"/>
                <a:cs typeface="+mn-cs"/>
              </a:rPr>
              <a:t>Résultat</a:t>
            </a:r>
            <a:r>
              <a:rPr lang="fr-FR" sz="1200" kern="1200" dirty="0">
                <a:solidFill>
                  <a:schemeClr val="tx1"/>
                </a:solidFill>
                <a:effectLst/>
                <a:latin typeface="+mn-lt"/>
                <a:ea typeface="+mn-ea"/>
                <a:cs typeface="+mn-cs"/>
              </a:rPr>
              <a:t> : Le résultat est saisissable si le témoin ‘Résultat attendu dans domaine thèse, H.D.R., D.R.T.’ est positionné dans les modalités de collecte de la version de diplôme.</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Le résultat d’un diplôme attendu dans thèse, H.D.R., D.R.T. peut être saisi directement ou saisi dans une liste de valeur des résultats (référentiel/Enseignement/résultat).</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La saisie d’un résultat déclenche le passage de l’état des travaux de ‘E’ en cours à ‘S’ soutenu.</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L’effacement du résultat saisi déclenche le passage de l’état des travaux de ‘S’ soutenu, à ‘E’ en cours.</a:t>
            </a:r>
          </a:p>
          <a:p>
            <a:pPr lvl="0"/>
            <a:r>
              <a:rPr lang="fr-FR" sz="1200" b="1" i="1" kern="1200" dirty="0">
                <a:solidFill>
                  <a:schemeClr val="tx1"/>
                </a:solidFill>
                <a:effectLst/>
                <a:latin typeface="+mn-lt"/>
                <a:ea typeface="+mn-ea"/>
                <a:cs typeface="+mn-cs"/>
              </a:rPr>
              <a:t>Mention</a:t>
            </a:r>
            <a:r>
              <a:rPr lang="fr-FR" sz="1200" kern="1200" dirty="0">
                <a:solidFill>
                  <a:schemeClr val="tx1"/>
                </a:solidFill>
                <a:effectLst/>
                <a:latin typeface="+mn-lt"/>
                <a:ea typeface="+mn-ea"/>
                <a:cs typeface="+mn-cs"/>
              </a:rPr>
              <a:t> : La mention peut être saisie si un résultat a été saisi, et si mention attendue est positionné (cf. modalités de collectes de la version de diplôme). Les mentions proposées sont celles de la configuration mention qui a été rattachée au diplôme dans les modalités de collectes.</a:t>
            </a:r>
          </a:p>
          <a:p>
            <a:pPr lvl="0"/>
            <a:r>
              <a:rPr lang="fr-FR" sz="1200" b="1" i="1" kern="1200" dirty="0">
                <a:solidFill>
                  <a:schemeClr val="tx1"/>
                </a:solidFill>
                <a:effectLst/>
                <a:latin typeface="+mn-lt"/>
                <a:ea typeface="+mn-ea"/>
                <a:cs typeface="+mn-cs"/>
              </a:rPr>
              <a:t>Témoin Délivrance autorisée</a:t>
            </a:r>
            <a:r>
              <a:rPr lang="fr-FR" sz="1200" kern="1200" dirty="0">
                <a:solidFill>
                  <a:schemeClr val="tx1"/>
                </a:solidFill>
                <a:effectLst/>
                <a:latin typeface="+mn-lt"/>
                <a:ea typeface="+mn-ea"/>
                <a:cs typeface="+mn-cs"/>
              </a:rPr>
              <a:t> : Le témoin délivrance autorisée est accessible seulement si un résultat positif est enregistré. La saisie d’un résultat négatif ou la suppression du résultat saisi décoche et grise la case à cocher délivrance autorisée.</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La saisie d'un avis de reproduction à 'OUI' coche automatiquement le témoin délivrance autorisée. Il est ensuite modifiable par l'utilisateur. </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Il est impossible de le cocher si l’étudiant n’est pas en règle avec sa situation militaire</a:t>
            </a:r>
          </a:p>
          <a:p>
            <a:pPr lvl="0"/>
            <a:r>
              <a:rPr lang="fr-FR" sz="1200" b="1" i="1" kern="1200" dirty="0">
                <a:solidFill>
                  <a:schemeClr val="tx1"/>
                </a:solidFill>
                <a:effectLst/>
                <a:latin typeface="+mn-lt"/>
                <a:ea typeface="+mn-ea"/>
                <a:cs typeface="+mn-cs"/>
              </a:rPr>
              <a:t>Témoin Label Européen</a:t>
            </a:r>
            <a:r>
              <a:rPr lang="fr-FR" sz="1200" kern="1200" dirty="0">
                <a:solidFill>
                  <a:schemeClr val="tx1"/>
                </a:solidFill>
                <a:effectLst/>
                <a:latin typeface="+mn-lt"/>
                <a:ea typeface="+mn-ea"/>
                <a:cs typeface="+mn-cs"/>
              </a:rPr>
              <a:t> : L’information label Européen est visible en consultation, elle n’apparaît pas sur les éditions.</a:t>
            </a:r>
          </a:p>
          <a:p>
            <a:pPr lvl="0"/>
            <a:r>
              <a:rPr lang="fr-FR" sz="1200" b="1" i="1" kern="1200" dirty="0">
                <a:solidFill>
                  <a:schemeClr val="tx1"/>
                </a:solidFill>
                <a:effectLst/>
                <a:latin typeface="+mn-lt"/>
                <a:ea typeface="+mn-ea"/>
                <a:cs typeface="+mn-cs"/>
              </a:rPr>
              <a:t>Avis de reproduction</a:t>
            </a:r>
            <a:r>
              <a:rPr lang="fr-FR" sz="1200" kern="1200" dirty="0">
                <a:solidFill>
                  <a:schemeClr val="tx1"/>
                </a:solidFill>
                <a:effectLst/>
                <a:latin typeface="+mn-lt"/>
                <a:ea typeface="+mn-ea"/>
                <a:cs typeface="+mn-cs"/>
              </a:rPr>
              <a:t> : L’information avis de reproduction est visible en consultation, elle n’apparaît pas sur les éditions. L'information avis de reproduction n'est pas accessible si un résultat négatif est saisi.</a:t>
            </a:r>
          </a:p>
          <a:p>
            <a:pPr lvl="0"/>
            <a:r>
              <a:rPr lang="fr-FR" sz="1200" b="1" i="1" kern="1200" dirty="0">
                <a:solidFill>
                  <a:schemeClr val="tx1"/>
                </a:solidFill>
                <a:effectLst/>
                <a:latin typeface="+mn-lt"/>
                <a:ea typeface="+mn-ea"/>
                <a:cs typeface="+mn-cs"/>
              </a:rPr>
              <a:t>Date fin de confidentialité</a:t>
            </a:r>
            <a:r>
              <a:rPr lang="fr-FR" sz="1200" kern="1200" dirty="0">
                <a:solidFill>
                  <a:schemeClr val="tx1"/>
                </a:solidFill>
                <a:effectLst/>
                <a:latin typeface="+mn-lt"/>
                <a:ea typeface="+mn-ea"/>
                <a:cs typeface="+mn-cs"/>
              </a:rPr>
              <a:t> : L’information Date fin confidentialité est visible en consultation, elle n’apparaît pas sur les éditions. Saisir une date au format JJ/MM/AAAA.</a:t>
            </a:r>
          </a:p>
          <a:p>
            <a:pPr lvl="0"/>
            <a:r>
              <a:rPr lang="fr-FR" sz="1200" b="1" i="1" kern="1200" dirty="0">
                <a:solidFill>
                  <a:schemeClr val="tx1"/>
                </a:solidFill>
                <a:effectLst/>
                <a:latin typeface="+mn-lt"/>
                <a:ea typeface="+mn-ea"/>
                <a:cs typeface="+mn-cs"/>
              </a:rPr>
              <a:t>Témoin Corrections effectuées</a:t>
            </a:r>
            <a:r>
              <a:rPr lang="fr-FR" sz="1200" kern="1200" dirty="0">
                <a:solidFill>
                  <a:schemeClr val="tx1"/>
                </a:solidFill>
                <a:effectLst/>
                <a:latin typeface="+mn-lt"/>
                <a:ea typeface="+mn-ea"/>
                <a:cs typeface="+mn-cs"/>
              </a:rPr>
              <a:t> : La case à cocher corrections effectuées est accessible uniquement si l’avis de reproduction est ‘Oui après corrections’. Le fait de cocher ‘corrections effectuées’ déclenche automatiquement le passage de l’avis de reproduction de ‘Oui après corrections’ à ‘Oui’ et réciproquement.</a:t>
            </a:r>
          </a:p>
          <a:p>
            <a:pPr lvl="0"/>
            <a:r>
              <a:rPr lang="fr-FR" sz="1200" b="1" i="1" kern="1200" dirty="0">
                <a:solidFill>
                  <a:schemeClr val="tx1"/>
                </a:solidFill>
                <a:effectLst/>
                <a:latin typeface="+mn-lt"/>
                <a:ea typeface="+mn-ea"/>
                <a:cs typeface="+mn-cs"/>
              </a:rPr>
              <a:t>Témoin Procès verbal de soutenance transmis </a:t>
            </a:r>
            <a:r>
              <a:rPr lang="fr-FR" sz="1200" kern="1200" dirty="0">
                <a:solidFill>
                  <a:schemeClr val="tx1"/>
                </a:solidFill>
                <a:effectLst/>
                <a:latin typeface="+mn-lt"/>
                <a:ea typeface="+mn-ea"/>
                <a:cs typeface="+mn-cs"/>
              </a:rPr>
              <a:t>: Témoin indiquant si le procès-verbal de soutenance a été transmis.</a:t>
            </a:r>
          </a:p>
          <a:p>
            <a:r>
              <a:rPr lang="fr-FR" sz="1200" b="1" i="1" kern="1200" dirty="0">
                <a:solidFill>
                  <a:schemeClr val="tx1"/>
                </a:solidFill>
                <a:effectLst/>
                <a:latin typeface="+mn-lt"/>
                <a:ea typeface="+mn-ea"/>
                <a:cs typeface="+mn-cs"/>
              </a:rPr>
              <a:t>Témoin Rapport de soutenance transmis </a:t>
            </a:r>
            <a:r>
              <a:rPr lang="fr-FR" sz="1200" kern="1200" dirty="0">
                <a:solidFill>
                  <a:schemeClr val="tx1"/>
                </a:solidFill>
                <a:effectLst/>
                <a:latin typeface="+mn-lt"/>
                <a:ea typeface="+mn-ea"/>
                <a:cs typeface="+mn-cs"/>
              </a:rPr>
              <a:t>: Témoin indiquant si le rapport de soutenance a été transmis</a:t>
            </a:r>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21</a:t>
            </a:fld>
            <a:endParaRPr lang="fr-FR"/>
          </a:p>
        </p:txBody>
      </p:sp>
    </p:spTree>
    <p:extLst>
      <p:ext uri="{BB962C8B-B14F-4D97-AF65-F5344CB8AC3E}">
        <p14:creationId xmlns:p14="http://schemas.microsoft.com/office/powerpoint/2010/main" val="2569343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22</a:t>
            </a:fld>
            <a:endParaRPr lang="fr-FR"/>
          </a:p>
        </p:txBody>
      </p:sp>
    </p:spTree>
    <p:extLst>
      <p:ext uri="{BB962C8B-B14F-4D97-AF65-F5344CB8AC3E}">
        <p14:creationId xmlns:p14="http://schemas.microsoft.com/office/powerpoint/2010/main" val="3908211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23</a:t>
            </a:fld>
            <a:endParaRPr lang="fr-FR"/>
          </a:p>
        </p:txBody>
      </p:sp>
    </p:spTree>
    <p:extLst>
      <p:ext uri="{BB962C8B-B14F-4D97-AF65-F5344CB8AC3E}">
        <p14:creationId xmlns:p14="http://schemas.microsoft.com/office/powerpoint/2010/main" val="950322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Cet outil permet de transférer à l’ABES les données propres au doctorant et à sa thèse (les travaux ne sont pas concernés par ce transfert) suite à un des événements de gestion déclencheurs suivants :</a:t>
            </a:r>
          </a:p>
          <a:p>
            <a:r>
              <a:rPr lang="fr-FR" sz="1200" kern="1200" dirty="0">
                <a:solidFill>
                  <a:schemeClr val="tx1"/>
                </a:solidFill>
                <a:effectLst/>
                <a:latin typeface="+mn-lt"/>
                <a:ea typeface="+mn-ea"/>
                <a:cs typeface="+mn-cs"/>
              </a:rPr>
              <a:t>- A l’enregistrement de la création de la thèse ou à l’enregistrement de la modification des données de la thèse (y compris abandon ou changement d’université lors du transfert d’arrivée de la thèse)  via un trigger sur toute modification de la table THESE_HDR_SOUT </a:t>
            </a:r>
          </a:p>
          <a:p>
            <a:r>
              <a:rPr lang="fr-FR" sz="1200" b="1" kern="1200" dirty="0">
                <a:solidFill>
                  <a:srgbClr val="FF0000"/>
                </a:solidFill>
                <a:effectLst/>
                <a:latin typeface="+mn-lt"/>
                <a:ea typeface="+mn-ea"/>
                <a:cs typeface="+mn-cs"/>
              </a:rPr>
              <a:t>Cas particulier : Dans le cas d’une copie de thèse, l’abandon de l’ancienne thèse ne doit pas générer de mouvement. Afin de gérer ce cas, l’écran enregistrement et interruption de thèses pilote la production de mouvement par le trigger à l’aide d’un témoin spécifique à la thèse. </a:t>
            </a:r>
          </a:p>
          <a:p>
            <a:r>
              <a:rPr lang="fr-FR" sz="1200" kern="1200" dirty="0">
                <a:solidFill>
                  <a:schemeClr val="tx1"/>
                </a:solidFill>
                <a:effectLst/>
                <a:latin typeface="+mn-lt"/>
                <a:ea typeface="+mn-ea"/>
                <a:cs typeface="+mn-cs"/>
              </a:rPr>
              <a:t>- A l’enregistrement de la saisie du résultat de soutenance positif de la thèse, via un traitement spécifique dans l’écran d’organisation de la soutenance.</a:t>
            </a:r>
          </a:p>
          <a:p>
            <a:r>
              <a:rPr lang="fr-FR" sz="1200" kern="1200" dirty="0">
                <a:solidFill>
                  <a:schemeClr val="tx1"/>
                </a:solidFill>
                <a:effectLst/>
                <a:latin typeface="+mn-lt"/>
                <a:ea typeface="+mn-ea"/>
                <a:cs typeface="+mn-cs"/>
              </a:rPr>
              <a:t>- A l’enregistrement de toutes modifications du bloc membre de jury de la thèse, via un traitement spécifique dans l’écran d’organisation de la soutenance.</a:t>
            </a:r>
          </a:p>
          <a:p>
            <a:r>
              <a:rPr lang="fr-FR" sz="1200" kern="1200" dirty="0">
                <a:solidFill>
                  <a:schemeClr val="tx1"/>
                </a:solidFill>
                <a:effectLst/>
                <a:latin typeface="+mn-lt"/>
                <a:ea typeface="+mn-ea"/>
                <a:cs typeface="+mn-cs"/>
              </a:rPr>
              <a:t>- A l’enregistrement des modifications des données individuelles « Nom patronymique, Nom d’usage, Premier prénom, Date de naissance ou Adresse mail personnelle » du doctorant dans le cadre d’une modification d’IA en présentiel d’un étudiant inscrit en thèse et ayant une thèse à l’état ‘E’ « en cours ».</a:t>
            </a:r>
          </a:p>
          <a:p>
            <a:r>
              <a:rPr lang="fr-FR" sz="1200" kern="1200" dirty="0">
                <a:solidFill>
                  <a:schemeClr val="tx1"/>
                </a:solidFill>
                <a:effectLst/>
                <a:latin typeface="+mn-lt"/>
                <a:ea typeface="+mn-ea"/>
                <a:cs typeface="+mn-cs"/>
              </a:rPr>
              <a:t>Les données à transmettre à l’ABES lors d’un évènement de gestion déclencheur sont stockées automatiquement dans des tables intermédiaires temporaires. Les travaux ne sont pas concernés par ce transfert et ne sont donc pas stockés en table de travail.</a:t>
            </a:r>
          </a:p>
          <a:p>
            <a:r>
              <a:rPr lang="fr-FR" sz="1200" kern="1200" dirty="0">
                <a:solidFill>
                  <a:schemeClr val="tx1"/>
                </a:solidFill>
                <a:effectLst/>
                <a:latin typeface="+mn-lt"/>
                <a:ea typeface="+mn-ea"/>
                <a:cs typeface="+mn-cs"/>
              </a:rPr>
              <a:t>Les données stockées sont transmises par l’exécution du batch de transfert des données de la thèse selon une fréquence définie.</a:t>
            </a:r>
          </a:p>
          <a:p>
            <a:r>
              <a:rPr lang="fr-FR" sz="1200" kern="1200" dirty="0">
                <a:solidFill>
                  <a:schemeClr val="tx1"/>
                </a:solidFill>
                <a:effectLst/>
                <a:latin typeface="+mn-lt"/>
                <a:ea typeface="+mn-ea"/>
                <a:cs typeface="+mn-cs"/>
              </a:rPr>
              <a:t>Lors de son exécution, le batch fait appel au web service de l’ABES pour la transmission des données stockées.</a:t>
            </a:r>
          </a:p>
          <a:p>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24</a:t>
            </a:fld>
            <a:endParaRPr lang="fr-FR"/>
          </a:p>
        </p:txBody>
      </p:sp>
    </p:spTree>
    <p:extLst>
      <p:ext uri="{BB962C8B-B14F-4D97-AF65-F5344CB8AC3E}">
        <p14:creationId xmlns:p14="http://schemas.microsoft.com/office/powerpoint/2010/main" val="957964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25</a:t>
            </a:fld>
            <a:endParaRPr lang="fr-FR"/>
          </a:p>
        </p:txBody>
      </p:sp>
    </p:spTree>
    <p:extLst>
      <p:ext uri="{BB962C8B-B14F-4D97-AF65-F5344CB8AC3E}">
        <p14:creationId xmlns:p14="http://schemas.microsoft.com/office/powerpoint/2010/main" val="4053271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	numéro INE de l’étudiant et clé INE de l’étudiant </a:t>
            </a:r>
            <a:r>
              <a:rPr lang="fr-FR" sz="1200" kern="1200" dirty="0">
                <a:solidFill>
                  <a:schemeClr val="tx1"/>
                </a:solidFill>
                <a:effectLst/>
                <a:latin typeface="+mn-lt"/>
                <a:ea typeface="+mn-ea"/>
                <a:cs typeface="+mn-cs"/>
                <a:sym typeface="Wingdings" panose="05000000000000000000" pitchFamily="2" charset="2"/>
              </a:rPr>
              <a:t> Attention dans le cas de changement d’INE (ancien INE) l’INE Maitre est transmis à l’ABES en lieu et place de son ancien INE</a:t>
            </a:r>
          </a:p>
          <a:p>
            <a:r>
              <a:rPr lang="fr-FR" sz="1200" kern="1200" dirty="0">
                <a:solidFill>
                  <a:schemeClr val="tx1"/>
                </a:solidFill>
                <a:effectLst/>
                <a:latin typeface="+mn-lt"/>
                <a:ea typeface="+mn-ea"/>
                <a:cs typeface="+mn-cs"/>
              </a:rPr>
              <a:t>-	code étudiant dans l’établissement</a:t>
            </a:r>
          </a:p>
          <a:p>
            <a:r>
              <a:rPr lang="fr-FR" sz="1200" kern="1200" dirty="0">
                <a:solidFill>
                  <a:schemeClr val="tx1"/>
                </a:solidFill>
                <a:effectLst/>
                <a:latin typeface="+mn-lt"/>
                <a:ea typeface="+mn-ea"/>
                <a:cs typeface="+mn-cs"/>
              </a:rPr>
              <a:t>-	code établissement de référence (Variable applicative)</a:t>
            </a:r>
          </a:p>
          <a:p>
            <a:r>
              <a:rPr lang="fr-FR" sz="1200" kern="1200" dirty="0">
                <a:solidFill>
                  <a:schemeClr val="tx1"/>
                </a:solidFill>
                <a:effectLst/>
                <a:latin typeface="+mn-lt"/>
                <a:ea typeface="+mn-ea"/>
                <a:cs typeface="+mn-cs"/>
              </a:rPr>
              <a:t>-	Nom patronymique du doctorant</a:t>
            </a:r>
          </a:p>
          <a:p>
            <a:r>
              <a:rPr lang="fr-FR" sz="1200" kern="1200" dirty="0">
                <a:solidFill>
                  <a:schemeClr val="tx1"/>
                </a:solidFill>
                <a:effectLst/>
                <a:latin typeface="+mn-lt"/>
                <a:ea typeface="+mn-ea"/>
                <a:cs typeface="+mn-cs"/>
              </a:rPr>
              <a:t>-	Nom d'usage (Le nom d'usage est obligatoire. S’il est absent dans apogée, le nom patronymique est copié dans le nom d'usage)</a:t>
            </a:r>
          </a:p>
          <a:p>
            <a:r>
              <a:rPr lang="fr-FR" sz="1200" kern="1200" dirty="0">
                <a:solidFill>
                  <a:schemeClr val="tx1"/>
                </a:solidFill>
                <a:effectLst/>
                <a:latin typeface="+mn-lt"/>
                <a:ea typeface="+mn-ea"/>
                <a:cs typeface="+mn-cs"/>
              </a:rPr>
              <a:t>-	Prénom du doctorant </a:t>
            </a:r>
            <a:r>
              <a:rPr lang="fr-FR" sz="1200" kern="1200" dirty="0">
                <a:solidFill>
                  <a:schemeClr val="tx1"/>
                </a:solidFill>
                <a:effectLst/>
                <a:latin typeface="+mn-lt"/>
                <a:ea typeface="+mn-ea"/>
                <a:cs typeface="+mn-cs"/>
                <a:sym typeface="Wingdings" panose="05000000000000000000" pitchFamily="2" charset="2"/>
              </a:rPr>
              <a:t> Attention non transfert du prénom d’état civil si l’étudiant utilise son prénom d’usage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Date de naissance du doctorant</a:t>
            </a:r>
          </a:p>
          <a:p>
            <a:r>
              <a:rPr lang="fr-FR" sz="1200" kern="1200" dirty="0">
                <a:solidFill>
                  <a:schemeClr val="tx1"/>
                </a:solidFill>
                <a:effectLst/>
                <a:latin typeface="+mn-lt"/>
                <a:ea typeface="+mn-ea"/>
                <a:cs typeface="+mn-cs"/>
              </a:rPr>
              <a:t>-	Adresse du doctorant (Concaténation des champs adresses "fixe" d'Apogée que l’adresse soit en France ou à l’étranger séparés par «, » virgule + espace)</a:t>
            </a:r>
          </a:p>
          <a:p>
            <a:r>
              <a:rPr lang="fr-FR" sz="1200" kern="1200" dirty="0">
                <a:solidFill>
                  <a:schemeClr val="tx1"/>
                </a:solidFill>
                <a:effectLst/>
                <a:latin typeface="+mn-lt"/>
                <a:ea typeface="+mn-ea"/>
                <a:cs typeface="+mn-cs"/>
              </a:rPr>
              <a:t>-	Code postal (00000 si adresse à l’étranger)</a:t>
            </a:r>
          </a:p>
          <a:p>
            <a:r>
              <a:rPr lang="fr-FR" sz="1200" kern="1200" dirty="0">
                <a:solidFill>
                  <a:schemeClr val="tx1"/>
                </a:solidFill>
                <a:effectLst/>
                <a:latin typeface="+mn-lt"/>
                <a:ea typeface="+mn-ea"/>
                <a:cs typeface="+mn-cs"/>
              </a:rPr>
              <a:t>-	Ville (Libellé de la ville ou acheminement étranger selon le cas)</a:t>
            </a:r>
          </a:p>
          <a:p>
            <a:r>
              <a:rPr lang="fr-FR" sz="1200" kern="1200" dirty="0">
                <a:solidFill>
                  <a:schemeClr val="tx1"/>
                </a:solidFill>
                <a:effectLst/>
                <a:latin typeface="+mn-lt"/>
                <a:ea typeface="+mn-ea"/>
                <a:cs typeface="+mn-cs"/>
              </a:rPr>
              <a:t>-	Code Pays</a:t>
            </a:r>
          </a:p>
          <a:p>
            <a:r>
              <a:rPr lang="fr-FR" sz="1200" kern="1200" dirty="0">
                <a:solidFill>
                  <a:schemeClr val="tx1"/>
                </a:solidFill>
                <a:effectLst/>
                <a:latin typeface="+mn-lt"/>
                <a:ea typeface="+mn-ea"/>
                <a:cs typeface="+mn-cs"/>
              </a:rPr>
              <a:t>-	Libellé Pays</a:t>
            </a:r>
          </a:p>
          <a:p>
            <a:r>
              <a:rPr lang="fr-FR" sz="1200" kern="1200" dirty="0">
                <a:solidFill>
                  <a:schemeClr val="tx1"/>
                </a:solidFill>
                <a:effectLst/>
                <a:latin typeface="+mn-lt"/>
                <a:ea typeface="+mn-ea"/>
                <a:cs typeface="+mn-cs"/>
              </a:rPr>
              <a:t>-	Adresse électronique personnelle ou Adresse électronique institutionnelle (Adresse électronique personnelle sinon adresse électronique institutionnelle)</a:t>
            </a:r>
          </a:p>
          <a:p>
            <a:r>
              <a:rPr lang="fr-FR" sz="1200" kern="1200" dirty="0">
                <a:solidFill>
                  <a:schemeClr val="tx1"/>
                </a:solidFill>
                <a:effectLst/>
                <a:latin typeface="+mn-lt"/>
                <a:ea typeface="+mn-ea"/>
                <a:cs typeface="+mn-cs"/>
              </a:rPr>
              <a:t>-	Téléphone fixe du doctorant</a:t>
            </a:r>
          </a:p>
          <a:p>
            <a:r>
              <a:rPr lang="fr-FR" sz="1200" kern="1200" dirty="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26</a:t>
            </a:fld>
            <a:endParaRPr lang="fr-FR"/>
          </a:p>
        </p:txBody>
      </p:sp>
    </p:spTree>
    <p:extLst>
      <p:ext uri="{BB962C8B-B14F-4D97-AF65-F5344CB8AC3E}">
        <p14:creationId xmlns:p14="http://schemas.microsoft.com/office/powerpoint/2010/main" val="3581067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	Date abandon de la thèse</a:t>
            </a:r>
          </a:p>
          <a:p>
            <a:r>
              <a:rPr lang="fr-FR" sz="1200" kern="1200" dirty="0">
                <a:solidFill>
                  <a:schemeClr val="tx1"/>
                </a:solidFill>
                <a:effectLst/>
                <a:latin typeface="+mn-lt"/>
                <a:ea typeface="+mn-ea"/>
                <a:cs typeface="+mn-cs"/>
              </a:rPr>
              <a:t>-	Code établissement d'origine en cas de changement d’université (transfert arrivée)</a:t>
            </a:r>
          </a:p>
          <a:p>
            <a:r>
              <a:rPr lang="fr-FR" sz="1200" kern="1200" dirty="0">
                <a:solidFill>
                  <a:schemeClr val="tx1"/>
                </a:solidFill>
                <a:effectLst/>
                <a:latin typeface="+mn-lt"/>
                <a:ea typeface="+mn-ea"/>
                <a:cs typeface="+mn-cs"/>
              </a:rPr>
              <a:t>-	Libellé établissement d'origine en cas de changement d’université (transfert arrivée)</a:t>
            </a:r>
          </a:p>
          <a:p>
            <a:r>
              <a:rPr lang="fr-FR" sz="1200" kern="1200" dirty="0">
                <a:solidFill>
                  <a:schemeClr val="tx1"/>
                </a:solidFill>
                <a:effectLst/>
                <a:latin typeface="+mn-lt"/>
                <a:ea typeface="+mn-ea"/>
                <a:cs typeface="+mn-cs"/>
              </a:rPr>
              <a:t>-	Date du changement en cas de changement d’université (transfert arrivée)  (=  date de 1ère inscription en doctorat dans l'établissement d'arrivée)</a:t>
            </a:r>
          </a:p>
          <a:p>
            <a:r>
              <a:rPr lang="fr-FR" sz="1200" kern="1200" dirty="0">
                <a:solidFill>
                  <a:schemeClr val="tx1"/>
                </a:solidFill>
                <a:effectLst/>
                <a:latin typeface="+mn-lt"/>
                <a:ea typeface="+mn-ea"/>
                <a:cs typeface="+mn-cs"/>
              </a:rPr>
              <a:t>-	Libellé établissement de référence</a:t>
            </a:r>
          </a:p>
          <a:p>
            <a:r>
              <a:rPr lang="fr-FR" sz="1200" kern="1200" dirty="0">
                <a:solidFill>
                  <a:schemeClr val="tx1"/>
                </a:solidFill>
                <a:effectLst/>
                <a:latin typeface="+mn-lt"/>
                <a:ea typeface="+mn-ea"/>
                <a:cs typeface="+mn-cs"/>
              </a:rPr>
              <a:t>-	Date d'inscription en doctorat dans l'établissement de référence (Date de 1 er inscription à la thèse dans l'établissement)</a:t>
            </a:r>
          </a:p>
          <a:p>
            <a:r>
              <a:rPr lang="fr-FR" sz="1200" kern="1200" dirty="0">
                <a:solidFill>
                  <a:schemeClr val="tx1"/>
                </a:solidFill>
                <a:effectLst/>
                <a:latin typeface="+mn-lt"/>
                <a:ea typeface="+mn-ea"/>
                <a:cs typeface="+mn-cs"/>
              </a:rPr>
              <a:t>-	Date d'inscription en doctorat (Date de 1er inscription à la thèse ou date de début de thèse dans établissement d'origine si changement d'université)</a:t>
            </a:r>
          </a:p>
          <a:p>
            <a:r>
              <a:rPr lang="fr-FR" sz="1200" kern="1200" dirty="0">
                <a:solidFill>
                  <a:schemeClr val="tx1"/>
                </a:solidFill>
                <a:effectLst/>
                <a:latin typeface="+mn-lt"/>
                <a:ea typeface="+mn-ea"/>
                <a:cs typeface="+mn-cs"/>
              </a:rPr>
              <a:t>-	Libellé Etablissement de soutenance (Libellé transmis si soutenance autorisée vaut « Oui » et si le code de l’établissement de soutenance est différent du code de l'établissement de référence)</a:t>
            </a:r>
          </a:p>
          <a:p>
            <a:r>
              <a:rPr lang="fr-FR" sz="1200" kern="1200" dirty="0">
                <a:solidFill>
                  <a:schemeClr val="tx1"/>
                </a:solidFill>
                <a:effectLst/>
                <a:latin typeface="+mn-lt"/>
                <a:ea typeface="+mn-ea"/>
                <a:cs typeface="+mn-cs"/>
              </a:rPr>
              <a:t>-	Date réelle de soutenance (date transmise uniquement si un résultat positif est renseigné pour la thèse)</a:t>
            </a:r>
          </a:p>
          <a:p>
            <a:r>
              <a:rPr lang="fr-FR" sz="1200" kern="1200" dirty="0">
                <a:solidFill>
                  <a:schemeClr val="tx1"/>
                </a:solidFill>
                <a:effectLst/>
                <a:latin typeface="+mn-lt"/>
                <a:ea typeface="+mn-ea"/>
                <a:cs typeface="+mn-cs"/>
              </a:rPr>
              <a:t>-	Date de fin de confidentialité (date transmise uniquement si un résultat positif est renseigné pour la thèse)</a:t>
            </a:r>
          </a:p>
          <a:p>
            <a:r>
              <a:rPr lang="fr-FR" sz="1200" kern="1200" dirty="0">
                <a:solidFill>
                  <a:schemeClr val="tx1"/>
                </a:solidFill>
                <a:effectLst/>
                <a:latin typeface="+mn-lt"/>
                <a:ea typeface="+mn-ea"/>
                <a:cs typeface="+mn-cs"/>
              </a:rPr>
              <a:t>-	Date prévisionnelle de soutenance</a:t>
            </a:r>
          </a:p>
          <a:p>
            <a:r>
              <a:rPr lang="fr-FR" sz="1200" kern="1200" dirty="0">
                <a:solidFill>
                  <a:schemeClr val="tx1"/>
                </a:solidFill>
                <a:effectLst/>
                <a:latin typeface="+mn-lt"/>
                <a:ea typeface="+mn-ea"/>
                <a:cs typeface="+mn-cs"/>
              </a:rPr>
              <a:t>-	Nom usuel du directeur et des co-directeurs de thèse sans distinction</a:t>
            </a:r>
          </a:p>
          <a:p>
            <a:r>
              <a:rPr lang="fr-FR" sz="1200" kern="1200" dirty="0">
                <a:solidFill>
                  <a:schemeClr val="tx1"/>
                </a:solidFill>
                <a:effectLst/>
                <a:latin typeface="+mn-lt"/>
                <a:ea typeface="+mn-ea"/>
                <a:cs typeface="+mn-cs"/>
              </a:rPr>
              <a:t>-	Prénom du directeur et des co-directeurs de thèse sans distinction</a:t>
            </a:r>
          </a:p>
          <a:p>
            <a:r>
              <a:rPr lang="fr-FR" sz="1200" kern="1200" dirty="0">
                <a:solidFill>
                  <a:schemeClr val="tx1"/>
                </a:solidFill>
                <a:effectLst/>
                <a:latin typeface="+mn-lt"/>
                <a:ea typeface="+mn-ea"/>
                <a:cs typeface="+mn-cs"/>
              </a:rPr>
              <a:t>-	Code diplôme SISE 41, la règle d’alimentation de cette donnée est la suivante : </a:t>
            </a:r>
          </a:p>
          <a:p>
            <a:r>
              <a:rPr lang="fr-FR" sz="1200" kern="1200" dirty="0">
                <a:solidFill>
                  <a:schemeClr val="tx1"/>
                </a:solidFill>
                <a:effectLst/>
                <a:latin typeface="+mn-lt"/>
                <a:ea typeface="+mn-ea"/>
                <a:cs typeface="+mn-cs"/>
              </a:rPr>
              <a:t>o	code de la discipline de la thèse si ce code commence par 41</a:t>
            </a:r>
          </a:p>
          <a:p>
            <a:r>
              <a:rPr lang="fr-FR" sz="1200" kern="1200" dirty="0">
                <a:solidFill>
                  <a:schemeClr val="tx1"/>
                </a:solidFill>
                <a:effectLst/>
                <a:latin typeface="+mn-lt"/>
                <a:ea typeface="+mn-ea"/>
                <a:cs typeface="+mn-cs"/>
              </a:rPr>
              <a:t>o	sinon code diplôme SISE de la version de diplôme si ce code commence par 41</a:t>
            </a:r>
          </a:p>
          <a:p>
            <a:r>
              <a:rPr lang="fr-FR" sz="1200" kern="1200" dirty="0">
                <a:solidFill>
                  <a:schemeClr val="tx1"/>
                </a:solidFill>
                <a:effectLst/>
                <a:latin typeface="+mn-lt"/>
                <a:ea typeface="+mn-ea"/>
                <a:cs typeface="+mn-cs"/>
              </a:rPr>
              <a:t>o	sinon vide.</a:t>
            </a:r>
          </a:p>
          <a:p>
            <a:r>
              <a:rPr lang="fr-FR" sz="1200" kern="1200" dirty="0">
                <a:solidFill>
                  <a:schemeClr val="tx1"/>
                </a:solidFill>
                <a:effectLst/>
                <a:latin typeface="+mn-lt"/>
                <a:ea typeface="+mn-ea"/>
                <a:cs typeface="+mn-cs"/>
              </a:rPr>
              <a:t>-	Code diplôme SISE 42, la règle d’alimentation de cette donnée est la suivante :</a:t>
            </a:r>
          </a:p>
          <a:p>
            <a:r>
              <a:rPr lang="fr-FR" sz="1200" kern="1200" dirty="0">
                <a:solidFill>
                  <a:schemeClr val="tx1"/>
                </a:solidFill>
                <a:effectLst/>
                <a:latin typeface="+mn-lt"/>
                <a:ea typeface="+mn-ea"/>
                <a:cs typeface="+mn-cs"/>
              </a:rPr>
              <a:t>o	code de la discipline de la thèse si ce code commence par 42</a:t>
            </a:r>
          </a:p>
          <a:p>
            <a:r>
              <a:rPr lang="fr-FR" sz="1200" kern="1200" dirty="0">
                <a:solidFill>
                  <a:schemeClr val="tx1"/>
                </a:solidFill>
                <a:effectLst/>
                <a:latin typeface="+mn-lt"/>
                <a:ea typeface="+mn-ea"/>
                <a:cs typeface="+mn-cs"/>
              </a:rPr>
              <a:t>o	sinon code diplôme SISE de la version de diplôme si ce code commence par 42</a:t>
            </a:r>
          </a:p>
          <a:p>
            <a:r>
              <a:rPr lang="fr-FR" sz="1200" kern="1200" dirty="0">
                <a:solidFill>
                  <a:schemeClr val="tx1"/>
                </a:solidFill>
                <a:effectLst/>
                <a:latin typeface="+mn-lt"/>
                <a:ea typeface="+mn-ea"/>
                <a:cs typeface="+mn-cs"/>
              </a:rPr>
              <a:t>o	sinon vide.</a:t>
            </a:r>
          </a:p>
          <a:p>
            <a:r>
              <a:rPr lang="fr-FR" sz="1200" kern="1200" dirty="0">
                <a:solidFill>
                  <a:schemeClr val="tx1"/>
                </a:solidFill>
                <a:effectLst/>
                <a:latin typeface="+mn-lt"/>
                <a:ea typeface="+mn-ea"/>
                <a:cs typeface="+mn-cs"/>
              </a:rPr>
              <a:t>-	Intitulé de la Discipline de la thèse  : la discipline de la thèse est exprimée dans Apogée par le </a:t>
            </a:r>
            <a:r>
              <a:rPr lang="fr-FR" sz="1200" kern="1200" dirty="0" err="1">
                <a:solidFill>
                  <a:schemeClr val="tx1"/>
                </a:solidFill>
                <a:effectLst/>
                <a:latin typeface="+mn-lt"/>
                <a:ea typeface="+mn-ea"/>
                <a:cs typeface="+mn-cs"/>
              </a:rPr>
              <a:t>diplome</a:t>
            </a:r>
            <a:r>
              <a:rPr lang="fr-FR" sz="1200" kern="1200" dirty="0">
                <a:solidFill>
                  <a:schemeClr val="tx1"/>
                </a:solidFill>
                <a:effectLst/>
                <a:latin typeface="+mn-lt"/>
                <a:ea typeface="+mn-ea"/>
                <a:cs typeface="+mn-cs"/>
              </a:rPr>
              <a:t> SISE. Si la discipline n’est pas renseignée dans l’écran de thèse, on transmet l’intitulé SISE porté par le diplôme.</a:t>
            </a:r>
          </a:p>
          <a:p>
            <a:r>
              <a:rPr lang="fr-FR" sz="1200" kern="1200" dirty="0">
                <a:solidFill>
                  <a:schemeClr val="tx1"/>
                </a:solidFill>
                <a:effectLst/>
                <a:latin typeface="+mn-lt"/>
                <a:ea typeface="+mn-ea"/>
                <a:cs typeface="+mn-cs"/>
              </a:rPr>
              <a:t>-	Code Section CNU</a:t>
            </a:r>
          </a:p>
          <a:p>
            <a:r>
              <a:rPr lang="fr-FR" sz="1200" kern="1200" dirty="0">
                <a:solidFill>
                  <a:schemeClr val="tx1"/>
                </a:solidFill>
                <a:effectLst/>
                <a:latin typeface="+mn-lt"/>
                <a:ea typeface="+mn-ea"/>
                <a:cs typeface="+mn-cs"/>
              </a:rPr>
              <a:t>-	Libellé Section CNU</a:t>
            </a:r>
          </a:p>
          <a:p>
            <a:r>
              <a:rPr lang="fr-FR" sz="1200" kern="1200" dirty="0">
                <a:solidFill>
                  <a:schemeClr val="tx1"/>
                </a:solidFill>
                <a:effectLst/>
                <a:latin typeface="+mn-lt"/>
                <a:ea typeface="+mn-ea"/>
                <a:cs typeface="+mn-cs"/>
              </a:rPr>
              <a:t>-	Libellé secteur disciplinaire</a:t>
            </a:r>
          </a:p>
          <a:p>
            <a:r>
              <a:rPr lang="fr-FR" sz="1200" kern="1200" dirty="0">
                <a:solidFill>
                  <a:schemeClr val="tx1"/>
                </a:solidFill>
                <a:effectLst/>
                <a:latin typeface="+mn-lt"/>
                <a:ea typeface="+mn-ea"/>
                <a:cs typeface="+mn-cs"/>
              </a:rPr>
              <a:t>-	Code langue du sujet (norme Iso, envoyer français soit ‘</a:t>
            </a:r>
            <a:r>
              <a:rPr lang="fr-FR" sz="1200" kern="1200" dirty="0" err="1">
                <a:solidFill>
                  <a:schemeClr val="tx1"/>
                </a:solidFill>
                <a:effectLst/>
                <a:latin typeface="+mn-lt"/>
                <a:ea typeface="+mn-ea"/>
                <a:cs typeface="+mn-cs"/>
              </a:rPr>
              <a:t>fr</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	Sujet de la thèse</a:t>
            </a:r>
          </a:p>
          <a:p>
            <a:r>
              <a:rPr lang="fr-FR" sz="1200" kern="1200" dirty="0">
                <a:solidFill>
                  <a:schemeClr val="tx1"/>
                </a:solidFill>
                <a:effectLst/>
                <a:latin typeface="+mn-lt"/>
                <a:ea typeface="+mn-ea"/>
                <a:cs typeface="+mn-cs"/>
              </a:rPr>
              <a:t>-	Code Langue du sujet en langue étrangère (norme Iso)</a:t>
            </a:r>
          </a:p>
          <a:p>
            <a:r>
              <a:rPr lang="fr-FR" sz="1200" kern="1200" dirty="0">
                <a:solidFill>
                  <a:schemeClr val="tx1"/>
                </a:solidFill>
                <a:effectLst/>
                <a:latin typeface="+mn-lt"/>
                <a:ea typeface="+mn-ea"/>
                <a:cs typeface="+mn-cs"/>
              </a:rPr>
              <a:t>-	Sujet de la thèse en langue étrangère</a:t>
            </a:r>
          </a:p>
          <a:p>
            <a:r>
              <a:rPr lang="fr-FR" sz="1200" kern="1200" dirty="0">
                <a:solidFill>
                  <a:schemeClr val="tx1"/>
                </a:solidFill>
                <a:effectLst/>
                <a:latin typeface="+mn-lt"/>
                <a:ea typeface="+mn-ea"/>
                <a:cs typeface="+mn-cs"/>
              </a:rPr>
              <a:t>-	Code national école doctorale</a:t>
            </a:r>
          </a:p>
          <a:p>
            <a:r>
              <a:rPr lang="fr-FR" sz="1200" kern="1200" dirty="0">
                <a:solidFill>
                  <a:schemeClr val="tx1"/>
                </a:solidFill>
                <a:effectLst/>
                <a:latin typeface="+mn-lt"/>
                <a:ea typeface="+mn-ea"/>
                <a:cs typeface="+mn-cs"/>
              </a:rPr>
              <a:t>-	Libellé école doctorale</a:t>
            </a:r>
          </a:p>
          <a:p>
            <a:r>
              <a:rPr lang="fr-FR" sz="1200" kern="1200" dirty="0">
                <a:solidFill>
                  <a:schemeClr val="tx1"/>
                </a:solidFill>
                <a:effectLst/>
                <a:latin typeface="+mn-lt"/>
                <a:ea typeface="+mn-ea"/>
                <a:cs typeface="+mn-cs"/>
              </a:rPr>
              <a:t>-	Libellé du diplôme</a:t>
            </a:r>
          </a:p>
          <a:p>
            <a:r>
              <a:rPr lang="fr-FR" sz="1200" kern="1200" dirty="0">
                <a:solidFill>
                  <a:schemeClr val="tx1"/>
                </a:solidFill>
                <a:effectLst/>
                <a:latin typeface="+mn-lt"/>
                <a:ea typeface="+mn-ea"/>
                <a:cs typeface="+mn-cs"/>
              </a:rPr>
              <a:t>-	Libellé de l'établissement de cotutelle</a:t>
            </a:r>
          </a:p>
          <a:p>
            <a:r>
              <a:rPr lang="fr-FR" sz="1200" kern="1200" dirty="0">
                <a:solidFill>
                  <a:schemeClr val="tx1"/>
                </a:solidFill>
                <a:effectLst/>
                <a:latin typeface="+mn-lt"/>
                <a:ea typeface="+mn-ea"/>
                <a:cs typeface="+mn-cs"/>
              </a:rPr>
              <a:t>-	Libellé unité de recherche</a:t>
            </a:r>
          </a:p>
          <a:p>
            <a:r>
              <a:rPr lang="fr-FR" sz="1200" kern="1200" dirty="0">
                <a:solidFill>
                  <a:schemeClr val="tx1"/>
                </a:solidFill>
                <a:effectLst/>
                <a:latin typeface="+mn-lt"/>
                <a:ea typeface="+mn-ea"/>
                <a:cs typeface="+mn-cs"/>
              </a:rPr>
              <a:t>-	Liste des membres du jury (comprend tous les rapporteurs et tous les membres du jury)</a:t>
            </a:r>
          </a:p>
          <a:p>
            <a:r>
              <a:rPr lang="fr-FR" sz="1200" kern="1200" dirty="0">
                <a:solidFill>
                  <a:schemeClr val="tx1"/>
                </a:solidFill>
                <a:effectLst/>
                <a:latin typeface="+mn-lt"/>
                <a:ea typeface="+mn-ea"/>
                <a:cs typeface="+mn-cs"/>
              </a:rPr>
              <a:t>o	Nom membre jury</a:t>
            </a:r>
          </a:p>
          <a:p>
            <a:r>
              <a:rPr lang="fr-FR" sz="1200" kern="1200" dirty="0">
                <a:solidFill>
                  <a:schemeClr val="tx1"/>
                </a:solidFill>
                <a:effectLst/>
                <a:latin typeface="+mn-lt"/>
                <a:ea typeface="+mn-ea"/>
                <a:cs typeface="+mn-cs"/>
              </a:rPr>
              <a:t>o	Prénom membre jury</a:t>
            </a:r>
          </a:p>
          <a:p>
            <a:r>
              <a:rPr lang="fr-FR" sz="1200" kern="1200" dirty="0">
                <a:solidFill>
                  <a:schemeClr val="tx1"/>
                </a:solidFill>
                <a:effectLst/>
                <a:latin typeface="+mn-lt"/>
                <a:ea typeface="+mn-ea"/>
                <a:cs typeface="+mn-cs"/>
              </a:rPr>
              <a:t>o	Identifiant rôle du jury (si P ce jury est envoyé à l’ABES en tant que président(e), si R il est envoyé à l’ABES en tant que rapporteur(e), sinon il est envoyé à l’ABES en tant que membre)</a:t>
            </a:r>
          </a:p>
          <a:p>
            <a:r>
              <a:rPr lang="fr-FR" sz="1200" kern="1200" dirty="0">
                <a:solidFill>
                  <a:schemeClr val="tx1"/>
                </a:solidFill>
                <a:effectLst/>
                <a:latin typeface="+mn-lt"/>
                <a:ea typeface="+mn-ea"/>
                <a:cs typeface="+mn-cs"/>
              </a:rPr>
              <a:t>-	Date et heure de mise à jour de la table</a:t>
            </a:r>
          </a:p>
          <a:p>
            <a:r>
              <a:rPr lang="fr-FR" sz="1200" kern="1200" dirty="0">
                <a:solidFill>
                  <a:schemeClr val="tx1"/>
                </a:solidFill>
                <a:effectLst/>
                <a:latin typeface="+mn-lt"/>
                <a:ea typeface="+mn-ea"/>
                <a:cs typeface="+mn-cs"/>
              </a:rPr>
              <a:t>-	Etat du transfert des données (Vide -&gt; A transmettre ou ‘T’-&gt; Transmis ou ‘E’-&gt;Echec)</a:t>
            </a:r>
          </a:p>
          <a:p>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27</a:t>
            </a:fld>
            <a:endParaRPr lang="fr-FR"/>
          </a:p>
        </p:txBody>
      </p:sp>
    </p:spTree>
    <p:extLst>
      <p:ext uri="{BB962C8B-B14F-4D97-AF65-F5344CB8AC3E}">
        <p14:creationId xmlns:p14="http://schemas.microsoft.com/office/powerpoint/2010/main" val="1474444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	Liste des membres du jury (comprend tous les rapporteurs et tous les membres du jury)</a:t>
            </a:r>
          </a:p>
          <a:p>
            <a:r>
              <a:rPr lang="fr-FR" sz="1200" kern="1200" dirty="0">
                <a:solidFill>
                  <a:schemeClr val="tx1"/>
                </a:solidFill>
                <a:effectLst/>
                <a:latin typeface="+mn-lt"/>
                <a:ea typeface="+mn-ea"/>
                <a:cs typeface="+mn-cs"/>
              </a:rPr>
              <a:t>o	Nom membre jury</a:t>
            </a:r>
          </a:p>
          <a:p>
            <a:r>
              <a:rPr lang="fr-FR" sz="1200" kern="1200" dirty="0">
                <a:solidFill>
                  <a:schemeClr val="tx1"/>
                </a:solidFill>
                <a:effectLst/>
                <a:latin typeface="+mn-lt"/>
                <a:ea typeface="+mn-ea"/>
                <a:cs typeface="+mn-cs"/>
              </a:rPr>
              <a:t>o	Prénom membre jury</a:t>
            </a:r>
          </a:p>
          <a:p>
            <a:r>
              <a:rPr lang="fr-FR" sz="1200" kern="1200" dirty="0">
                <a:solidFill>
                  <a:schemeClr val="tx1"/>
                </a:solidFill>
                <a:effectLst/>
                <a:latin typeface="+mn-lt"/>
                <a:ea typeface="+mn-ea"/>
                <a:cs typeface="+mn-cs"/>
              </a:rPr>
              <a:t>o	Identifiant rôle du jury (si P ce jury est envoyé à l’ABES en tant que président(e), si R il est envoyé à l’ABES en tant que rapporteur(e), sinon il est envoyé à l’ABES en tant que membre)</a:t>
            </a:r>
          </a:p>
          <a:p>
            <a:r>
              <a:rPr lang="fr-FR" sz="1200" kern="1200" dirty="0">
                <a:solidFill>
                  <a:schemeClr val="tx1"/>
                </a:solidFill>
                <a:effectLst/>
                <a:latin typeface="+mn-lt"/>
                <a:ea typeface="+mn-ea"/>
                <a:cs typeface="+mn-cs"/>
              </a:rPr>
              <a:t>-	Date et heure de mise à jour de la table</a:t>
            </a:r>
          </a:p>
          <a:p>
            <a:r>
              <a:rPr lang="fr-FR" sz="1200" kern="1200" dirty="0">
                <a:solidFill>
                  <a:schemeClr val="tx1"/>
                </a:solidFill>
                <a:effectLst/>
                <a:latin typeface="+mn-lt"/>
                <a:ea typeface="+mn-ea"/>
                <a:cs typeface="+mn-cs"/>
              </a:rPr>
              <a:t>-	Etat du transfert des données (Vide -&gt; A transmettre ou ‘T’-&gt; Transmis ou ‘E’-&gt;Echec)</a:t>
            </a:r>
          </a:p>
          <a:p>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28</a:t>
            </a:fld>
            <a:endParaRPr lang="fr-FR"/>
          </a:p>
        </p:txBody>
      </p:sp>
    </p:spTree>
    <p:extLst>
      <p:ext uri="{BB962C8B-B14F-4D97-AF65-F5344CB8AC3E}">
        <p14:creationId xmlns:p14="http://schemas.microsoft.com/office/powerpoint/2010/main" val="3882928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29</a:t>
            </a:fld>
            <a:endParaRPr lang="fr-FR"/>
          </a:p>
        </p:txBody>
      </p:sp>
    </p:spTree>
    <p:extLst>
      <p:ext uri="{BB962C8B-B14F-4D97-AF65-F5344CB8AC3E}">
        <p14:creationId xmlns:p14="http://schemas.microsoft.com/office/powerpoint/2010/main" val="4167514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Derrière le CCSD : HAL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HAL science ouverte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err="1">
                <a:solidFill>
                  <a:srgbClr val="00005F"/>
                </a:solidFill>
                <a:latin typeface="PMUQRK+CCSD_manrope"/>
              </a:rPr>
              <a:t>Scienceconf</a:t>
            </a:r>
            <a:r>
              <a:rPr lang="fr-FR" sz="1800" b="0" dirty="0">
                <a:solidFill>
                  <a:srgbClr val="00005F"/>
                </a:solidFill>
                <a:latin typeface="PMUQRK+CCSD_manrope"/>
              </a:rPr>
              <a:t> (gestion de conférences)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err="1">
                <a:solidFill>
                  <a:srgbClr val="00005F"/>
                </a:solidFill>
                <a:latin typeface="PMUQRK+CCSD_manrope"/>
              </a:rPr>
              <a:t>Episciences</a:t>
            </a:r>
            <a:r>
              <a:rPr lang="fr-FR" sz="1800" b="0" dirty="0">
                <a:solidFill>
                  <a:srgbClr val="00005F"/>
                </a:solidFill>
                <a:latin typeface="PMUQRK+CCSD_manrope"/>
              </a:rPr>
              <a:t> (revues en accès libre)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dirty="0">
              <a:solidFill>
                <a:srgbClr val="00005F"/>
              </a:solidFill>
              <a:latin typeface="PMUQRK+CCSD_manrop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err="1">
                <a:solidFill>
                  <a:srgbClr val="00005F"/>
                </a:solidFill>
                <a:latin typeface="PMUQRK+CCSD_manrope"/>
              </a:rPr>
              <a:t>ArXiv</a:t>
            </a:r>
            <a:r>
              <a:rPr lang="fr-FR" sz="1800" b="0" dirty="0">
                <a:solidFill>
                  <a:srgbClr val="00005F"/>
                </a:solidFill>
                <a:latin typeface="PMUQRK+CCSD_manrope"/>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a:t>archive ouverte de prépublications électroniques d'articles scientifiques dans les domaines de la physique, des mathématiques, de l'informatique, de la biologie quantitative, de la finance quantitative, de la statistique, de l'ingénierie électrique et des systèmes, et de l'économie</a:t>
            </a:r>
            <a:endParaRPr lang="fr-FR" sz="1800" b="0" dirty="0">
              <a:solidFill>
                <a:srgbClr val="00005F"/>
              </a:solidFill>
              <a:latin typeface="PMUQRK+CCSD_manrop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dirty="0">
              <a:solidFill>
                <a:srgbClr val="00005F"/>
              </a:solidFill>
              <a:latin typeface="PMUQRK+CCSD_manrope"/>
            </a:endParaRP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6B291-2FFE-6C4A-9D36-9F0C9FA8C68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926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4</a:t>
            </a:fld>
            <a:endParaRPr lang="fr-FR"/>
          </a:p>
        </p:txBody>
      </p:sp>
    </p:spTree>
    <p:extLst>
      <p:ext uri="{BB962C8B-B14F-4D97-AF65-F5344CB8AC3E}">
        <p14:creationId xmlns:p14="http://schemas.microsoft.com/office/powerpoint/2010/main" val="2305925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Loi pour une république numérique </a:t>
            </a:r>
            <a:r>
              <a:rPr lang="fr-FR" dirty="0"/>
              <a:t>(2016)</a:t>
            </a:r>
          </a:p>
          <a:p>
            <a:r>
              <a:rPr lang="fr-FR" dirty="0">
                <a:hlinkClick r:id="rId3"/>
              </a:rPr>
              <a:t>Article 30</a:t>
            </a:r>
            <a:endParaRPr lang="fr-FR" dirty="0"/>
          </a:p>
          <a:p>
            <a:r>
              <a:rPr lang="fr-FR" dirty="0"/>
              <a:t/>
            </a:r>
            <a:br>
              <a:rPr lang="fr-FR" dirty="0"/>
            </a:br>
            <a:r>
              <a:rPr lang="fr-FR" dirty="0"/>
              <a:t>Le chapitre III du titre III du livre V du code de la recherche est complété par un article L. 533-4 ainsi rédigé : </a:t>
            </a:r>
          </a:p>
          <a:p>
            <a:r>
              <a:rPr lang="fr-FR" dirty="0"/>
              <a:t/>
            </a:r>
            <a:br>
              <a:rPr lang="fr-FR" dirty="0"/>
            </a:br>
            <a:r>
              <a:rPr lang="fr-FR" dirty="0"/>
              <a:t>« Art. L. 533-4.-I.-Lorsqu'un écrit scientifique issu d'une activité de recherche </a:t>
            </a:r>
            <a:r>
              <a:rPr lang="fr-FR" b="1" dirty="0"/>
              <a:t>financée au moins pour moitié par des dotations de l'Etat</a:t>
            </a:r>
            <a:r>
              <a:rPr lang="fr-FR" dirty="0"/>
              <a:t>, des collectivités territoriales ou des établissements publics, par des subventions d'agences de financement nationales ou par des fonds de l'Union européenne est publié dans un périodique paraissant au moins une fois par an, son auteur dispose, même après avoir accordé des droits exclusifs à un éditeur, du droit de mettre à disposition gratuitement dans un format ouvert, par voie numérique, sous réserve de l'accord des éventuels coauteurs, la version finale de son manuscrit acceptée pour publication, dès lors que l'éditeur met lui-même celle-ci gratuitement à disposition par voie numérique ou, à défaut, à l'expiration d'un délai courant à compter de la date de la première publication. Ce délai est au maximum de six mois pour une publication dans le domaine des sciences, de la technique et de la médecine et de douze mois dans celui des sciences humaines et sociales. </a:t>
            </a:r>
            <a:br>
              <a:rPr lang="fr-FR" dirty="0"/>
            </a:br>
            <a:r>
              <a:rPr lang="fr-FR" dirty="0"/>
              <a:t>« La version mise à disposition en application du premier alinéa ne peut faire l'objet d'une exploitation dans le cadre d'une activité d'édition à caractère commercial. </a:t>
            </a:r>
            <a:br>
              <a:rPr lang="fr-FR" dirty="0"/>
            </a:br>
            <a:r>
              <a:rPr lang="fr-FR" dirty="0"/>
              <a:t>« II.-Dès lors que les données issues d'une activité de recherche financée au moins pour moitié par des dotations de l'Etat, des collectivités territoriales, des établissements publics, des subventions d'agences de financement nationales ou par des fonds de l'Union européenne ne sont pas protégées par un droit spécifique ou une réglementation particulière et qu'elles ont été rendues publiques par le chercheur, l'établissement ou l'organisme de recherche, leur réutilisation est libre. </a:t>
            </a:r>
            <a:br>
              <a:rPr lang="fr-FR" dirty="0"/>
            </a:br>
            <a:r>
              <a:rPr lang="fr-FR" dirty="0"/>
              <a:t>« III.-L'éditeur d'un écrit scientifique mentionné au I ne peut limiter la réutilisation des données de la recherche rendues publiques dans le cadre de sa publication. </a:t>
            </a:r>
            <a:br>
              <a:rPr lang="fr-FR" dirty="0"/>
            </a:br>
            <a:r>
              <a:rPr lang="fr-FR" dirty="0"/>
              <a:t>« IV.-Les dispositions du présent article sont d'ordre public et toute clause contraire à celles-ci est réputée non écrite. »</a:t>
            </a:r>
          </a:p>
          <a:p>
            <a:endParaRPr lang="fr-FR" dirty="0"/>
          </a:p>
          <a:p>
            <a:endParaRPr lang="fr-FR" dirty="0"/>
          </a:p>
          <a:p>
            <a:r>
              <a:rPr lang="fr-FR" b="1" dirty="0"/>
              <a:t>PNSO</a:t>
            </a:r>
          </a:p>
          <a:p>
            <a:r>
              <a:rPr lang="fr-FR" dirty="0"/>
              <a:t>« La science ouverte est la diffusion sans entrave des publications et des données de la recherche. Elle s’appuie sur l’opportunité que représente la mutation numérique pour développer l’accès ouvert aux publications et – autant que possible – aux données de la recherche. »</a:t>
            </a:r>
          </a:p>
          <a:p>
            <a:r>
              <a:rPr lang="fr-FR" dirty="0"/>
              <a:t>Axe 1 du PNSO (publication)</a:t>
            </a:r>
          </a:p>
          <a:p>
            <a:r>
              <a:rPr lang="fr-FR" sz="1800" b="1" dirty="0">
                <a:solidFill>
                  <a:srgbClr val="00005F"/>
                </a:solidFill>
                <a:latin typeface="CCSDmanrope"/>
              </a:rPr>
              <a:t>« L’ouverture des publications scientifiques doit devenir la pratique par défaut </a:t>
            </a:r>
            <a:r>
              <a:rPr lang="fr-FR" sz="1800" b="0" dirty="0">
                <a:solidFill>
                  <a:srgbClr val="00005F"/>
                </a:solidFill>
                <a:latin typeface="PMUQRK+CCSD_manrope"/>
              </a:rPr>
              <a:t>aussi vite que possible.</a:t>
            </a:r>
          </a:p>
          <a:p>
            <a:r>
              <a:rPr lang="fr-FR" sz="1800" b="0" dirty="0">
                <a:solidFill>
                  <a:srgbClr val="00005F"/>
                </a:solidFill>
                <a:latin typeface="PMUQRK+CCSD_manrope"/>
              </a:rPr>
              <a:t>Pour engager cette dynamique, les publications issues de recherches financées au moyen d</a:t>
            </a:r>
            <a:r>
              <a:rPr lang="fr-FR" sz="1800" b="0" dirty="0">
                <a:solidFill>
                  <a:srgbClr val="00005F"/>
                </a:solidFill>
                <a:latin typeface="CCSDmanrope"/>
              </a:rPr>
              <a:t>’appels à projets sur fonds publics seront obligatoirement mises à disposition en accès ouvert, […] </a:t>
            </a:r>
            <a:r>
              <a:rPr lang="fr-FR" sz="1800" b="1" dirty="0">
                <a:solidFill>
                  <a:srgbClr val="00005F"/>
                </a:solidFill>
                <a:latin typeface="CCSDmanrope"/>
              </a:rPr>
              <a:t>soit par dépôt dans une archive ouverte publique comme HAL</a:t>
            </a:r>
            <a:r>
              <a:rPr lang="fr-FR" sz="1800" b="0" dirty="0">
                <a:solidFill>
                  <a:srgbClr val="00005F"/>
                </a:solidFill>
                <a:latin typeface="PMUQRK+CCSD_manrope"/>
              </a:rPr>
              <a:t>.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6B291-2FFE-6C4A-9D36-9F0C9FA8C68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138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Loi pour une république numérique </a:t>
            </a:r>
            <a:r>
              <a:rPr lang="fr-FR" dirty="0"/>
              <a:t>(2016)</a:t>
            </a:r>
          </a:p>
          <a:p>
            <a:r>
              <a:rPr lang="fr-FR" dirty="0">
                <a:hlinkClick r:id="rId3"/>
              </a:rPr>
              <a:t>Article 30</a:t>
            </a:r>
            <a:endParaRPr lang="fr-FR" dirty="0"/>
          </a:p>
          <a:p>
            <a:r>
              <a:rPr lang="fr-FR" dirty="0"/>
              <a:t/>
            </a:r>
            <a:br>
              <a:rPr lang="fr-FR" dirty="0"/>
            </a:br>
            <a:r>
              <a:rPr lang="fr-FR" dirty="0"/>
              <a:t>Le chapitre III du titre III du livre V du code de la recherche est complété par un article L. 533-4 ainsi rédigé : </a:t>
            </a:r>
          </a:p>
          <a:p>
            <a:r>
              <a:rPr lang="fr-FR" dirty="0"/>
              <a:t/>
            </a:r>
            <a:br>
              <a:rPr lang="fr-FR" dirty="0"/>
            </a:br>
            <a:r>
              <a:rPr lang="fr-FR" dirty="0"/>
              <a:t>« Art. L. 533-4.-I.-Lorsqu'un écrit scientifique issu d'une activité de recherche </a:t>
            </a:r>
            <a:r>
              <a:rPr lang="fr-FR" b="1" dirty="0"/>
              <a:t>financée au moins pour moitié par des dotations de l'Etat</a:t>
            </a:r>
            <a:r>
              <a:rPr lang="fr-FR" dirty="0"/>
              <a:t>, des collectivités territoriales ou des établissements publics, par des subventions d'agences de financement nationales ou par des fonds de l'Union européenne est publié dans un périodique paraissant au moins une fois par an, son auteur dispose, même après avoir accordé des droits exclusifs à un éditeur, du droit de mettre à disposition gratuitement dans un format ouvert, par voie numérique, sous réserve de l'accord des éventuels coauteurs, la version finale de son manuscrit acceptée pour publication, dès lors que l'éditeur met lui-même celle-ci gratuitement à disposition par voie numérique ou, à défaut, à l'expiration d'un délai courant à compter de la date de la première publication. Ce délai est au maximum de six mois pour une publication dans le domaine des sciences, de la technique et de la médecine et de douze mois dans celui des sciences humaines et sociales. </a:t>
            </a:r>
            <a:br>
              <a:rPr lang="fr-FR" dirty="0"/>
            </a:br>
            <a:r>
              <a:rPr lang="fr-FR" dirty="0"/>
              <a:t>« La version mise à disposition en application du premier alinéa ne peut faire l'objet d'une exploitation dans le cadre d'une activité d'édition à caractère commercial. </a:t>
            </a:r>
            <a:br>
              <a:rPr lang="fr-FR" dirty="0"/>
            </a:br>
            <a:r>
              <a:rPr lang="fr-FR" dirty="0"/>
              <a:t>« II.-Dès lors que les données issues d'une activité de recherche financée au moins pour moitié par des dotations de l'Etat, des collectivités territoriales, des établissements publics, des subventions d'agences de financement nationales ou par des fonds de l'Union européenne ne sont pas protégées par un droit spécifique ou une réglementation particulière et qu'elles ont été rendues publiques par le chercheur, l'établissement ou l'organisme de recherche, leur réutilisation est libre. </a:t>
            </a:r>
            <a:br>
              <a:rPr lang="fr-FR" dirty="0"/>
            </a:br>
            <a:r>
              <a:rPr lang="fr-FR" dirty="0"/>
              <a:t>« III.-L'éditeur d'un écrit scientifique mentionné au I ne peut limiter la réutilisation des données de la recherche rendues publiques dans le cadre de sa publication. </a:t>
            </a:r>
            <a:br>
              <a:rPr lang="fr-FR" dirty="0"/>
            </a:br>
            <a:r>
              <a:rPr lang="fr-FR" dirty="0"/>
              <a:t>« IV.-Les dispositions du présent article sont d'ordre public et toute clause contraire à celles-ci est réputée non écrite. »</a:t>
            </a:r>
          </a:p>
          <a:p>
            <a:endParaRPr lang="fr-FR" dirty="0"/>
          </a:p>
          <a:p>
            <a:endParaRPr lang="fr-FR" dirty="0"/>
          </a:p>
          <a:p>
            <a:r>
              <a:rPr lang="fr-FR" b="1" dirty="0"/>
              <a:t>PNSO</a:t>
            </a:r>
          </a:p>
          <a:p>
            <a:r>
              <a:rPr lang="fr-FR" dirty="0"/>
              <a:t>« La science ouverte est la diffusion sans entrave des publications et des données de la recherche. Elle s’appuie sur l’opportunité que représente la mutation numérique pour développer l’accès ouvert aux publications et – autant que possible – aux données de la recherche. »</a:t>
            </a:r>
          </a:p>
          <a:p>
            <a:r>
              <a:rPr lang="fr-FR" dirty="0"/>
              <a:t>Axe 1 du PNSO (publication)</a:t>
            </a:r>
          </a:p>
          <a:p>
            <a:r>
              <a:rPr lang="fr-FR" sz="1800" b="1" dirty="0">
                <a:solidFill>
                  <a:srgbClr val="00005F"/>
                </a:solidFill>
                <a:latin typeface="CCSDmanrope"/>
              </a:rPr>
              <a:t>« L’ouverture des publications scientifiques doit devenir la pratique par défaut </a:t>
            </a:r>
            <a:r>
              <a:rPr lang="fr-FR" sz="1800" b="0" dirty="0">
                <a:solidFill>
                  <a:srgbClr val="00005F"/>
                </a:solidFill>
                <a:latin typeface="PMUQRK+CCSD_manrope"/>
              </a:rPr>
              <a:t>aussi vite que possible.</a:t>
            </a:r>
          </a:p>
          <a:p>
            <a:r>
              <a:rPr lang="fr-FR" sz="1800" b="0" dirty="0">
                <a:solidFill>
                  <a:srgbClr val="00005F"/>
                </a:solidFill>
                <a:latin typeface="PMUQRK+CCSD_manrope"/>
              </a:rPr>
              <a:t>Pour engager cette dynamique, les publications issues de recherches financées au moyen d</a:t>
            </a:r>
            <a:r>
              <a:rPr lang="fr-FR" sz="1800" b="0" dirty="0">
                <a:solidFill>
                  <a:srgbClr val="00005F"/>
                </a:solidFill>
                <a:latin typeface="CCSDmanrope"/>
              </a:rPr>
              <a:t>’appels à projets sur fonds publics seront obligatoirement mises à disposition en accès ouvert, […] </a:t>
            </a:r>
            <a:r>
              <a:rPr lang="fr-FR" sz="1800" b="1" dirty="0">
                <a:solidFill>
                  <a:srgbClr val="00005F"/>
                </a:solidFill>
                <a:latin typeface="CCSDmanrope"/>
              </a:rPr>
              <a:t>soit par dépôt dans une archive ouverte publique comme HAL</a:t>
            </a:r>
            <a:r>
              <a:rPr lang="fr-FR" sz="1800" b="0" dirty="0">
                <a:solidFill>
                  <a:srgbClr val="00005F"/>
                </a:solidFill>
                <a:latin typeface="PMUQRK+CCSD_manrope"/>
              </a:rPr>
              <a:t>.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6B291-2FFE-6C4A-9D36-9F0C9FA8C68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231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sein d’un portail institutionnel, il y a des collections pour une mise en valeur spécifique (collections des unités de recherche, projets, revues, etc.).</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6B291-2FFE-6C4A-9D36-9F0C9FA8C68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313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sein d’un portail institutionnel, il y a des collections pour une mise en valeur spécifique (collections des unités de recherche, projets, revues, etc.).</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6B291-2FFE-6C4A-9D36-9F0C9FA8C68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655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sein d’un portail institutionnel, il y a des collections pour une mise en valeur spécifique (collections des unités de recherche, projets, revues, etc.).</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6B291-2FFE-6C4A-9D36-9F0C9FA8C68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244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HAL est constitué de portails.</a:t>
            </a:r>
          </a:p>
          <a:p>
            <a:r>
              <a:rPr lang="fr-FR" dirty="0"/>
              <a:t>Portails institutionnels et Portails thématiques :</a:t>
            </a:r>
          </a:p>
          <a:p>
            <a:r>
              <a:rPr lang="fr-FR" dirty="0"/>
              <a:t>HAL </a:t>
            </a:r>
            <a:r>
              <a:rPr lang="fr-FR" dirty="0" err="1"/>
              <a:t>theses</a:t>
            </a:r>
            <a:endParaRPr lang="fr-FR" dirty="0"/>
          </a:p>
          <a:p>
            <a:r>
              <a:rPr lang="fr-FR" dirty="0"/>
              <a:t>HAL SHS</a:t>
            </a:r>
          </a:p>
          <a:p>
            <a:r>
              <a:rPr lang="fr-FR" dirty="0" err="1"/>
              <a:t>MédiHAL</a:t>
            </a:r>
            <a:r>
              <a:rPr lang="fr-FR" dirty="0"/>
              <a:t> (vidéo, images)</a:t>
            </a:r>
          </a:p>
          <a:p>
            <a:r>
              <a:rPr lang="fr-FR" dirty="0"/>
              <a:t>DUMAS pour les mémoires (pas en </a:t>
            </a:r>
            <a:r>
              <a:rPr lang="fr-FR" dirty="0" err="1"/>
              <a:t>auto-archivage</a:t>
            </a:r>
            <a:r>
              <a:rPr lang="fr-FR" dirty="0"/>
              <a:t>, mais en lien avec les UFR)</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6B291-2FFE-6C4A-9D36-9F0C9FA8C68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619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sein d’un portail institutionnel, il y a des collections pour une mise en valeur spécifique (collections des unités de recherche, projets, revues, etc.).</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6B291-2FFE-6C4A-9D36-9F0C9FA8C68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331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41</a:t>
            </a:fld>
            <a:endParaRPr lang="fr-FR"/>
          </a:p>
        </p:txBody>
      </p:sp>
    </p:spTree>
    <p:extLst>
      <p:ext uri="{BB962C8B-B14F-4D97-AF65-F5344CB8AC3E}">
        <p14:creationId xmlns:p14="http://schemas.microsoft.com/office/powerpoint/2010/main" val="7500771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42</a:t>
            </a:fld>
            <a:endParaRPr lang="fr-FR"/>
          </a:p>
        </p:txBody>
      </p:sp>
    </p:spTree>
    <p:extLst>
      <p:ext uri="{BB962C8B-B14F-4D97-AF65-F5344CB8AC3E}">
        <p14:creationId xmlns:p14="http://schemas.microsoft.com/office/powerpoint/2010/main" val="224745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rgbClr val="6D3DFF"/>
                </a:solidFill>
              </a:rPr>
              <a:t>Thèses, HDR (Habilitation à Diriger des Recherches) et DRT (Diplôme de Recherche Technologique)</a:t>
            </a:r>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5</a:t>
            </a:fld>
            <a:endParaRPr lang="fr-FR"/>
          </a:p>
        </p:txBody>
      </p:sp>
    </p:spTree>
    <p:extLst>
      <p:ext uri="{BB962C8B-B14F-4D97-AF65-F5344CB8AC3E}">
        <p14:creationId xmlns:p14="http://schemas.microsoft.com/office/powerpoint/2010/main" val="668957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6</a:t>
            </a:fld>
            <a:endParaRPr lang="fr-FR"/>
          </a:p>
        </p:txBody>
      </p:sp>
    </p:spTree>
    <p:extLst>
      <p:ext uri="{BB962C8B-B14F-4D97-AF65-F5344CB8AC3E}">
        <p14:creationId xmlns:p14="http://schemas.microsoft.com/office/powerpoint/2010/main" val="1655026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7</a:t>
            </a:fld>
            <a:endParaRPr lang="fr-FR"/>
          </a:p>
        </p:txBody>
      </p:sp>
    </p:spTree>
    <p:extLst>
      <p:ext uri="{BB962C8B-B14F-4D97-AF65-F5344CB8AC3E}">
        <p14:creationId xmlns:p14="http://schemas.microsoft.com/office/powerpoint/2010/main" val="3110829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8</a:t>
            </a:fld>
            <a:endParaRPr lang="fr-FR"/>
          </a:p>
        </p:txBody>
      </p:sp>
    </p:spTree>
    <p:extLst>
      <p:ext uri="{BB962C8B-B14F-4D97-AF65-F5344CB8AC3E}">
        <p14:creationId xmlns:p14="http://schemas.microsoft.com/office/powerpoint/2010/main" val="838768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Les étapes qui marquent la gestion des diplômes de troisième cycle sont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Enregistrement des thèses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Saisie des interruptions, abandons, changement d’université</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Saisie des rapporteurs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Organisation de la soutenance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Saisie du résultat</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Editions à destination de l'étudiant : fiche de doctorat - D.R.T., Convocation pour réinscription.</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courriers convocations et avis et procès verbaux préalables à la soutenance à destination des étudiants, des participants à la thèse et des universités.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documents attestant du résultat de la thèse, H.D.R., D.R.T.</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documents de types listes et statistiques : liste des thèses en cours/soutenues, dénombrement des thèses en cours/soutenues et la liste des H.D.R. soutenues.</a:t>
            </a:r>
          </a:p>
          <a:p>
            <a:endParaRPr lang="fr-FR" dirty="0"/>
          </a:p>
        </p:txBody>
      </p:sp>
      <p:sp>
        <p:nvSpPr>
          <p:cNvPr id="4" name="Espace réservé du numéro de diapositive 3"/>
          <p:cNvSpPr>
            <a:spLocks noGrp="1"/>
          </p:cNvSpPr>
          <p:nvPr>
            <p:ph type="sldNum" sz="quarter" idx="5"/>
          </p:nvPr>
        </p:nvSpPr>
        <p:spPr/>
        <p:txBody>
          <a:bodyPr/>
          <a:lstStyle/>
          <a:p>
            <a:fld id="{B1547664-8461-4402-A4FA-A4A74BC0A485}" type="slidenum">
              <a:rPr lang="fr-FR" smtClean="0"/>
              <a:t>9</a:t>
            </a:fld>
            <a:endParaRPr lang="fr-FR"/>
          </a:p>
        </p:txBody>
      </p:sp>
    </p:spTree>
    <p:extLst>
      <p:ext uri="{BB962C8B-B14F-4D97-AF65-F5344CB8AC3E}">
        <p14:creationId xmlns:p14="http://schemas.microsoft.com/office/powerpoint/2010/main" val="100422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547664-8461-4402-A4FA-A4A74BC0A485}" type="slidenum">
              <a:rPr lang="fr-FR" smtClean="0"/>
              <a:t>10</a:t>
            </a:fld>
            <a:endParaRPr lang="fr-FR"/>
          </a:p>
        </p:txBody>
      </p:sp>
    </p:spTree>
    <p:extLst>
      <p:ext uri="{BB962C8B-B14F-4D97-AF65-F5344CB8AC3E}">
        <p14:creationId xmlns:p14="http://schemas.microsoft.com/office/powerpoint/2010/main" val="1931917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9.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25.sv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1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5735320" y="558086"/>
            <a:ext cx="5618480" cy="2387600"/>
          </a:xfrm>
          <a:prstGeom prst="rect">
            <a:avLst/>
          </a:prstGeom>
        </p:spPr>
        <p:txBody>
          <a:bodyPr anchor="b">
            <a:normAutofit/>
          </a:bodyPr>
          <a:lstStyle>
            <a:lvl1pPr algn="ctr">
              <a:defRPr sz="6000" b="1">
                <a:solidFill>
                  <a:srgbClr val="6D3DFF"/>
                </a:solidFill>
                <a:latin typeface="+mn-lt"/>
              </a:defRPr>
            </a:lvl1pPr>
          </a:lstStyle>
          <a:p>
            <a:r>
              <a:rPr lang="fr-FR" dirty="0"/>
              <a:t>Titre du power point</a:t>
            </a:r>
          </a:p>
        </p:txBody>
      </p:sp>
      <p:sp>
        <p:nvSpPr>
          <p:cNvPr id="3" name="Sous-titre 2"/>
          <p:cNvSpPr>
            <a:spLocks noGrp="1"/>
          </p:cNvSpPr>
          <p:nvPr>
            <p:ph type="subTitle" idx="1" hasCustomPrompt="1"/>
          </p:nvPr>
        </p:nvSpPr>
        <p:spPr>
          <a:xfrm>
            <a:off x="5735320" y="3151903"/>
            <a:ext cx="5618480" cy="1655762"/>
          </a:xfrm>
          <a:prstGeom prst="rect">
            <a:avLst/>
          </a:prstGeom>
        </p:spPr>
        <p:txBody>
          <a:bodyPr>
            <a:normAutofit/>
          </a:bodyPr>
          <a:lstStyle>
            <a:lvl1pPr marL="0" indent="0" algn="ctr">
              <a:buNone/>
              <a:defRPr sz="36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 titre du power point</a:t>
            </a:r>
          </a:p>
        </p:txBody>
      </p:sp>
      <p:pic>
        <p:nvPicPr>
          <p:cNvPr id="12" name="Imag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75282" t="86357" r="615" b="3179"/>
          <a:stretch/>
        </p:blipFill>
        <p:spPr>
          <a:xfrm>
            <a:off x="10094259" y="6173694"/>
            <a:ext cx="2101385" cy="684306"/>
          </a:xfrm>
          <a:prstGeom prst="rect">
            <a:avLst/>
          </a:prstGeom>
        </p:spPr>
      </p:pic>
      <p:sp>
        <p:nvSpPr>
          <p:cNvPr id="14" name="Rectangle 13"/>
          <p:cNvSpPr/>
          <p:nvPr userDrawn="1"/>
        </p:nvSpPr>
        <p:spPr>
          <a:xfrm>
            <a:off x="4883001" y="4901608"/>
            <a:ext cx="7307580" cy="1261453"/>
          </a:xfrm>
          <a:prstGeom prst="rect">
            <a:avLst/>
          </a:prstGeom>
          <a:solidFill>
            <a:srgbClr val="084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userDrawn="1"/>
        </p:nvSpPr>
        <p:spPr>
          <a:xfrm>
            <a:off x="5295900" y="5105400"/>
            <a:ext cx="863600" cy="863600"/>
          </a:xfrm>
          <a:prstGeom prst="ellipse">
            <a:avLst/>
          </a:prstGeom>
          <a:solidFill>
            <a:srgbClr val="6D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llipse 15"/>
          <p:cNvSpPr/>
          <p:nvPr userDrawn="1"/>
        </p:nvSpPr>
        <p:spPr>
          <a:xfrm>
            <a:off x="6453381" y="5105400"/>
            <a:ext cx="863600" cy="863600"/>
          </a:xfrm>
          <a:prstGeom prst="ellipse">
            <a:avLst/>
          </a:prstGeom>
          <a:solidFill>
            <a:srgbClr val="6D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userDrawn="1"/>
        </p:nvSpPr>
        <p:spPr>
          <a:xfrm>
            <a:off x="7610862" y="5105400"/>
            <a:ext cx="863600" cy="863600"/>
          </a:xfrm>
          <a:prstGeom prst="ellipse">
            <a:avLst/>
          </a:prstGeom>
          <a:solidFill>
            <a:srgbClr val="6D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userDrawn="1"/>
        </p:nvSpPr>
        <p:spPr>
          <a:xfrm>
            <a:off x="8759190" y="5087844"/>
            <a:ext cx="863600" cy="863600"/>
          </a:xfrm>
          <a:prstGeom prst="ellipse">
            <a:avLst/>
          </a:prstGeom>
          <a:solidFill>
            <a:srgbClr val="6D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userDrawn="1"/>
        </p:nvSpPr>
        <p:spPr>
          <a:xfrm>
            <a:off x="9920218" y="5087844"/>
            <a:ext cx="863600" cy="863600"/>
          </a:xfrm>
          <a:prstGeom prst="ellipse">
            <a:avLst/>
          </a:prstGeom>
          <a:solidFill>
            <a:srgbClr val="6D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userDrawn="1"/>
        </p:nvSpPr>
        <p:spPr>
          <a:xfrm>
            <a:off x="11066527" y="5087844"/>
            <a:ext cx="863600" cy="863600"/>
          </a:xfrm>
          <a:prstGeom prst="ellipse">
            <a:avLst/>
          </a:prstGeom>
          <a:solidFill>
            <a:srgbClr val="6D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54720" b="15485"/>
          <a:stretch/>
        </p:blipFill>
        <p:spPr>
          <a:xfrm>
            <a:off x="1" y="0"/>
            <a:ext cx="4898570" cy="6858000"/>
          </a:xfrm>
          <a:prstGeom prst="rect">
            <a:avLst/>
          </a:prstGeom>
        </p:spPr>
      </p:pic>
      <p:sp>
        <p:nvSpPr>
          <p:cNvPr id="13" name="Rectangle 12"/>
          <p:cNvSpPr/>
          <p:nvPr userDrawn="1"/>
        </p:nvSpPr>
        <p:spPr>
          <a:xfrm>
            <a:off x="4891966" y="4901608"/>
            <a:ext cx="4888528" cy="1261453"/>
          </a:xfrm>
          <a:prstGeom prst="rect">
            <a:avLst/>
          </a:prstGeom>
          <a:solidFill>
            <a:srgbClr val="E1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62779" y="5049092"/>
            <a:ext cx="4308404" cy="966483"/>
          </a:xfrm>
          <a:prstGeom prst="rect">
            <a:avLst/>
          </a:prstGeom>
        </p:spPr>
      </p:pic>
    </p:spTree>
    <p:extLst>
      <p:ext uri="{BB962C8B-B14F-4D97-AF65-F5344CB8AC3E}">
        <p14:creationId xmlns:p14="http://schemas.microsoft.com/office/powerpoint/2010/main" val="227273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et contenus lignes">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82645" t="87117" r="1474" b="4983"/>
          <a:stretch/>
        </p:blipFill>
        <p:spPr>
          <a:xfrm>
            <a:off x="10390094" y="6177525"/>
            <a:ext cx="1794818" cy="669851"/>
          </a:xfrm>
          <a:prstGeom prst="rect">
            <a:avLst/>
          </a:prstGeom>
        </p:spPr>
      </p:pic>
      <p:sp>
        <p:nvSpPr>
          <p:cNvPr id="10" name="Espace réservé du numéro de diapositive 3"/>
          <p:cNvSpPr>
            <a:spLocks noGrp="1"/>
          </p:cNvSpPr>
          <p:nvPr>
            <p:ph type="sldNum" sz="quarter" idx="12"/>
          </p:nvPr>
        </p:nvSpPr>
        <p:spPr>
          <a:xfrm>
            <a:off x="10877100" y="6377729"/>
            <a:ext cx="542267" cy="288887"/>
          </a:xfrm>
        </p:spPr>
        <p:txBody>
          <a:bodyPr/>
          <a:lstStyle>
            <a:lvl1pPr algn="ctr">
              <a:defRPr sz="1400" b="1">
                <a:solidFill>
                  <a:schemeClr val="bg1"/>
                </a:solidFill>
              </a:defRPr>
            </a:lvl1pPr>
          </a:lstStyle>
          <a:p>
            <a:fld id="{3EC42CCE-B077-441A-A648-C04F02215192}" type="slidenum">
              <a:rPr lang="fr-FR" smtClean="0"/>
              <a:pPr/>
              <a:t>‹N°›</a:t>
            </a:fld>
            <a:endParaRPr lang="fr-FR" dirty="0"/>
          </a:p>
        </p:txBody>
      </p:sp>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85929"/>
          <a:stretch/>
        </p:blipFill>
        <p:spPr>
          <a:xfrm>
            <a:off x="1" y="-10624"/>
            <a:ext cx="1286540" cy="6858000"/>
          </a:xfrm>
          <a:prstGeom prst="rect">
            <a:avLst/>
          </a:prstGeom>
        </p:spPr>
      </p:pic>
      <p:sp>
        <p:nvSpPr>
          <p:cNvPr id="16" name="Espace réservé du contenu 2"/>
          <p:cNvSpPr>
            <a:spLocks noGrp="1"/>
          </p:cNvSpPr>
          <p:nvPr>
            <p:ph sz="half" idx="14" hasCustomPrompt="1"/>
          </p:nvPr>
        </p:nvSpPr>
        <p:spPr>
          <a:xfrm rot="16200000">
            <a:off x="-1083853" y="4112082"/>
            <a:ext cx="3402553" cy="296244"/>
          </a:xfrm>
          <a:prstGeom prst="rect">
            <a:avLst/>
          </a:prstGeom>
        </p:spPr>
        <p:txBody>
          <a:bodyPr>
            <a:normAutofit/>
          </a:bodyPr>
          <a:lstStyle>
            <a:lvl1pPr marL="0" indent="0" algn="ctr">
              <a:buNone/>
              <a:defRPr sz="1600">
                <a:solidFill>
                  <a:schemeClr val="bg1"/>
                </a:solidFill>
                <a:latin typeface="Montserrat" panose="00000500000000000000" pitchFamily="2" charset="0"/>
              </a:defRPr>
            </a:lvl1pPr>
            <a:lvl5pPr>
              <a:defRPr sz="1400">
                <a:latin typeface="+mn-lt"/>
              </a:defRPr>
            </a:lvl5pPr>
          </a:lstStyle>
          <a:p>
            <a:pPr lvl="0"/>
            <a:r>
              <a:rPr lang="fr-FR" dirty="0"/>
              <a:t>Titre de la partie</a:t>
            </a:r>
          </a:p>
        </p:txBody>
      </p:sp>
      <p:pic>
        <p:nvPicPr>
          <p:cNvPr id="20" name="Image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86012" b="76279"/>
          <a:stretch/>
        </p:blipFill>
        <p:spPr>
          <a:xfrm>
            <a:off x="10914565" y="32008"/>
            <a:ext cx="1278963" cy="1626781"/>
          </a:xfrm>
          <a:prstGeom prst="rect">
            <a:avLst/>
          </a:prstGeom>
        </p:spPr>
      </p:pic>
      <p:sp>
        <p:nvSpPr>
          <p:cNvPr id="24" name="Espace réservé du contenu 3"/>
          <p:cNvSpPr>
            <a:spLocks noGrp="1"/>
          </p:cNvSpPr>
          <p:nvPr>
            <p:ph sz="half" idx="18" hasCustomPrompt="1"/>
          </p:nvPr>
        </p:nvSpPr>
        <p:spPr>
          <a:xfrm>
            <a:off x="378511" y="679623"/>
            <a:ext cx="709969" cy="501652"/>
          </a:xfrm>
          <a:prstGeom prst="rect">
            <a:avLst/>
          </a:prstGeom>
        </p:spPr>
        <p:txBody>
          <a:bodyPr>
            <a:normAutofit/>
          </a:bodyPr>
          <a:lstStyle>
            <a:lvl1pPr marL="0" indent="0">
              <a:buNone/>
              <a:defRPr sz="3200" b="1">
                <a:solidFill>
                  <a:schemeClr val="bg1"/>
                </a:solidFill>
                <a:latin typeface="+mn-lt"/>
              </a:defRPr>
            </a:lvl1pPr>
          </a:lstStyle>
          <a:p>
            <a:pPr lvl="0"/>
            <a:r>
              <a:rPr lang="fr-FR" dirty="0"/>
              <a:t>N°</a:t>
            </a:r>
          </a:p>
        </p:txBody>
      </p:sp>
      <p:sp>
        <p:nvSpPr>
          <p:cNvPr id="3" name="Espace réservé pour une image  2"/>
          <p:cNvSpPr>
            <a:spLocks noGrp="1"/>
          </p:cNvSpPr>
          <p:nvPr>
            <p:ph type="pic" sz="quarter" idx="19"/>
          </p:nvPr>
        </p:nvSpPr>
        <p:spPr>
          <a:xfrm>
            <a:off x="1678168" y="3075655"/>
            <a:ext cx="2560637" cy="1365250"/>
          </a:xfrm>
          <a:prstGeom prst="rect">
            <a:avLst/>
          </a:prstGeom>
        </p:spPr>
        <p:txBody>
          <a:bodyPr/>
          <a:lstStyle/>
          <a:p>
            <a:r>
              <a:rPr lang="fr-FR"/>
              <a:t>Cliquez sur l'icône pour ajouter une image</a:t>
            </a:r>
            <a:endParaRPr lang="fr-FR" dirty="0"/>
          </a:p>
        </p:txBody>
      </p:sp>
      <p:sp>
        <p:nvSpPr>
          <p:cNvPr id="25" name="Espace réservé pour une image  2"/>
          <p:cNvSpPr>
            <a:spLocks noGrp="1"/>
          </p:cNvSpPr>
          <p:nvPr>
            <p:ph type="pic" sz="quarter" idx="21"/>
          </p:nvPr>
        </p:nvSpPr>
        <p:spPr>
          <a:xfrm>
            <a:off x="1678168" y="1545231"/>
            <a:ext cx="2560637" cy="1365250"/>
          </a:xfrm>
          <a:prstGeom prst="rect">
            <a:avLst/>
          </a:prstGeom>
        </p:spPr>
        <p:txBody>
          <a:bodyPr/>
          <a:lstStyle/>
          <a:p>
            <a:r>
              <a:rPr lang="fr-FR"/>
              <a:t>Cliquez sur l'icône pour ajouter une image</a:t>
            </a:r>
            <a:endParaRPr lang="fr-FR" dirty="0"/>
          </a:p>
        </p:txBody>
      </p:sp>
      <p:sp>
        <p:nvSpPr>
          <p:cNvPr id="27" name="Espace réservé pour une image  2"/>
          <p:cNvSpPr>
            <a:spLocks noGrp="1"/>
          </p:cNvSpPr>
          <p:nvPr>
            <p:ph type="pic" sz="quarter" idx="23"/>
          </p:nvPr>
        </p:nvSpPr>
        <p:spPr>
          <a:xfrm>
            <a:off x="1678168" y="4603017"/>
            <a:ext cx="2560637" cy="1365250"/>
          </a:xfrm>
          <a:prstGeom prst="rect">
            <a:avLst/>
          </a:prstGeom>
        </p:spPr>
        <p:txBody>
          <a:bodyPr/>
          <a:lstStyle/>
          <a:p>
            <a:r>
              <a:rPr lang="fr-FR"/>
              <a:t>Cliquez sur l'icône pour ajouter une image</a:t>
            </a:r>
            <a:endParaRPr lang="fr-FR" dirty="0"/>
          </a:p>
        </p:txBody>
      </p:sp>
      <p:sp>
        <p:nvSpPr>
          <p:cNvPr id="28" name="Titre 1"/>
          <p:cNvSpPr>
            <a:spLocks noGrp="1"/>
          </p:cNvSpPr>
          <p:nvPr>
            <p:ph type="title" hasCustomPrompt="1"/>
          </p:nvPr>
        </p:nvSpPr>
        <p:spPr>
          <a:xfrm>
            <a:off x="1465516" y="53386"/>
            <a:ext cx="10515600" cy="1325563"/>
          </a:xfrm>
          <a:prstGeom prst="rect">
            <a:avLst/>
          </a:prstGeom>
        </p:spPr>
        <p:txBody>
          <a:bodyPr>
            <a:normAutofit/>
          </a:bodyPr>
          <a:lstStyle>
            <a:lvl1pPr>
              <a:defRPr sz="3600" b="1">
                <a:solidFill>
                  <a:srgbClr val="6D3DFF"/>
                </a:solidFill>
                <a:latin typeface="+mn-lt"/>
              </a:defRPr>
            </a:lvl1pPr>
          </a:lstStyle>
          <a:p>
            <a:r>
              <a:rPr lang="fr-FR" dirty="0"/>
              <a:t>Titre de la diapositive</a:t>
            </a:r>
          </a:p>
        </p:txBody>
      </p:sp>
      <p:sp>
        <p:nvSpPr>
          <p:cNvPr id="5" name="Espace réservé du contenu 4"/>
          <p:cNvSpPr>
            <a:spLocks noGrp="1"/>
          </p:cNvSpPr>
          <p:nvPr>
            <p:ph sz="quarter" idx="24"/>
          </p:nvPr>
        </p:nvSpPr>
        <p:spPr>
          <a:xfrm>
            <a:off x="4348163" y="1544638"/>
            <a:ext cx="7070725" cy="1365250"/>
          </a:xfrm>
          <a:prstGeom prst="rect">
            <a:avLst/>
          </a:prstGeom>
        </p:spPr>
        <p:txBody>
          <a:bodyPr>
            <a:normAutofit/>
          </a:bodyPr>
          <a:lstStyle>
            <a:lvl1pPr marL="0" indent="0">
              <a:buNone/>
              <a:defRPr sz="1400" b="0">
                <a:solidFill>
                  <a:schemeClr val="tx1"/>
                </a:solidFill>
              </a:defRPr>
            </a:lvl1pPr>
          </a:lstStyle>
          <a:p>
            <a:pPr lvl="0"/>
            <a:r>
              <a:rPr lang="fr-FR"/>
              <a:t>Modifier les styles du texte du masque</a:t>
            </a:r>
          </a:p>
        </p:txBody>
      </p:sp>
      <p:sp>
        <p:nvSpPr>
          <p:cNvPr id="19" name="Espace réservé du contenu 4"/>
          <p:cNvSpPr>
            <a:spLocks noGrp="1"/>
          </p:cNvSpPr>
          <p:nvPr>
            <p:ph sz="quarter" idx="25"/>
          </p:nvPr>
        </p:nvSpPr>
        <p:spPr>
          <a:xfrm>
            <a:off x="4348163" y="3075577"/>
            <a:ext cx="7070725" cy="1365250"/>
          </a:xfrm>
          <a:prstGeom prst="rect">
            <a:avLst/>
          </a:prstGeom>
        </p:spPr>
        <p:txBody>
          <a:bodyPr>
            <a:normAutofit/>
          </a:bodyPr>
          <a:lstStyle>
            <a:lvl1pPr marL="0" indent="0">
              <a:buNone/>
              <a:defRPr sz="1400" b="0">
                <a:solidFill>
                  <a:schemeClr val="tx1"/>
                </a:solidFill>
              </a:defRPr>
            </a:lvl1pPr>
          </a:lstStyle>
          <a:p>
            <a:pPr lvl="0"/>
            <a:r>
              <a:rPr lang="fr-FR"/>
              <a:t>Modifier les styles du texte du masque</a:t>
            </a:r>
          </a:p>
        </p:txBody>
      </p:sp>
      <p:sp>
        <p:nvSpPr>
          <p:cNvPr id="22" name="Espace réservé du contenu 4"/>
          <p:cNvSpPr>
            <a:spLocks noGrp="1"/>
          </p:cNvSpPr>
          <p:nvPr>
            <p:ph sz="quarter" idx="26"/>
          </p:nvPr>
        </p:nvSpPr>
        <p:spPr>
          <a:xfrm>
            <a:off x="4348163" y="4596231"/>
            <a:ext cx="7070725" cy="1365250"/>
          </a:xfrm>
          <a:prstGeom prst="rect">
            <a:avLst/>
          </a:prstGeom>
        </p:spPr>
        <p:txBody>
          <a:bodyPr>
            <a:normAutofit/>
          </a:bodyPr>
          <a:lstStyle>
            <a:lvl1pPr marL="0" indent="0">
              <a:buNone/>
              <a:defRPr sz="1400" b="0">
                <a:solidFill>
                  <a:schemeClr val="tx1"/>
                </a:solidFill>
              </a:defRPr>
            </a:lvl1pPr>
          </a:lstStyle>
          <a:p>
            <a:pPr lvl="0"/>
            <a:r>
              <a:rPr lang="fr-FR"/>
              <a:t>Modifier les styles du texte du masque</a:t>
            </a:r>
          </a:p>
        </p:txBody>
      </p:sp>
    </p:spTree>
    <p:extLst>
      <p:ext uri="{BB962C8B-B14F-4D97-AF65-F5344CB8AC3E}">
        <p14:creationId xmlns:p14="http://schemas.microsoft.com/office/powerpoint/2010/main" val="52527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 et contenus colonnes">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83914" t="87117" r="1474" b="4983"/>
          <a:stretch/>
        </p:blipFill>
        <p:spPr>
          <a:xfrm>
            <a:off x="10533529" y="6177525"/>
            <a:ext cx="1651383" cy="669851"/>
          </a:xfrm>
          <a:prstGeom prst="rect">
            <a:avLst/>
          </a:prstGeom>
        </p:spPr>
      </p:pic>
      <p:sp>
        <p:nvSpPr>
          <p:cNvPr id="10" name="Espace réservé du numéro de diapositive 3"/>
          <p:cNvSpPr>
            <a:spLocks noGrp="1"/>
          </p:cNvSpPr>
          <p:nvPr>
            <p:ph type="sldNum" sz="quarter" idx="12"/>
          </p:nvPr>
        </p:nvSpPr>
        <p:spPr>
          <a:xfrm>
            <a:off x="10877100" y="6377729"/>
            <a:ext cx="542267" cy="288887"/>
          </a:xfrm>
        </p:spPr>
        <p:txBody>
          <a:bodyPr/>
          <a:lstStyle>
            <a:lvl1pPr algn="ctr">
              <a:defRPr sz="1400" b="1">
                <a:solidFill>
                  <a:schemeClr val="bg1"/>
                </a:solidFill>
              </a:defRPr>
            </a:lvl1pPr>
          </a:lstStyle>
          <a:p>
            <a:fld id="{3EC42CCE-B077-441A-A648-C04F02215192}" type="slidenum">
              <a:rPr lang="fr-FR" smtClean="0"/>
              <a:pPr/>
              <a:t>‹N°›</a:t>
            </a:fld>
            <a:endParaRPr lang="fr-FR" dirty="0"/>
          </a:p>
        </p:txBody>
      </p:sp>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85929"/>
          <a:stretch/>
        </p:blipFill>
        <p:spPr>
          <a:xfrm>
            <a:off x="1" y="-10624"/>
            <a:ext cx="1286540" cy="6858000"/>
          </a:xfrm>
          <a:prstGeom prst="rect">
            <a:avLst/>
          </a:prstGeom>
        </p:spPr>
      </p:pic>
      <p:sp>
        <p:nvSpPr>
          <p:cNvPr id="16" name="Espace réservé du contenu 2"/>
          <p:cNvSpPr>
            <a:spLocks noGrp="1"/>
          </p:cNvSpPr>
          <p:nvPr>
            <p:ph sz="half" idx="14" hasCustomPrompt="1"/>
          </p:nvPr>
        </p:nvSpPr>
        <p:spPr>
          <a:xfrm rot="16200000">
            <a:off x="-1083853" y="4112082"/>
            <a:ext cx="3402553" cy="296244"/>
          </a:xfrm>
          <a:prstGeom prst="rect">
            <a:avLst/>
          </a:prstGeom>
        </p:spPr>
        <p:txBody>
          <a:bodyPr>
            <a:normAutofit/>
          </a:bodyPr>
          <a:lstStyle>
            <a:lvl1pPr marL="0" indent="0" algn="ctr">
              <a:buNone/>
              <a:defRPr sz="1600">
                <a:solidFill>
                  <a:schemeClr val="bg1"/>
                </a:solidFill>
                <a:latin typeface="Montserrat" panose="00000500000000000000" pitchFamily="2" charset="0"/>
              </a:defRPr>
            </a:lvl1pPr>
            <a:lvl5pPr>
              <a:defRPr sz="1400">
                <a:latin typeface="+mn-lt"/>
              </a:defRPr>
            </a:lvl5pPr>
          </a:lstStyle>
          <a:p>
            <a:pPr lvl="0"/>
            <a:r>
              <a:rPr lang="fr-FR" dirty="0"/>
              <a:t>Titre de la partie</a:t>
            </a:r>
          </a:p>
        </p:txBody>
      </p:sp>
      <p:pic>
        <p:nvPicPr>
          <p:cNvPr id="20" name="Image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86012" b="76279"/>
          <a:stretch/>
        </p:blipFill>
        <p:spPr>
          <a:xfrm>
            <a:off x="10914565" y="32008"/>
            <a:ext cx="1278963" cy="1626781"/>
          </a:xfrm>
          <a:prstGeom prst="rect">
            <a:avLst/>
          </a:prstGeom>
        </p:spPr>
      </p:pic>
      <p:sp>
        <p:nvSpPr>
          <p:cNvPr id="24" name="Espace réservé du contenu 3"/>
          <p:cNvSpPr>
            <a:spLocks noGrp="1"/>
          </p:cNvSpPr>
          <p:nvPr>
            <p:ph sz="half" idx="18" hasCustomPrompt="1"/>
          </p:nvPr>
        </p:nvSpPr>
        <p:spPr>
          <a:xfrm>
            <a:off x="387476" y="679623"/>
            <a:ext cx="709969" cy="501652"/>
          </a:xfrm>
          <a:prstGeom prst="rect">
            <a:avLst/>
          </a:prstGeom>
        </p:spPr>
        <p:txBody>
          <a:bodyPr>
            <a:normAutofit/>
          </a:bodyPr>
          <a:lstStyle>
            <a:lvl1pPr marL="0" indent="0">
              <a:buNone/>
              <a:defRPr sz="3200" b="1">
                <a:solidFill>
                  <a:schemeClr val="bg1"/>
                </a:solidFill>
                <a:latin typeface="+mn-lt"/>
              </a:defRPr>
            </a:lvl1pPr>
          </a:lstStyle>
          <a:p>
            <a:pPr lvl="0"/>
            <a:r>
              <a:rPr lang="fr-FR" dirty="0"/>
              <a:t>N°</a:t>
            </a:r>
          </a:p>
        </p:txBody>
      </p:sp>
      <p:sp>
        <p:nvSpPr>
          <p:cNvPr id="18" name="Espace réservé pour une image  2"/>
          <p:cNvSpPr>
            <a:spLocks noGrp="1"/>
          </p:cNvSpPr>
          <p:nvPr>
            <p:ph type="pic" sz="quarter" idx="20"/>
          </p:nvPr>
        </p:nvSpPr>
        <p:spPr>
          <a:xfrm>
            <a:off x="8075255" y="1626916"/>
            <a:ext cx="2560637" cy="1232223"/>
          </a:xfrm>
          <a:prstGeom prst="rect">
            <a:avLst/>
          </a:prstGeom>
        </p:spPr>
        <p:txBody>
          <a:bodyPr/>
          <a:lstStyle/>
          <a:p>
            <a:r>
              <a:rPr lang="fr-FR"/>
              <a:t>Cliquez sur l'icône pour ajouter une image</a:t>
            </a:r>
          </a:p>
        </p:txBody>
      </p:sp>
      <p:sp>
        <p:nvSpPr>
          <p:cNvPr id="22" name="Espace réservé pour une image  2"/>
          <p:cNvSpPr>
            <a:spLocks noGrp="1"/>
          </p:cNvSpPr>
          <p:nvPr>
            <p:ph type="pic" sz="quarter" idx="23"/>
          </p:nvPr>
        </p:nvSpPr>
        <p:spPr>
          <a:xfrm>
            <a:off x="5273345" y="1626916"/>
            <a:ext cx="2560637" cy="1232223"/>
          </a:xfrm>
          <a:prstGeom prst="rect">
            <a:avLst/>
          </a:prstGeom>
        </p:spPr>
        <p:txBody>
          <a:bodyPr/>
          <a:lstStyle/>
          <a:p>
            <a:r>
              <a:rPr lang="fr-FR"/>
              <a:t>Cliquez sur l'icône pour ajouter une image</a:t>
            </a:r>
          </a:p>
        </p:txBody>
      </p:sp>
      <p:sp>
        <p:nvSpPr>
          <p:cNvPr id="23" name="Espace réservé du contenu 2"/>
          <p:cNvSpPr>
            <a:spLocks noGrp="1"/>
          </p:cNvSpPr>
          <p:nvPr>
            <p:ph sz="half" idx="24" hasCustomPrompt="1"/>
          </p:nvPr>
        </p:nvSpPr>
        <p:spPr>
          <a:xfrm>
            <a:off x="5273344" y="3055265"/>
            <a:ext cx="2560637" cy="2990460"/>
          </a:xfrm>
          <a:prstGeom prst="rect">
            <a:avLst/>
          </a:prstGeom>
        </p:spPr>
        <p:txBody>
          <a:bodyPr>
            <a:normAutofit/>
          </a:bodyPr>
          <a:lstStyle>
            <a:lvl1pPr marL="0" indent="0">
              <a:buNone/>
              <a:defRPr sz="1400" b="0">
                <a:solidFill>
                  <a:schemeClr val="tx1"/>
                </a:solidFill>
                <a:latin typeface="+mn-lt"/>
              </a:defRPr>
            </a:lvl1pPr>
            <a:lvl3pPr>
              <a:defRPr>
                <a:solidFill>
                  <a:srgbClr val="6D3DFF"/>
                </a:solidFill>
              </a:defRPr>
            </a:lvl3pPr>
            <a:lvl5pPr>
              <a:defRPr sz="1400">
                <a:latin typeface="+mn-lt"/>
              </a:defRPr>
            </a:lvl5pPr>
          </a:lstStyle>
          <a:p>
            <a:pPr lvl="0"/>
            <a:r>
              <a:rPr lang="fr-FR" dirty="0"/>
              <a:t>Texte</a:t>
            </a:r>
          </a:p>
        </p:txBody>
      </p:sp>
      <p:sp>
        <p:nvSpPr>
          <p:cNvPr id="25" name="Espace réservé pour une image  2"/>
          <p:cNvSpPr>
            <a:spLocks noGrp="1"/>
          </p:cNvSpPr>
          <p:nvPr>
            <p:ph type="pic" sz="quarter" idx="25"/>
          </p:nvPr>
        </p:nvSpPr>
        <p:spPr>
          <a:xfrm>
            <a:off x="2471435" y="1626916"/>
            <a:ext cx="2560637" cy="1232223"/>
          </a:xfrm>
          <a:prstGeom prst="rect">
            <a:avLst/>
          </a:prstGeom>
        </p:spPr>
        <p:txBody>
          <a:bodyPr/>
          <a:lstStyle/>
          <a:p>
            <a:r>
              <a:rPr lang="fr-FR"/>
              <a:t>Cliquez sur l'icône pour ajouter une image</a:t>
            </a:r>
          </a:p>
        </p:txBody>
      </p:sp>
      <p:sp>
        <p:nvSpPr>
          <p:cNvPr id="27" name="Titre 1"/>
          <p:cNvSpPr>
            <a:spLocks noGrp="1"/>
          </p:cNvSpPr>
          <p:nvPr>
            <p:ph type="title" hasCustomPrompt="1"/>
          </p:nvPr>
        </p:nvSpPr>
        <p:spPr>
          <a:xfrm>
            <a:off x="1465516" y="53386"/>
            <a:ext cx="10515600" cy="1325563"/>
          </a:xfrm>
          <a:prstGeom prst="rect">
            <a:avLst/>
          </a:prstGeom>
        </p:spPr>
        <p:txBody>
          <a:bodyPr>
            <a:normAutofit/>
          </a:bodyPr>
          <a:lstStyle>
            <a:lvl1pPr>
              <a:defRPr sz="3600" b="1">
                <a:solidFill>
                  <a:srgbClr val="6D3DFF"/>
                </a:solidFill>
                <a:latin typeface="+mn-lt"/>
              </a:defRPr>
            </a:lvl1pPr>
          </a:lstStyle>
          <a:p>
            <a:r>
              <a:rPr lang="fr-FR" dirty="0"/>
              <a:t>Titre de la diapositive</a:t>
            </a:r>
          </a:p>
        </p:txBody>
      </p:sp>
      <p:sp>
        <p:nvSpPr>
          <p:cNvPr id="21" name="Espace réservé du contenu 2"/>
          <p:cNvSpPr>
            <a:spLocks noGrp="1"/>
          </p:cNvSpPr>
          <p:nvPr>
            <p:ph sz="half" idx="27" hasCustomPrompt="1"/>
          </p:nvPr>
        </p:nvSpPr>
        <p:spPr>
          <a:xfrm>
            <a:off x="8074950" y="3070225"/>
            <a:ext cx="2560637" cy="2990460"/>
          </a:xfrm>
          <a:prstGeom prst="rect">
            <a:avLst/>
          </a:prstGeom>
        </p:spPr>
        <p:txBody>
          <a:bodyPr>
            <a:normAutofit/>
          </a:bodyPr>
          <a:lstStyle>
            <a:lvl1pPr marL="0" indent="0">
              <a:buNone/>
              <a:defRPr sz="1400" b="0">
                <a:solidFill>
                  <a:schemeClr val="tx1"/>
                </a:solidFill>
                <a:latin typeface="+mn-lt"/>
              </a:defRPr>
            </a:lvl1pPr>
            <a:lvl3pPr>
              <a:defRPr>
                <a:solidFill>
                  <a:srgbClr val="6D3DFF"/>
                </a:solidFill>
              </a:defRPr>
            </a:lvl3pPr>
            <a:lvl5pPr>
              <a:defRPr sz="1400">
                <a:latin typeface="+mn-lt"/>
              </a:defRPr>
            </a:lvl5pPr>
          </a:lstStyle>
          <a:p>
            <a:pPr lvl="0"/>
            <a:r>
              <a:rPr lang="fr-FR" dirty="0"/>
              <a:t>Texte</a:t>
            </a:r>
          </a:p>
        </p:txBody>
      </p:sp>
      <p:sp>
        <p:nvSpPr>
          <p:cNvPr id="28" name="Espace réservé du contenu 2"/>
          <p:cNvSpPr>
            <a:spLocks noGrp="1"/>
          </p:cNvSpPr>
          <p:nvPr>
            <p:ph sz="half" idx="28" hasCustomPrompt="1"/>
          </p:nvPr>
        </p:nvSpPr>
        <p:spPr>
          <a:xfrm>
            <a:off x="2471435" y="3070225"/>
            <a:ext cx="2560637" cy="2990460"/>
          </a:xfrm>
          <a:prstGeom prst="rect">
            <a:avLst/>
          </a:prstGeom>
        </p:spPr>
        <p:txBody>
          <a:bodyPr>
            <a:normAutofit/>
          </a:bodyPr>
          <a:lstStyle>
            <a:lvl1pPr marL="0" indent="0">
              <a:buNone/>
              <a:defRPr sz="1400" b="0">
                <a:solidFill>
                  <a:schemeClr val="tx1"/>
                </a:solidFill>
                <a:latin typeface="+mn-lt"/>
              </a:defRPr>
            </a:lvl1pPr>
            <a:lvl3pPr>
              <a:defRPr>
                <a:solidFill>
                  <a:srgbClr val="6D3DFF"/>
                </a:solidFill>
              </a:defRPr>
            </a:lvl3pPr>
            <a:lvl5pPr>
              <a:defRPr sz="1400">
                <a:latin typeface="+mn-lt"/>
              </a:defRPr>
            </a:lvl5pPr>
          </a:lstStyle>
          <a:p>
            <a:pPr lvl="0"/>
            <a:r>
              <a:rPr lang="fr-FR" dirty="0"/>
              <a:t>Texte</a:t>
            </a:r>
          </a:p>
        </p:txBody>
      </p:sp>
    </p:spTree>
    <p:extLst>
      <p:ext uri="{BB962C8B-B14F-4D97-AF65-F5344CB8AC3E}">
        <p14:creationId xmlns:p14="http://schemas.microsoft.com/office/powerpoint/2010/main" val="718193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 vide">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84073" t="87117" r="1474" b="4983"/>
          <a:stretch/>
        </p:blipFill>
        <p:spPr>
          <a:xfrm>
            <a:off x="10551459" y="6177525"/>
            <a:ext cx="1633453" cy="669851"/>
          </a:xfrm>
          <a:prstGeom prst="rect">
            <a:avLst/>
          </a:prstGeom>
        </p:spPr>
      </p:pic>
      <p:sp>
        <p:nvSpPr>
          <p:cNvPr id="10" name="Espace réservé du numéro de diapositive 3"/>
          <p:cNvSpPr>
            <a:spLocks noGrp="1"/>
          </p:cNvSpPr>
          <p:nvPr>
            <p:ph type="sldNum" sz="quarter" idx="12"/>
          </p:nvPr>
        </p:nvSpPr>
        <p:spPr>
          <a:xfrm>
            <a:off x="10877100" y="6377729"/>
            <a:ext cx="542267" cy="288887"/>
          </a:xfrm>
        </p:spPr>
        <p:txBody>
          <a:bodyPr/>
          <a:lstStyle>
            <a:lvl1pPr algn="ctr">
              <a:defRPr sz="1400" b="1">
                <a:solidFill>
                  <a:schemeClr val="bg1"/>
                </a:solidFill>
              </a:defRPr>
            </a:lvl1pPr>
          </a:lstStyle>
          <a:p>
            <a:fld id="{3EC42CCE-B077-441A-A648-C04F02215192}" type="slidenum">
              <a:rPr lang="fr-FR" smtClean="0"/>
              <a:pPr/>
              <a:t>‹N°›</a:t>
            </a:fld>
            <a:endParaRPr lang="fr-FR" dirty="0"/>
          </a:p>
        </p:txBody>
      </p:sp>
      <p:sp>
        <p:nvSpPr>
          <p:cNvPr id="11" name="Espace réservé du contenu 2"/>
          <p:cNvSpPr>
            <a:spLocks noGrp="1"/>
          </p:cNvSpPr>
          <p:nvPr>
            <p:ph sz="half" idx="1"/>
          </p:nvPr>
        </p:nvSpPr>
        <p:spPr>
          <a:xfrm>
            <a:off x="1465516" y="1493521"/>
            <a:ext cx="9411584" cy="424926"/>
          </a:xfrm>
          <a:prstGeom prst="rect">
            <a:avLst/>
          </a:prstGeom>
        </p:spPr>
        <p:txBody>
          <a:bodyPr/>
          <a:lstStyle>
            <a:lvl1pPr>
              <a:defRPr sz="2200" b="1">
                <a:solidFill>
                  <a:srgbClr val="2200C8"/>
                </a:solidFill>
                <a:latin typeface="+mn-lt"/>
              </a:defRPr>
            </a:lvl1pPr>
            <a:lvl3pPr>
              <a:defRPr>
                <a:solidFill>
                  <a:srgbClr val="6D3DFF"/>
                </a:solidFill>
              </a:defRPr>
            </a:lvl3pPr>
            <a:lvl5pPr>
              <a:defRPr sz="1400">
                <a:latin typeface="+mn-lt"/>
              </a:defRPr>
            </a:lvl5pPr>
          </a:lstStyle>
          <a:p>
            <a:pPr lvl="0"/>
            <a:r>
              <a:rPr lang="fr-FR"/>
              <a:t>Modifier les styles du texte du masque</a:t>
            </a:r>
          </a:p>
        </p:txBody>
      </p:sp>
      <p:sp>
        <p:nvSpPr>
          <p:cNvPr id="12" name="Titre 1"/>
          <p:cNvSpPr>
            <a:spLocks noGrp="1"/>
          </p:cNvSpPr>
          <p:nvPr>
            <p:ph type="title" hasCustomPrompt="1"/>
          </p:nvPr>
        </p:nvSpPr>
        <p:spPr>
          <a:xfrm>
            <a:off x="1465516" y="53386"/>
            <a:ext cx="9411584" cy="1325563"/>
          </a:xfrm>
          <a:prstGeom prst="rect">
            <a:avLst/>
          </a:prstGeom>
        </p:spPr>
        <p:txBody>
          <a:bodyPr>
            <a:normAutofit/>
          </a:bodyPr>
          <a:lstStyle>
            <a:lvl1pPr>
              <a:defRPr sz="3600" b="1">
                <a:solidFill>
                  <a:srgbClr val="6D3DFF"/>
                </a:solidFill>
                <a:latin typeface="+mn-lt"/>
              </a:defRPr>
            </a:lvl1pPr>
          </a:lstStyle>
          <a:p>
            <a:r>
              <a:rPr lang="fr-FR" dirty="0"/>
              <a:t>Titre de la diapositive</a:t>
            </a:r>
          </a:p>
        </p:txBody>
      </p:sp>
      <p:sp>
        <p:nvSpPr>
          <p:cNvPr id="13" name="Espace réservé du contenu 2"/>
          <p:cNvSpPr>
            <a:spLocks noGrp="1"/>
          </p:cNvSpPr>
          <p:nvPr>
            <p:ph sz="half" idx="13"/>
          </p:nvPr>
        </p:nvSpPr>
        <p:spPr>
          <a:xfrm>
            <a:off x="1465516" y="2033019"/>
            <a:ext cx="9411584" cy="3820934"/>
          </a:xfrm>
          <a:prstGeom prst="rect">
            <a:avLst/>
          </a:prstGeom>
        </p:spPr>
        <p:txBody>
          <a:bodyPr/>
          <a:lstStyle>
            <a:lvl1pPr marL="0" indent="0">
              <a:buNone/>
              <a:defRPr sz="1400" b="0">
                <a:solidFill>
                  <a:schemeClr val="tx1"/>
                </a:solidFill>
                <a:latin typeface="+mn-lt"/>
              </a:defRPr>
            </a:lvl1pPr>
            <a:lvl3pPr>
              <a:defRPr>
                <a:solidFill>
                  <a:srgbClr val="6D3DFF"/>
                </a:solidFill>
              </a:defRPr>
            </a:lvl3pPr>
            <a:lvl5pPr>
              <a:defRPr sz="1400">
                <a:latin typeface="+mn-lt"/>
              </a:defRPr>
            </a:lvl5pPr>
          </a:lstStyle>
          <a:p>
            <a:pPr lvl="0"/>
            <a:r>
              <a:rPr lang="fr-FR"/>
              <a:t>Modifier les styles du texte du masque</a:t>
            </a:r>
          </a:p>
        </p:txBody>
      </p:sp>
    </p:spTree>
    <p:extLst>
      <p:ext uri="{BB962C8B-B14F-4D97-AF65-F5344CB8AC3E}">
        <p14:creationId xmlns:p14="http://schemas.microsoft.com/office/powerpoint/2010/main" val="588701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fil utilisateurs membres ..">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83676" t="87117" r="1474" b="4983"/>
          <a:stretch/>
        </p:blipFill>
        <p:spPr>
          <a:xfrm>
            <a:off x="10506635" y="6177525"/>
            <a:ext cx="1678277" cy="669851"/>
          </a:xfrm>
          <a:prstGeom prst="rect">
            <a:avLst/>
          </a:prstGeom>
        </p:spPr>
      </p:pic>
      <p:sp>
        <p:nvSpPr>
          <p:cNvPr id="10" name="Espace réservé du numéro de diapositive 3"/>
          <p:cNvSpPr>
            <a:spLocks noGrp="1"/>
          </p:cNvSpPr>
          <p:nvPr>
            <p:ph type="sldNum" sz="quarter" idx="12"/>
          </p:nvPr>
        </p:nvSpPr>
        <p:spPr>
          <a:xfrm>
            <a:off x="10877100" y="6377729"/>
            <a:ext cx="542267" cy="288887"/>
          </a:xfrm>
        </p:spPr>
        <p:txBody>
          <a:bodyPr/>
          <a:lstStyle>
            <a:lvl1pPr algn="ctr">
              <a:defRPr sz="1400" b="1">
                <a:solidFill>
                  <a:schemeClr val="bg1"/>
                </a:solidFill>
              </a:defRPr>
            </a:lvl1pPr>
          </a:lstStyle>
          <a:p>
            <a:fld id="{3EC42CCE-B077-441A-A648-C04F02215192}" type="slidenum">
              <a:rPr lang="fr-FR" smtClean="0"/>
              <a:pPr/>
              <a:t>‹N°›</a:t>
            </a:fld>
            <a:endParaRPr lang="fr-FR" dirty="0"/>
          </a:p>
        </p:txBody>
      </p:sp>
      <p:pic>
        <p:nvPicPr>
          <p:cNvPr id="2" name="Image 1"/>
          <p:cNvPicPr>
            <a:picLocks noChangeAspect="1"/>
          </p:cNvPicPr>
          <p:nvPr userDrawn="1"/>
        </p:nvPicPr>
        <p:blipFill rotWithShape="1">
          <a:blip r:embed="rId3">
            <a:extLst>
              <a:ext uri="{28A0092B-C50C-407E-A947-70E740481C1C}">
                <a14:useLocalDpi xmlns:a14="http://schemas.microsoft.com/office/drawing/2010/main" val="0"/>
              </a:ext>
            </a:extLst>
          </a:blip>
          <a:srcRect l="36671" t="25037" r="32598" b="24148"/>
          <a:stretch/>
        </p:blipFill>
        <p:spPr>
          <a:xfrm>
            <a:off x="5445760" y="1920240"/>
            <a:ext cx="1686560" cy="3484880"/>
          </a:xfrm>
          <a:prstGeom prst="rect">
            <a:avLst/>
          </a:prstGeom>
        </p:spPr>
      </p:pic>
      <p:sp>
        <p:nvSpPr>
          <p:cNvPr id="12" name="Titre 1"/>
          <p:cNvSpPr>
            <a:spLocks noGrp="1"/>
          </p:cNvSpPr>
          <p:nvPr>
            <p:ph type="title" hasCustomPrompt="1"/>
          </p:nvPr>
        </p:nvSpPr>
        <p:spPr>
          <a:xfrm>
            <a:off x="1488558" y="0"/>
            <a:ext cx="10515600" cy="1325563"/>
          </a:xfrm>
          <a:prstGeom prst="rect">
            <a:avLst/>
          </a:prstGeom>
        </p:spPr>
        <p:txBody>
          <a:bodyPr>
            <a:normAutofit/>
          </a:bodyPr>
          <a:lstStyle>
            <a:lvl1pPr>
              <a:defRPr sz="3600" b="1">
                <a:solidFill>
                  <a:srgbClr val="6D3DFF"/>
                </a:solidFill>
                <a:latin typeface="+mn-lt"/>
              </a:defRPr>
            </a:lvl1pPr>
          </a:lstStyle>
          <a:p>
            <a:r>
              <a:rPr lang="fr-FR" dirty="0"/>
              <a:t>Titre de la diapositive</a:t>
            </a:r>
          </a:p>
        </p:txBody>
      </p:sp>
      <p:sp>
        <p:nvSpPr>
          <p:cNvPr id="11" name="Espace réservé du contenu 2"/>
          <p:cNvSpPr>
            <a:spLocks noGrp="1"/>
          </p:cNvSpPr>
          <p:nvPr>
            <p:ph sz="half" idx="13"/>
          </p:nvPr>
        </p:nvSpPr>
        <p:spPr>
          <a:xfrm>
            <a:off x="1465516" y="2033019"/>
            <a:ext cx="3680225" cy="3372101"/>
          </a:xfrm>
          <a:prstGeom prst="rect">
            <a:avLst/>
          </a:prstGeom>
        </p:spPr>
        <p:txBody>
          <a:bodyPr/>
          <a:lstStyle>
            <a:lvl1pPr marL="0" indent="0">
              <a:buNone/>
              <a:defRPr sz="1400" b="0">
                <a:solidFill>
                  <a:schemeClr val="tx1"/>
                </a:solidFill>
                <a:latin typeface="+mn-lt"/>
              </a:defRPr>
            </a:lvl1pPr>
            <a:lvl3pPr>
              <a:defRPr>
                <a:solidFill>
                  <a:srgbClr val="6D3DFF"/>
                </a:solidFill>
              </a:defRPr>
            </a:lvl3pPr>
            <a:lvl5pPr>
              <a:defRPr sz="1400">
                <a:latin typeface="+mn-lt"/>
              </a:defRPr>
            </a:lvl5pPr>
          </a:lstStyle>
          <a:p>
            <a:pPr lvl="0"/>
            <a:r>
              <a:rPr lang="fr-FR"/>
              <a:t>Modifier les styles du texte du masque</a:t>
            </a:r>
          </a:p>
        </p:txBody>
      </p:sp>
      <p:sp>
        <p:nvSpPr>
          <p:cNvPr id="13" name="Espace réservé du contenu 2"/>
          <p:cNvSpPr>
            <a:spLocks noGrp="1"/>
          </p:cNvSpPr>
          <p:nvPr>
            <p:ph sz="half" idx="14"/>
          </p:nvPr>
        </p:nvSpPr>
        <p:spPr>
          <a:xfrm>
            <a:off x="7432339" y="1976629"/>
            <a:ext cx="3680225" cy="3372101"/>
          </a:xfrm>
          <a:prstGeom prst="rect">
            <a:avLst/>
          </a:prstGeom>
        </p:spPr>
        <p:txBody>
          <a:bodyPr/>
          <a:lstStyle>
            <a:lvl1pPr marL="0" indent="0">
              <a:buNone/>
              <a:defRPr sz="1400" b="0">
                <a:solidFill>
                  <a:schemeClr val="tx1"/>
                </a:solidFill>
                <a:latin typeface="+mn-lt"/>
              </a:defRPr>
            </a:lvl1pPr>
            <a:lvl3pPr>
              <a:defRPr>
                <a:solidFill>
                  <a:srgbClr val="6D3DFF"/>
                </a:solidFill>
              </a:defRPr>
            </a:lvl3pPr>
            <a:lvl5pPr>
              <a:defRPr sz="1400">
                <a:latin typeface="+mn-lt"/>
              </a:defRPr>
            </a:lvl5pPr>
          </a:lstStyle>
          <a:p>
            <a:pPr lvl="0"/>
            <a:r>
              <a:rPr lang="fr-FR"/>
              <a:t>Modifier les styles du texte du masque</a:t>
            </a:r>
          </a:p>
        </p:txBody>
      </p:sp>
    </p:spTree>
    <p:extLst>
      <p:ext uri="{BB962C8B-B14F-4D97-AF65-F5344CB8AC3E}">
        <p14:creationId xmlns:p14="http://schemas.microsoft.com/office/powerpoint/2010/main" val="2504740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ille modulaire">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3280" t="87117" r="1474" b="4983"/>
          <a:stretch/>
        </p:blipFill>
        <p:spPr>
          <a:xfrm>
            <a:off x="10461812" y="6177525"/>
            <a:ext cx="1723100" cy="669851"/>
          </a:xfrm>
          <a:prstGeom prst="rect">
            <a:avLst/>
          </a:prstGeom>
        </p:spPr>
      </p:pic>
      <p:sp>
        <p:nvSpPr>
          <p:cNvPr id="11" name="Espace réservé du numéro de diapositive 3"/>
          <p:cNvSpPr>
            <a:spLocks noGrp="1"/>
          </p:cNvSpPr>
          <p:nvPr>
            <p:ph type="sldNum" sz="quarter" idx="12"/>
          </p:nvPr>
        </p:nvSpPr>
        <p:spPr>
          <a:xfrm>
            <a:off x="10877100" y="6377729"/>
            <a:ext cx="542267" cy="288887"/>
          </a:xfrm>
        </p:spPr>
        <p:txBody>
          <a:bodyPr/>
          <a:lstStyle>
            <a:lvl1pPr algn="ctr">
              <a:defRPr sz="1400" b="1">
                <a:solidFill>
                  <a:schemeClr val="bg1"/>
                </a:solidFill>
              </a:defRPr>
            </a:lvl1pPr>
          </a:lstStyle>
          <a:p>
            <a:fld id="{3EC42CCE-B077-441A-A648-C04F02215192}" type="slidenum">
              <a:rPr lang="fr-FR" smtClean="0"/>
              <a:pPr/>
              <a:t>‹N°›</a:t>
            </a:fld>
            <a:endParaRPr lang="fr-FR" dirty="0"/>
          </a:p>
        </p:txBody>
      </p:sp>
      <p:sp>
        <p:nvSpPr>
          <p:cNvPr id="13" name="Espace réservé du contenu 12"/>
          <p:cNvSpPr>
            <a:spLocks noGrp="1"/>
          </p:cNvSpPr>
          <p:nvPr>
            <p:ph sz="quarter" idx="13"/>
          </p:nvPr>
        </p:nvSpPr>
        <p:spPr>
          <a:xfrm>
            <a:off x="995680" y="305045"/>
            <a:ext cx="2306638" cy="1808162"/>
          </a:xfrm>
          <a:prstGeom prst="rect">
            <a:avLst/>
          </a:prstGeom>
        </p:spPr>
        <p:txBody>
          <a:bodyPr/>
          <a:lstStyle>
            <a:lvl1pPr marL="0" indent="0">
              <a:buNone/>
              <a:defRPr/>
            </a:lvl1pPr>
          </a:lstStyle>
          <a:p>
            <a:pPr lvl="0"/>
            <a:r>
              <a:rPr lang="fr-FR"/>
              <a:t>Modifier les styles du texte du masque</a:t>
            </a:r>
          </a:p>
        </p:txBody>
      </p:sp>
      <p:sp>
        <p:nvSpPr>
          <p:cNvPr id="15" name="Espace réservé du contenu 12"/>
          <p:cNvSpPr>
            <a:spLocks noGrp="1"/>
          </p:cNvSpPr>
          <p:nvPr>
            <p:ph sz="quarter" idx="15"/>
          </p:nvPr>
        </p:nvSpPr>
        <p:spPr>
          <a:xfrm>
            <a:off x="995680" y="4288083"/>
            <a:ext cx="2306638" cy="1808162"/>
          </a:xfrm>
          <a:prstGeom prst="rect">
            <a:avLst/>
          </a:prstGeom>
        </p:spPr>
        <p:txBody>
          <a:bodyPr/>
          <a:lstStyle>
            <a:lvl1pPr marL="0" indent="0">
              <a:buNone/>
              <a:defRPr/>
            </a:lvl1pPr>
          </a:lstStyle>
          <a:p>
            <a:pPr lvl="0"/>
            <a:r>
              <a:rPr lang="fr-FR"/>
              <a:t>Modifier les styles du texte du masque</a:t>
            </a:r>
          </a:p>
        </p:txBody>
      </p:sp>
      <p:sp>
        <p:nvSpPr>
          <p:cNvPr id="17" name="Espace réservé du contenu 12"/>
          <p:cNvSpPr>
            <a:spLocks noGrp="1"/>
          </p:cNvSpPr>
          <p:nvPr>
            <p:ph sz="quarter" idx="17"/>
          </p:nvPr>
        </p:nvSpPr>
        <p:spPr>
          <a:xfrm>
            <a:off x="6217920" y="305045"/>
            <a:ext cx="2306638" cy="1808162"/>
          </a:xfrm>
          <a:prstGeom prst="rect">
            <a:avLst/>
          </a:prstGeom>
        </p:spPr>
        <p:txBody>
          <a:bodyPr/>
          <a:lstStyle>
            <a:lvl1pPr marL="0" indent="0">
              <a:buNone/>
              <a:defRPr/>
            </a:lvl1pPr>
          </a:lstStyle>
          <a:p>
            <a:pPr lvl="0"/>
            <a:r>
              <a:rPr lang="fr-FR"/>
              <a:t>Modifier les styles du texte du masque</a:t>
            </a:r>
          </a:p>
        </p:txBody>
      </p:sp>
      <p:sp>
        <p:nvSpPr>
          <p:cNvPr id="19" name="Espace réservé du contenu 12"/>
          <p:cNvSpPr>
            <a:spLocks noGrp="1"/>
          </p:cNvSpPr>
          <p:nvPr>
            <p:ph sz="quarter" idx="19"/>
          </p:nvPr>
        </p:nvSpPr>
        <p:spPr>
          <a:xfrm>
            <a:off x="3606800" y="2313411"/>
            <a:ext cx="2306638" cy="1808162"/>
          </a:xfrm>
          <a:prstGeom prst="rect">
            <a:avLst/>
          </a:prstGeom>
        </p:spPr>
        <p:txBody>
          <a:bodyPr/>
          <a:lstStyle>
            <a:lvl1pPr marL="0" indent="0">
              <a:buNone/>
              <a:defRPr/>
            </a:lvl1pPr>
          </a:lstStyle>
          <a:p>
            <a:pPr lvl="0"/>
            <a:r>
              <a:rPr lang="fr-FR"/>
              <a:t>Modifier les styles du texte du masque</a:t>
            </a:r>
          </a:p>
        </p:txBody>
      </p:sp>
      <p:sp>
        <p:nvSpPr>
          <p:cNvPr id="21" name="Espace réservé du contenu 12"/>
          <p:cNvSpPr>
            <a:spLocks noGrp="1"/>
          </p:cNvSpPr>
          <p:nvPr>
            <p:ph sz="quarter" idx="21"/>
          </p:nvPr>
        </p:nvSpPr>
        <p:spPr>
          <a:xfrm>
            <a:off x="8829040" y="2313411"/>
            <a:ext cx="2306638" cy="1808162"/>
          </a:xfrm>
          <a:prstGeom prst="rect">
            <a:avLst/>
          </a:prstGeom>
        </p:spPr>
        <p:txBody>
          <a:bodyPr/>
          <a:lstStyle>
            <a:lvl1pPr marL="0" indent="0">
              <a:buNone/>
              <a:defRPr/>
            </a:lvl1pPr>
          </a:lstStyle>
          <a:p>
            <a:pPr lvl="0"/>
            <a:r>
              <a:rPr lang="fr-FR"/>
              <a:t>Modifier les styles du texte du masque</a:t>
            </a:r>
          </a:p>
        </p:txBody>
      </p:sp>
      <p:sp>
        <p:nvSpPr>
          <p:cNvPr id="23" name="Espace réservé du contenu 12"/>
          <p:cNvSpPr>
            <a:spLocks noGrp="1"/>
          </p:cNvSpPr>
          <p:nvPr>
            <p:ph sz="quarter" idx="23"/>
          </p:nvPr>
        </p:nvSpPr>
        <p:spPr>
          <a:xfrm>
            <a:off x="6217920" y="4288083"/>
            <a:ext cx="2306638" cy="1808162"/>
          </a:xfrm>
          <a:prstGeom prst="rect">
            <a:avLst/>
          </a:prstGeom>
        </p:spPr>
        <p:txBody>
          <a:bodyPr/>
          <a:lstStyle>
            <a:lvl1pPr marL="0" indent="0">
              <a:buNone/>
              <a:defRPr/>
            </a:lvl1pPr>
          </a:lstStyle>
          <a:p>
            <a:pPr lvl="0"/>
            <a:r>
              <a:rPr lang="fr-FR"/>
              <a:t>Modifier les styles du texte du masque</a:t>
            </a:r>
          </a:p>
        </p:txBody>
      </p:sp>
      <p:sp>
        <p:nvSpPr>
          <p:cNvPr id="25" name="Rectangle 24"/>
          <p:cNvSpPr/>
          <p:nvPr userDrawn="1"/>
        </p:nvSpPr>
        <p:spPr>
          <a:xfrm>
            <a:off x="995680" y="2313411"/>
            <a:ext cx="2306638" cy="1808162"/>
          </a:xfrm>
          <a:prstGeom prst="rect">
            <a:avLst/>
          </a:prstGeom>
          <a:solidFill>
            <a:srgbClr val="6D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userDrawn="1"/>
        </p:nvSpPr>
        <p:spPr>
          <a:xfrm>
            <a:off x="3606800" y="4298243"/>
            <a:ext cx="2306638" cy="1808162"/>
          </a:xfrm>
          <a:prstGeom prst="rect">
            <a:avLst/>
          </a:prstGeom>
          <a:solidFill>
            <a:srgbClr val="2200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userDrawn="1"/>
        </p:nvSpPr>
        <p:spPr>
          <a:xfrm>
            <a:off x="4186079" y="4618124"/>
            <a:ext cx="1148080" cy="1148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p:cNvPicPr>
            <a:picLocks noChangeAspect="1"/>
          </p:cNvPicPr>
          <p:nvPr userDrawn="1"/>
        </p:nvPicPr>
        <p:blipFill rotWithShape="1">
          <a:blip r:embed="rId3" cstate="print">
            <a:extLst>
              <a:ext uri="{28A0092B-C50C-407E-A947-70E740481C1C}">
                <a14:useLocalDpi xmlns:a14="http://schemas.microsoft.com/office/drawing/2010/main" val="0"/>
              </a:ext>
            </a:extLst>
          </a:blip>
          <a:srcRect t="6760" r="454" b="13074"/>
          <a:stretch/>
        </p:blipFill>
        <p:spPr>
          <a:xfrm>
            <a:off x="6228398" y="2317043"/>
            <a:ext cx="2296160" cy="1849120"/>
          </a:xfrm>
          <a:prstGeom prst="rect">
            <a:avLst/>
          </a:prstGeom>
        </p:spPr>
      </p:pic>
      <p:pic>
        <p:nvPicPr>
          <p:cNvPr id="30" name="Image 29"/>
          <p:cNvPicPr>
            <a:picLocks noChangeAspect="1"/>
          </p:cNvPicPr>
          <p:nvPr userDrawn="1"/>
        </p:nvPicPr>
        <p:blipFill rotWithShape="1">
          <a:blip r:embed="rId4" cstate="print">
            <a:extLst>
              <a:ext uri="{28A0092B-C50C-407E-A947-70E740481C1C}">
                <a14:useLocalDpi xmlns:a14="http://schemas.microsoft.com/office/drawing/2010/main" val="0"/>
              </a:ext>
            </a:extLst>
          </a:blip>
          <a:srcRect t="9888" r="3527" b="13696"/>
          <a:stretch/>
        </p:blipFill>
        <p:spPr>
          <a:xfrm>
            <a:off x="8829040" y="305529"/>
            <a:ext cx="2306638" cy="1827122"/>
          </a:xfrm>
          <a:prstGeom prst="rect">
            <a:avLst/>
          </a:prstGeom>
          <a:solidFill>
            <a:srgbClr val="CD89A8"/>
          </a:solidFill>
        </p:spPr>
      </p:pic>
      <p:sp>
        <p:nvSpPr>
          <p:cNvPr id="31" name="Rectangle 30"/>
          <p:cNvSpPr/>
          <p:nvPr userDrawn="1"/>
        </p:nvSpPr>
        <p:spPr>
          <a:xfrm>
            <a:off x="8841594" y="4293272"/>
            <a:ext cx="2334405" cy="1808162"/>
          </a:xfrm>
          <a:prstGeom prst="rect">
            <a:avLst/>
          </a:prstGeom>
          <a:solidFill>
            <a:srgbClr val="084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 name="Connecteur en arc 33"/>
          <p:cNvCxnSpPr/>
          <p:nvPr userDrawn="1"/>
        </p:nvCxnSpPr>
        <p:spPr>
          <a:xfrm rot="10800000">
            <a:off x="9235044" y="4618124"/>
            <a:ext cx="1519740" cy="1153282"/>
          </a:xfrm>
          <a:prstGeom prst="curvedConnector3">
            <a:avLst>
              <a:gd name="adj1" fmla="val 50000"/>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606800" y="299146"/>
            <a:ext cx="2306638" cy="1827606"/>
          </a:xfrm>
          <a:prstGeom prst="rect">
            <a:avLst/>
          </a:prstGeom>
          <a:solidFill>
            <a:srgbClr val="AA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12457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fin">
    <p:spTree>
      <p:nvGrpSpPr>
        <p:cNvPr id="1" name=""/>
        <p:cNvGrpSpPr/>
        <p:nvPr/>
      </p:nvGrpSpPr>
      <p:grpSpPr>
        <a:xfrm>
          <a:off x="0" y="0"/>
          <a:ext cx="0" cy="0"/>
          <a:chOff x="0" y="0"/>
          <a:chExt cx="0" cy="0"/>
        </a:xfrm>
      </p:grpSpPr>
      <p:pic>
        <p:nvPicPr>
          <p:cNvPr id="5" name="Imag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5185"/>
          <a:stretch/>
        </p:blipFill>
        <p:spPr>
          <a:xfrm>
            <a:off x="-10935" y="0"/>
            <a:ext cx="9143025" cy="5816600"/>
          </a:xfrm>
          <a:prstGeom prst="rect">
            <a:avLst/>
          </a:prstGeom>
        </p:spPr>
      </p:pic>
      <p:pic>
        <p:nvPicPr>
          <p:cNvPr id="13" name="Imag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5547" b="51525"/>
          <a:stretch/>
        </p:blipFill>
        <p:spPr>
          <a:xfrm>
            <a:off x="8006316" y="0"/>
            <a:ext cx="4185684" cy="3324447"/>
          </a:xfrm>
          <a:prstGeom prst="rect">
            <a:avLst/>
          </a:prstGeom>
        </p:spPr>
      </p:pic>
      <p:sp>
        <p:nvSpPr>
          <p:cNvPr id="2" name="Titre 1"/>
          <p:cNvSpPr>
            <a:spLocks noGrp="1"/>
          </p:cNvSpPr>
          <p:nvPr>
            <p:ph type="ctrTitle"/>
          </p:nvPr>
        </p:nvSpPr>
        <p:spPr>
          <a:xfrm>
            <a:off x="5474335" y="62460"/>
            <a:ext cx="5618480" cy="2387600"/>
          </a:xfrm>
          <a:prstGeom prst="rect">
            <a:avLst/>
          </a:prstGeom>
        </p:spPr>
        <p:txBody>
          <a:bodyPr anchor="b">
            <a:normAutofit/>
          </a:bodyPr>
          <a:lstStyle>
            <a:lvl1pPr algn="ctr">
              <a:defRPr sz="4400" b="1">
                <a:solidFill>
                  <a:schemeClr val="bg1"/>
                </a:solidFill>
                <a:latin typeface="+mn-lt"/>
              </a:defRPr>
            </a:lvl1pPr>
          </a:lstStyle>
          <a:p>
            <a:r>
              <a:rPr lang="fr-FR"/>
              <a:t>Modifiez le style du titre</a:t>
            </a:r>
            <a:endParaRPr lang="fr-FR" dirty="0"/>
          </a:p>
        </p:txBody>
      </p:sp>
      <p:sp>
        <p:nvSpPr>
          <p:cNvPr id="3" name="Sous-titre 2"/>
          <p:cNvSpPr>
            <a:spLocks noGrp="1"/>
          </p:cNvSpPr>
          <p:nvPr>
            <p:ph type="subTitle" idx="1"/>
          </p:nvPr>
        </p:nvSpPr>
        <p:spPr>
          <a:xfrm>
            <a:off x="3401695" y="6135048"/>
            <a:ext cx="5618480" cy="45597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6" name="Rectangle 5"/>
          <p:cNvSpPr/>
          <p:nvPr userDrawn="1"/>
        </p:nvSpPr>
        <p:spPr>
          <a:xfrm>
            <a:off x="9020175" y="4140200"/>
            <a:ext cx="3171825" cy="1665177"/>
          </a:xfrm>
          <a:prstGeom prst="rect">
            <a:avLst/>
          </a:prstGeom>
          <a:solidFill>
            <a:srgbClr val="220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Sous-titre 2"/>
          <p:cNvSpPr txBox="1">
            <a:spLocks/>
          </p:cNvSpPr>
          <p:nvPr userDrawn="1"/>
        </p:nvSpPr>
        <p:spPr>
          <a:xfrm>
            <a:off x="8031930" y="4517508"/>
            <a:ext cx="4171980" cy="10337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b="0" dirty="0">
                <a:solidFill>
                  <a:schemeClr val="bg1"/>
                </a:solidFill>
                <a:latin typeface="Montserrat ExtraBold" panose="00000900000000000000" pitchFamily="2" charset="0"/>
              </a:rPr>
              <a:t>amue.fr</a:t>
            </a:r>
          </a:p>
          <a:p>
            <a:r>
              <a:rPr lang="fr-FR" sz="1700" b="0" dirty="0">
                <a:solidFill>
                  <a:schemeClr val="bg1"/>
                </a:solidFill>
                <a:latin typeface="Montserrat" panose="00000500000000000000" pitchFamily="2" charset="0"/>
              </a:rPr>
              <a:t>Nos réseaux </a:t>
            </a:r>
            <a:r>
              <a:rPr lang="fr-FR" sz="1700" b="0" baseline="0" dirty="0">
                <a:solidFill>
                  <a:schemeClr val="bg1"/>
                </a:solidFill>
                <a:latin typeface="Montserrat" panose="00000500000000000000" pitchFamily="2" charset="0"/>
              </a:rPr>
              <a:t>: @amue_com</a:t>
            </a:r>
            <a:endParaRPr lang="fr-FR" sz="1700" b="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3479542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537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uv">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F6046518-5077-4845-BF97-199C3C1E7F75}"/>
              </a:ext>
            </a:extLst>
          </p:cNvPr>
          <p:cNvSpPr/>
          <p:nvPr userDrawn="1"/>
        </p:nvSpPr>
        <p:spPr>
          <a:xfrm>
            <a:off x="0" y="6009851"/>
            <a:ext cx="12192000" cy="84814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0" name="Graphique 9">
            <a:extLst>
              <a:ext uri="{FF2B5EF4-FFF2-40B4-BE49-F238E27FC236}">
                <a16:creationId xmlns="" xmlns:a16="http://schemas.microsoft.com/office/drawing/2014/main" id="{27EC821C-D06A-5C4E-A64E-5C4151A4E6C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705999" y="-2313091"/>
            <a:ext cx="11975463" cy="11935074"/>
          </a:xfrm>
          <a:prstGeom prst="rect">
            <a:avLst/>
          </a:prstGeom>
        </p:spPr>
      </p:pic>
      <p:sp>
        <p:nvSpPr>
          <p:cNvPr id="2" name="Titre 1">
            <a:extLst>
              <a:ext uri="{FF2B5EF4-FFF2-40B4-BE49-F238E27FC236}">
                <a16:creationId xmlns="" xmlns:a16="http://schemas.microsoft.com/office/drawing/2014/main" id="{0983F597-0D36-A547-8A78-B69E4C12E674}"/>
              </a:ext>
            </a:extLst>
          </p:cNvPr>
          <p:cNvSpPr>
            <a:spLocks noGrp="1"/>
          </p:cNvSpPr>
          <p:nvPr>
            <p:ph type="ctrTitle" hasCustomPrompt="1"/>
          </p:nvPr>
        </p:nvSpPr>
        <p:spPr>
          <a:xfrm>
            <a:off x="0" y="848149"/>
            <a:ext cx="6096000" cy="1410361"/>
          </a:xfrm>
        </p:spPr>
        <p:txBody>
          <a:bodyPr anchor="t">
            <a:normAutofit/>
          </a:bodyPr>
          <a:lstStyle>
            <a:lvl1pPr algn="ctr">
              <a:defRPr sz="4800" b="0" i="0">
                <a:solidFill>
                  <a:schemeClr val="bg1"/>
                </a:solidFill>
                <a:latin typeface="Times" pitchFamily="2" charset="0"/>
              </a:defRPr>
            </a:lvl1pPr>
          </a:lstStyle>
          <a:p>
            <a:r>
              <a:rPr lang="fr-FR" dirty="0"/>
              <a:t>Modifiez le titre </a:t>
            </a:r>
            <a:br>
              <a:rPr lang="fr-FR" dirty="0"/>
            </a:br>
            <a:r>
              <a:rPr lang="fr-FR" dirty="0"/>
              <a:t>du document</a:t>
            </a:r>
          </a:p>
        </p:txBody>
      </p:sp>
      <p:sp>
        <p:nvSpPr>
          <p:cNvPr id="4" name="Espace réservé du texte 3">
            <a:extLst>
              <a:ext uri="{FF2B5EF4-FFF2-40B4-BE49-F238E27FC236}">
                <a16:creationId xmlns="" xmlns:a16="http://schemas.microsoft.com/office/drawing/2014/main" id="{9B4B033A-F3C6-9541-BC39-CC6AFB49EFC9}"/>
              </a:ext>
            </a:extLst>
          </p:cNvPr>
          <p:cNvSpPr>
            <a:spLocks noGrp="1"/>
          </p:cNvSpPr>
          <p:nvPr>
            <p:ph type="body" sz="quarter" idx="10" hasCustomPrompt="1"/>
          </p:nvPr>
        </p:nvSpPr>
        <p:spPr>
          <a:xfrm>
            <a:off x="0" y="2426677"/>
            <a:ext cx="6096000" cy="675700"/>
          </a:xfrm>
        </p:spPr>
        <p:txBody>
          <a:bodyPr>
            <a:normAutofit/>
          </a:bodyPr>
          <a:lstStyle>
            <a:lvl1pPr marL="0" indent="0" algn="ctr">
              <a:lnSpc>
                <a:spcPct val="100000"/>
              </a:lnSpc>
              <a:spcBef>
                <a:spcPts val="0"/>
              </a:spcBef>
              <a:buNone/>
              <a:defRPr sz="16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fr-FR" dirty="0"/>
              <a:t>Modifiez le sous-titre ici</a:t>
            </a:r>
          </a:p>
        </p:txBody>
      </p:sp>
      <p:pic>
        <p:nvPicPr>
          <p:cNvPr id="8" name="Graphique 7">
            <a:extLst>
              <a:ext uri="{FF2B5EF4-FFF2-40B4-BE49-F238E27FC236}">
                <a16:creationId xmlns="" xmlns:a16="http://schemas.microsoft.com/office/drawing/2014/main" id="{BA464DA5-40EE-5346-9AC5-44B2F96C16F3}"/>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369327" y="4663141"/>
            <a:ext cx="3357346" cy="1525769"/>
          </a:xfrm>
          <a:prstGeom prst="rect">
            <a:avLst/>
          </a:prstGeom>
        </p:spPr>
      </p:pic>
    </p:spTree>
    <p:extLst>
      <p:ext uri="{BB962C8B-B14F-4D97-AF65-F5344CB8AC3E}">
        <p14:creationId xmlns:p14="http://schemas.microsoft.com/office/powerpoint/2010/main" val="2362632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1">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983F597-0D36-A547-8A78-B69E4C12E674}"/>
              </a:ext>
            </a:extLst>
          </p:cNvPr>
          <p:cNvSpPr>
            <a:spLocks noGrp="1"/>
          </p:cNvSpPr>
          <p:nvPr>
            <p:ph type="ctrTitle" hasCustomPrompt="1"/>
          </p:nvPr>
        </p:nvSpPr>
        <p:spPr>
          <a:xfrm>
            <a:off x="572776" y="555073"/>
            <a:ext cx="9144000" cy="1447347"/>
          </a:xfrm>
        </p:spPr>
        <p:txBody>
          <a:bodyPr anchor="t">
            <a:normAutofit/>
          </a:bodyPr>
          <a:lstStyle>
            <a:lvl1pPr algn="l">
              <a:defRPr sz="4800" b="0">
                <a:solidFill>
                  <a:schemeClr val="bg1"/>
                </a:solidFill>
                <a:latin typeface="Times" pitchFamily="2" charset="0"/>
              </a:defRPr>
            </a:lvl1pPr>
          </a:lstStyle>
          <a:p>
            <a:r>
              <a:rPr lang="fr-FR" dirty="0"/>
              <a:t>Modifiez le style </a:t>
            </a:r>
            <a:br>
              <a:rPr lang="fr-FR" dirty="0"/>
            </a:br>
            <a:r>
              <a:rPr lang="fr-FR" dirty="0"/>
              <a:t>du titre</a:t>
            </a:r>
          </a:p>
        </p:txBody>
      </p:sp>
      <p:sp>
        <p:nvSpPr>
          <p:cNvPr id="3" name="Sous-titre 2">
            <a:extLst>
              <a:ext uri="{FF2B5EF4-FFF2-40B4-BE49-F238E27FC236}">
                <a16:creationId xmlns="" xmlns:a16="http://schemas.microsoft.com/office/drawing/2014/main" id="{513EDECC-2EBE-124C-A2F8-E0B13DC9F2AE}"/>
              </a:ext>
            </a:extLst>
          </p:cNvPr>
          <p:cNvSpPr>
            <a:spLocks noGrp="1"/>
          </p:cNvSpPr>
          <p:nvPr>
            <p:ph type="subTitle" idx="1"/>
          </p:nvPr>
        </p:nvSpPr>
        <p:spPr>
          <a:xfrm>
            <a:off x="572776" y="2137941"/>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1139167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Citation">
    <p:bg>
      <p:bgPr>
        <a:solidFill>
          <a:schemeClr val="accent5">
            <a:lumMod val="20000"/>
            <a:lumOff val="80000"/>
            <a:alpha val="54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983F597-0D36-A547-8A78-B69E4C12E674}"/>
              </a:ext>
            </a:extLst>
          </p:cNvPr>
          <p:cNvSpPr>
            <a:spLocks noGrp="1"/>
          </p:cNvSpPr>
          <p:nvPr>
            <p:ph type="ctrTitle" hasCustomPrompt="1"/>
          </p:nvPr>
        </p:nvSpPr>
        <p:spPr>
          <a:xfrm>
            <a:off x="572776" y="555073"/>
            <a:ext cx="9144000" cy="1447347"/>
          </a:xfrm>
        </p:spPr>
        <p:txBody>
          <a:bodyPr anchor="t">
            <a:normAutofit/>
          </a:bodyPr>
          <a:lstStyle>
            <a:lvl1pPr algn="l">
              <a:defRPr sz="4800" b="0">
                <a:solidFill>
                  <a:schemeClr val="tx1"/>
                </a:solidFill>
                <a:latin typeface="Times" pitchFamily="2" charset="0"/>
              </a:defRPr>
            </a:lvl1pPr>
          </a:lstStyle>
          <a:p>
            <a:r>
              <a:rPr lang="fr-FR" dirty="0"/>
              <a:t>Modifiez le style </a:t>
            </a:r>
            <a:br>
              <a:rPr lang="fr-FR" dirty="0"/>
            </a:br>
            <a:r>
              <a:rPr lang="fr-FR" dirty="0"/>
              <a:t>du titre</a:t>
            </a:r>
          </a:p>
        </p:txBody>
      </p:sp>
      <p:sp>
        <p:nvSpPr>
          <p:cNvPr id="3" name="Sous-titre 2">
            <a:extLst>
              <a:ext uri="{FF2B5EF4-FFF2-40B4-BE49-F238E27FC236}">
                <a16:creationId xmlns="" xmlns:a16="http://schemas.microsoft.com/office/drawing/2014/main" id="{513EDECC-2EBE-124C-A2F8-E0B13DC9F2AE}"/>
              </a:ext>
            </a:extLst>
          </p:cNvPr>
          <p:cNvSpPr>
            <a:spLocks noGrp="1"/>
          </p:cNvSpPr>
          <p:nvPr>
            <p:ph type="subTitle" idx="1"/>
          </p:nvPr>
        </p:nvSpPr>
        <p:spPr>
          <a:xfrm>
            <a:off x="572776" y="2137941"/>
            <a:ext cx="9144000" cy="1655762"/>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287601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artie">
    <p:spTree>
      <p:nvGrpSpPr>
        <p:cNvPr id="1" name=""/>
        <p:cNvGrpSpPr/>
        <p:nvPr/>
      </p:nvGrpSpPr>
      <p:grpSpPr>
        <a:xfrm>
          <a:off x="0" y="0"/>
          <a:ext cx="0" cy="0"/>
          <a:chOff x="0" y="0"/>
          <a:chExt cx="0" cy="0"/>
        </a:xfrm>
      </p:grpSpPr>
      <p:pic>
        <p:nvPicPr>
          <p:cNvPr id="5" name="Imag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5600"/>
          <a:stretch/>
        </p:blipFill>
        <p:spPr>
          <a:xfrm>
            <a:off x="616" y="-11506"/>
            <a:ext cx="9346584" cy="5917006"/>
          </a:xfrm>
          <a:prstGeom prst="rect">
            <a:avLst/>
          </a:prstGeom>
        </p:spPr>
      </p:pic>
      <p:sp>
        <p:nvSpPr>
          <p:cNvPr id="12" name="Rectangle 11"/>
          <p:cNvSpPr/>
          <p:nvPr userDrawn="1"/>
        </p:nvSpPr>
        <p:spPr>
          <a:xfrm>
            <a:off x="7621635" y="-11506"/>
            <a:ext cx="4570365" cy="5912576"/>
          </a:xfrm>
          <a:prstGeom prst="rect">
            <a:avLst/>
          </a:prstGeom>
          <a:solidFill>
            <a:srgbClr val="AA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81852" t="87117" r="1474" b="4983"/>
          <a:stretch/>
        </p:blipFill>
        <p:spPr>
          <a:xfrm>
            <a:off x="10300447" y="6177525"/>
            <a:ext cx="1884466" cy="669851"/>
          </a:xfrm>
          <a:prstGeom prst="rect">
            <a:avLst/>
          </a:prstGeom>
        </p:spPr>
      </p:pic>
      <p:sp>
        <p:nvSpPr>
          <p:cNvPr id="4" name="Espace réservé du numéro de diapositive 3"/>
          <p:cNvSpPr>
            <a:spLocks noGrp="1"/>
          </p:cNvSpPr>
          <p:nvPr>
            <p:ph type="sldNum" sz="quarter" idx="12"/>
          </p:nvPr>
        </p:nvSpPr>
        <p:spPr>
          <a:xfrm>
            <a:off x="10877100" y="6377729"/>
            <a:ext cx="542267" cy="288887"/>
          </a:xfrm>
        </p:spPr>
        <p:txBody>
          <a:bodyPr/>
          <a:lstStyle>
            <a:lvl1pPr algn="ctr">
              <a:defRPr sz="1400" b="1">
                <a:solidFill>
                  <a:schemeClr val="bg1"/>
                </a:solidFill>
              </a:defRPr>
            </a:lvl1pPr>
          </a:lstStyle>
          <a:p>
            <a:fld id="{3EC42CCE-B077-441A-A648-C04F02215192}" type="slidenum">
              <a:rPr lang="fr-FR" smtClean="0"/>
              <a:pPr/>
              <a:t>‹N°›</a:t>
            </a:fld>
            <a:endParaRPr lang="fr-FR" dirty="0"/>
          </a:p>
        </p:txBody>
      </p:sp>
      <p:sp>
        <p:nvSpPr>
          <p:cNvPr id="9" name="Titre 1"/>
          <p:cNvSpPr>
            <a:spLocks noGrp="1"/>
          </p:cNvSpPr>
          <p:nvPr>
            <p:ph type="title" hasCustomPrompt="1"/>
          </p:nvPr>
        </p:nvSpPr>
        <p:spPr>
          <a:xfrm>
            <a:off x="4375614" y="1629411"/>
            <a:ext cx="6374218" cy="1325563"/>
          </a:xfrm>
          <a:prstGeom prst="rect">
            <a:avLst/>
          </a:prstGeom>
        </p:spPr>
        <p:txBody>
          <a:bodyPr>
            <a:normAutofit/>
          </a:bodyPr>
          <a:lstStyle>
            <a:lvl1pPr>
              <a:defRPr sz="5400" b="1">
                <a:solidFill>
                  <a:schemeClr val="bg1"/>
                </a:solidFill>
                <a:latin typeface="+mn-lt"/>
              </a:defRPr>
            </a:lvl1pPr>
          </a:lstStyle>
          <a:p>
            <a:r>
              <a:rPr lang="fr-FR" dirty="0"/>
              <a:t>titre partie 1</a:t>
            </a:r>
          </a:p>
        </p:txBody>
      </p:sp>
      <p:sp>
        <p:nvSpPr>
          <p:cNvPr id="13" name="Espace réservé du texte 3"/>
          <p:cNvSpPr>
            <a:spLocks noGrp="1"/>
          </p:cNvSpPr>
          <p:nvPr>
            <p:ph type="body" sz="quarter" idx="14" hasCustomPrompt="1"/>
          </p:nvPr>
        </p:nvSpPr>
        <p:spPr>
          <a:xfrm>
            <a:off x="954209" y="3577000"/>
            <a:ext cx="1616075" cy="1230312"/>
          </a:xfrm>
          <a:prstGeom prst="rect">
            <a:avLst/>
          </a:prstGeom>
        </p:spPr>
        <p:txBody>
          <a:bodyPr>
            <a:noAutofit/>
          </a:bodyPr>
          <a:lstStyle>
            <a:lvl1pPr marL="0" indent="0" algn="ctr">
              <a:buNone/>
              <a:defRPr sz="9600" b="1">
                <a:solidFill>
                  <a:srgbClr val="6D3DFF"/>
                </a:solidFill>
              </a:defRPr>
            </a:lvl1pPr>
          </a:lstStyle>
          <a:p>
            <a:pPr lvl="0"/>
            <a:r>
              <a:rPr lang="fr-FR" dirty="0"/>
              <a:t>N°</a:t>
            </a:r>
          </a:p>
        </p:txBody>
      </p:sp>
      <p:sp>
        <p:nvSpPr>
          <p:cNvPr id="10" name="Espace réservé du texte 9"/>
          <p:cNvSpPr>
            <a:spLocks noGrp="1"/>
          </p:cNvSpPr>
          <p:nvPr>
            <p:ph type="body" sz="quarter" idx="15" hasCustomPrompt="1"/>
          </p:nvPr>
        </p:nvSpPr>
        <p:spPr>
          <a:xfrm>
            <a:off x="4375150" y="3106738"/>
            <a:ext cx="6375400" cy="645130"/>
          </a:xfrm>
          <a:prstGeom prst="rect">
            <a:avLst/>
          </a:prstGeom>
        </p:spPr>
        <p:txBody>
          <a:bodyPr>
            <a:normAutofit/>
          </a:bodyPr>
          <a:lstStyle>
            <a:lvl1pPr marL="0" indent="0">
              <a:buNone/>
              <a:defRPr sz="4000">
                <a:solidFill>
                  <a:schemeClr val="bg1"/>
                </a:solidFill>
              </a:defRPr>
            </a:lvl1pPr>
            <a:lvl2pPr marL="457200" indent="0">
              <a:buNone/>
              <a:defRPr/>
            </a:lvl2pPr>
          </a:lstStyle>
          <a:p>
            <a:pPr lvl="0"/>
            <a:r>
              <a:rPr lang="fr-FR" dirty="0"/>
              <a:t>Deuxième niveau</a:t>
            </a:r>
          </a:p>
        </p:txBody>
      </p:sp>
    </p:spTree>
    <p:extLst>
      <p:ext uri="{BB962C8B-B14F-4D97-AF65-F5344CB8AC3E}">
        <p14:creationId xmlns:p14="http://schemas.microsoft.com/office/powerpoint/2010/main" val="3978594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xt_Légende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0A57075-7EE8-2E4A-AB3C-B3F45B381449}"/>
              </a:ext>
            </a:extLst>
          </p:cNvPr>
          <p:cNvSpPr>
            <a:spLocks noGrp="1"/>
          </p:cNvSpPr>
          <p:nvPr>
            <p:ph type="title"/>
          </p:nvPr>
        </p:nvSpPr>
        <p:spPr>
          <a:xfrm>
            <a:off x="2986242" y="684492"/>
            <a:ext cx="5326767" cy="409317"/>
          </a:xfrm>
        </p:spPr>
        <p:txBody>
          <a:bodyPr anchor="t">
            <a:noAutofit/>
          </a:bodyPr>
          <a:lstStyle>
            <a:lvl1pPr>
              <a:defRPr sz="3600">
                <a:solidFill>
                  <a:schemeClr val="tx1"/>
                </a:solidFill>
              </a:defRPr>
            </a:lvl1pPr>
          </a:lstStyle>
          <a:p>
            <a:r>
              <a:rPr lang="fr-FR" dirty="0"/>
              <a:t>Modifiez le style du titre</a:t>
            </a:r>
          </a:p>
        </p:txBody>
      </p:sp>
      <p:sp>
        <p:nvSpPr>
          <p:cNvPr id="4" name="Espace réservé du texte 3">
            <a:extLst>
              <a:ext uri="{FF2B5EF4-FFF2-40B4-BE49-F238E27FC236}">
                <a16:creationId xmlns="" xmlns:a16="http://schemas.microsoft.com/office/drawing/2014/main" id="{8B9E2C4B-21C9-ED4E-8578-D64C400C4313}"/>
              </a:ext>
            </a:extLst>
          </p:cNvPr>
          <p:cNvSpPr>
            <a:spLocks noGrp="1"/>
          </p:cNvSpPr>
          <p:nvPr>
            <p:ph type="body" sz="half" idx="2"/>
          </p:nvPr>
        </p:nvSpPr>
        <p:spPr>
          <a:xfrm>
            <a:off x="2945081" y="2112654"/>
            <a:ext cx="8674145" cy="3651537"/>
          </a:xfrm>
        </p:spPr>
        <p:txBody>
          <a:bodyPr numCol="2" spcCol="72000"/>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9" name="Espace réservé du texte 3">
            <a:extLst>
              <a:ext uri="{FF2B5EF4-FFF2-40B4-BE49-F238E27FC236}">
                <a16:creationId xmlns="" xmlns:a16="http://schemas.microsoft.com/office/drawing/2014/main" id="{09C93877-5A70-CB4C-9B60-917EB0786AFD}"/>
              </a:ext>
            </a:extLst>
          </p:cNvPr>
          <p:cNvSpPr>
            <a:spLocks noGrp="1"/>
          </p:cNvSpPr>
          <p:nvPr>
            <p:ph type="body" sz="half" idx="11"/>
          </p:nvPr>
        </p:nvSpPr>
        <p:spPr>
          <a:xfrm>
            <a:off x="405115" y="2112655"/>
            <a:ext cx="2236720" cy="672595"/>
          </a:xfrm>
        </p:spPr>
        <p:txBody>
          <a:bodyPr>
            <a:normAutofit/>
          </a:bodyPr>
          <a:lstStyle>
            <a:lvl1pPr marL="0" indent="0" algn="ctr">
              <a:lnSpc>
                <a:spcPct val="150000"/>
              </a:lnSpc>
              <a:buNone/>
              <a:defRPr sz="10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Espace réservé du texte 4">
            <a:extLst>
              <a:ext uri="{FF2B5EF4-FFF2-40B4-BE49-F238E27FC236}">
                <a16:creationId xmlns="" xmlns:a16="http://schemas.microsoft.com/office/drawing/2014/main" id="{049AAA95-8597-AB49-A871-0D32BFE0FABC}"/>
              </a:ext>
            </a:extLst>
          </p:cNvPr>
          <p:cNvSpPr>
            <a:spLocks noGrp="1"/>
          </p:cNvSpPr>
          <p:nvPr>
            <p:ph type="body" sz="quarter" idx="12" hasCustomPrompt="1"/>
          </p:nvPr>
        </p:nvSpPr>
        <p:spPr>
          <a:xfrm>
            <a:off x="2986981" y="1181101"/>
            <a:ext cx="5326029" cy="518782"/>
          </a:xfrm>
        </p:spPr>
        <p:txBody>
          <a:bodyPr>
            <a:normAutofit/>
          </a:bodyPr>
          <a:lstStyle>
            <a:lvl1pPr marL="0" indent="0">
              <a:buNone/>
              <a:defRPr sz="1600">
                <a:solidFill>
                  <a:schemeClr val="tx1"/>
                </a:solidFill>
              </a:defRPr>
            </a:lvl1pPr>
          </a:lstStyle>
          <a:p>
            <a:pPr lvl="0"/>
            <a:r>
              <a:rPr lang="fr-FR" dirty="0"/>
              <a:t>Modifiez le sous-titre</a:t>
            </a:r>
          </a:p>
        </p:txBody>
      </p:sp>
    </p:spTree>
    <p:extLst>
      <p:ext uri="{BB962C8B-B14F-4D97-AF65-F5344CB8AC3E}">
        <p14:creationId xmlns:p14="http://schemas.microsoft.com/office/powerpoint/2010/main" val="2105665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ation_Image">
    <p:spTree>
      <p:nvGrpSpPr>
        <p:cNvPr id="1" name=""/>
        <p:cNvGrpSpPr/>
        <p:nvPr/>
      </p:nvGrpSpPr>
      <p:grpSpPr>
        <a:xfrm>
          <a:off x="0" y="0"/>
          <a:ext cx="0" cy="0"/>
          <a:chOff x="0" y="0"/>
          <a:chExt cx="0" cy="0"/>
        </a:xfrm>
      </p:grpSpPr>
      <p:sp>
        <p:nvSpPr>
          <p:cNvPr id="3" name="Espace réservé pour une image  2">
            <a:extLst>
              <a:ext uri="{FF2B5EF4-FFF2-40B4-BE49-F238E27FC236}">
                <a16:creationId xmlns="" xmlns:a16="http://schemas.microsoft.com/office/drawing/2014/main" id="{3CF154F3-066D-9245-B906-4657B8145614}"/>
              </a:ext>
            </a:extLst>
          </p:cNvPr>
          <p:cNvSpPr>
            <a:spLocks noGrp="1"/>
          </p:cNvSpPr>
          <p:nvPr>
            <p:ph type="pic" sz="quarter" idx="13"/>
          </p:nvPr>
        </p:nvSpPr>
        <p:spPr>
          <a:xfrm>
            <a:off x="2956956" y="590550"/>
            <a:ext cx="8661957" cy="5230813"/>
          </a:xfrm>
        </p:spPr>
        <p:txBody>
          <a:bodyPr/>
          <a:lstStyle/>
          <a:p>
            <a:endParaRPr lang="fr-FR"/>
          </a:p>
        </p:txBody>
      </p:sp>
      <p:sp>
        <p:nvSpPr>
          <p:cNvPr id="13" name="Espace réservé du texte 3">
            <a:extLst>
              <a:ext uri="{FF2B5EF4-FFF2-40B4-BE49-F238E27FC236}">
                <a16:creationId xmlns="" xmlns:a16="http://schemas.microsoft.com/office/drawing/2014/main" id="{40C5C6DE-EE5E-F841-901B-9A61CD19D7DB}"/>
              </a:ext>
            </a:extLst>
          </p:cNvPr>
          <p:cNvSpPr>
            <a:spLocks noGrp="1"/>
          </p:cNvSpPr>
          <p:nvPr>
            <p:ph type="body" sz="half" idx="14" hasCustomPrompt="1"/>
          </p:nvPr>
        </p:nvSpPr>
        <p:spPr>
          <a:xfrm>
            <a:off x="249292" y="1755586"/>
            <a:ext cx="2563357" cy="2770116"/>
          </a:xfrm>
        </p:spPr>
        <p:txBody>
          <a:bodyPr>
            <a:normAutofit/>
          </a:bodyPr>
          <a:lstStyle>
            <a:lvl1pPr marL="0" indent="0" algn="ctr">
              <a:buNone/>
              <a:defRPr sz="2400" b="0">
                <a:solidFill>
                  <a:schemeClr val="accent1"/>
                </a:solidFill>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 Cliquez pour modifier les styles du texte du masque »</a:t>
            </a:r>
          </a:p>
        </p:txBody>
      </p:sp>
      <p:sp>
        <p:nvSpPr>
          <p:cNvPr id="14" name="Espace réservé du texte 3">
            <a:extLst>
              <a:ext uri="{FF2B5EF4-FFF2-40B4-BE49-F238E27FC236}">
                <a16:creationId xmlns="" xmlns:a16="http://schemas.microsoft.com/office/drawing/2014/main" id="{F040B106-0F82-2F4C-A130-FE6C0E04A1EC}"/>
              </a:ext>
            </a:extLst>
          </p:cNvPr>
          <p:cNvSpPr>
            <a:spLocks noGrp="1"/>
          </p:cNvSpPr>
          <p:nvPr>
            <p:ph type="body" sz="half" idx="11"/>
          </p:nvPr>
        </p:nvSpPr>
        <p:spPr>
          <a:xfrm>
            <a:off x="249292" y="4745371"/>
            <a:ext cx="2563357" cy="672595"/>
          </a:xfrm>
        </p:spPr>
        <p:txBody>
          <a:bodyPr>
            <a:normAutofit/>
          </a:bodyPr>
          <a:lstStyle>
            <a:lvl1pPr marL="0" indent="0" algn="ctr">
              <a:buNone/>
              <a:defRPr sz="10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extLst>
      <p:ext uri="{BB962C8B-B14F-4D97-AF65-F5344CB8AC3E}">
        <p14:creationId xmlns:p14="http://schemas.microsoft.com/office/powerpoint/2010/main" val="2741360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Txt_Imag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0A57075-7EE8-2E4A-AB3C-B3F45B381449}"/>
              </a:ext>
            </a:extLst>
          </p:cNvPr>
          <p:cNvSpPr>
            <a:spLocks noGrp="1"/>
          </p:cNvSpPr>
          <p:nvPr>
            <p:ph type="title"/>
          </p:nvPr>
        </p:nvSpPr>
        <p:spPr>
          <a:xfrm>
            <a:off x="569600" y="684492"/>
            <a:ext cx="4867325" cy="1372908"/>
          </a:xfrm>
        </p:spPr>
        <p:txBody>
          <a:bodyPr anchor="t">
            <a:normAutofit/>
          </a:bodyPr>
          <a:lstStyle>
            <a:lvl1pPr>
              <a:defRPr sz="3600">
                <a:solidFill>
                  <a:schemeClr val="tx1"/>
                </a:solidFill>
              </a:defRPr>
            </a:lvl1pPr>
          </a:lstStyle>
          <a:p>
            <a:r>
              <a:rPr lang="fr-FR" dirty="0"/>
              <a:t>Modifiez le style du titre</a:t>
            </a:r>
          </a:p>
        </p:txBody>
      </p:sp>
      <p:sp>
        <p:nvSpPr>
          <p:cNvPr id="3" name="Espace réservé pour une image  2">
            <a:extLst>
              <a:ext uri="{FF2B5EF4-FFF2-40B4-BE49-F238E27FC236}">
                <a16:creationId xmlns="" xmlns:a16="http://schemas.microsoft.com/office/drawing/2014/main" id="{1AEE7960-9B6B-7848-972B-0F387F92319F}"/>
              </a:ext>
            </a:extLst>
          </p:cNvPr>
          <p:cNvSpPr>
            <a:spLocks noGrp="1"/>
          </p:cNvSpPr>
          <p:nvPr>
            <p:ph type="pic" idx="1"/>
          </p:nvPr>
        </p:nvSpPr>
        <p:spPr>
          <a:xfrm>
            <a:off x="5688078" y="684493"/>
            <a:ext cx="5931146" cy="5176558"/>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 xmlns:a16="http://schemas.microsoft.com/office/drawing/2014/main" id="{8B9E2C4B-21C9-ED4E-8578-D64C400C4313}"/>
              </a:ext>
            </a:extLst>
          </p:cNvPr>
          <p:cNvSpPr>
            <a:spLocks noGrp="1"/>
          </p:cNvSpPr>
          <p:nvPr>
            <p:ph type="body" sz="half" idx="2"/>
          </p:nvPr>
        </p:nvSpPr>
        <p:spPr>
          <a:xfrm>
            <a:off x="572776" y="2057400"/>
            <a:ext cx="4867325"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extLst>
      <p:ext uri="{BB962C8B-B14F-4D97-AF65-F5344CB8AC3E}">
        <p14:creationId xmlns:p14="http://schemas.microsoft.com/office/powerpoint/2010/main" val="3727163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2EA6349-1257-5143-BF2D-2E39386E7730}"/>
              </a:ext>
            </a:extLst>
          </p:cNvPr>
          <p:cNvSpPr>
            <a:spLocks noGrp="1"/>
          </p:cNvSpPr>
          <p:nvPr>
            <p:ph type="title"/>
          </p:nvPr>
        </p:nvSpPr>
        <p:spPr/>
        <p:txBody>
          <a:bodyPr>
            <a:normAutofit/>
          </a:bodyPr>
          <a:lstStyle>
            <a:lvl1pPr>
              <a:defRPr sz="4800">
                <a:solidFill>
                  <a:schemeClr val="tx1"/>
                </a:solidFill>
              </a:defRPr>
            </a:lvl1pPr>
          </a:lstStyle>
          <a:p>
            <a:r>
              <a:rPr lang="fr-FR" dirty="0"/>
              <a:t>Modifiez le style du titre</a:t>
            </a:r>
          </a:p>
        </p:txBody>
      </p:sp>
      <p:sp>
        <p:nvSpPr>
          <p:cNvPr id="3" name="Espace réservé du contenu 2">
            <a:extLst>
              <a:ext uri="{FF2B5EF4-FFF2-40B4-BE49-F238E27FC236}">
                <a16:creationId xmlns="" xmlns:a16="http://schemas.microsoft.com/office/drawing/2014/main" id="{0E8537CE-30B2-7644-801A-E8CE850DADF9}"/>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44136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DC0DCC1-D0EC-664B-9688-3497F8CB09B1}"/>
              </a:ext>
            </a:extLst>
          </p:cNvPr>
          <p:cNvSpPr>
            <a:spLocks noGrp="1"/>
          </p:cNvSpPr>
          <p:nvPr>
            <p:ph type="title"/>
          </p:nvPr>
        </p:nvSpPr>
        <p:spPr/>
        <p:txBody>
          <a:bodyPr>
            <a:normAutofit/>
          </a:bodyPr>
          <a:lstStyle>
            <a:lvl1pPr>
              <a:defRPr sz="4800">
                <a:solidFill>
                  <a:schemeClr val="tx1"/>
                </a:solidFill>
              </a:defRPr>
            </a:lvl1pPr>
          </a:lstStyle>
          <a:p>
            <a:r>
              <a:rPr lang="fr-FR" dirty="0"/>
              <a:t>Modifiez le style du titre</a:t>
            </a:r>
          </a:p>
        </p:txBody>
      </p:sp>
      <p:sp>
        <p:nvSpPr>
          <p:cNvPr id="3" name="Espace réservé du contenu 2">
            <a:extLst>
              <a:ext uri="{FF2B5EF4-FFF2-40B4-BE49-F238E27FC236}">
                <a16:creationId xmlns="" xmlns:a16="http://schemas.microsoft.com/office/drawing/2014/main" id="{3FFBDAFD-9F74-744D-BBE2-28497010DD67}"/>
              </a:ext>
            </a:extLst>
          </p:cNvPr>
          <p:cNvSpPr>
            <a:spLocks noGrp="1"/>
          </p:cNvSpPr>
          <p:nvPr>
            <p:ph sz="half" idx="1"/>
          </p:nvPr>
        </p:nvSpPr>
        <p:spPr>
          <a:xfrm>
            <a:off x="838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 xmlns:a16="http://schemas.microsoft.com/office/drawing/2014/main" id="{524BF02F-F472-4B41-B314-F60576C5C6C8}"/>
              </a:ext>
            </a:extLst>
          </p:cNvPr>
          <p:cNvSpPr>
            <a:spLocks noGrp="1"/>
          </p:cNvSpPr>
          <p:nvPr>
            <p:ph sz="half" idx="2"/>
          </p:nvPr>
        </p:nvSpPr>
        <p:spPr>
          <a:xfrm>
            <a:off x="6172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4317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artie">
    <p:spTree>
      <p:nvGrpSpPr>
        <p:cNvPr id="1" name=""/>
        <p:cNvGrpSpPr/>
        <p:nvPr/>
      </p:nvGrpSpPr>
      <p:grpSpPr>
        <a:xfrm>
          <a:off x="0" y="0"/>
          <a:ext cx="0" cy="0"/>
          <a:chOff x="0" y="0"/>
          <a:chExt cx="0" cy="0"/>
        </a:xfrm>
      </p:grpSpPr>
      <p:sp>
        <p:nvSpPr>
          <p:cNvPr id="12" name="Rectangle 11"/>
          <p:cNvSpPr/>
          <p:nvPr userDrawn="1"/>
        </p:nvSpPr>
        <p:spPr>
          <a:xfrm>
            <a:off x="5651191" y="3804"/>
            <a:ext cx="6540810" cy="5852668"/>
          </a:xfrm>
          <a:prstGeom prst="rect">
            <a:avLst/>
          </a:prstGeom>
          <a:solidFill>
            <a:srgbClr val="084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690"/>
          <a:stretch/>
        </p:blipFill>
        <p:spPr>
          <a:xfrm>
            <a:off x="-6350" y="3804"/>
            <a:ext cx="9251950" cy="5850896"/>
          </a:xfrm>
          <a:prstGeom prst="rect">
            <a:avLst/>
          </a:prstGeom>
        </p:spPr>
      </p:pic>
      <p:pic>
        <p:nvPicPr>
          <p:cNvPr id="2" name="Imag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63520" b="15686"/>
          <a:stretch/>
        </p:blipFill>
        <p:spPr>
          <a:xfrm>
            <a:off x="-2193" y="3804"/>
            <a:ext cx="3383346" cy="5865368"/>
          </a:xfrm>
          <a:prstGeom prst="rect">
            <a:avLst/>
          </a:prstGeom>
        </p:spPr>
      </p:pic>
      <p:pic>
        <p:nvPicPr>
          <p:cNvPr id="8" name="Image 7"/>
          <p:cNvPicPr>
            <a:picLocks noChangeAspect="1"/>
          </p:cNvPicPr>
          <p:nvPr userDrawn="1"/>
        </p:nvPicPr>
        <p:blipFill rotWithShape="1">
          <a:blip r:embed="rId4" cstate="print">
            <a:extLst>
              <a:ext uri="{28A0092B-C50C-407E-A947-70E740481C1C}">
                <a14:useLocalDpi xmlns:a14="http://schemas.microsoft.com/office/drawing/2010/main" val="0"/>
              </a:ext>
            </a:extLst>
          </a:blip>
          <a:srcRect l="82328" t="87117" r="1474" b="4983"/>
          <a:stretch/>
        </p:blipFill>
        <p:spPr>
          <a:xfrm>
            <a:off x="10354235" y="6177525"/>
            <a:ext cx="1830678" cy="669851"/>
          </a:xfrm>
          <a:prstGeom prst="rect">
            <a:avLst/>
          </a:prstGeom>
        </p:spPr>
      </p:pic>
      <p:sp>
        <p:nvSpPr>
          <p:cNvPr id="4" name="Espace réservé du texte 3"/>
          <p:cNvSpPr>
            <a:spLocks noGrp="1"/>
          </p:cNvSpPr>
          <p:nvPr>
            <p:ph type="body" sz="quarter" idx="14" hasCustomPrompt="1"/>
          </p:nvPr>
        </p:nvSpPr>
        <p:spPr>
          <a:xfrm>
            <a:off x="944049" y="3577000"/>
            <a:ext cx="1616075" cy="1230312"/>
          </a:xfrm>
          <a:prstGeom prst="rect">
            <a:avLst/>
          </a:prstGeom>
        </p:spPr>
        <p:txBody>
          <a:bodyPr>
            <a:noAutofit/>
          </a:bodyPr>
          <a:lstStyle>
            <a:lvl1pPr marL="0" indent="0" algn="ctr">
              <a:buNone/>
              <a:defRPr sz="9600" b="1">
                <a:solidFill>
                  <a:srgbClr val="6D3DFF"/>
                </a:solidFill>
              </a:defRPr>
            </a:lvl1pPr>
          </a:lstStyle>
          <a:p>
            <a:pPr lvl="0"/>
            <a:r>
              <a:rPr lang="fr-FR" dirty="0"/>
              <a:t>N°</a:t>
            </a:r>
          </a:p>
        </p:txBody>
      </p:sp>
      <p:sp>
        <p:nvSpPr>
          <p:cNvPr id="13" name="Espace réservé du texte 9"/>
          <p:cNvSpPr>
            <a:spLocks noGrp="1"/>
          </p:cNvSpPr>
          <p:nvPr>
            <p:ph type="body" sz="quarter" idx="15" hasCustomPrompt="1"/>
          </p:nvPr>
        </p:nvSpPr>
        <p:spPr>
          <a:xfrm>
            <a:off x="4375150" y="3106738"/>
            <a:ext cx="6375400" cy="645130"/>
          </a:xfrm>
          <a:prstGeom prst="rect">
            <a:avLst/>
          </a:prstGeom>
        </p:spPr>
        <p:txBody>
          <a:bodyPr>
            <a:normAutofit/>
          </a:bodyPr>
          <a:lstStyle>
            <a:lvl1pPr marL="0" indent="0">
              <a:buNone/>
              <a:defRPr sz="4000">
                <a:solidFill>
                  <a:schemeClr val="bg1"/>
                </a:solidFill>
              </a:defRPr>
            </a:lvl1pPr>
            <a:lvl2pPr marL="457200" indent="0">
              <a:buNone/>
              <a:defRPr/>
            </a:lvl2pPr>
          </a:lstStyle>
          <a:p>
            <a:pPr lvl="0"/>
            <a:r>
              <a:rPr lang="fr-FR" dirty="0"/>
              <a:t>Deuxième niveau</a:t>
            </a:r>
          </a:p>
        </p:txBody>
      </p:sp>
      <p:sp>
        <p:nvSpPr>
          <p:cNvPr id="15" name="Titre 1"/>
          <p:cNvSpPr>
            <a:spLocks noGrp="1"/>
          </p:cNvSpPr>
          <p:nvPr>
            <p:ph type="title" hasCustomPrompt="1"/>
          </p:nvPr>
        </p:nvSpPr>
        <p:spPr>
          <a:xfrm>
            <a:off x="4376332" y="1768840"/>
            <a:ext cx="6374218" cy="1325563"/>
          </a:xfrm>
          <a:prstGeom prst="rect">
            <a:avLst/>
          </a:prstGeom>
        </p:spPr>
        <p:txBody>
          <a:bodyPr>
            <a:normAutofit/>
          </a:bodyPr>
          <a:lstStyle>
            <a:lvl1pPr>
              <a:defRPr sz="5400" b="1" baseline="0">
                <a:solidFill>
                  <a:schemeClr val="bg1"/>
                </a:solidFill>
                <a:latin typeface="+mn-lt"/>
              </a:defRPr>
            </a:lvl1pPr>
          </a:lstStyle>
          <a:p>
            <a:r>
              <a:rPr lang="fr-FR" dirty="0"/>
              <a:t>Partie 3</a:t>
            </a:r>
          </a:p>
        </p:txBody>
      </p:sp>
    </p:spTree>
    <p:extLst>
      <p:ext uri="{BB962C8B-B14F-4D97-AF65-F5344CB8AC3E}">
        <p14:creationId xmlns:p14="http://schemas.microsoft.com/office/powerpoint/2010/main" val="478438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us un bloc">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5886"/>
          <a:stretch/>
        </p:blipFill>
        <p:spPr>
          <a:xfrm>
            <a:off x="-5696" y="-10624"/>
            <a:ext cx="1290431" cy="6858000"/>
          </a:xfrm>
          <a:prstGeom prst="rect">
            <a:avLst/>
          </a:prstGeom>
        </p:spPr>
      </p:pic>
      <p:pic>
        <p:nvPicPr>
          <p:cNvPr id="7" name="Imag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83629" t="87117" r="1474" b="4983"/>
          <a:stretch/>
        </p:blipFill>
        <p:spPr>
          <a:xfrm>
            <a:off x="10506634" y="6177525"/>
            <a:ext cx="1678277" cy="669851"/>
          </a:xfrm>
          <a:prstGeom prst="rect">
            <a:avLst/>
          </a:prstGeom>
        </p:spPr>
      </p:pic>
      <p:sp>
        <p:nvSpPr>
          <p:cNvPr id="10" name="Espace réservé du numéro de diapositive 3"/>
          <p:cNvSpPr>
            <a:spLocks noGrp="1"/>
          </p:cNvSpPr>
          <p:nvPr>
            <p:ph type="sldNum" sz="quarter" idx="12"/>
          </p:nvPr>
        </p:nvSpPr>
        <p:spPr>
          <a:xfrm>
            <a:off x="10877100" y="6377729"/>
            <a:ext cx="542267" cy="288887"/>
          </a:xfrm>
        </p:spPr>
        <p:txBody>
          <a:bodyPr/>
          <a:lstStyle>
            <a:lvl1pPr algn="ctr">
              <a:defRPr sz="1400" b="1">
                <a:solidFill>
                  <a:schemeClr val="bg1"/>
                </a:solidFill>
              </a:defRPr>
            </a:lvl1pPr>
          </a:lstStyle>
          <a:p>
            <a:fld id="{3EC42CCE-B077-441A-A648-C04F02215192}" type="slidenum">
              <a:rPr lang="fr-FR" smtClean="0"/>
              <a:pPr/>
              <a:t>‹N°›</a:t>
            </a:fld>
            <a:endParaRPr lang="fr-FR" dirty="0"/>
          </a:p>
        </p:txBody>
      </p:sp>
      <p:sp>
        <p:nvSpPr>
          <p:cNvPr id="16" name="Espace réservé du contenu 2"/>
          <p:cNvSpPr>
            <a:spLocks noGrp="1"/>
          </p:cNvSpPr>
          <p:nvPr>
            <p:ph sz="half" idx="14" hasCustomPrompt="1"/>
          </p:nvPr>
        </p:nvSpPr>
        <p:spPr>
          <a:xfrm rot="16200000">
            <a:off x="-1041321" y="4112082"/>
            <a:ext cx="3402553" cy="296244"/>
          </a:xfrm>
          <a:prstGeom prst="rect">
            <a:avLst/>
          </a:prstGeom>
        </p:spPr>
        <p:txBody>
          <a:bodyPr>
            <a:normAutofit/>
          </a:bodyPr>
          <a:lstStyle>
            <a:lvl1pPr marL="0" indent="0" algn="ctr">
              <a:buNone/>
              <a:defRPr sz="1600">
                <a:solidFill>
                  <a:schemeClr val="bg1"/>
                </a:solidFill>
                <a:latin typeface="Montserrat" panose="00000500000000000000" pitchFamily="2" charset="0"/>
              </a:defRPr>
            </a:lvl1pPr>
            <a:lvl5pPr>
              <a:defRPr sz="1400">
                <a:latin typeface="+mn-lt"/>
              </a:defRPr>
            </a:lvl5pPr>
          </a:lstStyle>
          <a:p>
            <a:pPr lvl="0"/>
            <a:r>
              <a:rPr lang="fr-FR" dirty="0"/>
              <a:t>Titre de la partie</a:t>
            </a:r>
          </a:p>
        </p:txBody>
      </p:sp>
      <p:pic>
        <p:nvPicPr>
          <p:cNvPr id="20" name="Image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86012" b="76279"/>
          <a:stretch/>
        </p:blipFill>
        <p:spPr>
          <a:xfrm>
            <a:off x="10914565" y="32008"/>
            <a:ext cx="1278963" cy="1626781"/>
          </a:xfrm>
          <a:prstGeom prst="rect">
            <a:avLst/>
          </a:prstGeom>
        </p:spPr>
      </p:pic>
      <p:sp>
        <p:nvSpPr>
          <p:cNvPr id="21" name="Espace réservé du contenu 3"/>
          <p:cNvSpPr>
            <a:spLocks noGrp="1"/>
          </p:cNvSpPr>
          <p:nvPr>
            <p:ph sz="half" idx="15" hasCustomPrompt="1"/>
          </p:nvPr>
        </p:nvSpPr>
        <p:spPr>
          <a:xfrm>
            <a:off x="410410" y="530763"/>
            <a:ext cx="709969" cy="501652"/>
          </a:xfrm>
          <a:prstGeom prst="rect">
            <a:avLst/>
          </a:prstGeom>
        </p:spPr>
        <p:txBody>
          <a:bodyPr>
            <a:normAutofit/>
          </a:bodyPr>
          <a:lstStyle>
            <a:lvl1pPr marL="0" indent="0">
              <a:buNone/>
              <a:defRPr sz="3200" b="1">
                <a:solidFill>
                  <a:schemeClr val="bg1"/>
                </a:solidFill>
                <a:latin typeface="+mn-lt"/>
              </a:defRPr>
            </a:lvl1pPr>
          </a:lstStyle>
          <a:p>
            <a:pPr lvl="0"/>
            <a:r>
              <a:rPr lang="fr-FR" dirty="0"/>
              <a:t>N°</a:t>
            </a:r>
          </a:p>
        </p:txBody>
      </p:sp>
      <p:sp>
        <p:nvSpPr>
          <p:cNvPr id="13" name="Titre 1"/>
          <p:cNvSpPr>
            <a:spLocks noGrp="1"/>
          </p:cNvSpPr>
          <p:nvPr>
            <p:ph type="title" hasCustomPrompt="1"/>
          </p:nvPr>
        </p:nvSpPr>
        <p:spPr>
          <a:xfrm>
            <a:off x="1706146" y="53386"/>
            <a:ext cx="10515600" cy="1325563"/>
          </a:xfrm>
          <a:prstGeom prst="rect">
            <a:avLst/>
          </a:prstGeom>
        </p:spPr>
        <p:txBody>
          <a:bodyPr>
            <a:normAutofit/>
          </a:bodyPr>
          <a:lstStyle>
            <a:lvl1pPr>
              <a:defRPr sz="3600" b="1">
                <a:solidFill>
                  <a:srgbClr val="6D3DFF"/>
                </a:solidFill>
                <a:latin typeface="+mn-lt"/>
              </a:defRPr>
            </a:lvl1pPr>
          </a:lstStyle>
          <a:p>
            <a:r>
              <a:rPr lang="fr-FR" dirty="0"/>
              <a:t>Titre de la diapositive</a:t>
            </a:r>
          </a:p>
        </p:txBody>
      </p:sp>
      <p:sp>
        <p:nvSpPr>
          <p:cNvPr id="3" name="Espace réservé du texte 2"/>
          <p:cNvSpPr>
            <a:spLocks noGrp="1"/>
          </p:cNvSpPr>
          <p:nvPr>
            <p:ph type="body" sz="quarter" idx="16"/>
          </p:nvPr>
        </p:nvSpPr>
        <p:spPr>
          <a:xfrm>
            <a:off x="1706563" y="1658938"/>
            <a:ext cx="10136187" cy="4302125"/>
          </a:xfrm>
          <a:prstGeom prst="rect">
            <a:avLst/>
          </a:prstGeom>
        </p:spPr>
        <p:txBody>
          <a:bodyPr/>
          <a:lstStyle>
            <a:lvl1pPr marL="0" indent="0">
              <a:buNone/>
              <a:defRPr sz="1400" b="0" i="0">
                <a:solidFill>
                  <a:schemeClr val="tx1"/>
                </a:solidFill>
              </a:defRPr>
            </a:lvl1pPr>
          </a:lstStyle>
          <a:p>
            <a:pPr lvl="0"/>
            <a:r>
              <a:rPr lang="fr-FR"/>
              <a:t>Modifier les styles du texte du masque</a:t>
            </a:r>
          </a:p>
        </p:txBody>
      </p:sp>
    </p:spTree>
    <p:extLst>
      <p:ext uri="{BB962C8B-B14F-4D97-AF65-F5344CB8AC3E}">
        <p14:creationId xmlns:p14="http://schemas.microsoft.com/office/powerpoint/2010/main" val="284025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s liste">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2291" r="85740"/>
          <a:stretch/>
        </p:blipFill>
        <p:spPr>
          <a:xfrm>
            <a:off x="4032" y="-21265"/>
            <a:ext cx="1331709" cy="6879273"/>
          </a:xfrm>
          <a:prstGeom prst="rect">
            <a:avLst/>
          </a:prstGeom>
        </p:spPr>
      </p:pic>
      <p:sp>
        <p:nvSpPr>
          <p:cNvPr id="2" name="Ellipse 1"/>
          <p:cNvSpPr/>
          <p:nvPr userDrawn="1"/>
        </p:nvSpPr>
        <p:spPr>
          <a:xfrm>
            <a:off x="224715" y="474320"/>
            <a:ext cx="904629" cy="904629"/>
          </a:xfrm>
          <a:prstGeom prst="ellipse">
            <a:avLst/>
          </a:prstGeom>
          <a:solidFill>
            <a:srgbClr val="E1E2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84027" t="87117" r="1474" b="4983"/>
          <a:stretch/>
        </p:blipFill>
        <p:spPr>
          <a:xfrm>
            <a:off x="10551458" y="6177525"/>
            <a:ext cx="1633453" cy="669851"/>
          </a:xfrm>
          <a:prstGeom prst="rect">
            <a:avLst/>
          </a:prstGeom>
        </p:spPr>
      </p:pic>
      <p:sp>
        <p:nvSpPr>
          <p:cNvPr id="10" name="Espace réservé du numéro de diapositive 3"/>
          <p:cNvSpPr>
            <a:spLocks noGrp="1"/>
          </p:cNvSpPr>
          <p:nvPr>
            <p:ph type="sldNum" sz="quarter" idx="12"/>
          </p:nvPr>
        </p:nvSpPr>
        <p:spPr>
          <a:xfrm>
            <a:off x="10877100" y="6377729"/>
            <a:ext cx="542267" cy="288887"/>
          </a:xfrm>
        </p:spPr>
        <p:txBody>
          <a:bodyPr/>
          <a:lstStyle>
            <a:lvl1pPr algn="ctr">
              <a:defRPr sz="1400" b="1">
                <a:solidFill>
                  <a:schemeClr val="bg1"/>
                </a:solidFill>
              </a:defRPr>
            </a:lvl1pPr>
          </a:lstStyle>
          <a:p>
            <a:fld id="{3EC42CCE-B077-441A-A648-C04F02215192}" type="slidenum">
              <a:rPr lang="fr-FR" smtClean="0"/>
              <a:pPr/>
              <a:t>‹N°›</a:t>
            </a:fld>
            <a:endParaRPr lang="fr-FR" dirty="0"/>
          </a:p>
        </p:txBody>
      </p:sp>
      <p:sp>
        <p:nvSpPr>
          <p:cNvPr id="16" name="Espace réservé du contenu 2"/>
          <p:cNvSpPr>
            <a:spLocks noGrp="1"/>
          </p:cNvSpPr>
          <p:nvPr>
            <p:ph sz="half" idx="14" hasCustomPrompt="1"/>
          </p:nvPr>
        </p:nvSpPr>
        <p:spPr>
          <a:xfrm rot="16200000">
            <a:off x="-1041321" y="4112082"/>
            <a:ext cx="3402553" cy="296244"/>
          </a:xfrm>
          <a:prstGeom prst="rect">
            <a:avLst/>
          </a:prstGeom>
        </p:spPr>
        <p:txBody>
          <a:bodyPr>
            <a:normAutofit/>
          </a:bodyPr>
          <a:lstStyle>
            <a:lvl1pPr marL="0" indent="0" algn="ctr">
              <a:buNone/>
              <a:defRPr sz="1600">
                <a:solidFill>
                  <a:schemeClr val="bg1"/>
                </a:solidFill>
                <a:latin typeface="Montserrat" panose="00000500000000000000" pitchFamily="2" charset="0"/>
              </a:defRPr>
            </a:lvl1pPr>
            <a:lvl5pPr>
              <a:defRPr sz="1400">
                <a:latin typeface="+mn-lt"/>
              </a:defRPr>
            </a:lvl5pPr>
          </a:lstStyle>
          <a:p>
            <a:pPr lvl="0"/>
            <a:r>
              <a:rPr lang="fr-FR" dirty="0"/>
              <a:t>Titre de la partie</a:t>
            </a:r>
          </a:p>
        </p:txBody>
      </p:sp>
      <p:pic>
        <p:nvPicPr>
          <p:cNvPr id="20" name="Image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86012" b="76279"/>
          <a:stretch/>
        </p:blipFill>
        <p:spPr>
          <a:xfrm>
            <a:off x="10914565" y="32008"/>
            <a:ext cx="1278963" cy="1626781"/>
          </a:xfrm>
          <a:prstGeom prst="rect">
            <a:avLst/>
          </a:prstGeom>
        </p:spPr>
      </p:pic>
      <p:pic>
        <p:nvPicPr>
          <p:cNvPr id="5" name="Image 4"/>
          <p:cNvPicPr>
            <a:picLocks noChangeAspect="1"/>
          </p:cNvPicPr>
          <p:nvPr userDrawn="1"/>
        </p:nvPicPr>
        <p:blipFill rotWithShape="1">
          <a:blip r:embed="rId5" cstate="print">
            <a:extLst>
              <a:ext uri="{28A0092B-C50C-407E-A947-70E740481C1C}">
                <a14:useLocalDpi xmlns:a14="http://schemas.microsoft.com/office/drawing/2010/main" val="0"/>
              </a:ext>
            </a:extLst>
          </a:blip>
          <a:srcRect l="81825" t="32248" r="7011" b="46201"/>
          <a:stretch/>
        </p:blipFill>
        <p:spPr>
          <a:xfrm>
            <a:off x="9494874" y="2211572"/>
            <a:ext cx="1020725" cy="1477926"/>
          </a:xfrm>
          <a:prstGeom prst="rect">
            <a:avLst/>
          </a:prstGeom>
        </p:spPr>
      </p:pic>
      <p:sp>
        <p:nvSpPr>
          <p:cNvPr id="21" name="Espace réservé du contenu 3"/>
          <p:cNvSpPr>
            <a:spLocks noGrp="1"/>
          </p:cNvSpPr>
          <p:nvPr>
            <p:ph sz="half" idx="15" hasCustomPrompt="1"/>
          </p:nvPr>
        </p:nvSpPr>
        <p:spPr>
          <a:xfrm>
            <a:off x="419375" y="668990"/>
            <a:ext cx="709969" cy="501652"/>
          </a:xfrm>
          <a:prstGeom prst="rect">
            <a:avLst/>
          </a:prstGeom>
        </p:spPr>
        <p:txBody>
          <a:bodyPr>
            <a:normAutofit/>
          </a:bodyPr>
          <a:lstStyle>
            <a:lvl1pPr marL="0" indent="0">
              <a:buNone/>
              <a:defRPr sz="3200" b="1">
                <a:solidFill>
                  <a:schemeClr val="bg1"/>
                </a:solidFill>
                <a:latin typeface="+mn-lt"/>
              </a:defRPr>
            </a:lvl1pPr>
          </a:lstStyle>
          <a:p>
            <a:pPr lvl="0"/>
            <a:r>
              <a:rPr lang="fr-FR" dirty="0"/>
              <a:t>N°</a:t>
            </a:r>
          </a:p>
        </p:txBody>
      </p:sp>
      <p:sp>
        <p:nvSpPr>
          <p:cNvPr id="15" name="Titre 1"/>
          <p:cNvSpPr>
            <a:spLocks noGrp="1"/>
          </p:cNvSpPr>
          <p:nvPr>
            <p:ph type="title" hasCustomPrompt="1"/>
          </p:nvPr>
        </p:nvSpPr>
        <p:spPr>
          <a:xfrm>
            <a:off x="1722188" y="53386"/>
            <a:ext cx="8874094" cy="1325563"/>
          </a:xfrm>
          <a:prstGeom prst="rect">
            <a:avLst/>
          </a:prstGeom>
        </p:spPr>
        <p:txBody>
          <a:bodyPr>
            <a:normAutofit/>
          </a:bodyPr>
          <a:lstStyle>
            <a:lvl1pPr>
              <a:defRPr sz="3600" b="1">
                <a:solidFill>
                  <a:srgbClr val="6D3DFF"/>
                </a:solidFill>
                <a:latin typeface="+mn-lt"/>
              </a:defRPr>
            </a:lvl1pPr>
          </a:lstStyle>
          <a:p>
            <a:r>
              <a:rPr lang="fr-FR" dirty="0"/>
              <a:t>Titre de la diapositive</a:t>
            </a:r>
          </a:p>
        </p:txBody>
      </p:sp>
      <p:sp>
        <p:nvSpPr>
          <p:cNvPr id="13" name="Espace réservé du texte 2"/>
          <p:cNvSpPr>
            <a:spLocks noGrp="1"/>
          </p:cNvSpPr>
          <p:nvPr>
            <p:ph type="body" sz="quarter" idx="16" hasCustomPrompt="1"/>
          </p:nvPr>
        </p:nvSpPr>
        <p:spPr>
          <a:xfrm>
            <a:off x="1706564" y="1658938"/>
            <a:ext cx="7885672" cy="4302125"/>
          </a:xfrm>
          <a:prstGeom prst="rect">
            <a:avLst/>
          </a:prstGeom>
        </p:spPr>
        <p:txBody>
          <a:bodyPr/>
          <a:lstStyle>
            <a:lvl1pPr marL="228600" indent="-228600">
              <a:buFontTx/>
              <a:buBlip>
                <a:blip r:embed="rId6"/>
              </a:buBlip>
              <a:defRPr sz="1800" b="0" baseline="0">
                <a:solidFill>
                  <a:schemeClr val="tx1"/>
                </a:solidFill>
              </a:defRPr>
            </a:lvl1pPr>
          </a:lstStyle>
          <a:p>
            <a:pPr lvl="0"/>
            <a:r>
              <a:rPr lang="fr-FR" dirty="0"/>
              <a:t>Liste 1</a:t>
            </a:r>
          </a:p>
          <a:p>
            <a:pPr lvl="0"/>
            <a:r>
              <a:rPr lang="fr-FR" dirty="0"/>
              <a:t>Liste 2</a:t>
            </a:r>
          </a:p>
          <a:p>
            <a:pPr lvl="0"/>
            <a:r>
              <a:rPr lang="fr-FR" dirty="0"/>
              <a:t>Liste 3</a:t>
            </a:r>
          </a:p>
          <a:p>
            <a:pPr lvl="0"/>
            <a:r>
              <a:rPr lang="fr-FR" dirty="0"/>
              <a:t>Liste 4</a:t>
            </a:r>
          </a:p>
          <a:p>
            <a:pPr lvl="0"/>
            <a:endParaRPr lang="fr-FR" dirty="0"/>
          </a:p>
          <a:p>
            <a:pPr lvl="0"/>
            <a:endParaRPr lang="fr-FR" dirty="0"/>
          </a:p>
        </p:txBody>
      </p:sp>
    </p:spTree>
    <p:extLst>
      <p:ext uri="{BB962C8B-B14F-4D97-AF65-F5344CB8AC3E}">
        <p14:creationId xmlns:p14="http://schemas.microsoft.com/office/powerpoint/2010/main" val="3407205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s et focus ou citation">
    <p:spTree>
      <p:nvGrpSpPr>
        <p:cNvPr id="1" name=""/>
        <p:cNvGrpSpPr/>
        <p:nvPr/>
      </p:nvGrpSpPr>
      <p:grpSpPr>
        <a:xfrm>
          <a:off x="0" y="0"/>
          <a:ext cx="0" cy="0"/>
          <a:chOff x="0" y="0"/>
          <a:chExt cx="0" cy="0"/>
        </a:xfrm>
      </p:grpSpPr>
      <p:pic>
        <p:nvPicPr>
          <p:cNvPr id="25" name="Image 24"/>
          <p:cNvPicPr>
            <a:picLocks noChangeAspect="1"/>
          </p:cNvPicPr>
          <p:nvPr userDrawn="1"/>
        </p:nvPicPr>
        <p:blipFill rotWithShape="1">
          <a:blip r:embed="rId2" cstate="print">
            <a:extLst>
              <a:ext uri="{28A0092B-C50C-407E-A947-70E740481C1C}">
                <a14:useLocalDpi xmlns:a14="http://schemas.microsoft.com/office/drawing/2010/main" val="0"/>
              </a:ext>
            </a:extLst>
          </a:blip>
          <a:srcRect r="85886"/>
          <a:stretch/>
        </p:blipFill>
        <p:spPr>
          <a:xfrm>
            <a:off x="-5696" y="-10624"/>
            <a:ext cx="1290431" cy="6858000"/>
          </a:xfrm>
          <a:prstGeom prst="rect">
            <a:avLst/>
          </a:prstGeom>
        </p:spPr>
      </p:pic>
      <p:pic>
        <p:nvPicPr>
          <p:cNvPr id="7" name="Imag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83438" t="87117" r="1474" b="4983"/>
          <a:stretch/>
        </p:blipFill>
        <p:spPr>
          <a:xfrm>
            <a:off x="10479741" y="6177525"/>
            <a:ext cx="1705171" cy="669851"/>
          </a:xfrm>
          <a:prstGeom prst="rect">
            <a:avLst/>
          </a:prstGeom>
        </p:spPr>
      </p:pic>
      <p:sp>
        <p:nvSpPr>
          <p:cNvPr id="10" name="Espace réservé du numéro de diapositive 3"/>
          <p:cNvSpPr>
            <a:spLocks noGrp="1"/>
          </p:cNvSpPr>
          <p:nvPr>
            <p:ph type="sldNum" sz="quarter" idx="12"/>
          </p:nvPr>
        </p:nvSpPr>
        <p:spPr>
          <a:xfrm>
            <a:off x="10877100" y="6377729"/>
            <a:ext cx="542267" cy="288887"/>
          </a:xfrm>
        </p:spPr>
        <p:txBody>
          <a:bodyPr/>
          <a:lstStyle>
            <a:lvl1pPr algn="ctr">
              <a:defRPr sz="1400" b="1">
                <a:solidFill>
                  <a:schemeClr val="bg1"/>
                </a:solidFill>
              </a:defRPr>
            </a:lvl1pPr>
          </a:lstStyle>
          <a:p>
            <a:fld id="{3EC42CCE-B077-441A-A648-C04F02215192}" type="slidenum">
              <a:rPr lang="fr-FR" smtClean="0"/>
              <a:pPr/>
              <a:t>‹N°›</a:t>
            </a:fld>
            <a:endParaRPr lang="fr-FR" dirty="0"/>
          </a:p>
        </p:txBody>
      </p:sp>
      <p:sp>
        <p:nvSpPr>
          <p:cNvPr id="16" name="Espace réservé du contenu 2"/>
          <p:cNvSpPr>
            <a:spLocks noGrp="1"/>
          </p:cNvSpPr>
          <p:nvPr>
            <p:ph sz="half" idx="14" hasCustomPrompt="1"/>
          </p:nvPr>
        </p:nvSpPr>
        <p:spPr>
          <a:xfrm rot="16200000">
            <a:off x="-1083853" y="4112082"/>
            <a:ext cx="3402553" cy="296244"/>
          </a:xfrm>
          <a:prstGeom prst="rect">
            <a:avLst/>
          </a:prstGeom>
        </p:spPr>
        <p:txBody>
          <a:bodyPr>
            <a:normAutofit/>
          </a:bodyPr>
          <a:lstStyle>
            <a:lvl1pPr marL="0" indent="0" algn="ctr">
              <a:buNone/>
              <a:defRPr sz="1600">
                <a:solidFill>
                  <a:schemeClr val="bg1"/>
                </a:solidFill>
                <a:latin typeface="Montserrat" panose="00000500000000000000" pitchFamily="2" charset="0"/>
              </a:defRPr>
            </a:lvl1pPr>
            <a:lvl5pPr>
              <a:defRPr sz="1400">
                <a:latin typeface="+mn-lt"/>
              </a:defRPr>
            </a:lvl5pPr>
          </a:lstStyle>
          <a:p>
            <a:pPr lvl="0"/>
            <a:r>
              <a:rPr lang="fr-FR" dirty="0"/>
              <a:t>Titre de la partie</a:t>
            </a:r>
          </a:p>
        </p:txBody>
      </p:sp>
      <p:pic>
        <p:nvPicPr>
          <p:cNvPr id="18" name="Image 17"/>
          <p:cNvPicPr>
            <a:picLocks noChangeAspect="1"/>
          </p:cNvPicPr>
          <p:nvPr userDrawn="1"/>
        </p:nvPicPr>
        <p:blipFill rotWithShape="1">
          <a:blip r:embed="rId4" cstate="print">
            <a:extLst>
              <a:ext uri="{28A0092B-C50C-407E-A947-70E740481C1C}">
                <a14:useLocalDpi xmlns:a14="http://schemas.microsoft.com/office/drawing/2010/main" val="0"/>
              </a:ext>
            </a:extLst>
          </a:blip>
          <a:srcRect l="71824" t="35039" r="6546" b="17520"/>
          <a:stretch/>
        </p:blipFill>
        <p:spPr>
          <a:xfrm>
            <a:off x="9335253" y="1826187"/>
            <a:ext cx="2321779" cy="3819701"/>
          </a:xfrm>
          <a:prstGeom prst="rect">
            <a:avLst/>
          </a:prstGeom>
        </p:spPr>
      </p:pic>
      <p:sp>
        <p:nvSpPr>
          <p:cNvPr id="19" name="Ellipse 18"/>
          <p:cNvSpPr/>
          <p:nvPr userDrawn="1"/>
        </p:nvSpPr>
        <p:spPr>
          <a:xfrm>
            <a:off x="8817932" y="1393265"/>
            <a:ext cx="1034642" cy="1034642"/>
          </a:xfrm>
          <a:prstGeom prst="ellipse">
            <a:avLst/>
          </a:prstGeom>
          <a:solidFill>
            <a:srgbClr val="6D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l="86012" b="76279"/>
          <a:stretch/>
        </p:blipFill>
        <p:spPr>
          <a:xfrm>
            <a:off x="10914565" y="32008"/>
            <a:ext cx="1278963" cy="1626781"/>
          </a:xfrm>
          <a:prstGeom prst="rect">
            <a:avLst/>
          </a:prstGeom>
        </p:spPr>
      </p:pic>
      <p:sp>
        <p:nvSpPr>
          <p:cNvPr id="21" name="Espace réservé du contenu 3"/>
          <p:cNvSpPr>
            <a:spLocks noGrp="1"/>
          </p:cNvSpPr>
          <p:nvPr>
            <p:ph sz="half" idx="13" hasCustomPrompt="1"/>
          </p:nvPr>
        </p:nvSpPr>
        <p:spPr>
          <a:xfrm>
            <a:off x="385808" y="482409"/>
            <a:ext cx="709969" cy="501652"/>
          </a:xfrm>
          <a:prstGeom prst="rect">
            <a:avLst/>
          </a:prstGeom>
        </p:spPr>
        <p:txBody>
          <a:bodyPr>
            <a:normAutofit/>
          </a:bodyPr>
          <a:lstStyle>
            <a:lvl1pPr marL="0" indent="0">
              <a:buNone/>
              <a:defRPr sz="3200" b="1">
                <a:solidFill>
                  <a:schemeClr val="bg1"/>
                </a:solidFill>
                <a:latin typeface="+mn-lt"/>
              </a:defRPr>
            </a:lvl1pPr>
          </a:lstStyle>
          <a:p>
            <a:pPr lvl="0"/>
            <a:r>
              <a:rPr lang="fr-FR" dirty="0"/>
              <a:t>N°</a:t>
            </a:r>
          </a:p>
        </p:txBody>
      </p:sp>
      <p:sp>
        <p:nvSpPr>
          <p:cNvPr id="22" name="Espace réservé du contenu 5"/>
          <p:cNvSpPr>
            <a:spLocks noGrp="1"/>
          </p:cNvSpPr>
          <p:nvPr>
            <p:ph sz="quarter" idx="17"/>
          </p:nvPr>
        </p:nvSpPr>
        <p:spPr>
          <a:xfrm>
            <a:off x="1585278" y="1930905"/>
            <a:ext cx="7243762" cy="408883"/>
          </a:xfrm>
          <a:prstGeom prst="rect">
            <a:avLst/>
          </a:prstGeom>
        </p:spPr>
        <p:txBody>
          <a:bodyPr/>
          <a:lstStyle>
            <a:lvl1pPr>
              <a:defRPr sz="2200" b="1">
                <a:solidFill>
                  <a:srgbClr val="2200C8"/>
                </a:solidFill>
              </a:defRPr>
            </a:lvl1pPr>
            <a:lvl3pPr>
              <a:defRPr>
                <a:solidFill>
                  <a:srgbClr val="6D3DFF"/>
                </a:solidFill>
              </a:defRPr>
            </a:lvl3pPr>
            <a:lvl5pPr>
              <a:defRPr sz="1400"/>
            </a:lvl5pPr>
          </a:lstStyle>
          <a:p>
            <a:pPr lvl="0"/>
            <a:r>
              <a:rPr lang="fr-FR"/>
              <a:t>Modifier les styles du texte du masque</a:t>
            </a:r>
          </a:p>
        </p:txBody>
      </p:sp>
      <p:sp>
        <p:nvSpPr>
          <p:cNvPr id="23" name="Titre 1"/>
          <p:cNvSpPr>
            <a:spLocks noGrp="1"/>
          </p:cNvSpPr>
          <p:nvPr>
            <p:ph type="title" hasCustomPrompt="1"/>
          </p:nvPr>
        </p:nvSpPr>
        <p:spPr>
          <a:xfrm>
            <a:off x="1593852" y="53386"/>
            <a:ext cx="10515600" cy="1325563"/>
          </a:xfrm>
          <a:prstGeom prst="rect">
            <a:avLst/>
          </a:prstGeom>
        </p:spPr>
        <p:txBody>
          <a:bodyPr>
            <a:normAutofit/>
          </a:bodyPr>
          <a:lstStyle>
            <a:lvl1pPr>
              <a:defRPr sz="3600" b="1">
                <a:solidFill>
                  <a:srgbClr val="6D3DFF"/>
                </a:solidFill>
                <a:latin typeface="+mn-lt"/>
              </a:defRPr>
            </a:lvl1pPr>
          </a:lstStyle>
          <a:p>
            <a:r>
              <a:rPr lang="fr-FR" dirty="0"/>
              <a:t>Titre de la diapositive</a:t>
            </a:r>
          </a:p>
        </p:txBody>
      </p:sp>
      <p:sp>
        <p:nvSpPr>
          <p:cNvPr id="17" name="Espace réservé du contenu 5"/>
          <p:cNvSpPr>
            <a:spLocks noGrp="1"/>
          </p:cNvSpPr>
          <p:nvPr>
            <p:ph sz="quarter" idx="18"/>
          </p:nvPr>
        </p:nvSpPr>
        <p:spPr>
          <a:xfrm>
            <a:off x="1585278" y="2494829"/>
            <a:ext cx="7243762" cy="3151059"/>
          </a:xfrm>
          <a:prstGeom prst="rect">
            <a:avLst/>
          </a:prstGeom>
        </p:spPr>
        <p:txBody>
          <a:bodyPr/>
          <a:lstStyle>
            <a:lvl1pPr marL="0" indent="0">
              <a:buNone/>
              <a:defRPr sz="1400" b="0">
                <a:solidFill>
                  <a:schemeClr val="tx1"/>
                </a:solidFill>
              </a:defRPr>
            </a:lvl1pPr>
            <a:lvl3pPr>
              <a:defRPr>
                <a:solidFill>
                  <a:srgbClr val="6D3DFF"/>
                </a:solidFill>
              </a:defRPr>
            </a:lvl3pPr>
            <a:lvl5pPr>
              <a:defRPr sz="1400"/>
            </a:lvl5pPr>
          </a:lstStyle>
          <a:p>
            <a:pPr lvl="0"/>
            <a:r>
              <a:rPr lang="fr-FR"/>
              <a:t>Modifier les styles du texte du masque</a:t>
            </a:r>
          </a:p>
        </p:txBody>
      </p:sp>
      <p:sp>
        <p:nvSpPr>
          <p:cNvPr id="3" name="Espace réservé du texte 2"/>
          <p:cNvSpPr>
            <a:spLocks noGrp="1"/>
          </p:cNvSpPr>
          <p:nvPr>
            <p:ph type="body" sz="quarter" idx="19" hasCustomPrompt="1"/>
          </p:nvPr>
        </p:nvSpPr>
        <p:spPr>
          <a:xfrm>
            <a:off x="8884019" y="1721693"/>
            <a:ext cx="899431" cy="617537"/>
          </a:xfrm>
          <a:prstGeom prst="rect">
            <a:avLst/>
          </a:prstGeom>
        </p:spPr>
        <p:txBody>
          <a:bodyPr/>
          <a:lstStyle>
            <a:lvl1pPr marL="0" indent="0" algn="ctr">
              <a:buNone/>
              <a:defRPr sz="2000">
                <a:solidFill>
                  <a:schemeClr val="bg1"/>
                </a:solidFill>
              </a:defRPr>
            </a:lvl1pPr>
          </a:lstStyle>
          <a:p>
            <a:pPr lvl="0"/>
            <a:r>
              <a:rPr lang="fr-FR" dirty="0"/>
              <a:t>Texte</a:t>
            </a:r>
          </a:p>
        </p:txBody>
      </p:sp>
      <p:sp>
        <p:nvSpPr>
          <p:cNvPr id="24" name="Espace réservé du texte 2"/>
          <p:cNvSpPr>
            <a:spLocks noGrp="1"/>
          </p:cNvSpPr>
          <p:nvPr>
            <p:ph type="body" sz="quarter" idx="20" hasCustomPrompt="1"/>
          </p:nvPr>
        </p:nvSpPr>
        <p:spPr>
          <a:xfrm>
            <a:off x="9494874" y="2463383"/>
            <a:ext cx="1924493" cy="2945024"/>
          </a:xfrm>
          <a:prstGeom prst="rect">
            <a:avLst/>
          </a:prstGeom>
        </p:spPr>
        <p:txBody>
          <a:bodyPr/>
          <a:lstStyle>
            <a:lvl1pPr marL="0" indent="0" algn="l">
              <a:buNone/>
              <a:defRPr sz="1400" b="0">
                <a:solidFill>
                  <a:schemeClr val="bg1"/>
                </a:solidFill>
                <a:latin typeface="+mj-lt"/>
              </a:defRPr>
            </a:lvl1pPr>
          </a:lstStyle>
          <a:p>
            <a:pPr lvl="0"/>
            <a:r>
              <a:rPr lang="fr-FR" dirty="0"/>
              <a:t>Texte</a:t>
            </a:r>
          </a:p>
        </p:txBody>
      </p:sp>
    </p:spTree>
    <p:extLst>
      <p:ext uri="{BB962C8B-B14F-4D97-AF65-F5344CB8AC3E}">
        <p14:creationId xmlns:p14="http://schemas.microsoft.com/office/powerpoint/2010/main" val="2516139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s deux colonnes">
    <p:spTree>
      <p:nvGrpSpPr>
        <p:cNvPr id="1" name=""/>
        <p:cNvGrpSpPr/>
        <p:nvPr/>
      </p:nvGrpSpPr>
      <p:grpSpPr>
        <a:xfrm>
          <a:off x="0" y="0"/>
          <a:ext cx="0" cy="0"/>
          <a:chOff x="0" y="0"/>
          <a:chExt cx="0" cy="0"/>
        </a:xfrm>
      </p:grpSpPr>
      <p:pic>
        <p:nvPicPr>
          <p:cNvPr id="21" name="Imag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85886"/>
          <a:stretch/>
        </p:blipFill>
        <p:spPr>
          <a:xfrm>
            <a:off x="-5696" y="-10624"/>
            <a:ext cx="1290431" cy="6858000"/>
          </a:xfrm>
          <a:prstGeom prst="rect">
            <a:avLst/>
          </a:prstGeom>
        </p:spPr>
      </p:pic>
      <p:sp>
        <p:nvSpPr>
          <p:cNvPr id="2" name="Titre 1"/>
          <p:cNvSpPr>
            <a:spLocks noGrp="1"/>
          </p:cNvSpPr>
          <p:nvPr>
            <p:ph type="title" hasCustomPrompt="1"/>
          </p:nvPr>
        </p:nvSpPr>
        <p:spPr>
          <a:xfrm>
            <a:off x="1465516" y="53386"/>
            <a:ext cx="10515600" cy="1325563"/>
          </a:xfrm>
          <a:prstGeom prst="rect">
            <a:avLst/>
          </a:prstGeom>
        </p:spPr>
        <p:txBody>
          <a:bodyPr>
            <a:normAutofit/>
          </a:bodyPr>
          <a:lstStyle>
            <a:lvl1pPr>
              <a:defRPr sz="3600" b="1">
                <a:solidFill>
                  <a:srgbClr val="6D3DFF"/>
                </a:solidFill>
                <a:latin typeface="+mn-lt"/>
              </a:defRPr>
            </a:lvl1pPr>
          </a:lstStyle>
          <a:p>
            <a:r>
              <a:rPr lang="fr-FR" dirty="0"/>
              <a:t>Titre de la diapositive</a:t>
            </a:r>
          </a:p>
        </p:txBody>
      </p:sp>
      <p:sp>
        <p:nvSpPr>
          <p:cNvPr id="3" name="Espace réservé du contenu 2"/>
          <p:cNvSpPr>
            <a:spLocks noGrp="1"/>
          </p:cNvSpPr>
          <p:nvPr>
            <p:ph sz="half" idx="1"/>
          </p:nvPr>
        </p:nvSpPr>
        <p:spPr>
          <a:xfrm>
            <a:off x="1465516" y="1795145"/>
            <a:ext cx="5181600" cy="383279"/>
          </a:xfrm>
          <a:prstGeom prst="rect">
            <a:avLst/>
          </a:prstGeom>
        </p:spPr>
        <p:txBody>
          <a:bodyPr/>
          <a:lstStyle>
            <a:lvl1pPr>
              <a:defRPr sz="2200" b="1">
                <a:solidFill>
                  <a:srgbClr val="2200C8"/>
                </a:solidFill>
                <a:latin typeface="+mn-lt"/>
              </a:defRPr>
            </a:lvl1pPr>
            <a:lvl3pPr>
              <a:defRPr>
                <a:solidFill>
                  <a:srgbClr val="6D3DFF"/>
                </a:solidFill>
              </a:defRPr>
            </a:lvl3pPr>
            <a:lvl5pPr>
              <a:defRPr sz="1400">
                <a:latin typeface="+mn-lt"/>
              </a:defRPr>
            </a:lvl5pPr>
          </a:lstStyle>
          <a:p>
            <a:pPr lvl="0"/>
            <a:r>
              <a:rPr lang="fr-FR"/>
              <a:t>Modifier les styles du texte du masque</a:t>
            </a: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86012" b="76279"/>
          <a:stretch/>
        </p:blipFill>
        <p:spPr>
          <a:xfrm>
            <a:off x="10914565" y="63907"/>
            <a:ext cx="1278963" cy="1626781"/>
          </a:xfrm>
          <a:prstGeom prst="rect">
            <a:avLst/>
          </a:prstGeom>
        </p:spPr>
      </p:pic>
      <p:pic>
        <p:nvPicPr>
          <p:cNvPr id="10" name="Imag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82010" t="87117" r="1474" b="4983"/>
          <a:stretch/>
        </p:blipFill>
        <p:spPr>
          <a:xfrm>
            <a:off x="10318376" y="6177525"/>
            <a:ext cx="1866536" cy="669851"/>
          </a:xfrm>
          <a:prstGeom prst="rect">
            <a:avLst/>
          </a:prstGeom>
        </p:spPr>
      </p:pic>
      <p:sp>
        <p:nvSpPr>
          <p:cNvPr id="16" name="Espace réservé du contenu 2"/>
          <p:cNvSpPr>
            <a:spLocks noGrp="1"/>
          </p:cNvSpPr>
          <p:nvPr>
            <p:ph sz="half" idx="14" hasCustomPrompt="1"/>
          </p:nvPr>
        </p:nvSpPr>
        <p:spPr>
          <a:xfrm rot="16200000">
            <a:off x="-1051954" y="4016387"/>
            <a:ext cx="3402553" cy="296244"/>
          </a:xfrm>
          <a:prstGeom prst="rect">
            <a:avLst/>
          </a:prstGeom>
        </p:spPr>
        <p:txBody>
          <a:bodyPr>
            <a:normAutofit/>
          </a:bodyPr>
          <a:lstStyle>
            <a:lvl1pPr marL="0" indent="0" algn="ctr">
              <a:buNone/>
              <a:defRPr sz="1600">
                <a:solidFill>
                  <a:schemeClr val="bg1"/>
                </a:solidFill>
                <a:latin typeface="Montserrat" panose="00000500000000000000" pitchFamily="2" charset="0"/>
              </a:defRPr>
            </a:lvl1pPr>
            <a:lvl5pPr>
              <a:defRPr sz="1400">
                <a:latin typeface="+mn-lt"/>
              </a:defRPr>
            </a:lvl5pPr>
          </a:lstStyle>
          <a:p>
            <a:pPr lvl="0"/>
            <a:r>
              <a:rPr lang="fr-FR" dirty="0"/>
              <a:t>Titre de la partie</a:t>
            </a:r>
          </a:p>
        </p:txBody>
      </p:sp>
      <p:sp>
        <p:nvSpPr>
          <p:cNvPr id="17" name="Espace réservé du numéro de diapositive 3"/>
          <p:cNvSpPr>
            <a:spLocks noGrp="1"/>
          </p:cNvSpPr>
          <p:nvPr>
            <p:ph type="sldNum" sz="quarter" idx="12"/>
          </p:nvPr>
        </p:nvSpPr>
        <p:spPr>
          <a:xfrm>
            <a:off x="10877100" y="6377729"/>
            <a:ext cx="542267" cy="288887"/>
          </a:xfrm>
        </p:spPr>
        <p:txBody>
          <a:bodyPr/>
          <a:lstStyle>
            <a:lvl1pPr algn="ctr">
              <a:defRPr sz="1400" b="1">
                <a:solidFill>
                  <a:schemeClr val="bg1"/>
                </a:solidFill>
              </a:defRPr>
            </a:lvl1pPr>
          </a:lstStyle>
          <a:p>
            <a:fld id="{3EC42CCE-B077-441A-A648-C04F02215192}" type="slidenum">
              <a:rPr lang="fr-FR" smtClean="0"/>
              <a:pPr/>
              <a:t>‹N°›</a:t>
            </a:fld>
            <a:endParaRPr lang="fr-FR" dirty="0"/>
          </a:p>
        </p:txBody>
      </p:sp>
      <p:sp>
        <p:nvSpPr>
          <p:cNvPr id="18" name="Espace réservé du contenu 3"/>
          <p:cNvSpPr>
            <a:spLocks noGrp="1"/>
          </p:cNvSpPr>
          <p:nvPr>
            <p:ph sz="half" idx="15" hasCustomPrompt="1"/>
          </p:nvPr>
        </p:nvSpPr>
        <p:spPr>
          <a:xfrm>
            <a:off x="394773" y="515127"/>
            <a:ext cx="709969" cy="501652"/>
          </a:xfrm>
          <a:prstGeom prst="rect">
            <a:avLst/>
          </a:prstGeom>
        </p:spPr>
        <p:txBody>
          <a:bodyPr>
            <a:normAutofit/>
          </a:bodyPr>
          <a:lstStyle>
            <a:lvl1pPr marL="0" indent="0">
              <a:buNone/>
              <a:defRPr sz="3200" b="1">
                <a:solidFill>
                  <a:schemeClr val="bg1"/>
                </a:solidFill>
                <a:latin typeface="+mn-lt"/>
              </a:defRPr>
            </a:lvl1pPr>
          </a:lstStyle>
          <a:p>
            <a:pPr lvl="0"/>
            <a:r>
              <a:rPr lang="fr-FR" dirty="0"/>
              <a:t>N°</a:t>
            </a:r>
          </a:p>
        </p:txBody>
      </p:sp>
      <p:sp>
        <p:nvSpPr>
          <p:cNvPr id="14" name="Espace réservé du contenu 2"/>
          <p:cNvSpPr>
            <a:spLocks noGrp="1"/>
          </p:cNvSpPr>
          <p:nvPr>
            <p:ph sz="half" idx="17"/>
          </p:nvPr>
        </p:nvSpPr>
        <p:spPr>
          <a:xfrm>
            <a:off x="1465516" y="2339033"/>
            <a:ext cx="5181600" cy="3807450"/>
          </a:xfrm>
          <a:prstGeom prst="rect">
            <a:avLst/>
          </a:prstGeom>
        </p:spPr>
        <p:txBody>
          <a:bodyPr>
            <a:normAutofit/>
          </a:bodyPr>
          <a:lstStyle>
            <a:lvl1pPr marL="0" indent="0">
              <a:buNone/>
              <a:defRPr sz="1400" b="0">
                <a:solidFill>
                  <a:schemeClr val="tx1"/>
                </a:solidFill>
                <a:latin typeface="+mn-lt"/>
              </a:defRPr>
            </a:lvl1pPr>
            <a:lvl3pPr>
              <a:defRPr>
                <a:solidFill>
                  <a:srgbClr val="6D3DFF"/>
                </a:solidFill>
              </a:defRPr>
            </a:lvl3pPr>
            <a:lvl5pPr>
              <a:defRPr sz="1400">
                <a:latin typeface="+mn-lt"/>
              </a:defRPr>
            </a:lvl5pPr>
          </a:lstStyle>
          <a:p>
            <a:pPr lvl="0"/>
            <a:r>
              <a:rPr lang="fr-FR"/>
              <a:t>Modifier les styles du texte du masque</a:t>
            </a:r>
          </a:p>
        </p:txBody>
      </p:sp>
      <p:sp>
        <p:nvSpPr>
          <p:cNvPr id="15" name="Espace réservé du contenu 2"/>
          <p:cNvSpPr>
            <a:spLocks noGrp="1"/>
          </p:cNvSpPr>
          <p:nvPr>
            <p:ph sz="half" idx="18"/>
          </p:nvPr>
        </p:nvSpPr>
        <p:spPr>
          <a:xfrm>
            <a:off x="6799516" y="1795145"/>
            <a:ext cx="5181600" cy="383279"/>
          </a:xfrm>
          <a:prstGeom prst="rect">
            <a:avLst/>
          </a:prstGeom>
        </p:spPr>
        <p:txBody>
          <a:bodyPr/>
          <a:lstStyle>
            <a:lvl1pPr>
              <a:defRPr sz="2200" b="1">
                <a:solidFill>
                  <a:srgbClr val="2200C8"/>
                </a:solidFill>
                <a:latin typeface="+mn-lt"/>
              </a:defRPr>
            </a:lvl1pPr>
            <a:lvl3pPr>
              <a:defRPr>
                <a:solidFill>
                  <a:srgbClr val="6D3DFF"/>
                </a:solidFill>
              </a:defRPr>
            </a:lvl3pPr>
            <a:lvl5pPr>
              <a:defRPr sz="1400">
                <a:latin typeface="+mn-lt"/>
              </a:defRPr>
            </a:lvl5pPr>
          </a:lstStyle>
          <a:p>
            <a:pPr lvl="0"/>
            <a:r>
              <a:rPr lang="fr-FR"/>
              <a:t>Modifier les styles du texte du masque</a:t>
            </a:r>
          </a:p>
        </p:txBody>
      </p:sp>
      <p:sp>
        <p:nvSpPr>
          <p:cNvPr id="19" name="Espace réservé du contenu 2"/>
          <p:cNvSpPr>
            <a:spLocks noGrp="1"/>
          </p:cNvSpPr>
          <p:nvPr>
            <p:ph sz="half" idx="19"/>
          </p:nvPr>
        </p:nvSpPr>
        <p:spPr>
          <a:xfrm>
            <a:off x="6799516" y="2339033"/>
            <a:ext cx="5181600" cy="3807450"/>
          </a:xfrm>
          <a:prstGeom prst="rect">
            <a:avLst/>
          </a:prstGeom>
        </p:spPr>
        <p:txBody>
          <a:bodyPr>
            <a:normAutofit/>
          </a:bodyPr>
          <a:lstStyle>
            <a:lvl1pPr marL="0" indent="0">
              <a:buNone/>
              <a:defRPr sz="1400" b="0">
                <a:solidFill>
                  <a:schemeClr val="tx1"/>
                </a:solidFill>
                <a:latin typeface="+mn-lt"/>
              </a:defRPr>
            </a:lvl1pPr>
            <a:lvl3pPr>
              <a:defRPr>
                <a:solidFill>
                  <a:srgbClr val="6D3DFF"/>
                </a:solidFill>
              </a:defRPr>
            </a:lvl3pPr>
            <a:lvl5pPr>
              <a:defRPr sz="1400">
                <a:latin typeface="+mn-lt"/>
              </a:defRPr>
            </a:lvl5pPr>
          </a:lstStyle>
          <a:p>
            <a:pPr lvl="0"/>
            <a:r>
              <a:rPr lang="fr-FR"/>
              <a:t>Modifier les styles du texte du masque</a:t>
            </a:r>
          </a:p>
        </p:txBody>
      </p:sp>
    </p:spTree>
    <p:extLst>
      <p:ext uri="{BB962C8B-B14F-4D97-AF65-F5344CB8AC3E}">
        <p14:creationId xmlns:p14="http://schemas.microsoft.com/office/powerpoint/2010/main" val="316646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s deux lignes">
    <p:spTree>
      <p:nvGrpSpPr>
        <p:cNvPr id="1" name=""/>
        <p:cNvGrpSpPr/>
        <p:nvPr/>
      </p:nvGrpSpPr>
      <p:grpSpPr>
        <a:xfrm>
          <a:off x="0" y="0"/>
          <a:ext cx="0" cy="0"/>
          <a:chOff x="0" y="0"/>
          <a:chExt cx="0" cy="0"/>
        </a:xfrm>
      </p:grpSpPr>
      <p:pic>
        <p:nvPicPr>
          <p:cNvPr id="22" name="Imag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r="85929"/>
          <a:stretch/>
        </p:blipFill>
        <p:spPr>
          <a:xfrm>
            <a:off x="0" y="-10624"/>
            <a:ext cx="1286540" cy="6858000"/>
          </a:xfrm>
          <a:prstGeom prst="rect">
            <a:avLst/>
          </a:prstGeom>
        </p:spPr>
      </p:pic>
      <p:pic>
        <p:nvPicPr>
          <p:cNvPr id="7" name="Imag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82833" t="87117" r="1474" b="4983"/>
          <a:stretch/>
        </p:blipFill>
        <p:spPr>
          <a:xfrm>
            <a:off x="10416988" y="6177525"/>
            <a:ext cx="1767924" cy="669851"/>
          </a:xfrm>
          <a:prstGeom prst="rect">
            <a:avLst/>
          </a:prstGeom>
        </p:spPr>
      </p:pic>
      <p:sp>
        <p:nvSpPr>
          <p:cNvPr id="10" name="Espace réservé du numéro de diapositive 3"/>
          <p:cNvSpPr>
            <a:spLocks noGrp="1"/>
          </p:cNvSpPr>
          <p:nvPr>
            <p:ph type="sldNum" sz="quarter" idx="12"/>
          </p:nvPr>
        </p:nvSpPr>
        <p:spPr>
          <a:xfrm>
            <a:off x="10877100" y="6377729"/>
            <a:ext cx="542267" cy="288887"/>
          </a:xfrm>
        </p:spPr>
        <p:txBody>
          <a:bodyPr/>
          <a:lstStyle>
            <a:lvl1pPr algn="ctr">
              <a:defRPr sz="1400" b="1">
                <a:solidFill>
                  <a:schemeClr val="bg1"/>
                </a:solidFill>
              </a:defRPr>
            </a:lvl1pPr>
          </a:lstStyle>
          <a:p>
            <a:fld id="{3EC42CCE-B077-441A-A648-C04F02215192}" type="slidenum">
              <a:rPr lang="fr-FR" smtClean="0"/>
              <a:pPr/>
              <a:t>‹N°›</a:t>
            </a:fld>
            <a:endParaRPr lang="fr-FR" dirty="0"/>
          </a:p>
        </p:txBody>
      </p:sp>
      <p:sp>
        <p:nvSpPr>
          <p:cNvPr id="15" name="Espace réservé du contenu 3"/>
          <p:cNvSpPr>
            <a:spLocks noGrp="1"/>
          </p:cNvSpPr>
          <p:nvPr>
            <p:ph sz="half" idx="13" hasCustomPrompt="1"/>
          </p:nvPr>
        </p:nvSpPr>
        <p:spPr>
          <a:xfrm>
            <a:off x="370325" y="641736"/>
            <a:ext cx="709969" cy="501652"/>
          </a:xfrm>
          <a:prstGeom prst="rect">
            <a:avLst/>
          </a:prstGeom>
        </p:spPr>
        <p:txBody>
          <a:bodyPr>
            <a:normAutofit/>
          </a:bodyPr>
          <a:lstStyle>
            <a:lvl1pPr marL="0" indent="0">
              <a:buNone/>
              <a:defRPr sz="3200" b="1">
                <a:solidFill>
                  <a:schemeClr val="bg1"/>
                </a:solidFill>
                <a:latin typeface="+mn-lt"/>
              </a:defRPr>
            </a:lvl1pPr>
          </a:lstStyle>
          <a:p>
            <a:pPr lvl="0"/>
            <a:r>
              <a:rPr lang="fr-FR" dirty="0"/>
              <a:t>N°</a:t>
            </a:r>
          </a:p>
        </p:txBody>
      </p:sp>
      <p:sp>
        <p:nvSpPr>
          <p:cNvPr id="16" name="Espace réservé du contenu 2"/>
          <p:cNvSpPr>
            <a:spLocks noGrp="1"/>
          </p:cNvSpPr>
          <p:nvPr>
            <p:ph sz="half" idx="14" hasCustomPrompt="1"/>
          </p:nvPr>
        </p:nvSpPr>
        <p:spPr>
          <a:xfrm rot="16200000">
            <a:off x="-1041321" y="4112082"/>
            <a:ext cx="3402553" cy="296244"/>
          </a:xfrm>
          <a:prstGeom prst="rect">
            <a:avLst/>
          </a:prstGeom>
        </p:spPr>
        <p:txBody>
          <a:bodyPr>
            <a:normAutofit/>
          </a:bodyPr>
          <a:lstStyle>
            <a:lvl1pPr marL="0" indent="0" algn="ctr">
              <a:buNone/>
              <a:defRPr sz="1600">
                <a:solidFill>
                  <a:schemeClr val="bg1"/>
                </a:solidFill>
                <a:latin typeface="Montserrat" panose="00000500000000000000" pitchFamily="2" charset="0"/>
              </a:defRPr>
            </a:lvl1pPr>
            <a:lvl5pPr>
              <a:defRPr sz="1400">
                <a:latin typeface="+mn-lt"/>
              </a:defRPr>
            </a:lvl5pPr>
          </a:lstStyle>
          <a:p>
            <a:pPr lvl="0"/>
            <a:r>
              <a:rPr lang="fr-FR" dirty="0"/>
              <a:t>Titre de la partie</a:t>
            </a:r>
          </a:p>
        </p:txBody>
      </p:sp>
      <p:pic>
        <p:nvPicPr>
          <p:cNvPr id="20" name="Image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86012" b="76279"/>
          <a:stretch/>
        </p:blipFill>
        <p:spPr>
          <a:xfrm>
            <a:off x="10914565" y="32008"/>
            <a:ext cx="1278963" cy="1626781"/>
          </a:xfrm>
          <a:prstGeom prst="rect">
            <a:avLst/>
          </a:prstGeom>
        </p:spPr>
      </p:pic>
      <p:sp>
        <p:nvSpPr>
          <p:cNvPr id="13" name="Espace réservé du contenu 2"/>
          <p:cNvSpPr>
            <a:spLocks noGrp="1"/>
          </p:cNvSpPr>
          <p:nvPr>
            <p:ph sz="half" idx="1"/>
          </p:nvPr>
        </p:nvSpPr>
        <p:spPr>
          <a:xfrm>
            <a:off x="1465516" y="1795146"/>
            <a:ext cx="10198164" cy="395026"/>
          </a:xfrm>
          <a:prstGeom prst="rect">
            <a:avLst/>
          </a:prstGeom>
        </p:spPr>
        <p:txBody>
          <a:bodyPr/>
          <a:lstStyle>
            <a:lvl1pPr>
              <a:defRPr sz="2200" b="1">
                <a:solidFill>
                  <a:srgbClr val="2200C8"/>
                </a:solidFill>
                <a:latin typeface="+mn-lt"/>
              </a:defRPr>
            </a:lvl1pPr>
            <a:lvl3pPr>
              <a:defRPr>
                <a:solidFill>
                  <a:srgbClr val="6D3DFF"/>
                </a:solidFill>
              </a:defRPr>
            </a:lvl3pPr>
            <a:lvl5pPr>
              <a:defRPr sz="1400">
                <a:latin typeface="+mn-lt"/>
              </a:defRPr>
            </a:lvl5pPr>
          </a:lstStyle>
          <a:p>
            <a:pPr lvl="0"/>
            <a:r>
              <a:rPr lang="fr-FR"/>
              <a:t>Modifier les styles du texte du masque</a:t>
            </a:r>
          </a:p>
        </p:txBody>
      </p:sp>
      <p:sp>
        <p:nvSpPr>
          <p:cNvPr id="18" name="Titre 1"/>
          <p:cNvSpPr>
            <a:spLocks noGrp="1"/>
          </p:cNvSpPr>
          <p:nvPr>
            <p:ph type="title" hasCustomPrompt="1"/>
          </p:nvPr>
        </p:nvSpPr>
        <p:spPr>
          <a:xfrm>
            <a:off x="1465516" y="53386"/>
            <a:ext cx="10515600" cy="1325563"/>
          </a:xfrm>
          <a:prstGeom prst="rect">
            <a:avLst/>
          </a:prstGeom>
        </p:spPr>
        <p:txBody>
          <a:bodyPr>
            <a:normAutofit/>
          </a:bodyPr>
          <a:lstStyle>
            <a:lvl1pPr>
              <a:defRPr sz="3600" b="1">
                <a:solidFill>
                  <a:srgbClr val="6D3DFF"/>
                </a:solidFill>
                <a:latin typeface="+mn-lt"/>
              </a:defRPr>
            </a:lvl1pPr>
          </a:lstStyle>
          <a:p>
            <a:r>
              <a:rPr lang="fr-FR" dirty="0"/>
              <a:t>Titre de la diapositive</a:t>
            </a:r>
          </a:p>
        </p:txBody>
      </p:sp>
      <p:sp>
        <p:nvSpPr>
          <p:cNvPr id="17" name="Espace réservé du contenu 2"/>
          <p:cNvSpPr>
            <a:spLocks noGrp="1"/>
          </p:cNvSpPr>
          <p:nvPr>
            <p:ph sz="half" idx="16"/>
          </p:nvPr>
        </p:nvSpPr>
        <p:spPr>
          <a:xfrm>
            <a:off x="1465516" y="2283434"/>
            <a:ext cx="10198164" cy="1370294"/>
          </a:xfrm>
          <a:prstGeom prst="rect">
            <a:avLst/>
          </a:prstGeom>
        </p:spPr>
        <p:txBody>
          <a:bodyPr>
            <a:normAutofit/>
          </a:bodyPr>
          <a:lstStyle>
            <a:lvl1pPr marL="0" indent="0">
              <a:buNone/>
              <a:defRPr sz="1400" b="0">
                <a:solidFill>
                  <a:schemeClr val="tx1"/>
                </a:solidFill>
                <a:latin typeface="+mn-lt"/>
              </a:defRPr>
            </a:lvl1pPr>
            <a:lvl3pPr>
              <a:defRPr>
                <a:solidFill>
                  <a:srgbClr val="6D3DFF"/>
                </a:solidFill>
              </a:defRPr>
            </a:lvl3pPr>
            <a:lvl5pPr>
              <a:defRPr sz="1400">
                <a:latin typeface="+mn-lt"/>
              </a:defRPr>
            </a:lvl5pPr>
          </a:lstStyle>
          <a:p>
            <a:pPr lvl="0"/>
            <a:r>
              <a:rPr lang="fr-FR"/>
              <a:t>Modifier les styles du texte du masque</a:t>
            </a:r>
          </a:p>
        </p:txBody>
      </p:sp>
      <p:sp>
        <p:nvSpPr>
          <p:cNvPr id="19" name="Espace réservé du contenu 2"/>
          <p:cNvSpPr>
            <a:spLocks noGrp="1"/>
          </p:cNvSpPr>
          <p:nvPr>
            <p:ph sz="half" idx="17"/>
          </p:nvPr>
        </p:nvSpPr>
        <p:spPr>
          <a:xfrm>
            <a:off x="1465516" y="3853932"/>
            <a:ext cx="10198164" cy="395026"/>
          </a:xfrm>
          <a:prstGeom prst="rect">
            <a:avLst/>
          </a:prstGeom>
        </p:spPr>
        <p:txBody>
          <a:bodyPr/>
          <a:lstStyle>
            <a:lvl1pPr>
              <a:defRPr sz="2200" b="1">
                <a:solidFill>
                  <a:srgbClr val="2200C8"/>
                </a:solidFill>
                <a:latin typeface="+mn-lt"/>
              </a:defRPr>
            </a:lvl1pPr>
            <a:lvl3pPr>
              <a:defRPr>
                <a:solidFill>
                  <a:srgbClr val="6D3DFF"/>
                </a:solidFill>
              </a:defRPr>
            </a:lvl3pPr>
            <a:lvl5pPr>
              <a:defRPr sz="1400">
                <a:latin typeface="+mn-lt"/>
              </a:defRPr>
            </a:lvl5pPr>
          </a:lstStyle>
          <a:p>
            <a:pPr lvl="0"/>
            <a:r>
              <a:rPr lang="fr-FR"/>
              <a:t>Modifier les styles du texte du masque</a:t>
            </a:r>
          </a:p>
        </p:txBody>
      </p:sp>
      <p:sp>
        <p:nvSpPr>
          <p:cNvPr id="21" name="Espace réservé du contenu 2"/>
          <p:cNvSpPr>
            <a:spLocks noGrp="1"/>
          </p:cNvSpPr>
          <p:nvPr>
            <p:ph sz="half" idx="18"/>
          </p:nvPr>
        </p:nvSpPr>
        <p:spPr>
          <a:xfrm>
            <a:off x="1465516" y="4342220"/>
            <a:ext cx="10198164" cy="1370294"/>
          </a:xfrm>
          <a:prstGeom prst="rect">
            <a:avLst/>
          </a:prstGeom>
        </p:spPr>
        <p:txBody>
          <a:bodyPr>
            <a:normAutofit/>
          </a:bodyPr>
          <a:lstStyle>
            <a:lvl1pPr marL="0" indent="0">
              <a:buNone/>
              <a:defRPr sz="1400" b="0">
                <a:solidFill>
                  <a:schemeClr val="tx1"/>
                </a:solidFill>
                <a:latin typeface="+mn-lt"/>
              </a:defRPr>
            </a:lvl1pPr>
            <a:lvl3pPr>
              <a:defRPr>
                <a:solidFill>
                  <a:srgbClr val="6D3DFF"/>
                </a:solidFill>
              </a:defRPr>
            </a:lvl3pPr>
            <a:lvl5pPr>
              <a:defRPr sz="1400">
                <a:latin typeface="+mn-lt"/>
              </a:defRPr>
            </a:lvl5pPr>
          </a:lstStyle>
          <a:p>
            <a:pPr lvl="0"/>
            <a:r>
              <a:rPr lang="fr-FR"/>
              <a:t>Modifier les styles du texte du masque</a:t>
            </a:r>
          </a:p>
        </p:txBody>
      </p:sp>
    </p:spTree>
    <p:extLst>
      <p:ext uri="{BB962C8B-B14F-4D97-AF65-F5344CB8AC3E}">
        <p14:creationId xmlns:p14="http://schemas.microsoft.com/office/powerpoint/2010/main" val="245178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us étapes process">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86082"/>
          <a:stretch/>
        </p:blipFill>
        <p:spPr>
          <a:xfrm>
            <a:off x="-8614" y="9"/>
            <a:ext cx="1272501" cy="6858000"/>
          </a:xfrm>
          <a:prstGeom prst="rect">
            <a:avLst/>
          </a:prstGeom>
        </p:spPr>
      </p:pic>
      <p:pic>
        <p:nvPicPr>
          <p:cNvPr id="7" name="Imag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82515" t="87117" r="1474" b="4983"/>
          <a:stretch/>
        </p:blipFill>
        <p:spPr>
          <a:xfrm>
            <a:off x="10381128" y="6177525"/>
            <a:ext cx="1803783" cy="669851"/>
          </a:xfrm>
          <a:prstGeom prst="rect">
            <a:avLst/>
          </a:prstGeom>
        </p:spPr>
      </p:pic>
      <p:sp>
        <p:nvSpPr>
          <p:cNvPr id="10" name="Espace réservé du numéro de diapositive 3"/>
          <p:cNvSpPr>
            <a:spLocks noGrp="1"/>
          </p:cNvSpPr>
          <p:nvPr>
            <p:ph type="sldNum" sz="quarter" idx="12"/>
          </p:nvPr>
        </p:nvSpPr>
        <p:spPr>
          <a:xfrm>
            <a:off x="10877100" y="6377729"/>
            <a:ext cx="542267" cy="288887"/>
          </a:xfrm>
        </p:spPr>
        <p:txBody>
          <a:bodyPr/>
          <a:lstStyle>
            <a:lvl1pPr algn="ctr">
              <a:defRPr sz="1400" b="1">
                <a:solidFill>
                  <a:schemeClr val="bg1"/>
                </a:solidFill>
              </a:defRPr>
            </a:lvl1pPr>
          </a:lstStyle>
          <a:p>
            <a:fld id="{3EC42CCE-B077-441A-A648-C04F02215192}" type="slidenum">
              <a:rPr lang="fr-FR" smtClean="0"/>
              <a:pPr/>
              <a:t>‹N°›</a:t>
            </a:fld>
            <a:endParaRPr lang="fr-FR" dirty="0"/>
          </a:p>
        </p:txBody>
      </p:sp>
      <p:sp>
        <p:nvSpPr>
          <p:cNvPr id="15" name="Espace réservé du contenu 3"/>
          <p:cNvSpPr>
            <a:spLocks noGrp="1"/>
          </p:cNvSpPr>
          <p:nvPr>
            <p:ph sz="half" idx="13" hasCustomPrompt="1"/>
          </p:nvPr>
        </p:nvSpPr>
        <p:spPr>
          <a:xfrm>
            <a:off x="385810" y="509505"/>
            <a:ext cx="709969" cy="501652"/>
          </a:xfrm>
          <a:prstGeom prst="rect">
            <a:avLst/>
          </a:prstGeom>
        </p:spPr>
        <p:txBody>
          <a:bodyPr>
            <a:normAutofit/>
          </a:bodyPr>
          <a:lstStyle>
            <a:lvl1pPr marL="0" indent="0">
              <a:buNone/>
              <a:defRPr sz="3200" b="1">
                <a:solidFill>
                  <a:schemeClr val="bg1"/>
                </a:solidFill>
                <a:latin typeface="+mn-lt"/>
              </a:defRPr>
            </a:lvl1pPr>
          </a:lstStyle>
          <a:p>
            <a:pPr lvl="0"/>
            <a:r>
              <a:rPr lang="fr-FR" dirty="0"/>
              <a:t>N°</a:t>
            </a:r>
          </a:p>
        </p:txBody>
      </p:sp>
      <p:sp>
        <p:nvSpPr>
          <p:cNvPr id="16" name="Espace réservé du contenu 2"/>
          <p:cNvSpPr>
            <a:spLocks noGrp="1"/>
          </p:cNvSpPr>
          <p:nvPr>
            <p:ph sz="half" idx="14" hasCustomPrompt="1"/>
          </p:nvPr>
        </p:nvSpPr>
        <p:spPr>
          <a:xfrm rot="16200000">
            <a:off x="-1041321" y="4112082"/>
            <a:ext cx="3402553" cy="296244"/>
          </a:xfrm>
          <a:prstGeom prst="rect">
            <a:avLst/>
          </a:prstGeom>
        </p:spPr>
        <p:txBody>
          <a:bodyPr>
            <a:normAutofit/>
          </a:bodyPr>
          <a:lstStyle>
            <a:lvl1pPr marL="0" indent="0" algn="ctr">
              <a:buNone/>
              <a:defRPr sz="1600">
                <a:solidFill>
                  <a:schemeClr val="bg1"/>
                </a:solidFill>
                <a:latin typeface="Montserrat" panose="00000500000000000000" pitchFamily="2" charset="0"/>
              </a:defRPr>
            </a:lvl1pPr>
            <a:lvl5pPr>
              <a:defRPr sz="1400">
                <a:latin typeface="+mn-lt"/>
              </a:defRPr>
            </a:lvl5pPr>
          </a:lstStyle>
          <a:p>
            <a:pPr lvl="0"/>
            <a:r>
              <a:rPr lang="fr-FR" dirty="0"/>
              <a:t>Titre de la partie</a:t>
            </a:r>
          </a:p>
        </p:txBody>
      </p:sp>
      <p:pic>
        <p:nvPicPr>
          <p:cNvPr id="20" name="Image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86012" b="76279"/>
          <a:stretch/>
        </p:blipFill>
        <p:spPr>
          <a:xfrm>
            <a:off x="10914565" y="32008"/>
            <a:ext cx="1278963" cy="1626781"/>
          </a:xfrm>
          <a:prstGeom prst="rect">
            <a:avLst/>
          </a:prstGeom>
        </p:spPr>
      </p:pic>
      <p:sp>
        <p:nvSpPr>
          <p:cNvPr id="18" name="Espace réservé du contenu 2"/>
          <p:cNvSpPr>
            <a:spLocks noGrp="1"/>
          </p:cNvSpPr>
          <p:nvPr>
            <p:ph sz="half" idx="15"/>
          </p:nvPr>
        </p:nvSpPr>
        <p:spPr>
          <a:xfrm>
            <a:off x="4677423" y="3732647"/>
            <a:ext cx="1917764" cy="2228834"/>
          </a:xfrm>
          <a:prstGeom prst="rect">
            <a:avLst/>
          </a:prstGeom>
        </p:spPr>
        <p:txBody>
          <a:bodyPr/>
          <a:lstStyle>
            <a:lvl1pPr>
              <a:defRPr sz="2200" b="1">
                <a:solidFill>
                  <a:srgbClr val="2200C8"/>
                </a:solidFill>
                <a:latin typeface="+mn-lt"/>
              </a:defRPr>
            </a:lvl1pPr>
            <a:lvl3pPr marL="914400" indent="0">
              <a:buNone/>
              <a:defRPr>
                <a:solidFill>
                  <a:srgbClr val="6D3DFF"/>
                </a:solidFill>
              </a:defRPr>
            </a:lvl3pPr>
            <a:lvl5pPr>
              <a:defRPr sz="1400">
                <a:latin typeface="+mn-lt"/>
              </a:defRPr>
            </a:lvl5pPr>
          </a:lstStyle>
          <a:p>
            <a:pPr lvl="0"/>
            <a:r>
              <a:rPr lang="fr-FR"/>
              <a:t>Modifier les styles du texte du masque</a:t>
            </a:r>
          </a:p>
        </p:txBody>
      </p:sp>
      <p:sp>
        <p:nvSpPr>
          <p:cNvPr id="19" name="Espace réservé du contenu 2"/>
          <p:cNvSpPr>
            <a:spLocks noGrp="1"/>
          </p:cNvSpPr>
          <p:nvPr>
            <p:ph sz="half" idx="16"/>
          </p:nvPr>
        </p:nvSpPr>
        <p:spPr>
          <a:xfrm>
            <a:off x="6806288" y="3732647"/>
            <a:ext cx="1917764" cy="2228834"/>
          </a:xfrm>
          <a:prstGeom prst="rect">
            <a:avLst/>
          </a:prstGeom>
        </p:spPr>
        <p:txBody>
          <a:bodyPr/>
          <a:lstStyle>
            <a:lvl1pPr>
              <a:defRPr sz="2200" b="1">
                <a:solidFill>
                  <a:srgbClr val="2200C8"/>
                </a:solidFill>
                <a:latin typeface="+mn-lt"/>
              </a:defRPr>
            </a:lvl1pPr>
            <a:lvl3pPr marL="914400" indent="0">
              <a:buNone/>
              <a:defRPr>
                <a:solidFill>
                  <a:srgbClr val="6D3DFF"/>
                </a:solidFill>
              </a:defRPr>
            </a:lvl3pPr>
            <a:lvl5pPr>
              <a:defRPr sz="1400">
                <a:latin typeface="+mn-lt"/>
              </a:defRPr>
            </a:lvl5pPr>
          </a:lstStyle>
          <a:p>
            <a:pPr lvl="0"/>
            <a:r>
              <a:rPr lang="fr-FR"/>
              <a:t>Modifier les styles du texte du masque</a:t>
            </a:r>
          </a:p>
        </p:txBody>
      </p:sp>
      <p:sp>
        <p:nvSpPr>
          <p:cNvPr id="21" name="Espace réservé du contenu 2"/>
          <p:cNvSpPr>
            <a:spLocks noGrp="1"/>
          </p:cNvSpPr>
          <p:nvPr>
            <p:ph sz="half" idx="17"/>
          </p:nvPr>
        </p:nvSpPr>
        <p:spPr>
          <a:xfrm>
            <a:off x="8925681" y="3732647"/>
            <a:ext cx="1917764" cy="2228834"/>
          </a:xfrm>
          <a:prstGeom prst="rect">
            <a:avLst/>
          </a:prstGeom>
        </p:spPr>
        <p:txBody>
          <a:bodyPr/>
          <a:lstStyle>
            <a:lvl1pPr>
              <a:defRPr sz="2200" b="1">
                <a:solidFill>
                  <a:srgbClr val="2200C8"/>
                </a:solidFill>
                <a:latin typeface="+mn-lt"/>
              </a:defRPr>
            </a:lvl1pPr>
            <a:lvl3pPr marL="914400" indent="0">
              <a:buNone/>
              <a:defRPr>
                <a:solidFill>
                  <a:srgbClr val="6D3DFF"/>
                </a:solidFill>
              </a:defRPr>
            </a:lvl3pPr>
            <a:lvl5pPr>
              <a:defRPr sz="1400">
                <a:latin typeface="+mn-lt"/>
              </a:defRPr>
            </a:lvl5pPr>
          </a:lstStyle>
          <a:p>
            <a:pPr lvl="0"/>
            <a:r>
              <a:rPr lang="fr-FR"/>
              <a:t>Modifier les styles du texte du masque</a:t>
            </a:r>
          </a:p>
        </p:txBody>
      </p:sp>
      <p:sp>
        <p:nvSpPr>
          <p:cNvPr id="3" name="Ellipse 2"/>
          <p:cNvSpPr/>
          <p:nvPr userDrawn="1"/>
        </p:nvSpPr>
        <p:spPr>
          <a:xfrm>
            <a:off x="2773680" y="1658789"/>
            <a:ext cx="1625600" cy="1625600"/>
          </a:xfrm>
          <a:prstGeom prst="ellipse">
            <a:avLst/>
          </a:prstGeom>
          <a:solidFill>
            <a:srgbClr val="084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userDrawn="1"/>
        </p:nvSpPr>
        <p:spPr>
          <a:xfrm>
            <a:off x="4762432" y="1658789"/>
            <a:ext cx="1625600" cy="1625600"/>
          </a:xfrm>
          <a:prstGeom prst="ellipse">
            <a:avLst/>
          </a:prstGeom>
          <a:solidFill>
            <a:srgbClr val="AA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userDrawn="1"/>
        </p:nvSpPr>
        <p:spPr>
          <a:xfrm>
            <a:off x="6891079" y="1658789"/>
            <a:ext cx="1625600" cy="1625600"/>
          </a:xfrm>
          <a:prstGeom prst="ellipse">
            <a:avLst/>
          </a:prstGeom>
          <a:solidFill>
            <a:srgbClr val="220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userDrawn="1"/>
        </p:nvSpPr>
        <p:spPr>
          <a:xfrm>
            <a:off x="8999406" y="1594993"/>
            <a:ext cx="1625600" cy="1625600"/>
          </a:xfrm>
          <a:prstGeom prst="ellipse">
            <a:avLst/>
          </a:prstGeom>
          <a:solidFill>
            <a:srgbClr val="E1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2936769" flipH="1">
            <a:off x="3732922" y="2462782"/>
            <a:ext cx="1801372" cy="1804420"/>
          </a:xfrm>
          <a:prstGeom prst="rect">
            <a:avLst/>
          </a:prstGeom>
        </p:spPr>
      </p:pic>
      <p:pic>
        <p:nvPicPr>
          <p:cNvPr id="25" name="Imag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2936769" flipH="1">
            <a:off x="5769227" y="2462782"/>
            <a:ext cx="1801372" cy="1804420"/>
          </a:xfrm>
          <a:prstGeom prst="rect">
            <a:avLst/>
          </a:prstGeom>
        </p:spPr>
      </p:pic>
      <p:pic>
        <p:nvPicPr>
          <p:cNvPr id="26" name="Imag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2936769" flipH="1">
            <a:off x="7927052" y="2480995"/>
            <a:ext cx="1801372" cy="1804420"/>
          </a:xfrm>
          <a:prstGeom prst="rect">
            <a:avLst/>
          </a:prstGeom>
        </p:spPr>
      </p:pic>
      <p:sp>
        <p:nvSpPr>
          <p:cNvPr id="31" name="Titre 1"/>
          <p:cNvSpPr>
            <a:spLocks noGrp="1"/>
          </p:cNvSpPr>
          <p:nvPr>
            <p:ph type="title" hasCustomPrompt="1"/>
          </p:nvPr>
        </p:nvSpPr>
        <p:spPr>
          <a:xfrm>
            <a:off x="1465516" y="53386"/>
            <a:ext cx="10515600" cy="1325563"/>
          </a:xfrm>
          <a:prstGeom prst="rect">
            <a:avLst/>
          </a:prstGeom>
        </p:spPr>
        <p:txBody>
          <a:bodyPr>
            <a:normAutofit/>
          </a:bodyPr>
          <a:lstStyle>
            <a:lvl1pPr>
              <a:defRPr sz="3600" b="1">
                <a:solidFill>
                  <a:srgbClr val="6D3DFF"/>
                </a:solidFill>
                <a:latin typeface="+mn-lt"/>
              </a:defRPr>
            </a:lvl1pPr>
          </a:lstStyle>
          <a:p>
            <a:r>
              <a:rPr lang="fr-FR" dirty="0"/>
              <a:t>Titre de la diapositive</a:t>
            </a:r>
          </a:p>
        </p:txBody>
      </p:sp>
      <p:sp>
        <p:nvSpPr>
          <p:cNvPr id="32" name="Espace réservé du contenu 2"/>
          <p:cNvSpPr>
            <a:spLocks noGrp="1"/>
          </p:cNvSpPr>
          <p:nvPr>
            <p:ph sz="half" idx="22"/>
          </p:nvPr>
        </p:nvSpPr>
        <p:spPr>
          <a:xfrm>
            <a:off x="2583744" y="3724561"/>
            <a:ext cx="1917764" cy="2228834"/>
          </a:xfrm>
          <a:prstGeom prst="rect">
            <a:avLst/>
          </a:prstGeom>
        </p:spPr>
        <p:txBody>
          <a:bodyPr/>
          <a:lstStyle>
            <a:lvl1pPr>
              <a:defRPr sz="2200" b="1">
                <a:solidFill>
                  <a:srgbClr val="2200C8"/>
                </a:solidFill>
                <a:latin typeface="+mn-lt"/>
              </a:defRPr>
            </a:lvl1pPr>
            <a:lvl3pPr marL="914400" indent="0">
              <a:buNone/>
              <a:defRPr>
                <a:solidFill>
                  <a:srgbClr val="6D3DFF"/>
                </a:solidFill>
              </a:defRPr>
            </a:lvl3pPr>
            <a:lvl5pPr>
              <a:defRPr sz="1400">
                <a:latin typeface="+mn-lt"/>
              </a:defRPr>
            </a:lvl5pPr>
          </a:lstStyle>
          <a:p>
            <a:pPr lvl="0"/>
            <a:r>
              <a:rPr lang="fr-FR"/>
              <a:t>Modifier les styles du texte du masque</a:t>
            </a:r>
          </a:p>
        </p:txBody>
      </p:sp>
      <p:sp>
        <p:nvSpPr>
          <p:cNvPr id="6" name="Espace réservé du texte 5"/>
          <p:cNvSpPr>
            <a:spLocks noGrp="1"/>
          </p:cNvSpPr>
          <p:nvPr>
            <p:ph type="body" sz="quarter" idx="23" hasCustomPrompt="1"/>
          </p:nvPr>
        </p:nvSpPr>
        <p:spPr>
          <a:xfrm>
            <a:off x="7188377" y="2018727"/>
            <a:ext cx="1085850" cy="936625"/>
          </a:xfrm>
          <a:prstGeom prst="rect">
            <a:avLst/>
          </a:prstGeom>
        </p:spPr>
        <p:txBody>
          <a:bodyPr/>
          <a:lstStyle>
            <a:lvl1pPr marL="0" indent="0" algn="ctr">
              <a:buNone/>
              <a:defRPr sz="6600">
                <a:solidFill>
                  <a:schemeClr val="bg1"/>
                </a:solidFill>
              </a:defRPr>
            </a:lvl1pPr>
          </a:lstStyle>
          <a:p>
            <a:pPr lvl="0"/>
            <a:r>
              <a:rPr lang="fr-FR" dirty="0"/>
              <a:t>N°</a:t>
            </a:r>
          </a:p>
        </p:txBody>
      </p:sp>
      <p:sp>
        <p:nvSpPr>
          <p:cNvPr id="33" name="Espace réservé du texte 5"/>
          <p:cNvSpPr>
            <a:spLocks noGrp="1"/>
          </p:cNvSpPr>
          <p:nvPr>
            <p:ph type="body" sz="quarter" idx="24" hasCustomPrompt="1"/>
          </p:nvPr>
        </p:nvSpPr>
        <p:spPr>
          <a:xfrm>
            <a:off x="5030505" y="2011363"/>
            <a:ext cx="1085850" cy="936625"/>
          </a:xfrm>
          <a:prstGeom prst="rect">
            <a:avLst/>
          </a:prstGeom>
        </p:spPr>
        <p:txBody>
          <a:bodyPr/>
          <a:lstStyle>
            <a:lvl1pPr marL="0" indent="0" algn="ctr">
              <a:buNone/>
              <a:defRPr sz="6600">
                <a:solidFill>
                  <a:schemeClr val="bg1"/>
                </a:solidFill>
              </a:defRPr>
            </a:lvl1pPr>
          </a:lstStyle>
          <a:p>
            <a:pPr lvl="0"/>
            <a:r>
              <a:rPr lang="fr-FR" dirty="0"/>
              <a:t>N°</a:t>
            </a:r>
          </a:p>
        </p:txBody>
      </p:sp>
      <p:sp>
        <p:nvSpPr>
          <p:cNvPr id="34" name="Espace réservé du texte 5"/>
          <p:cNvSpPr>
            <a:spLocks noGrp="1"/>
          </p:cNvSpPr>
          <p:nvPr>
            <p:ph type="body" sz="quarter" idx="25" hasCustomPrompt="1"/>
          </p:nvPr>
        </p:nvSpPr>
        <p:spPr>
          <a:xfrm>
            <a:off x="3083488" y="2003276"/>
            <a:ext cx="1085850" cy="936625"/>
          </a:xfrm>
          <a:prstGeom prst="rect">
            <a:avLst/>
          </a:prstGeom>
        </p:spPr>
        <p:txBody>
          <a:bodyPr/>
          <a:lstStyle>
            <a:lvl1pPr marL="0" indent="0" algn="ctr">
              <a:buNone/>
              <a:defRPr sz="6600">
                <a:solidFill>
                  <a:schemeClr val="bg1"/>
                </a:solidFill>
              </a:defRPr>
            </a:lvl1pPr>
          </a:lstStyle>
          <a:p>
            <a:pPr lvl="0"/>
            <a:r>
              <a:rPr lang="fr-FR" dirty="0"/>
              <a:t>N°</a:t>
            </a:r>
          </a:p>
        </p:txBody>
      </p:sp>
      <p:sp>
        <p:nvSpPr>
          <p:cNvPr id="35" name="Espace réservé du texte 5"/>
          <p:cNvSpPr>
            <a:spLocks noGrp="1"/>
          </p:cNvSpPr>
          <p:nvPr>
            <p:ph type="body" sz="quarter" idx="26" hasCustomPrompt="1"/>
          </p:nvPr>
        </p:nvSpPr>
        <p:spPr>
          <a:xfrm>
            <a:off x="9348142" y="1986691"/>
            <a:ext cx="1085850" cy="936625"/>
          </a:xfrm>
          <a:prstGeom prst="rect">
            <a:avLst/>
          </a:prstGeom>
        </p:spPr>
        <p:txBody>
          <a:bodyPr/>
          <a:lstStyle>
            <a:lvl1pPr marL="0" indent="0" algn="ctr">
              <a:buNone/>
              <a:defRPr sz="6600">
                <a:solidFill>
                  <a:schemeClr val="bg1"/>
                </a:solidFill>
              </a:defRPr>
            </a:lvl1pPr>
          </a:lstStyle>
          <a:p>
            <a:pPr lvl="0"/>
            <a:r>
              <a:rPr lang="fr-FR" dirty="0"/>
              <a:t>N°</a:t>
            </a:r>
          </a:p>
        </p:txBody>
      </p:sp>
    </p:spTree>
    <p:extLst>
      <p:ext uri="{BB962C8B-B14F-4D97-AF65-F5344CB8AC3E}">
        <p14:creationId xmlns:p14="http://schemas.microsoft.com/office/powerpoint/2010/main" val="105954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2D7EE-BF5B-4ABD-901F-3BF1843637BA}" type="datetime1">
              <a:rPr lang="fr-FR" smtClean="0"/>
              <a:t>13/02/2025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42CCE-B077-441A-A648-C04F02215192}" type="slidenum">
              <a:rPr lang="fr-FR" smtClean="0"/>
              <a:t>‹N°›</a:t>
            </a:fld>
            <a:endParaRPr lang="fr-FR"/>
          </a:p>
        </p:txBody>
      </p:sp>
    </p:spTree>
    <p:extLst>
      <p:ext uri="{BB962C8B-B14F-4D97-AF65-F5344CB8AC3E}">
        <p14:creationId xmlns:p14="http://schemas.microsoft.com/office/powerpoint/2010/main" val="42579057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71" r:id="rId4"/>
    <p:sldLayoutId id="2147483663" r:id="rId5"/>
    <p:sldLayoutId id="2147483650" r:id="rId6"/>
    <p:sldLayoutId id="2147483652" r:id="rId7"/>
    <p:sldLayoutId id="2147483664" r:id="rId8"/>
    <p:sldLayoutId id="2147483669" r:id="rId9"/>
    <p:sldLayoutId id="2147483665" r:id="rId10"/>
    <p:sldLayoutId id="2147483667" r:id="rId11"/>
    <p:sldLayoutId id="2147483654" r:id="rId12"/>
    <p:sldLayoutId id="2147483670" r:id="rId13"/>
    <p:sldLayoutId id="2147483655" r:id="rId14"/>
    <p:sldLayoutId id="2147483662" r:id="rId15"/>
    <p:sldLayoutId id="2147483666"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2200C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rgbClr val="6D3D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8D3E099D-60F1-AE42-BCDC-1C1DA6FFB92E}"/>
              </a:ext>
            </a:extLst>
          </p:cNvPr>
          <p:cNvSpPr>
            <a:spLocks noGrp="1"/>
          </p:cNvSpPr>
          <p:nvPr>
            <p:ph type="title"/>
          </p:nvPr>
        </p:nvSpPr>
        <p:spPr>
          <a:xfrm>
            <a:off x="572776"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 xmlns:a16="http://schemas.microsoft.com/office/drawing/2014/main" id="{2411B12B-A64F-1845-9B16-64F35439148C}"/>
              </a:ext>
            </a:extLst>
          </p:cNvPr>
          <p:cNvSpPr>
            <a:spLocks noGrp="1"/>
          </p:cNvSpPr>
          <p:nvPr>
            <p:ph type="body" idx="1"/>
          </p:nvPr>
        </p:nvSpPr>
        <p:spPr>
          <a:xfrm>
            <a:off x="572776"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ZoneTexte 4">
            <a:extLst>
              <a:ext uri="{FF2B5EF4-FFF2-40B4-BE49-F238E27FC236}">
                <a16:creationId xmlns="" xmlns:a16="http://schemas.microsoft.com/office/drawing/2014/main" id="{FF1C75D3-235D-AF4F-9DC4-E20BB9C02CFB}"/>
              </a:ext>
            </a:extLst>
          </p:cNvPr>
          <p:cNvSpPr txBox="1"/>
          <p:nvPr userDrawn="1"/>
        </p:nvSpPr>
        <p:spPr>
          <a:xfrm>
            <a:off x="454022" y="6230557"/>
            <a:ext cx="1885416" cy="246221"/>
          </a:xfrm>
          <a:prstGeom prst="rect">
            <a:avLst/>
          </a:prstGeom>
          <a:noFill/>
        </p:spPr>
        <p:txBody>
          <a:bodyPr wrap="square" rtlCol="0">
            <a:spAutoFit/>
          </a:bodyPr>
          <a:lstStyle/>
          <a:p>
            <a:fld id="{DBAA025A-30A0-2A48-BFE7-7AACB2572F79}" type="datetime1">
              <a:rPr lang="fr-FR" sz="1000" smtClean="0">
                <a:solidFill>
                  <a:schemeClr val="tx2"/>
                </a:solidFill>
              </a:rPr>
              <a:t>13/02/2025</a:t>
            </a:fld>
            <a:endParaRPr lang="fr-FR" sz="1000" dirty="0">
              <a:solidFill>
                <a:schemeClr val="tx2"/>
              </a:solidFill>
            </a:endParaRPr>
          </a:p>
        </p:txBody>
      </p:sp>
      <p:sp>
        <p:nvSpPr>
          <p:cNvPr id="8" name="ZoneTexte 7">
            <a:extLst>
              <a:ext uri="{FF2B5EF4-FFF2-40B4-BE49-F238E27FC236}">
                <a16:creationId xmlns="" xmlns:a16="http://schemas.microsoft.com/office/drawing/2014/main" id="{BBEC0A3E-9FF9-5E48-8674-A4D17F1882EA}"/>
              </a:ext>
            </a:extLst>
          </p:cNvPr>
          <p:cNvSpPr txBox="1"/>
          <p:nvPr userDrawn="1"/>
        </p:nvSpPr>
        <p:spPr>
          <a:xfrm>
            <a:off x="10791491" y="6230556"/>
            <a:ext cx="996746" cy="246221"/>
          </a:xfrm>
          <a:prstGeom prst="rect">
            <a:avLst/>
          </a:prstGeom>
          <a:noFill/>
        </p:spPr>
        <p:txBody>
          <a:bodyPr wrap="square" rtlCol="0">
            <a:spAutoFit/>
          </a:bodyPr>
          <a:lstStyle/>
          <a:p>
            <a:pPr algn="r"/>
            <a:fld id="{22EBF02D-6D68-6046-9671-EF2CBC0006D3}" type="slidenum">
              <a:rPr lang="fr-FR" sz="1000" smtClean="0">
                <a:solidFill>
                  <a:schemeClr val="tx2"/>
                </a:solidFill>
              </a:rPr>
              <a:pPr algn="r"/>
              <a:t>‹N°›</a:t>
            </a:fld>
            <a:endParaRPr lang="fr-FR" sz="1000" dirty="0">
              <a:solidFill>
                <a:schemeClr val="tx2"/>
              </a:solidFill>
            </a:endParaRPr>
          </a:p>
        </p:txBody>
      </p:sp>
      <p:sp>
        <p:nvSpPr>
          <p:cNvPr id="9" name="ZoneTexte 8">
            <a:extLst>
              <a:ext uri="{FF2B5EF4-FFF2-40B4-BE49-F238E27FC236}">
                <a16:creationId xmlns="" xmlns:a16="http://schemas.microsoft.com/office/drawing/2014/main" id="{D4C86B5D-9F77-804A-9D07-923C2923059E}"/>
              </a:ext>
            </a:extLst>
          </p:cNvPr>
          <p:cNvSpPr txBox="1"/>
          <p:nvPr userDrawn="1"/>
        </p:nvSpPr>
        <p:spPr>
          <a:xfrm>
            <a:off x="2879558" y="6230555"/>
            <a:ext cx="2743200" cy="246221"/>
          </a:xfrm>
          <a:prstGeom prst="rect">
            <a:avLst/>
          </a:prstGeom>
          <a:noFill/>
        </p:spPr>
        <p:txBody>
          <a:bodyPr wrap="square" rtlCol="0">
            <a:spAutoFit/>
          </a:bodyPr>
          <a:lstStyle/>
          <a:p>
            <a:r>
              <a:rPr lang="fr-FR" sz="1000" b="1" dirty="0">
                <a:solidFill>
                  <a:schemeClr val="tx2"/>
                </a:solidFill>
              </a:rPr>
              <a:t>Université Paris 1 Panthéon-Sorbonne</a:t>
            </a:r>
          </a:p>
        </p:txBody>
      </p:sp>
    </p:spTree>
    <p:extLst>
      <p:ext uri="{BB962C8B-B14F-4D97-AF65-F5344CB8AC3E}">
        <p14:creationId xmlns:p14="http://schemas.microsoft.com/office/powerpoint/2010/main" val="20216238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hf hdr="0" ftr="0"/>
  <p:txStyles>
    <p:titleStyle>
      <a:lvl1pPr algn="l" defTabSz="914400" rtl="0" eaLnBrk="1" latinLnBrk="0" hangingPunct="1">
        <a:lnSpc>
          <a:spcPct val="90000"/>
        </a:lnSpc>
        <a:spcBef>
          <a:spcPct val="0"/>
        </a:spcBef>
        <a:buNone/>
        <a:defRPr sz="4800" b="0" kern="1200">
          <a:solidFill>
            <a:schemeClr val="tx1"/>
          </a:solidFill>
          <a:latin typeface="Time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image" Target="../media/image44.sv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44.sv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0.xml"/><Relationship Id="rId5" Type="http://schemas.openxmlformats.org/officeDocument/2006/relationships/image" Target="../media/image44.sv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0.xml"/><Relationship Id="rId5" Type="http://schemas.openxmlformats.org/officeDocument/2006/relationships/image" Target="../media/image44.sv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5.png"/><Relationship Id="rId7" Type="http://schemas.openxmlformats.org/officeDocument/2006/relationships/image" Target="../media/image50.svg"/><Relationship Id="rId2" Type="http://schemas.openxmlformats.org/officeDocument/2006/relationships/notesSlide" Target="../notesSlides/notesSlide35.xml"/><Relationship Id="rId1" Type="http://schemas.openxmlformats.org/officeDocument/2006/relationships/slideLayout" Target="../slideLayouts/slideLayout20.xml"/><Relationship Id="rId6" Type="http://schemas.openxmlformats.org/officeDocument/2006/relationships/image" Target="../media/image46.png"/><Relationship Id="rId5" Type="http://schemas.openxmlformats.org/officeDocument/2006/relationships/image" Target="../media/image44.sv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mailto:pascale.arnoult@amue.fr"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hyperlink" Target="mailto:eric.veziat@amue.f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Site web, Page web">
            <a:extLst>
              <a:ext uri="{FF2B5EF4-FFF2-40B4-BE49-F238E27FC236}">
                <a16:creationId xmlns="" xmlns:a16="http://schemas.microsoft.com/office/drawing/2014/main" id="{DB2C2E7E-504B-BE28-9F01-9F355A5D9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9525"/>
            <a:ext cx="12192761" cy="6857571"/>
          </a:xfrm>
          <a:prstGeom prst="rect">
            <a:avLst/>
          </a:prstGeom>
        </p:spPr>
      </p:pic>
    </p:spTree>
    <p:extLst>
      <p:ext uri="{BB962C8B-B14F-4D97-AF65-F5344CB8AC3E}">
        <p14:creationId xmlns:p14="http://schemas.microsoft.com/office/powerpoint/2010/main" val="358321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4294967295"/>
          </p:nvPr>
        </p:nvSpPr>
        <p:spPr>
          <a:xfrm>
            <a:off x="10877100" y="6335196"/>
            <a:ext cx="542267" cy="363315"/>
          </a:xfrm>
        </p:spPr>
        <p:txBody>
          <a:bodyPr/>
          <a:lstStyle/>
          <a:p>
            <a:fld id="{3EC42CCE-B077-441A-A648-C04F02215192}" type="slidenum">
              <a:rPr lang="fr-FR" smtClean="0"/>
              <a:pPr/>
              <a:t>10</a:t>
            </a:fld>
            <a:endParaRPr lang="fr-FR" dirty="0"/>
          </a:p>
        </p:txBody>
      </p:sp>
      <p:sp>
        <p:nvSpPr>
          <p:cNvPr id="4" name="Espace réservé du texte 3"/>
          <p:cNvSpPr>
            <a:spLocks noGrp="1"/>
          </p:cNvSpPr>
          <p:nvPr>
            <p:ph type="body" sz="quarter" idx="14"/>
          </p:nvPr>
        </p:nvSpPr>
        <p:spPr/>
        <p:txBody>
          <a:bodyPr/>
          <a:lstStyle/>
          <a:p>
            <a:r>
              <a:rPr lang="fr-FR" dirty="0"/>
              <a:t>2</a:t>
            </a:r>
          </a:p>
        </p:txBody>
      </p:sp>
      <p:sp>
        <p:nvSpPr>
          <p:cNvPr id="6" name="Titre 5"/>
          <p:cNvSpPr>
            <a:spLocks noGrp="1"/>
          </p:cNvSpPr>
          <p:nvPr>
            <p:ph type="title"/>
          </p:nvPr>
        </p:nvSpPr>
        <p:spPr/>
        <p:txBody>
          <a:bodyPr>
            <a:normAutofit fontScale="90000"/>
          </a:bodyPr>
          <a:lstStyle/>
          <a:p>
            <a:r>
              <a:rPr lang="fr-FR" dirty="0"/>
              <a:t>Modélisation d’un diplôme de doctorat</a:t>
            </a:r>
          </a:p>
        </p:txBody>
      </p:sp>
      <p:sp>
        <p:nvSpPr>
          <p:cNvPr id="8" name="Espace réservé du texte 7">
            <a:extLst>
              <a:ext uri="{FF2B5EF4-FFF2-40B4-BE49-F238E27FC236}">
                <a16:creationId xmlns="" xmlns:a16="http://schemas.microsoft.com/office/drawing/2014/main" id="{2F03DB25-FFD3-4D19-B831-A5B2C0EE3F6C}"/>
              </a:ext>
            </a:extLst>
          </p:cNvPr>
          <p:cNvSpPr>
            <a:spLocks noGrp="1"/>
          </p:cNvSpPr>
          <p:nvPr>
            <p:ph type="body" sz="quarter" idx="15"/>
          </p:nvPr>
        </p:nvSpPr>
        <p:spPr/>
        <p:txBody>
          <a:bodyPr/>
          <a:lstStyle/>
          <a:p>
            <a:r>
              <a:rPr lang="fr-FR" dirty="0"/>
              <a:t> </a:t>
            </a:r>
          </a:p>
        </p:txBody>
      </p:sp>
    </p:spTree>
    <p:extLst>
      <p:ext uri="{BB962C8B-B14F-4D97-AF65-F5344CB8AC3E}">
        <p14:creationId xmlns:p14="http://schemas.microsoft.com/office/powerpoint/2010/main" val="3811116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12"/>
          </p:nvPr>
        </p:nvSpPr>
        <p:spPr/>
        <p:txBody>
          <a:bodyPr/>
          <a:lstStyle/>
          <a:p>
            <a:fld id="{3EC42CCE-B077-441A-A648-C04F02215192}" type="slidenum">
              <a:rPr lang="fr-FR" smtClean="0"/>
              <a:pPr/>
              <a:t>11</a:t>
            </a:fld>
            <a:endParaRPr lang="fr-FR" dirty="0"/>
          </a:p>
        </p:txBody>
      </p:sp>
      <p:sp>
        <p:nvSpPr>
          <p:cNvPr id="5" name="Espace réservé du contenu 4"/>
          <p:cNvSpPr>
            <a:spLocks noGrp="1"/>
          </p:cNvSpPr>
          <p:nvPr>
            <p:ph sz="half" idx="15"/>
          </p:nvPr>
        </p:nvSpPr>
        <p:spPr>
          <a:xfrm>
            <a:off x="410410" y="530763"/>
            <a:ext cx="709969" cy="501652"/>
          </a:xfrm>
        </p:spPr>
        <p:txBody>
          <a:bodyPr>
            <a:normAutofit lnSpcReduction="10000"/>
          </a:bodyPr>
          <a:lstStyle/>
          <a:p>
            <a:r>
              <a:rPr lang="fr-FR" dirty="0"/>
              <a:t>2</a:t>
            </a:r>
          </a:p>
          <a:p>
            <a:endParaRPr lang="fr-FR" dirty="0"/>
          </a:p>
        </p:txBody>
      </p:sp>
      <p:sp>
        <p:nvSpPr>
          <p:cNvPr id="6" name="Titre 5"/>
          <p:cNvSpPr>
            <a:spLocks noGrp="1"/>
          </p:cNvSpPr>
          <p:nvPr>
            <p:ph type="title"/>
          </p:nvPr>
        </p:nvSpPr>
        <p:spPr/>
        <p:txBody>
          <a:bodyPr/>
          <a:lstStyle/>
          <a:p>
            <a:r>
              <a:rPr lang="fr-FR" dirty="0"/>
              <a:t>Modélisation d’un Doctorat</a:t>
            </a:r>
            <a:endParaRPr lang="fr-FR" sz="2800" dirty="0"/>
          </a:p>
        </p:txBody>
      </p:sp>
      <p:sp>
        <p:nvSpPr>
          <p:cNvPr id="7" name="Espace réservé du texte 6"/>
          <p:cNvSpPr>
            <a:spLocks noGrp="1"/>
          </p:cNvSpPr>
          <p:nvPr>
            <p:ph type="body" sz="quarter" idx="16"/>
          </p:nvPr>
        </p:nvSpPr>
        <p:spPr>
          <a:xfrm>
            <a:off x="1706146" y="1659356"/>
            <a:ext cx="10136187" cy="4302125"/>
          </a:xfrm>
        </p:spPr>
        <p:txBody>
          <a:bodyPr/>
          <a:lstStyle/>
          <a:p>
            <a:pPr marL="342900" indent="-228600">
              <a:spcBef>
                <a:spcPts val="500"/>
              </a:spcBef>
              <a:buFont typeface="Arial" panose="020B0604020202020204" pitchFamily="34" charset="0"/>
              <a:buChar char="•"/>
            </a:pPr>
            <a:r>
              <a:rPr lang="fr-FR" sz="2200" dirty="0">
                <a:solidFill>
                  <a:srgbClr val="6D3DFF"/>
                </a:solidFill>
              </a:rPr>
              <a:t> Un doctorat c’est :</a:t>
            </a:r>
          </a:p>
          <a:p>
            <a:pPr marL="1028700" lvl="1"/>
            <a:r>
              <a:rPr lang="fr-FR" sz="1800" dirty="0">
                <a:solidFill>
                  <a:schemeClr val="tx1">
                    <a:lumMod val="95000"/>
                    <a:lumOff val="5000"/>
                  </a:schemeClr>
                </a:solidFill>
              </a:rPr>
              <a:t>Un </a:t>
            </a:r>
            <a:r>
              <a:rPr lang="fr-FR" sz="1800" b="1" dirty="0"/>
              <a:t>Diplôme</a:t>
            </a:r>
            <a:r>
              <a:rPr lang="fr-FR" sz="1800" dirty="0">
                <a:solidFill>
                  <a:schemeClr val="tx1">
                    <a:lumMod val="95000"/>
                    <a:lumOff val="5000"/>
                  </a:schemeClr>
                </a:solidFill>
              </a:rPr>
              <a:t> qui portera : </a:t>
            </a:r>
            <a:r>
              <a:rPr lang="fr-FR" sz="1800" b="1" dirty="0">
                <a:solidFill>
                  <a:schemeClr val="tx1">
                    <a:lumMod val="95000"/>
                    <a:lumOff val="5000"/>
                  </a:schemeClr>
                </a:solidFill>
              </a:rPr>
              <a:t>Cycle</a:t>
            </a:r>
            <a:r>
              <a:rPr lang="fr-FR" sz="1800" dirty="0">
                <a:solidFill>
                  <a:schemeClr val="tx1">
                    <a:lumMod val="95000"/>
                    <a:lumOff val="5000"/>
                  </a:schemeClr>
                </a:solidFill>
              </a:rPr>
              <a:t>, </a:t>
            </a:r>
            <a:r>
              <a:rPr lang="fr-FR" sz="1800" b="1" dirty="0">
                <a:solidFill>
                  <a:schemeClr val="tx1">
                    <a:lumMod val="95000"/>
                    <a:lumOff val="5000"/>
                  </a:schemeClr>
                </a:solidFill>
              </a:rPr>
              <a:t>Nature</a:t>
            </a:r>
            <a:r>
              <a:rPr lang="fr-FR" sz="1800" dirty="0">
                <a:solidFill>
                  <a:schemeClr val="tx1">
                    <a:lumMod val="95000"/>
                    <a:lumOff val="5000"/>
                  </a:schemeClr>
                </a:solidFill>
              </a:rPr>
              <a:t>, </a:t>
            </a:r>
            <a:r>
              <a:rPr lang="fr-FR" sz="1800" b="1" dirty="0">
                <a:solidFill>
                  <a:schemeClr val="tx1">
                    <a:lumMod val="95000"/>
                    <a:lumOff val="5000"/>
                  </a:schemeClr>
                </a:solidFill>
              </a:rPr>
              <a:t>Type de diplôme</a:t>
            </a:r>
            <a:r>
              <a:rPr lang="fr-FR" sz="1800" dirty="0">
                <a:solidFill>
                  <a:schemeClr val="tx1">
                    <a:lumMod val="95000"/>
                    <a:lumOff val="5000"/>
                  </a:schemeClr>
                </a:solidFill>
              </a:rPr>
              <a:t>, </a:t>
            </a:r>
            <a:r>
              <a:rPr lang="fr-FR" sz="1800" b="1" dirty="0">
                <a:solidFill>
                  <a:schemeClr val="tx1">
                    <a:lumMod val="95000"/>
                    <a:lumOff val="5000"/>
                  </a:schemeClr>
                </a:solidFill>
              </a:rPr>
              <a:t>libellés</a:t>
            </a:r>
            <a:r>
              <a:rPr lang="fr-FR" sz="1800" dirty="0">
                <a:solidFill>
                  <a:schemeClr val="tx1">
                    <a:lumMod val="95000"/>
                    <a:lumOff val="5000"/>
                  </a:schemeClr>
                </a:solidFill>
              </a:rPr>
              <a:t>, </a:t>
            </a:r>
            <a:r>
              <a:rPr lang="fr-FR" sz="1800" i="1" dirty="0">
                <a:solidFill>
                  <a:schemeClr val="tx1">
                    <a:lumMod val="95000"/>
                    <a:lumOff val="5000"/>
                  </a:schemeClr>
                </a:solidFill>
              </a:rPr>
              <a:t>Secteur disciplinaire</a:t>
            </a:r>
            <a:r>
              <a:rPr lang="fr-FR" sz="1800" dirty="0">
                <a:solidFill>
                  <a:schemeClr val="tx1">
                    <a:lumMod val="95000"/>
                    <a:lumOff val="5000"/>
                  </a:schemeClr>
                </a:solidFill>
              </a:rPr>
              <a:t>, </a:t>
            </a:r>
            <a:r>
              <a:rPr lang="fr-FR" sz="1800" i="1" dirty="0">
                <a:solidFill>
                  <a:schemeClr val="tx1">
                    <a:lumMod val="95000"/>
                    <a:lumOff val="5000"/>
                  </a:schemeClr>
                </a:solidFill>
              </a:rPr>
              <a:t>Discipline</a:t>
            </a:r>
            <a:r>
              <a:rPr lang="fr-FR" sz="1800" dirty="0">
                <a:solidFill>
                  <a:schemeClr val="tx1">
                    <a:lumMod val="95000"/>
                    <a:lumOff val="5000"/>
                  </a:schemeClr>
                </a:solidFill>
              </a:rPr>
              <a:t>, </a:t>
            </a:r>
            <a:r>
              <a:rPr lang="fr-FR" sz="1800" i="1" dirty="0">
                <a:solidFill>
                  <a:schemeClr val="tx1">
                    <a:lumMod val="95000"/>
                    <a:lumOff val="5000"/>
                  </a:schemeClr>
                </a:solidFill>
              </a:rPr>
              <a:t>Niveau interministériel</a:t>
            </a:r>
            <a:r>
              <a:rPr lang="fr-FR" sz="1800" dirty="0">
                <a:solidFill>
                  <a:schemeClr val="tx1">
                    <a:lumMod val="95000"/>
                    <a:lumOff val="5000"/>
                  </a:schemeClr>
                </a:solidFill>
              </a:rPr>
              <a:t>, </a:t>
            </a:r>
            <a:r>
              <a:rPr lang="fr-FR" sz="1800" b="1" dirty="0">
                <a:solidFill>
                  <a:schemeClr val="tx1">
                    <a:lumMod val="95000"/>
                    <a:lumOff val="5000"/>
                  </a:schemeClr>
                </a:solidFill>
              </a:rPr>
              <a:t>Etablissement accrédité </a:t>
            </a:r>
            <a:r>
              <a:rPr lang="fr-FR" sz="1800" dirty="0">
                <a:solidFill>
                  <a:schemeClr val="tx1">
                    <a:lumMod val="95000"/>
                    <a:lumOff val="5000"/>
                  </a:schemeClr>
                </a:solidFill>
              </a:rPr>
              <a:t>à délivrer les diplômes </a:t>
            </a:r>
          </a:p>
          <a:p>
            <a:pPr marL="1028700" lvl="1"/>
            <a:r>
              <a:rPr lang="fr-FR" sz="1800" dirty="0">
                <a:solidFill>
                  <a:schemeClr val="tx1">
                    <a:lumMod val="95000"/>
                    <a:lumOff val="5000"/>
                  </a:schemeClr>
                </a:solidFill>
              </a:rPr>
              <a:t>Une </a:t>
            </a:r>
            <a:r>
              <a:rPr lang="fr-FR" sz="1800" b="1" dirty="0"/>
              <a:t>Version de diplôme </a:t>
            </a:r>
            <a:r>
              <a:rPr lang="fr-FR" sz="1800" dirty="0">
                <a:solidFill>
                  <a:schemeClr val="tx1">
                    <a:lumMod val="95000"/>
                    <a:lumOff val="5000"/>
                  </a:schemeClr>
                </a:solidFill>
              </a:rPr>
              <a:t>qui portera : </a:t>
            </a:r>
            <a:r>
              <a:rPr lang="fr-FR" sz="1800" i="1" dirty="0">
                <a:solidFill>
                  <a:schemeClr val="tx1">
                    <a:lumMod val="95000"/>
                    <a:lumOff val="5000"/>
                  </a:schemeClr>
                </a:solidFill>
              </a:rPr>
              <a:t>Cursus LMD</a:t>
            </a:r>
            <a:r>
              <a:rPr lang="fr-FR" sz="1800" dirty="0">
                <a:solidFill>
                  <a:schemeClr val="tx1">
                    <a:lumMod val="95000"/>
                    <a:lumOff val="5000"/>
                  </a:schemeClr>
                </a:solidFill>
              </a:rPr>
              <a:t>, </a:t>
            </a:r>
            <a:r>
              <a:rPr lang="fr-FR" sz="1800" i="1" dirty="0">
                <a:solidFill>
                  <a:schemeClr val="tx1">
                    <a:lumMod val="95000"/>
                    <a:lumOff val="5000"/>
                  </a:schemeClr>
                </a:solidFill>
              </a:rPr>
              <a:t>Durée</a:t>
            </a:r>
            <a:r>
              <a:rPr lang="fr-FR" sz="1800" dirty="0">
                <a:solidFill>
                  <a:schemeClr val="tx1">
                    <a:lumMod val="95000"/>
                    <a:lumOff val="5000"/>
                  </a:schemeClr>
                </a:solidFill>
              </a:rPr>
              <a:t>, </a:t>
            </a:r>
            <a:r>
              <a:rPr lang="fr-FR" sz="1800" b="1" dirty="0">
                <a:solidFill>
                  <a:schemeClr val="tx1">
                    <a:lumMod val="95000"/>
                    <a:lumOff val="5000"/>
                  </a:schemeClr>
                </a:solidFill>
              </a:rPr>
              <a:t>libellé Web</a:t>
            </a:r>
            <a:r>
              <a:rPr lang="fr-FR" sz="1800" dirty="0">
                <a:solidFill>
                  <a:schemeClr val="tx1">
                    <a:lumMod val="95000"/>
                    <a:lumOff val="5000"/>
                  </a:schemeClr>
                </a:solidFill>
              </a:rPr>
              <a:t>,</a:t>
            </a:r>
            <a:r>
              <a:rPr lang="fr-FR" sz="1800" b="1" dirty="0">
                <a:solidFill>
                  <a:schemeClr val="tx1">
                    <a:lumMod val="95000"/>
                    <a:lumOff val="5000"/>
                  </a:schemeClr>
                </a:solidFill>
              </a:rPr>
              <a:t> </a:t>
            </a:r>
            <a:r>
              <a:rPr lang="fr-FR" sz="1800" i="1" dirty="0">
                <a:solidFill>
                  <a:schemeClr val="tx1">
                    <a:lumMod val="95000"/>
                    <a:lumOff val="5000"/>
                  </a:schemeClr>
                </a:solidFill>
              </a:rPr>
              <a:t>Crédits</a:t>
            </a:r>
            <a:r>
              <a:rPr lang="fr-FR" sz="1800" dirty="0">
                <a:solidFill>
                  <a:schemeClr val="tx1">
                    <a:lumMod val="95000"/>
                    <a:lumOff val="5000"/>
                  </a:schemeClr>
                </a:solidFill>
              </a:rPr>
              <a:t>, </a:t>
            </a:r>
            <a:r>
              <a:rPr lang="fr-FR" sz="1800" b="1" dirty="0">
                <a:solidFill>
                  <a:schemeClr val="tx1">
                    <a:lumMod val="95000"/>
                    <a:lumOff val="5000"/>
                  </a:schemeClr>
                </a:solidFill>
              </a:rPr>
              <a:t>Code diplôme SISE</a:t>
            </a:r>
            <a:r>
              <a:rPr lang="fr-FR" sz="1800" dirty="0">
                <a:solidFill>
                  <a:schemeClr val="tx1">
                    <a:lumMod val="95000"/>
                    <a:lumOff val="5000"/>
                  </a:schemeClr>
                </a:solidFill>
              </a:rPr>
              <a:t>, Ecole doctorale, COMUE de rattachement, </a:t>
            </a:r>
            <a:r>
              <a:rPr lang="fr-FR" sz="1800" i="1" dirty="0">
                <a:solidFill>
                  <a:schemeClr val="tx1">
                    <a:lumMod val="95000"/>
                    <a:lumOff val="5000"/>
                  </a:schemeClr>
                </a:solidFill>
              </a:rPr>
              <a:t>Responsable de la formation</a:t>
            </a:r>
            <a:r>
              <a:rPr lang="fr-FR" sz="1800" dirty="0">
                <a:solidFill>
                  <a:schemeClr val="tx1">
                    <a:lumMod val="95000"/>
                    <a:lumOff val="5000"/>
                  </a:schemeClr>
                </a:solidFill>
              </a:rPr>
              <a:t>, </a:t>
            </a:r>
            <a:r>
              <a:rPr lang="fr-FR" sz="1800" i="1" dirty="0">
                <a:solidFill>
                  <a:schemeClr val="tx1">
                    <a:lumMod val="95000"/>
                    <a:lumOff val="5000"/>
                  </a:schemeClr>
                </a:solidFill>
              </a:rPr>
              <a:t>Mention</a:t>
            </a:r>
            <a:r>
              <a:rPr lang="fr-FR" sz="1800" dirty="0">
                <a:solidFill>
                  <a:schemeClr val="tx1">
                    <a:lumMod val="95000"/>
                    <a:lumOff val="5000"/>
                  </a:schemeClr>
                </a:solidFill>
              </a:rPr>
              <a:t>, </a:t>
            </a:r>
            <a:r>
              <a:rPr lang="fr-FR" sz="1800" i="1" dirty="0">
                <a:solidFill>
                  <a:schemeClr val="tx1">
                    <a:lumMod val="95000"/>
                    <a:lumOff val="5000"/>
                  </a:schemeClr>
                </a:solidFill>
              </a:rPr>
              <a:t>Spécialité</a:t>
            </a:r>
            <a:r>
              <a:rPr lang="fr-FR" sz="1800" dirty="0">
                <a:solidFill>
                  <a:schemeClr val="tx1">
                    <a:lumMod val="95000"/>
                    <a:lumOff val="5000"/>
                  </a:schemeClr>
                </a:solidFill>
              </a:rPr>
              <a:t>, </a:t>
            </a:r>
            <a:r>
              <a:rPr lang="fr-FR" sz="1800" i="1" dirty="0">
                <a:solidFill>
                  <a:schemeClr val="tx1">
                    <a:lumMod val="95000"/>
                    <a:lumOff val="5000"/>
                  </a:schemeClr>
                </a:solidFill>
              </a:rPr>
              <a:t>Finalité</a:t>
            </a:r>
            <a:r>
              <a:rPr lang="fr-FR" sz="1800" dirty="0">
                <a:solidFill>
                  <a:schemeClr val="tx1">
                    <a:lumMod val="95000"/>
                    <a:lumOff val="5000"/>
                  </a:schemeClr>
                </a:solidFill>
              </a:rPr>
              <a:t>, </a:t>
            </a:r>
            <a:r>
              <a:rPr lang="fr-FR" sz="1800" i="1" dirty="0">
                <a:solidFill>
                  <a:schemeClr val="tx1">
                    <a:lumMod val="95000"/>
                    <a:lumOff val="5000"/>
                  </a:schemeClr>
                </a:solidFill>
              </a:rPr>
              <a:t>Parcours-type</a:t>
            </a:r>
            <a:r>
              <a:rPr lang="fr-FR" sz="1800" dirty="0">
                <a:solidFill>
                  <a:schemeClr val="tx1">
                    <a:lumMod val="95000"/>
                    <a:lumOff val="5000"/>
                  </a:schemeClr>
                </a:solidFill>
              </a:rPr>
              <a:t>, </a:t>
            </a:r>
            <a:r>
              <a:rPr lang="fr-FR" sz="1800" i="1" dirty="0">
                <a:solidFill>
                  <a:schemeClr val="tx1">
                    <a:lumMod val="95000"/>
                    <a:lumOff val="5000"/>
                  </a:schemeClr>
                </a:solidFill>
              </a:rPr>
              <a:t>Domaine(s)</a:t>
            </a:r>
            <a:r>
              <a:rPr lang="fr-FR" sz="1800" dirty="0">
                <a:solidFill>
                  <a:schemeClr val="tx1">
                    <a:lumMod val="95000"/>
                    <a:lumOff val="5000"/>
                  </a:schemeClr>
                </a:solidFill>
              </a:rPr>
              <a:t>, </a:t>
            </a:r>
            <a:r>
              <a:rPr lang="fr-FR" sz="1800" i="1" dirty="0">
                <a:solidFill>
                  <a:schemeClr val="tx1">
                    <a:lumMod val="95000"/>
                    <a:lumOff val="5000"/>
                  </a:schemeClr>
                </a:solidFill>
              </a:rPr>
              <a:t>Champ disciplinaire</a:t>
            </a:r>
            <a:r>
              <a:rPr lang="fr-FR" sz="1800" dirty="0">
                <a:solidFill>
                  <a:schemeClr val="tx1">
                    <a:lumMod val="95000"/>
                    <a:lumOff val="5000"/>
                  </a:schemeClr>
                </a:solidFill>
              </a:rPr>
              <a:t>, </a:t>
            </a:r>
            <a:r>
              <a:rPr lang="fr-FR" sz="1800" b="1" dirty="0">
                <a:solidFill>
                  <a:schemeClr val="tx1">
                    <a:lumMod val="95000"/>
                    <a:lumOff val="5000"/>
                  </a:schemeClr>
                </a:solidFill>
              </a:rPr>
              <a:t>Code dossier Habilitation/Accréditation </a:t>
            </a:r>
            <a:r>
              <a:rPr lang="fr-FR" sz="1800" dirty="0">
                <a:solidFill>
                  <a:schemeClr val="tx1">
                    <a:lumMod val="95000"/>
                    <a:lumOff val="5000"/>
                  </a:schemeClr>
                </a:solidFill>
              </a:rPr>
              <a:t>et la </a:t>
            </a:r>
            <a:r>
              <a:rPr lang="fr-FR" sz="1800" b="1" dirty="0">
                <a:solidFill>
                  <a:schemeClr val="tx1">
                    <a:lumMod val="95000"/>
                    <a:lumOff val="5000"/>
                  </a:schemeClr>
                </a:solidFill>
              </a:rPr>
              <a:t>période</a:t>
            </a:r>
            <a:r>
              <a:rPr lang="fr-FR" sz="1800" dirty="0">
                <a:solidFill>
                  <a:schemeClr val="tx1">
                    <a:lumMod val="95000"/>
                    <a:lumOff val="5000"/>
                  </a:schemeClr>
                </a:solidFill>
              </a:rPr>
              <a:t>,  </a:t>
            </a:r>
            <a:r>
              <a:rPr lang="fr-FR" sz="1800" b="1" dirty="0">
                <a:solidFill>
                  <a:schemeClr val="tx1">
                    <a:lumMod val="95000"/>
                    <a:lumOff val="5000"/>
                  </a:schemeClr>
                </a:solidFill>
              </a:rPr>
              <a:t>Période de recrutement</a:t>
            </a:r>
            <a:r>
              <a:rPr lang="fr-FR" sz="1800" dirty="0">
                <a:solidFill>
                  <a:schemeClr val="tx1">
                    <a:lumMod val="95000"/>
                    <a:lumOff val="5000"/>
                  </a:schemeClr>
                </a:solidFill>
              </a:rPr>
              <a:t>, </a:t>
            </a:r>
            <a:r>
              <a:rPr lang="fr-FR" sz="1800" b="1" dirty="0">
                <a:solidFill>
                  <a:schemeClr val="tx1">
                    <a:lumMod val="95000"/>
                    <a:lumOff val="5000"/>
                  </a:schemeClr>
                </a:solidFill>
              </a:rPr>
              <a:t>Période de validation</a:t>
            </a:r>
            <a:r>
              <a:rPr lang="fr-FR" sz="1800" dirty="0">
                <a:solidFill>
                  <a:schemeClr val="tx1">
                    <a:lumMod val="95000"/>
                    <a:lumOff val="5000"/>
                  </a:schemeClr>
                </a:solidFill>
              </a:rPr>
              <a:t>, Code RNCP/RS et période de validité du code, </a:t>
            </a:r>
            <a:r>
              <a:rPr lang="fr-FR" sz="1800" b="1" dirty="0">
                <a:solidFill>
                  <a:schemeClr val="tx1">
                    <a:lumMod val="95000"/>
                    <a:lumOff val="5000"/>
                  </a:schemeClr>
                </a:solidFill>
              </a:rPr>
              <a:t>Composante habilitée</a:t>
            </a:r>
          </a:p>
          <a:p>
            <a:pPr marL="1028700" lvl="1"/>
            <a:r>
              <a:rPr lang="fr-FR" sz="1800" dirty="0">
                <a:solidFill>
                  <a:schemeClr val="tx1">
                    <a:lumMod val="95000"/>
                    <a:lumOff val="5000"/>
                  </a:schemeClr>
                </a:solidFill>
              </a:rPr>
              <a:t>Une </a:t>
            </a:r>
            <a:r>
              <a:rPr lang="fr-FR" sz="1800" b="1" dirty="0"/>
              <a:t>Etape</a:t>
            </a:r>
            <a:r>
              <a:rPr lang="fr-FR" sz="1800" dirty="0">
                <a:solidFill>
                  <a:schemeClr val="tx1">
                    <a:lumMod val="95000"/>
                    <a:lumOff val="5000"/>
                  </a:schemeClr>
                </a:solidFill>
              </a:rPr>
              <a:t> qui portera : </a:t>
            </a:r>
            <a:r>
              <a:rPr lang="fr-FR" sz="1800" b="1" dirty="0">
                <a:solidFill>
                  <a:schemeClr val="tx1">
                    <a:lumMod val="95000"/>
                    <a:lumOff val="5000"/>
                  </a:schemeClr>
                </a:solidFill>
              </a:rPr>
              <a:t>Cycle</a:t>
            </a:r>
            <a:r>
              <a:rPr lang="fr-FR" sz="1800" dirty="0">
                <a:solidFill>
                  <a:schemeClr val="tx1">
                    <a:lumMod val="95000"/>
                    <a:lumOff val="5000"/>
                  </a:schemeClr>
                </a:solidFill>
              </a:rPr>
              <a:t>, </a:t>
            </a:r>
            <a:r>
              <a:rPr lang="fr-FR" sz="1800" i="1" dirty="0">
                <a:solidFill>
                  <a:schemeClr val="tx1">
                    <a:lumMod val="95000"/>
                    <a:lumOff val="5000"/>
                  </a:schemeClr>
                </a:solidFill>
              </a:rPr>
              <a:t>Cursus LMD</a:t>
            </a:r>
            <a:r>
              <a:rPr lang="fr-FR" sz="1800" dirty="0">
                <a:solidFill>
                  <a:schemeClr val="tx1">
                    <a:lumMod val="95000"/>
                    <a:lumOff val="5000"/>
                  </a:schemeClr>
                </a:solidFill>
              </a:rPr>
              <a:t>, </a:t>
            </a:r>
            <a:r>
              <a:rPr lang="fr-FR" sz="1800" i="1" dirty="0">
                <a:solidFill>
                  <a:schemeClr val="tx1">
                    <a:lumMod val="95000"/>
                    <a:lumOff val="5000"/>
                  </a:schemeClr>
                </a:solidFill>
              </a:rPr>
              <a:t>Action LOLF</a:t>
            </a:r>
            <a:r>
              <a:rPr lang="fr-FR" sz="1800" dirty="0">
                <a:solidFill>
                  <a:schemeClr val="tx1">
                    <a:lumMod val="95000"/>
                    <a:lumOff val="5000"/>
                  </a:schemeClr>
                </a:solidFill>
              </a:rPr>
              <a:t>, </a:t>
            </a:r>
            <a:r>
              <a:rPr lang="fr-FR" sz="1800" i="1" dirty="0">
                <a:solidFill>
                  <a:schemeClr val="tx1">
                    <a:lumMod val="95000"/>
                    <a:lumOff val="5000"/>
                  </a:schemeClr>
                </a:solidFill>
              </a:rPr>
              <a:t>libellé</a:t>
            </a:r>
            <a:r>
              <a:rPr lang="fr-FR" sz="1800" dirty="0">
                <a:solidFill>
                  <a:schemeClr val="tx1">
                    <a:lumMod val="95000"/>
                    <a:lumOff val="5000"/>
                  </a:schemeClr>
                </a:solidFill>
              </a:rPr>
              <a:t>, </a:t>
            </a:r>
            <a:r>
              <a:rPr lang="fr-FR" sz="1800" i="1" dirty="0">
                <a:solidFill>
                  <a:schemeClr val="tx1">
                    <a:lumMod val="95000"/>
                    <a:lumOff val="5000"/>
                  </a:schemeClr>
                </a:solidFill>
              </a:rPr>
              <a:t>ouvrant droit à bourse</a:t>
            </a:r>
            <a:r>
              <a:rPr lang="fr-FR" sz="1800" dirty="0">
                <a:solidFill>
                  <a:schemeClr val="tx1">
                    <a:lumMod val="95000"/>
                    <a:lumOff val="5000"/>
                  </a:schemeClr>
                </a:solidFill>
              </a:rPr>
              <a:t>, </a:t>
            </a:r>
            <a:r>
              <a:rPr lang="fr-FR" sz="1800" i="1" dirty="0">
                <a:solidFill>
                  <a:schemeClr val="tx1">
                    <a:lumMod val="95000"/>
                    <a:lumOff val="5000"/>
                  </a:schemeClr>
                </a:solidFill>
              </a:rPr>
              <a:t>Type d’OPI</a:t>
            </a:r>
            <a:r>
              <a:rPr lang="fr-FR" sz="1800" dirty="0">
                <a:solidFill>
                  <a:schemeClr val="tx1">
                    <a:lumMod val="95000"/>
                    <a:lumOff val="5000"/>
                  </a:schemeClr>
                </a:solidFill>
              </a:rPr>
              <a:t>, </a:t>
            </a:r>
            <a:r>
              <a:rPr lang="fr-FR" sz="1800" b="1" dirty="0">
                <a:solidFill>
                  <a:schemeClr val="tx1">
                    <a:lumMod val="95000"/>
                    <a:lumOff val="5000"/>
                  </a:schemeClr>
                </a:solidFill>
              </a:rPr>
              <a:t>composante(s)</a:t>
            </a:r>
            <a:r>
              <a:rPr lang="fr-FR" sz="1800" dirty="0">
                <a:solidFill>
                  <a:schemeClr val="tx1">
                    <a:lumMod val="95000"/>
                    <a:lumOff val="5000"/>
                  </a:schemeClr>
                </a:solidFill>
              </a:rPr>
              <a:t>, </a:t>
            </a:r>
            <a:r>
              <a:rPr lang="fr-FR" sz="1800" b="1" dirty="0">
                <a:solidFill>
                  <a:schemeClr val="tx1">
                    <a:lumMod val="95000"/>
                    <a:lumOff val="5000"/>
                  </a:schemeClr>
                </a:solidFill>
              </a:rPr>
              <a:t>Centre(s) de gestion</a:t>
            </a:r>
            <a:r>
              <a:rPr lang="fr-FR" sz="1800" dirty="0">
                <a:solidFill>
                  <a:schemeClr val="tx1">
                    <a:lumMod val="95000"/>
                    <a:lumOff val="5000"/>
                  </a:schemeClr>
                </a:solidFill>
              </a:rPr>
              <a:t>, </a:t>
            </a:r>
            <a:r>
              <a:rPr lang="fr-FR" sz="1800" b="1" dirty="0">
                <a:solidFill>
                  <a:schemeClr val="tx1">
                    <a:lumMod val="95000"/>
                    <a:lumOff val="5000"/>
                  </a:schemeClr>
                </a:solidFill>
              </a:rPr>
              <a:t>Droit(s) et situation(s) de droits </a:t>
            </a:r>
            <a:endParaRPr lang="fr-FR" sz="1800" dirty="0">
              <a:solidFill>
                <a:schemeClr val="tx1">
                  <a:lumMod val="95000"/>
                  <a:lumOff val="5000"/>
                </a:schemeClr>
              </a:solidFill>
            </a:endParaRPr>
          </a:p>
          <a:p>
            <a:pPr marL="1028700" lvl="1"/>
            <a:r>
              <a:rPr lang="fr-FR" sz="1800" dirty="0">
                <a:solidFill>
                  <a:schemeClr val="tx1">
                    <a:lumMod val="95000"/>
                    <a:lumOff val="5000"/>
                  </a:schemeClr>
                </a:solidFill>
              </a:rPr>
              <a:t>Une </a:t>
            </a:r>
            <a:r>
              <a:rPr lang="fr-FR" sz="1800" b="1" dirty="0"/>
              <a:t>Version d’étape </a:t>
            </a:r>
            <a:r>
              <a:rPr lang="fr-FR" sz="1800" dirty="0">
                <a:solidFill>
                  <a:schemeClr val="tx1">
                    <a:lumMod val="95000"/>
                    <a:lumOff val="5000"/>
                  </a:schemeClr>
                </a:solidFill>
              </a:rPr>
              <a:t>qui portera: </a:t>
            </a:r>
            <a:r>
              <a:rPr lang="fr-FR" sz="1800" b="1" dirty="0">
                <a:solidFill>
                  <a:schemeClr val="tx1">
                    <a:lumMod val="95000"/>
                    <a:lumOff val="5000"/>
                  </a:schemeClr>
                </a:solidFill>
              </a:rPr>
              <a:t>libellé Web</a:t>
            </a:r>
            <a:r>
              <a:rPr lang="fr-FR" sz="1800" dirty="0">
                <a:solidFill>
                  <a:schemeClr val="tx1">
                    <a:lumMod val="95000"/>
                    <a:lumOff val="5000"/>
                  </a:schemeClr>
                </a:solidFill>
              </a:rPr>
              <a:t>,</a:t>
            </a:r>
            <a:r>
              <a:rPr lang="fr-FR" sz="1800" i="1" dirty="0">
                <a:solidFill>
                  <a:schemeClr val="tx1">
                    <a:lumMod val="95000"/>
                    <a:lumOff val="5000"/>
                  </a:schemeClr>
                </a:solidFill>
              </a:rPr>
              <a:t> Parcours-type</a:t>
            </a:r>
            <a:r>
              <a:rPr lang="fr-FR" sz="1800" dirty="0">
                <a:solidFill>
                  <a:schemeClr val="tx1">
                    <a:lumMod val="95000"/>
                    <a:lumOff val="5000"/>
                  </a:schemeClr>
                </a:solidFill>
              </a:rPr>
              <a:t>, </a:t>
            </a:r>
            <a:r>
              <a:rPr lang="fr-FR" sz="1800" b="1" dirty="0">
                <a:solidFill>
                  <a:schemeClr val="tx1">
                    <a:lumMod val="95000"/>
                    <a:lumOff val="5000"/>
                  </a:schemeClr>
                </a:solidFill>
              </a:rPr>
              <a:t>Durée de l’étape</a:t>
            </a:r>
            <a:r>
              <a:rPr lang="fr-FR" sz="1800" dirty="0">
                <a:solidFill>
                  <a:schemeClr val="tx1">
                    <a:lumMod val="95000"/>
                    <a:lumOff val="5000"/>
                  </a:schemeClr>
                </a:solidFill>
              </a:rPr>
              <a:t>, </a:t>
            </a:r>
            <a:r>
              <a:rPr lang="fr-FR" sz="1800" b="1" dirty="0">
                <a:solidFill>
                  <a:schemeClr val="tx1">
                    <a:lumMod val="95000"/>
                    <a:lumOff val="5000"/>
                  </a:schemeClr>
                </a:solidFill>
              </a:rPr>
              <a:t>Composante(s)</a:t>
            </a:r>
            <a:r>
              <a:rPr lang="fr-FR" sz="1800" dirty="0">
                <a:solidFill>
                  <a:schemeClr val="tx1">
                    <a:lumMod val="95000"/>
                    <a:lumOff val="5000"/>
                  </a:schemeClr>
                </a:solidFill>
              </a:rPr>
              <a:t>, </a:t>
            </a:r>
            <a:r>
              <a:rPr lang="fr-FR" sz="1800" i="1" dirty="0">
                <a:solidFill>
                  <a:schemeClr val="tx1">
                    <a:lumMod val="95000"/>
                    <a:lumOff val="5000"/>
                  </a:schemeClr>
                </a:solidFill>
              </a:rPr>
              <a:t>Crédits</a:t>
            </a:r>
            <a:r>
              <a:rPr lang="fr-FR" sz="1800" dirty="0">
                <a:solidFill>
                  <a:schemeClr val="tx1">
                    <a:lumMod val="95000"/>
                    <a:lumOff val="5000"/>
                  </a:schemeClr>
                </a:solidFill>
              </a:rPr>
              <a:t>,  </a:t>
            </a:r>
            <a:r>
              <a:rPr lang="fr-FR" sz="1800" b="1" dirty="0">
                <a:solidFill>
                  <a:schemeClr val="tx1">
                    <a:lumMod val="95000"/>
                    <a:lumOff val="5000"/>
                  </a:schemeClr>
                </a:solidFill>
              </a:rPr>
              <a:t>Régime(s) d’inscription</a:t>
            </a:r>
            <a:r>
              <a:rPr lang="fr-FR" sz="1800" dirty="0">
                <a:solidFill>
                  <a:schemeClr val="tx1">
                    <a:lumMod val="95000"/>
                    <a:lumOff val="5000"/>
                  </a:schemeClr>
                </a:solidFill>
              </a:rPr>
              <a:t>, </a:t>
            </a:r>
            <a:r>
              <a:rPr lang="fr-FR" sz="1800" b="1" dirty="0">
                <a:solidFill>
                  <a:schemeClr val="tx1">
                    <a:lumMod val="95000"/>
                    <a:lumOff val="5000"/>
                  </a:schemeClr>
                </a:solidFill>
              </a:rPr>
              <a:t>CIP</a:t>
            </a:r>
          </a:p>
          <a:p>
            <a:pPr marL="1028700" lvl="1"/>
            <a:r>
              <a:rPr lang="fr-FR" sz="1800" dirty="0">
                <a:solidFill>
                  <a:schemeClr val="tx1">
                    <a:lumMod val="95000"/>
                    <a:lumOff val="5000"/>
                  </a:schemeClr>
                </a:solidFill>
              </a:rPr>
              <a:t>Un lien entre la version de diplôme et la version d’étape</a:t>
            </a:r>
          </a:p>
          <a:p>
            <a:pPr marL="1028700" lvl="1"/>
            <a:endParaRPr lang="fr-FR" sz="1800" dirty="0">
              <a:solidFill>
                <a:schemeClr val="tx1">
                  <a:lumMod val="95000"/>
                  <a:lumOff val="5000"/>
                </a:schemeClr>
              </a:solidFill>
            </a:endParaRPr>
          </a:p>
          <a:p>
            <a:pPr marL="1028700" lvl="1"/>
            <a:endParaRPr lang="fr-FR" sz="1800" dirty="0">
              <a:solidFill>
                <a:schemeClr val="tx1">
                  <a:lumMod val="95000"/>
                  <a:lumOff val="5000"/>
                </a:schemeClr>
              </a:solidFill>
            </a:endParaRPr>
          </a:p>
          <a:p>
            <a:pPr marL="800100" lvl="1" indent="0">
              <a:buNone/>
            </a:pPr>
            <a:endParaRPr lang="fr-FR" sz="1800" dirty="0">
              <a:solidFill>
                <a:schemeClr val="tx1">
                  <a:lumMod val="95000"/>
                  <a:lumOff val="5000"/>
                </a:schemeClr>
              </a:solidFill>
            </a:endParaRPr>
          </a:p>
          <a:p>
            <a:pPr marL="1028700" lvl="1"/>
            <a:endParaRPr lang="fr-FR" sz="1800" dirty="0">
              <a:solidFill>
                <a:schemeClr val="tx1">
                  <a:lumMod val="95000"/>
                  <a:lumOff val="5000"/>
                </a:schemeClr>
              </a:solidFill>
            </a:endParaRPr>
          </a:p>
          <a:p>
            <a:pPr marL="285750" indent="-285750">
              <a:buFont typeface="Arial" panose="020B0604020202020204" pitchFamily="34" charset="0"/>
              <a:buChar char="•"/>
            </a:pPr>
            <a:endParaRPr lang="fr-FR" dirty="0"/>
          </a:p>
        </p:txBody>
      </p:sp>
      <p:sp>
        <p:nvSpPr>
          <p:cNvPr id="13" name="Espace réservé du contenu 12"/>
          <p:cNvSpPr>
            <a:spLocks noGrp="1"/>
          </p:cNvSpPr>
          <p:nvPr>
            <p:ph sz="half" idx="14"/>
          </p:nvPr>
        </p:nvSpPr>
        <p:spPr>
          <a:xfrm rot="16200000">
            <a:off x="-1151260" y="3927382"/>
            <a:ext cx="3604175" cy="296244"/>
          </a:xfrm>
        </p:spPr>
        <p:txBody>
          <a:bodyPr>
            <a:normAutofit fontScale="92500" lnSpcReduction="10000"/>
          </a:bodyPr>
          <a:lstStyle/>
          <a:p>
            <a:r>
              <a:rPr lang="fr-FR" dirty="0"/>
              <a:t>Modélisation d’un Doctorat</a:t>
            </a:r>
          </a:p>
        </p:txBody>
      </p:sp>
      <p:pic>
        <p:nvPicPr>
          <p:cNvPr id="4" name="Image 3">
            <a:extLst>
              <a:ext uri="{FF2B5EF4-FFF2-40B4-BE49-F238E27FC236}">
                <a16:creationId xmlns="" xmlns:a16="http://schemas.microsoft.com/office/drawing/2014/main" id="{E921B58C-654E-4889-9379-E9F66F002850}"/>
              </a:ext>
            </a:extLst>
          </p:cNvPr>
          <p:cNvPicPr>
            <a:picLocks noChangeAspect="1"/>
          </p:cNvPicPr>
          <p:nvPr/>
        </p:nvPicPr>
        <p:blipFill>
          <a:blip r:embed="rId3"/>
          <a:stretch>
            <a:fillRect/>
          </a:stretch>
        </p:blipFill>
        <p:spPr>
          <a:xfrm>
            <a:off x="2845396" y="5300586"/>
            <a:ext cx="6558580" cy="1317895"/>
          </a:xfrm>
          <a:prstGeom prst="rect">
            <a:avLst/>
          </a:prstGeom>
        </p:spPr>
      </p:pic>
    </p:spTree>
    <p:extLst>
      <p:ext uri="{BB962C8B-B14F-4D97-AF65-F5344CB8AC3E}">
        <p14:creationId xmlns:p14="http://schemas.microsoft.com/office/powerpoint/2010/main" val="1477691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12"/>
          </p:nvPr>
        </p:nvSpPr>
        <p:spPr/>
        <p:txBody>
          <a:bodyPr/>
          <a:lstStyle/>
          <a:p>
            <a:fld id="{3EC42CCE-B077-441A-A648-C04F02215192}" type="slidenum">
              <a:rPr lang="fr-FR" smtClean="0"/>
              <a:pPr/>
              <a:t>12</a:t>
            </a:fld>
            <a:endParaRPr lang="fr-FR" dirty="0"/>
          </a:p>
        </p:txBody>
      </p:sp>
      <p:sp>
        <p:nvSpPr>
          <p:cNvPr id="5" name="Espace réservé du contenu 4"/>
          <p:cNvSpPr>
            <a:spLocks noGrp="1"/>
          </p:cNvSpPr>
          <p:nvPr>
            <p:ph sz="half" idx="15"/>
          </p:nvPr>
        </p:nvSpPr>
        <p:spPr>
          <a:xfrm>
            <a:off x="410410" y="530763"/>
            <a:ext cx="709969" cy="501652"/>
          </a:xfrm>
        </p:spPr>
        <p:txBody>
          <a:bodyPr>
            <a:normAutofit lnSpcReduction="10000"/>
          </a:bodyPr>
          <a:lstStyle/>
          <a:p>
            <a:r>
              <a:rPr lang="fr-FR" dirty="0"/>
              <a:t>2</a:t>
            </a:r>
          </a:p>
          <a:p>
            <a:endParaRPr lang="fr-FR" dirty="0"/>
          </a:p>
        </p:txBody>
      </p:sp>
      <p:sp>
        <p:nvSpPr>
          <p:cNvPr id="6" name="Titre 5"/>
          <p:cNvSpPr>
            <a:spLocks noGrp="1"/>
          </p:cNvSpPr>
          <p:nvPr>
            <p:ph type="title"/>
          </p:nvPr>
        </p:nvSpPr>
        <p:spPr/>
        <p:txBody>
          <a:bodyPr/>
          <a:lstStyle/>
          <a:p>
            <a:r>
              <a:rPr lang="fr-FR" dirty="0"/>
              <a:t>Modélisation d’un Doctorat</a:t>
            </a:r>
            <a:endParaRPr lang="fr-FR" sz="2800" dirty="0"/>
          </a:p>
        </p:txBody>
      </p:sp>
      <p:sp>
        <p:nvSpPr>
          <p:cNvPr id="7" name="Espace réservé du texte 6"/>
          <p:cNvSpPr>
            <a:spLocks noGrp="1"/>
          </p:cNvSpPr>
          <p:nvPr>
            <p:ph type="body" sz="quarter" idx="16"/>
          </p:nvPr>
        </p:nvSpPr>
        <p:spPr>
          <a:xfrm>
            <a:off x="1706146" y="1659356"/>
            <a:ext cx="10136187" cy="4302125"/>
          </a:xfrm>
        </p:spPr>
        <p:txBody>
          <a:bodyPr/>
          <a:lstStyle/>
          <a:p>
            <a:pPr marL="342900" indent="-228600">
              <a:spcBef>
                <a:spcPts val="500"/>
              </a:spcBef>
              <a:buFont typeface="Arial" panose="020B0604020202020204" pitchFamily="34" charset="0"/>
              <a:buChar char="•"/>
            </a:pPr>
            <a:r>
              <a:rPr lang="fr-FR" sz="2200" dirty="0">
                <a:solidFill>
                  <a:srgbClr val="6D3DFF"/>
                </a:solidFill>
              </a:rPr>
              <a:t>Exemple de Modélisation d’un Doctorat</a:t>
            </a:r>
          </a:p>
          <a:p>
            <a:pPr marL="2400300" lvl="4"/>
            <a:r>
              <a:rPr lang="fr-FR" sz="1800" dirty="0">
                <a:solidFill>
                  <a:schemeClr val="tx1">
                    <a:lumMod val="95000"/>
                    <a:lumOff val="5000"/>
                  </a:schemeClr>
                </a:solidFill>
              </a:rPr>
              <a:t>Doctorat de Mathématiques : Diplôme national, Etablissement accrédité : Université &lt;Code UAI&gt;, Libellés court et long </a:t>
            </a:r>
          </a:p>
          <a:p>
            <a:pPr marL="2400300" lvl="4"/>
            <a:endParaRPr lang="fr-FR" sz="1800" dirty="0">
              <a:solidFill>
                <a:schemeClr val="tx1">
                  <a:lumMod val="95000"/>
                  <a:lumOff val="5000"/>
                </a:schemeClr>
              </a:solidFill>
            </a:endParaRPr>
          </a:p>
          <a:p>
            <a:pPr marL="2400300" lvl="4"/>
            <a:endParaRPr lang="fr-FR" sz="1800" dirty="0">
              <a:solidFill>
                <a:schemeClr val="tx1">
                  <a:lumMod val="95000"/>
                  <a:lumOff val="5000"/>
                </a:schemeClr>
              </a:solidFill>
            </a:endParaRPr>
          </a:p>
          <a:p>
            <a:pPr marL="2400300" lvl="4"/>
            <a:r>
              <a:rPr lang="fr-FR" sz="1800" dirty="0">
                <a:solidFill>
                  <a:schemeClr val="tx1">
                    <a:lumMod val="95000"/>
                    <a:lumOff val="5000"/>
                  </a:schemeClr>
                </a:solidFill>
              </a:rPr>
              <a:t>Code version de diplôme, Code diplôme SISE (4200001 MATHEMATIQUES), crédits, Ecole doctorale, Code COMUE (code UAI), témoin Offre de formation COMUE, Code dossier Habilitation et période, Période de recrutement, Période de validation, Code RNCP/RS et période associée, Composante habilitée</a:t>
            </a:r>
          </a:p>
          <a:p>
            <a:pPr marL="2400300" lvl="4"/>
            <a:endParaRPr lang="fr-FR" sz="1800" dirty="0">
              <a:solidFill>
                <a:schemeClr val="tx1">
                  <a:lumMod val="95000"/>
                  <a:lumOff val="5000"/>
                </a:schemeClr>
              </a:solidFill>
            </a:endParaRPr>
          </a:p>
          <a:p>
            <a:pPr marL="2400300" lvl="4"/>
            <a:r>
              <a:rPr lang="fr-FR" sz="1800" dirty="0">
                <a:solidFill>
                  <a:schemeClr val="tx1">
                    <a:lumMod val="95000"/>
                    <a:lumOff val="5000"/>
                  </a:schemeClr>
                </a:solidFill>
              </a:rPr>
              <a:t>Etape, Libellé, Composante(s), CGE, Droits et situations de droits associées, Ouvrant droit à bourse </a:t>
            </a:r>
          </a:p>
          <a:p>
            <a:pPr marL="2400300" lvl="4"/>
            <a:endParaRPr lang="fr-FR" sz="1800" dirty="0">
              <a:solidFill>
                <a:schemeClr val="tx1">
                  <a:lumMod val="95000"/>
                  <a:lumOff val="5000"/>
                </a:schemeClr>
              </a:solidFill>
            </a:endParaRPr>
          </a:p>
          <a:p>
            <a:pPr marL="2400300" lvl="4"/>
            <a:endParaRPr lang="fr-FR" sz="1800" dirty="0">
              <a:solidFill>
                <a:schemeClr val="tx1">
                  <a:lumMod val="95000"/>
                  <a:lumOff val="5000"/>
                </a:schemeClr>
              </a:solidFill>
            </a:endParaRPr>
          </a:p>
          <a:p>
            <a:pPr marL="2400300" lvl="4"/>
            <a:r>
              <a:rPr lang="fr-FR" sz="1800" dirty="0">
                <a:solidFill>
                  <a:schemeClr val="tx1">
                    <a:lumMod val="95000"/>
                    <a:lumOff val="5000"/>
                  </a:schemeClr>
                </a:solidFill>
              </a:rPr>
              <a:t>Code Version d’étape, Durée de l’étape, Crédits, Composante, Régimes d’inscription, CIP</a:t>
            </a:r>
          </a:p>
        </p:txBody>
      </p:sp>
      <p:sp>
        <p:nvSpPr>
          <p:cNvPr id="13" name="Espace réservé du contenu 12"/>
          <p:cNvSpPr>
            <a:spLocks noGrp="1"/>
          </p:cNvSpPr>
          <p:nvPr>
            <p:ph sz="half" idx="14"/>
          </p:nvPr>
        </p:nvSpPr>
        <p:spPr>
          <a:xfrm rot="16200000">
            <a:off x="-1151260" y="3927382"/>
            <a:ext cx="3604175" cy="296244"/>
          </a:xfrm>
        </p:spPr>
        <p:txBody>
          <a:bodyPr>
            <a:normAutofit fontScale="92500" lnSpcReduction="10000"/>
          </a:bodyPr>
          <a:lstStyle/>
          <a:p>
            <a:r>
              <a:rPr lang="fr-FR" dirty="0"/>
              <a:t>Modélisation d’un Doctorat</a:t>
            </a:r>
          </a:p>
        </p:txBody>
      </p:sp>
      <p:graphicFrame>
        <p:nvGraphicFramePr>
          <p:cNvPr id="4" name="Diagramme 3">
            <a:extLst>
              <a:ext uri="{FF2B5EF4-FFF2-40B4-BE49-F238E27FC236}">
                <a16:creationId xmlns="" xmlns:a16="http://schemas.microsoft.com/office/drawing/2014/main" id="{B87A9927-DBA6-46A9-8310-985218BDB7CE}"/>
              </a:ext>
            </a:extLst>
          </p:cNvPr>
          <p:cNvGraphicFramePr/>
          <p:nvPr>
            <p:extLst>
              <p:ext uri="{D42A27DB-BD31-4B8C-83A1-F6EECF244321}">
                <p14:modId xmlns:p14="http://schemas.microsoft.com/office/powerpoint/2010/main" val="59282917"/>
              </p:ext>
            </p:extLst>
          </p:nvPr>
        </p:nvGraphicFramePr>
        <p:xfrm>
          <a:off x="1391920" y="2144300"/>
          <a:ext cx="2936240" cy="430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1">
            <a:extLst>
              <a:ext uri="{FF2B5EF4-FFF2-40B4-BE49-F238E27FC236}">
                <a16:creationId xmlns="" xmlns:a16="http://schemas.microsoft.com/office/drawing/2014/main" id="{B0D17936-A5A6-41F7-94A4-AF1AD5CE57A4}"/>
              </a:ext>
            </a:extLst>
          </p:cNvPr>
          <p:cNvSpPr>
            <a:spLocks noChangeArrowheads="1"/>
          </p:cNvSpPr>
          <p:nvPr/>
        </p:nvSpPr>
        <p:spPr bwMode="auto">
          <a:xfrm>
            <a:off x="838200" y="3863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rPr>
              <a:t/>
            </a: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73025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4294967295"/>
          </p:nvPr>
        </p:nvSpPr>
        <p:spPr>
          <a:xfrm>
            <a:off x="10877100" y="6335196"/>
            <a:ext cx="542267" cy="363315"/>
          </a:xfrm>
        </p:spPr>
        <p:txBody>
          <a:bodyPr/>
          <a:lstStyle/>
          <a:p>
            <a:fld id="{3EC42CCE-B077-441A-A648-C04F02215192}" type="slidenum">
              <a:rPr lang="fr-FR" smtClean="0"/>
              <a:pPr/>
              <a:t>13</a:t>
            </a:fld>
            <a:endParaRPr lang="fr-FR" dirty="0"/>
          </a:p>
        </p:txBody>
      </p:sp>
      <p:sp>
        <p:nvSpPr>
          <p:cNvPr id="4" name="Espace réservé du texte 3"/>
          <p:cNvSpPr>
            <a:spLocks noGrp="1"/>
          </p:cNvSpPr>
          <p:nvPr>
            <p:ph type="body" sz="quarter" idx="14"/>
          </p:nvPr>
        </p:nvSpPr>
        <p:spPr/>
        <p:txBody>
          <a:bodyPr/>
          <a:lstStyle/>
          <a:p>
            <a:r>
              <a:rPr lang="fr-FR" dirty="0"/>
              <a:t>3</a:t>
            </a:r>
          </a:p>
        </p:txBody>
      </p:sp>
      <p:sp>
        <p:nvSpPr>
          <p:cNvPr id="6" name="Titre 5"/>
          <p:cNvSpPr>
            <a:spLocks noGrp="1"/>
          </p:cNvSpPr>
          <p:nvPr>
            <p:ph type="title"/>
          </p:nvPr>
        </p:nvSpPr>
        <p:spPr/>
        <p:txBody>
          <a:bodyPr>
            <a:normAutofit fontScale="90000"/>
          </a:bodyPr>
          <a:lstStyle/>
          <a:p>
            <a:r>
              <a:rPr lang="fr-FR" dirty="0"/>
              <a:t>Inscription administrative annuelle d’un doctorant </a:t>
            </a:r>
          </a:p>
        </p:txBody>
      </p:sp>
      <p:sp>
        <p:nvSpPr>
          <p:cNvPr id="8" name="Espace réservé du texte 7">
            <a:extLst>
              <a:ext uri="{FF2B5EF4-FFF2-40B4-BE49-F238E27FC236}">
                <a16:creationId xmlns="" xmlns:a16="http://schemas.microsoft.com/office/drawing/2014/main" id="{2F03DB25-FFD3-4D19-B831-A5B2C0EE3F6C}"/>
              </a:ext>
            </a:extLst>
          </p:cNvPr>
          <p:cNvSpPr>
            <a:spLocks noGrp="1"/>
          </p:cNvSpPr>
          <p:nvPr>
            <p:ph type="body" sz="quarter" idx="15"/>
          </p:nvPr>
        </p:nvSpPr>
        <p:spPr/>
        <p:txBody>
          <a:bodyPr/>
          <a:lstStyle/>
          <a:p>
            <a:r>
              <a:rPr lang="fr-FR" dirty="0"/>
              <a:t> </a:t>
            </a:r>
          </a:p>
        </p:txBody>
      </p:sp>
    </p:spTree>
    <p:extLst>
      <p:ext uri="{BB962C8B-B14F-4D97-AF65-F5344CB8AC3E}">
        <p14:creationId xmlns:p14="http://schemas.microsoft.com/office/powerpoint/2010/main" val="4218700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12"/>
          </p:nvPr>
        </p:nvSpPr>
        <p:spPr/>
        <p:txBody>
          <a:bodyPr/>
          <a:lstStyle/>
          <a:p>
            <a:fld id="{3EC42CCE-B077-441A-A648-C04F02215192}" type="slidenum">
              <a:rPr lang="fr-FR" smtClean="0"/>
              <a:pPr/>
              <a:t>14</a:t>
            </a:fld>
            <a:endParaRPr lang="fr-FR" dirty="0"/>
          </a:p>
        </p:txBody>
      </p:sp>
      <p:sp>
        <p:nvSpPr>
          <p:cNvPr id="5" name="Espace réservé du contenu 4"/>
          <p:cNvSpPr>
            <a:spLocks noGrp="1"/>
          </p:cNvSpPr>
          <p:nvPr>
            <p:ph sz="half" idx="15"/>
          </p:nvPr>
        </p:nvSpPr>
        <p:spPr/>
        <p:txBody>
          <a:bodyPr>
            <a:normAutofit lnSpcReduction="10000"/>
          </a:bodyPr>
          <a:lstStyle/>
          <a:p>
            <a:r>
              <a:rPr lang="fr-FR" dirty="0"/>
              <a:t>3</a:t>
            </a:r>
          </a:p>
        </p:txBody>
      </p:sp>
      <p:sp>
        <p:nvSpPr>
          <p:cNvPr id="6" name="Titre 5"/>
          <p:cNvSpPr>
            <a:spLocks noGrp="1"/>
          </p:cNvSpPr>
          <p:nvPr>
            <p:ph type="title"/>
          </p:nvPr>
        </p:nvSpPr>
        <p:spPr/>
        <p:txBody>
          <a:bodyPr/>
          <a:lstStyle/>
          <a:p>
            <a:r>
              <a:rPr lang="fr-FR" dirty="0"/>
              <a:t>Présentation des différentes étapes composant le cursus du doctorant</a:t>
            </a:r>
          </a:p>
        </p:txBody>
      </p:sp>
      <p:sp>
        <p:nvSpPr>
          <p:cNvPr id="7" name="Espace réservé du texte 6"/>
          <p:cNvSpPr>
            <a:spLocks noGrp="1"/>
          </p:cNvSpPr>
          <p:nvPr>
            <p:ph type="body" sz="quarter" idx="16"/>
          </p:nvPr>
        </p:nvSpPr>
        <p:spPr>
          <a:xfrm>
            <a:off x="1706146" y="1659356"/>
            <a:ext cx="10136187" cy="4302125"/>
          </a:xfrm>
        </p:spPr>
        <p:txBody>
          <a:bodyPr/>
          <a:lstStyle/>
          <a:p>
            <a:pPr marL="342900" indent="-228600">
              <a:spcBef>
                <a:spcPts val="500"/>
              </a:spcBef>
              <a:buFont typeface="Arial" panose="020B0604020202020204" pitchFamily="34" charset="0"/>
              <a:buChar char="•"/>
            </a:pPr>
            <a:r>
              <a:rPr lang="fr-FR" sz="2200" dirty="0">
                <a:solidFill>
                  <a:srgbClr val="6D3DFF"/>
                </a:solidFill>
              </a:rPr>
              <a:t>Étapes de réalisation d’une Inscription Administrative (à faire tous les ans)</a:t>
            </a:r>
          </a:p>
          <a:p>
            <a:pPr marL="800100" lvl="1" indent="0">
              <a:buNone/>
            </a:pPr>
            <a:r>
              <a:rPr lang="fr-FR" sz="1800" b="1" dirty="0"/>
              <a:t>1. Fiche individuelle de l’étudiant </a:t>
            </a:r>
            <a:r>
              <a:rPr lang="fr-FR" sz="1800" dirty="0">
                <a:solidFill>
                  <a:schemeClr val="tx1"/>
                </a:solidFill>
              </a:rPr>
              <a:t>: Informations relatives à l’état civil, au numéro d’identification national, au service national et au bac de l’étudiant.</a:t>
            </a:r>
            <a:endParaRPr lang="fr-FR" sz="1800" dirty="0"/>
          </a:p>
          <a:p>
            <a:pPr marL="800100" lvl="1" indent="0">
              <a:buNone/>
            </a:pPr>
            <a:r>
              <a:rPr lang="fr-FR" sz="1800" b="1" dirty="0"/>
              <a:t>2. Adresses de l’étudiant</a:t>
            </a:r>
            <a:r>
              <a:rPr lang="fr-FR" sz="1800" dirty="0">
                <a:solidFill>
                  <a:schemeClr val="tx1"/>
                </a:solidFill>
              </a:rPr>
              <a:t> : Adresse fixe de l’étudiant et adresse pour l’année en cours</a:t>
            </a:r>
            <a:r>
              <a:rPr lang="fr-FR" sz="1800" b="1" dirty="0"/>
              <a:t> </a:t>
            </a:r>
          </a:p>
          <a:p>
            <a:pPr marL="800100" lvl="1" indent="0">
              <a:buNone/>
            </a:pPr>
            <a:r>
              <a:rPr lang="fr-FR" sz="1800" b="1" dirty="0"/>
              <a:t>3. Inscription Administrative Annuelle </a:t>
            </a:r>
            <a:r>
              <a:rPr lang="fr-FR" sz="1800" dirty="0">
                <a:solidFill>
                  <a:schemeClr val="tx1"/>
                </a:solidFill>
              </a:rPr>
              <a:t>:</a:t>
            </a:r>
            <a:r>
              <a:rPr lang="fr-FR" sz="1800" b="1" dirty="0"/>
              <a:t> </a:t>
            </a:r>
            <a:r>
              <a:rPr lang="fr-FR" sz="1800" dirty="0">
                <a:solidFill>
                  <a:schemeClr val="tx1"/>
                </a:solidFill>
              </a:rPr>
              <a:t>Inscription administrative annuelle de l’étudiant (régime d’inscription, statut de l’étudiant, CSP, etc.)</a:t>
            </a:r>
            <a:endParaRPr lang="fr-FR" sz="2400" dirty="0"/>
          </a:p>
          <a:p>
            <a:pPr marL="800100" lvl="1" indent="0">
              <a:buNone/>
            </a:pPr>
            <a:r>
              <a:rPr lang="fr-FR" sz="1800" b="1" dirty="0"/>
              <a:t>4. Inscription Administrative Étape </a:t>
            </a:r>
            <a:r>
              <a:rPr lang="fr-FR" sz="1800" dirty="0">
                <a:solidFill>
                  <a:schemeClr val="tx1"/>
                </a:solidFill>
              </a:rPr>
              <a:t>:</a:t>
            </a:r>
            <a:r>
              <a:rPr lang="fr-FR" sz="1800" b="1" dirty="0"/>
              <a:t> </a:t>
            </a:r>
            <a:r>
              <a:rPr lang="fr-FR" sz="1800" dirty="0">
                <a:solidFill>
                  <a:schemeClr val="tx1"/>
                </a:solidFill>
              </a:rPr>
              <a:t>Dernier établissement fréquenté, dernier diplôme obtenu, diplôme, version de diplôme, étape et version d’étape auxquels l’étudiant s’inscrit.</a:t>
            </a:r>
          </a:p>
          <a:p>
            <a:pPr marL="800100" lvl="1" indent="0">
              <a:buNone/>
            </a:pPr>
            <a:r>
              <a:rPr lang="fr-FR" sz="1800" b="1" dirty="0"/>
              <a:t>5. Couverture sociale et droits facultatifs </a:t>
            </a:r>
            <a:r>
              <a:rPr lang="fr-FR" sz="1800" dirty="0">
                <a:solidFill>
                  <a:schemeClr val="tx1"/>
                </a:solidFill>
              </a:rPr>
              <a:t>:</a:t>
            </a:r>
            <a:r>
              <a:rPr lang="fr-FR" sz="1800" b="1" dirty="0"/>
              <a:t> </a:t>
            </a:r>
            <a:r>
              <a:rPr lang="fr-FR" sz="1800" dirty="0">
                <a:solidFill>
                  <a:schemeClr val="tx1"/>
                </a:solidFill>
              </a:rPr>
              <a:t>Choix d’une mutuelle, droits optionnels, etc. </a:t>
            </a:r>
          </a:p>
          <a:p>
            <a:pPr marL="800100" lvl="1" indent="0">
              <a:buNone/>
            </a:pPr>
            <a:r>
              <a:rPr lang="fr-FR" sz="1800" b="1" dirty="0"/>
              <a:t>6. Calcul et affichage des droits à payer </a:t>
            </a:r>
            <a:r>
              <a:rPr lang="fr-FR" sz="1800" dirty="0">
                <a:solidFill>
                  <a:schemeClr val="tx1"/>
                </a:solidFill>
              </a:rPr>
              <a:t>:</a:t>
            </a:r>
            <a:r>
              <a:rPr lang="fr-FR" sz="1800" b="1" dirty="0"/>
              <a:t> </a:t>
            </a:r>
            <a:r>
              <a:rPr lang="fr-FR" sz="1800" dirty="0">
                <a:solidFill>
                  <a:schemeClr val="tx1"/>
                </a:solidFill>
              </a:rPr>
              <a:t>Montant des droits à payer, affichés pour information.</a:t>
            </a:r>
          </a:p>
          <a:p>
            <a:pPr marL="800100" lvl="1" indent="0">
              <a:buNone/>
            </a:pPr>
            <a:r>
              <a:rPr lang="fr-FR" sz="1800" b="1" dirty="0"/>
              <a:t>7. Saisie des paiements </a:t>
            </a:r>
            <a:r>
              <a:rPr lang="fr-FR" sz="1800" dirty="0">
                <a:solidFill>
                  <a:schemeClr val="tx1"/>
                </a:solidFill>
              </a:rPr>
              <a:t>:</a:t>
            </a:r>
            <a:r>
              <a:rPr lang="fr-FR" sz="1800" b="1" dirty="0"/>
              <a:t> </a:t>
            </a:r>
            <a:r>
              <a:rPr lang="fr-FR" sz="1800" dirty="0">
                <a:solidFill>
                  <a:schemeClr val="tx1"/>
                </a:solidFill>
              </a:rPr>
              <a:t>Règlement des droits à payer et saisie du mode de paiement.</a:t>
            </a:r>
          </a:p>
          <a:p>
            <a:pPr marL="800100" lvl="1" indent="0">
              <a:buNone/>
            </a:pPr>
            <a:endParaRPr lang="fr-FR" sz="1600" dirty="0">
              <a:solidFill>
                <a:schemeClr val="tx1"/>
              </a:solidFill>
            </a:endParaRPr>
          </a:p>
          <a:p>
            <a:pPr marL="1028700" lvl="1"/>
            <a:endParaRPr lang="fr-FR" sz="2000" dirty="0">
              <a:solidFill>
                <a:schemeClr val="tx1">
                  <a:lumMod val="95000"/>
                  <a:lumOff val="5000"/>
                </a:schemeClr>
              </a:solidFill>
            </a:endParaRPr>
          </a:p>
          <a:p>
            <a:pPr marL="285750" indent="-285750">
              <a:buFont typeface="Arial" panose="020B0604020202020204" pitchFamily="34" charset="0"/>
              <a:buChar char="•"/>
            </a:pPr>
            <a:endParaRPr lang="fr-FR" dirty="0"/>
          </a:p>
        </p:txBody>
      </p:sp>
      <p:sp>
        <p:nvSpPr>
          <p:cNvPr id="13" name="Espace réservé du contenu 12"/>
          <p:cNvSpPr>
            <a:spLocks noGrp="1"/>
          </p:cNvSpPr>
          <p:nvPr>
            <p:ph sz="half" idx="14"/>
          </p:nvPr>
        </p:nvSpPr>
        <p:spPr>
          <a:xfrm rot="16200000">
            <a:off x="-1151260" y="3927382"/>
            <a:ext cx="3604175" cy="296244"/>
          </a:xfrm>
        </p:spPr>
        <p:txBody>
          <a:bodyPr>
            <a:normAutofit fontScale="55000" lnSpcReduction="20000"/>
          </a:bodyPr>
          <a:lstStyle/>
          <a:p>
            <a:r>
              <a:rPr lang="fr-FR" dirty="0"/>
              <a:t>Inscription administrative annuelle d’un doctorant </a:t>
            </a:r>
          </a:p>
        </p:txBody>
      </p:sp>
    </p:spTree>
    <p:extLst>
      <p:ext uri="{BB962C8B-B14F-4D97-AF65-F5344CB8AC3E}">
        <p14:creationId xmlns:p14="http://schemas.microsoft.com/office/powerpoint/2010/main" val="3871196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4294967295"/>
          </p:nvPr>
        </p:nvSpPr>
        <p:spPr>
          <a:xfrm>
            <a:off x="10877100" y="6335196"/>
            <a:ext cx="542267" cy="363315"/>
          </a:xfrm>
        </p:spPr>
        <p:txBody>
          <a:bodyPr/>
          <a:lstStyle/>
          <a:p>
            <a:fld id="{3EC42CCE-B077-441A-A648-C04F02215192}" type="slidenum">
              <a:rPr lang="fr-FR" smtClean="0"/>
              <a:pPr/>
              <a:t>15</a:t>
            </a:fld>
            <a:endParaRPr lang="fr-FR" dirty="0"/>
          </a:p>
        </p:txBody>
      </p:sp>
      <p:sp>
        <p:nvSpPr>
          <p:cNvPr id="4" name="Espace réservé du texte 3"/>
          <p:cNvSpPr>
            <a:spLocks noGrp="1"/>
          </p:cNvSpPr>
          <p:nvPr>
            <p:ph type="body" sz="quarter" idx="14"/>
          </p:nvPr>
        </p:nvSpPr>
        <p:spPr/>
        <p:txBody>
          <a:bodyPr/>
          <a:lstStyle/>
          <a:p>
            <a:r>
              <a:rPr lang="fr-FR" dirty="0"/>
              <a:t>4</a:t>
            </a:r>
          </a:p>
        </p:txBody>
      </p:sp>
      <p:sp>
        <p:nvSpPr>
          <p:cNvPr id="5" name="Espace réservé du texte 4"/>
          <p:cNvSpPr>
            <a:spLocks noGrp="1"/>
          </p:cNvSpPr>
          <p:nvPr>
            <p:ph type="body" sz="quarter" idx="15"/>
          </p:nvPr>
        </p:nvSpPr>
        <p:spPr/>
        <p:txBody>
          <a:bodyPr/>
          <a:lstStyle/>
          <a:p>
            <a:r>
              <a:rPr lang="fr-FR" dirty="0"/>
              <a:t>d’Apogée</a:t>
            </a:r>
          </a:p>
        </p:txBody>
      </p:sp>
      <p:sp>
        <p:nvSpPr>
          <p:cNvPr id="6" name="Titre 5"/>
          <p:cNvSpPr>
            <a:spLocks noGrp="1"/>
          </p:cNvSpPr>
          <p:nvPr>
            <p:ph type="title"/>
          </p:nvPr>
        </p:nvSpPr>
        <p:spPr/>
        <p:txBody>
          <a:bodyPr>
            <a:normAutofit fontScale="90000"/>
          </a:bodyPr>
          <a:lstStyle/>
          <a:p>
            <a:r>
              <a:rPr lang="fr-FR" dirty="0"/>
              <a:t>Présentation du module 3e cycle </a:t>
            </a:r>
          </a:p>
        </p:txBody>
      </p:sp>
    </p:spTree>
    <p:extLst>
      <p:ext uri="{BB962C8B-B14F-4D97-AF65-F5344CB8AC3E}">
        <p14:creationId xmlns:p14="http://schemas.microsoft.com/office/powerpoint/2010/main" val="2641379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12"/>
          </p:nvPr>
        </p:nvSpPr>
        <p:spPr/>
        <p:txBody>
          <a:bodyPr/>
          <a:lstStyle/>
          <a:p>
            <a:fld id="{3EC42CCE-B077-441A-A648-C04F02215192}" type="slidenum">
              <a:rPr lang="fr-FR" smtClean="0"/>
              <a:pPr/>
              <a:t>16</a:t>
            </a:fld>
            <a:endParaRPr lang="fr-FR" dirty="0"/>
          </a:p>
        </p:txBody>
      </p:sp>
      <p:sp>
        <p:nvSpPr>
          <p:cNvPr id="5" name="Espace réservé du contenu 4"/>
          <p:cNvSpPr>
            <a:spLocks noGrp="1"/>
          </p:cNvSpPr>
          <p:nvPr>
            <p:ph sz="half" idx="15"/>
          </p:nvPr>
        </p:nvSpPr>
        <p:spPr/>
        <p:txBody>
          <a:bodyPr>
            <a:normAutofit lnSpcReduction="10000"/>
          </a:bodyPr>
          <a:lstStyle/>
          <a:p>
            <a:r>
              <a:rPr lang="fr-FR" dirty="0"/>
              <a:t>4</a:t>
            </a:r>
          </a:p>
        </p:txBody>
      </p:sp>
      <p:sp>
        <p:nvSpPr>
          <p:cNvPr id="6" name="Titre 5"/>
          <p:cNvSpPr>
            <a:spLocks noGrp="1"/>
          </p:cNvSpPr>
          <p:nvPr>
            <p:ph type="title"/>
          </p:nvPr>
        </p:nvSpPr>
        <p:spPr/>
        <p:txBody>
          <a:bodyPr/>
          <a:lstStyle/>
          <a:p>
            <a:r>
              <a:rPr lang="fr-FR" dirty="0"/>
              <a:t>Présentation des différentes étapes composant le cursus du doctorant</a:t>
            </a:r>
          </a:p>
        </p:txBody>
      </p:sp>
      <p:sp>
        <p:nvSpPr>
          <p:cNvPr id="7" name="Espace réservé du texte 6"/>
          <p:cNvSpPr>
            <a:spLocks noGrp="1"/>
          </p:cNvSpPr>
          <p:nvPr>
            <p:ph type="body" sz="quarter" idx="16"/>
          </p:nvPr>
        </p:nvSpPr>
        <p:spPr>
          <a:xfrm>
            <a:off x="1706146" y="1659356"/>
            <a:ext cx="10136187" cy="4302125"/>
          </a:xfrm>
        </p:spPr>
        <p:txBody>
          <a:bodyPr/>
          <a:lstStyle/>
          <a:p>
            <a:pPr marL="342900" indent="-228600">
              <a:spcBef>
                <a:spcPts val="500"/>
              </a:spcBef>
              <a:buFont typeface="Arial" panose="020B0604020202020204" pitchFamily="34" charset="0"/>
              <a:buChar char="•"/>
            </a:pPr>
            <a:r>
              <a:rPr lang="fr-FR" sz="2200" dirty="0">
                <a:solidFill>
                  <a:srgbClr val="6D3DFF"/>
                </a:solidFill>
              </a:rPr>
              <a:t> Les fonctionnalités du domaine se déclinent selon plusieurs activités :</a:t>
            </a:r>
          </a:p>
          <a:p>
            <a:pPr marL="800100" lvl="1" indent="0">
              <a:buNone/>
            </a:pPr>
            <a:r>
              <a:rPr lang="fr-FR" sz="1600" b="1" dirty="0"/>
              <a:t>1. Le dépôt du sujet de thèse ou de travaux et la gestion avant soutenance :</a:t>
            </a:r>
            <a:endParaRPr lang="fr-FR" sz="1600" dirty="0"/>
          </a:p>
          <a:p>
            <a:pPr marL="914400" lvl="2" indent="0">
              <a:buNone/>
            </a:pPr>
            <a:r>
              <a:rPr lang="fr-FR" dirty="0"/>
              <a:t>Le sujet est enregistré avec toutes les informations s'y référant : le directeur et les codirecteurs de la thèse, l’unité et le centre de recherche, l'école et la formation doctorale, les financements, la cotutelle, les titres d'accès, … </a:t>
            </a:r>
          </a:p>
          <a:p>
            <a:pPr marL="914400" lvl="2" indent="0">
              <a:buNone/>
            </a:pPr>
            <a:r>
              <a:rPr lang="fr-FR" dirty="0"/>
              <a:t>Le suivi administratif prend le relais : relance pour abandon, réinscription, interruption ou changement d'université.</a:t>
            </a:r>
          </a:p>
          <a:p>
            <a:pPr marL="800100" lvl="1" indent="0">
              <a:buNone/>
            </a:pPr>
            <a:r>
              <a:rPr lang="fr-FR" sz="1600" b="1" dirty="0"/>
              <a:t>2. L’organisation des soutenances :</a:t>
            </a:r>
          </a:p>
          <a:p>
            <a:pPr marL="914400" lvl="2" indent="0">
              <a:buNone/>
            </a:pPr>
            <a:r>
              <a:rPr lang="fr-FR" dirty="0"/>
              <a:t>Toutes les informations pratiques concernant les soutenances sont enregistrées. </a:t>
            </a:r>
          </a:p>
          <a:p>
            <a:pPr marL="914400" lvl="2" indent="0">
              <a:buNone/>
            </a:pPr>
            <a:r>
              <a:rPr lang="fr-FR" dirty="0"/>
              <a:t>Des lettres aux rapporteurs, des décisions d'autorisation de soutenance, des avis de soutenance, des convocations des étudiants et des membres du jury, et des procès verbaux de soutenance sont édités.</a:t>
            </a:r>
          </a:p>
          <a:p>
            <a:pPr marL="800100" lvl="1" indent="0">
              <a:buNone/>
            </a:pPr>
            <a:r>
              <a:rPr lang="fr-FR" sz="1600" b="1" dirty="0"/>
              <a:t>3. Le Résultat de thèse :</a:t>
            </a:r>
          </a:p>
          <a:p>
            <a:pPr marL="914400" lvl="2" indent="0">
              <a:buNone/>
            </a:pPr>
            <a:r>
              <a:rPr lang="fr-FR" dirty="0"/>
              <a:t>Le résultat de la soutenance est enregistré.</a:t>
            </a:r>
          </a:p>
          <a:p>
            <a:pPr marL="914400" lvl="2" indent="0">
              <a:buNone/>
            </a:pPr>
            <a:r>
              <a:rPr lang="fr-FR" dirty="0"/>
              <a:t>Dans le cas d'un résultat positif, une attestation de réussite ainsi que le diplôme peuvent être édités, si le modèle de diplôme est fourni par le ministère.</a:t>
            </a:r>
          </a:p>
          <a:p>
            <a:pPr marL="800100" lvl="1" indent="0">
              <a:buNone/>
            </a:pPr>
            <a:r>
              <a:rPr lang="fr-FR" sz="1600" b="1" dirty="0"/>
              <a:t>4. Mise à disposition d'un catalogue complet des thèses en cours et soutenues :</a:t>
            </a:r>
          </a:p>
          <a:p>
            <a:pPr marL="914400" lvl="2" indent="0">
              <a:buNone/>
            </a:pPr>
            <a:r>
              <a:rPr lang="fr-FR" dirty="0"/>
              <a:t>Ces éditions fournissent des informations statistiques telles que des données sur la réalisation des thèses en cours ou soutenues, par secteur disciplinaire ou école doctorale, sur la durée de préparation des thèses.</a:t>
            </a:r>
          </a:p>
          <a:p>
            <a:pPr marL="914400" lvl="2" indent="0">
              <a:buNone/>
            </a:pPr>
            <a:r>
              <a:rPr lang="fr-FR" dirty="0"/>
              <a:t>Les informations concernant les thèses, les travaux d'H.D.R. soutenues ou en cours peuvent être diffusées auprès d'autres universités par mailing. </a:t>
            </a:r>
          </a:p>
          <a:p>
            <a:pPr marL="1028700" lvl="1"/>
            <a:endParaRPr lang="fr-FR" sz="2000" dirty="0">
              <a:solidFill>
                <a:schemeClr val="tx1">
                  <a:lumMod val="95000"/>
                  <a:lumOff val="5000"/>
                </a:schemeClr>
              </a:solidFill>
            </a:endParaRPr>
          </a:p>
          <a:p>
            <a:pPr marL="285750" indent="-285750">
              <a:buFont typeface="Arial" panose="020B0604020202020204" pitchFamily="34" charset="0"/>
              <a:buChar char="•"/>
            </a:pPr>
            <a:endParaRPr lang="fr-FR" dirty="0"/>
          </a:p>
        </p:txBody>
      </p:sp>
      <p:sp>
        <p:nvSpPr>
          <p:cNvPr id="13" name="Espace réservé du contenu 12"/>
          <p:cNvSpPr>
            <a:spLocks noGrp="1"/>
          </p:cNvSpPr>
          <p:nvPr>
            <p:ph sz="half" idx="14"/>
          </p:nvPr>
        </p:nvSpPr>
        <p:spPr>
          <a:xfrm rot="16200000">
            <a:off x="-1151260" y="3927382"/>
            <a:ext cx="3604175" cy="296244"/>
          </a:xfrm>
        </p:spPr>
        <p:txBody>
          <a:bodyPr>
            <a:normAutofit fontScale="70000" lnSpcReduction="20000"/>
          </a:bodyPr>
          <a:lstStyle/>
          <a:p>
            <a:r>
              <a:rPr lang="fr-FR" dirty="0"/>
              <a:t>Présentation du module 3e cycle d’Apogée</a:t>
            </a:r>
          </a:p>
        </p:txBody>
      </p:sp>
    </p:spTree>
    <p:extLst>
      <p:ext uri="{BB962C8B-B14F-4D97-AF65-F5344CB8AC3E}">
        <p14:creationId xmlns:p14="http://schemas.microsoft.com/office/powerpoint/2010/main" val="3298072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12"/>
          </p:nvPr>
        </p:nvSpPr>
        <p:spPr/>
        <p:txBody>
          <a:bodyPr/>
          <a:lstStyle/>
          <a:p>
            <a:fld id="{3EC42CCE-B077-441A-A648-C04F02215192}" type="slidenum">
              <a:rPr lang="fr-FR" smtClean="0"/>
              <a:pPr/>
              <a:t>17</a:t>
            </a:fld>
            <a:endParaRPr lang="fr-FR" dirty="0"/>
          </a:p>
        </p:txBody>
      </p:sp>
      <p:sp>
        <p:nvSpPr>
          <p:cNvPr id="5" name="Espace réservé du contenu 4"/>
          <p:cNvSpPr>
            <a:spLocks noGrp="1"/>
          </p:cNvSpPr>
          <p:nvPr>
            <p:ph sz="half" idx="15"/>
          </p:nvPr>
        </p:nvSpPr>
        <p:spPr/>
        <p:txBody>
          <a:bodyPr>
            <a:normAutofit lnSpcReduction="10000"/>
          </a:bodyPr>
          <a:lstStyle/>
          <a:p>
            <a:r>
              <a:rPr lang="fr-FR" dirty="0"/>
              <a:t>4</a:t>
            </a:r>
          </a:p>
        </p:txBody>
      </p:sp>
      <p:sp>
        <p:nvSpPr>
          <p:cNvPr id="6" name="Titre 5"/>
          <p:cNvSpPr>
            <a:spLocks noGrp="1"/>
          </p:cNvSpPr>
          <p:nvPr>
            <p:ph type="title"/>
          </p:nvPr>
        </p:nvSpPr>
        <p:spPr/>
        <p:txBody>
          <a:bodyPr/>
          <a:lstStyle/>
          <a:p>
            <a:r>
              <a:rPr lang="fr-FR" dirty="0"/>
              <a:t>Etapes composant le cursus du doctorant</a:t>
            </a:r>
            <a:br>
              <a:rPr lang="fr-FR" dirty="0"/>
            </a:br>
            <a:r>
              <a:rPr lang="fr-FR" sz="2800" dirty="0"/>
              <a:t>Enregistrement et interruption de la thèse/travaux</a:t>
            </a:r>
          </a:p>
        </p:txBody>
      </p:sp>
      <p:sp>
        <p:nvSpPr>
          <p:cNvPr id="7" name="Espace réservé du texte 6"/>
          <p:cNvSpPr>
            <a:spLocks noGrp="1"/>
          </p:cNvSpPr>
          <p:nvPr>
            <p:ph type="body" sz="quarter" idx="16"/>
          </p:nvPr>
        </p:nvSpPr>
        <p:spPr>
          <a:xfrm>
            <a:off x="1706146" y="1659356"/>
            <a:ext cx="5832989" cy="4302125"/>
          </a:xfrm>
        </p:spPr>
        <p:txBody>
          <a:bodyPr/>
          <a:lstStyle/>
          <a:p>
            <a:pPr marL="342900" indent="-228600">
              <a:spcBef>
                <a:spcPts val="500"/>
              </a:spcBef>
              <a:buFont typeface="Arial" panose="020B0604020202020204" pitchFamily="34" charset="0"/>
              <a:buChar char="•"/>
            </a:pPr>
            <a:r>
              <a:rPr lang="fr-FR" sz="2200" dirty="0">
                <a:solidFill>
                  <a:srgbClr val="6D3DFF"/>
                </a:solidFill>
              </a:rPr>
              <a:t>Les blocs et données</a:t>
            </a:r>
          </a:p>
          <a:p>
            <a:r>
              <a:rPr lang="fr-FR" sz="1600" b="1" dirty="0">
                <a:solidFill>
                  <a:srgbClr val="6D3DFF"/>
                </a:solidFill>
              </a:rPr>
              <a:t>BLOC Etudiant </a:t>
            </a:r>
            <a:r>
              <a:rPr lang="fr-FR" sz="1600" b="1" dirty="0"/>
              <a:t>: </a:t>
            </a:r>
            <a:r>
              <a:rPr lang="fr-FR" sz="1600" i="1" dirty="0">
                <a:solidFill>
                  <a:srgbClr val="2200C8"/>
                </a:solidFill>
              </a:rPr>
              <a:t>N° étudiant</a:t>
            </a:r>
            <a:r>
              <a:rPr lang="fr-FR" sz="1600" i="1" dirty="0"/>
              <a:t>, Nom</a:t>
            </a:r>
            <a:r>
              <a:rPr lang="fr-FR" sz="1600" dirty="0"/>
              <a:t>, </a:t>
            </a:r>
            <a:r>
              <a:rPr lang="fr-FR" sz="1600" i="1" dirty="0"/>
              <a:t>Prénom, </a:t>
            </a:r>
            <a:r>
              <a:rPr lang="fr-FR" sz="1600" i="1" dirty="0">
                <a:solidFill>
                  <a:srgbClr val="2200C8"/>
                </a:solidFill>
              </a:rPr>
              <a:t>Version diplôme</a:t>
            </a:r>
            <a:r>
              <a:rPr lang="fr-FR" sz="1600" i="1" dirty="0"/>
              <a:t>, Etat des travaux</a:t>
            </a:r>
            <a:r>
              <a:rPr lang="fr-FR" sz="1600" dirty="0"/>
              <a:t> (calculé), </a:t>
            </a:r>
            <a:r>
              <a:rPr lang="fr-FR" sz="1600" i="1" dirty="0">
                <a:solidFill>
                  <a:srgbClr val="2200C8"/>
                </a:solidFill>
              </a:rPr>
              <a:t>Ancienne VDI</a:t>
            </a:r>
            <a:r>
              <a:rPr lang="fr-FR" sz="1600" dirty="0">
                <a:solidFill>
                  <a:srgbClr val="2200C8"/>
                </a:solidFill>
              </a:rPr>
              <a:t> </a:t>
            </a:r>
            <a:r>
              <a:rPr lang="fr-FR" sz="1600" dirty="0"/>
              <a:t>(si besoin) pour utiliser [Copier thèse].</a:t>
            </a:r>
          </a:p>
          <a:p>
            <a:r>
              <a:rPr lang="fr-FR" sz="1600" b="1" dirty="0">
                <a:solidFill>
                  <a:srgbClr val="6D3DFF"/>
                </a:solidFill>
              </a:rPr>
              <a:t>BLOC Thèse ou Travaux </a:t>
            </a:r>
            <a:r>
              <a:rPr lang="fr-FR" sz="1600" b="1" dirty="0"/>
              <a:t>: </a:t>
            </a:r>
            <a:r>
              <a:rPr lang="fr-FR" sz="1600" dirty="0">
                <a:solidFill>
                  <a:srgbClr val="2200C8"/>
                </a:solidFill>
              </a:rPr>
              <a:t>témoin </a:t>
            </a:r>
            <a:r>
              <a:rPr lang="fr-FR" sz="1600" i="1" dirty="0">
                <a:solidFill>
                  <a:srgbClr val="2200C8"/>
                </a:solidFill>
              </a:rPr>
              <a:t>Thèse/Travaux</a:t>
            </a:r>
            <a:r>
              <a:rPr lang="fr-FR" sz="1600" dirty="0"/>
              <a:t>, </a:t>
            </a:r>
            <a:r>
              <a:rPr lang="fr-FR" sz="1600" i="1" dirty="0">
                <a:solidFill>
                  <a:srgbClr val="2200C8"/>
                </a:solidFill>
              </a:rPr>
              <a:t>Discipline</a:t>
            </a:r>
            <a:r>
              <a:rPr lang="fr-FR" sz="1600" dirty="0"/>
              <a:t>, </a:t>
            </a:r>
            <a:r>
              <a:rPr lang="fr-FR" sz="1600" i="1" dirty="0">
                <a:solidFill>
                  <a:srgbClr val="2200C8"/>
                </a:solidFill>
              </a:rPr>
              <a:t>Titre</a:t>
            </a:r>
            <a:r>
              <a:rPr lang="fr-FR" sz="1600" dirty="0"/>
              <a:t>, </a:t>
            </a:r>
            <a:r>
              <a:rPr lang="fr-FR" sz="1600" i="1" dirty="0">
                <a:solidFill>
                  <a:srgbClr val="2200C8"/>
                </a:solidFill>
              </a:rPr>
              <a:t>Date 1ère inscription au diplôme</a:t>
            </a:r>
            <a:r>
              <a:rPr lang="fr-FR" sz="1600" i="1" dirty="0"/>
              <a:t>, Dernière inscription</a:t>
            </a:r>
            <a:r>
              <a:rPr lang="fr-FR" sz="1600" dirty="0"/>
              <a:t>, </a:t>
            </a:r>
            <a:r>
              <a:rPr lang="fr-FR" sz="1600" i="1" dirty="0">
                <a:solidFill>
                  <a:srgbClr val="2200C8"/>
                </a:solidFill>
              </a:rPr>
              <a:t>Année prévisionnelle de soutenance</a:t>
            </a:r>
            <a:r>
              <a:rPr lang="fr-FR" sz="1600" i="1" dirty="0"/>
              <a:t>, </a:t>
            </a:r>
            <a:r>
              <a:rPr lang="fr-FR" sz="1600" i="1" dirty="0">
                <a:solidFill>
                  <a:srgbClr val="2200C8"/>
                </a:solidFill>
              </a:rPr>
              <a:t>Directeur</a:t>
            </a:r>
            <a:r>
              <a:rPr lang="fr-FR" sz="1600" i="1" dirty="0"/>
              <a:t>, </a:t>
            </a:r>
            <a:r>
              <a:rPr lang="fr-FR" sz="1600" i="1" dirty="0">
                <a:solidFill>
                  <a:srgbClr val="2200C8"/>
                </a:solidFill>
              </a:rPr>
              <a:t>Section CNU</a:t>
            </a:r>
            <a:r>
              <a:rPr lang="fr-FR" sz="1600" dirty="0"/>
              <a:t>, </a:t>
            </a:r>
            <a:r>
              <a:rPr lang="fr-FR" sz="1600" i="1" dirty="0">
                <a:solidFill>
                  <a:srgbClr val="2200C8"/>
                </a:solidFill>
              </a:rPr>
              <a:t>Codirecteur</a:t>
            </a:r>
            <a:r>
              <a:rPr lang="fr-FR" sz="1600" i="1" dirty="0"/>
              <a:t>, </a:t>
            </a:r>
            <a:r>
              <a:rPr lang="fr-FR" sz="1600" i="1" dirty="0">
                <a:solidFill>
                  <a:srgbClr val="2200C8"/>
                </a:solidFill>
              </a:rPr>
              <a:t>Taux d’encadrement</a:t>
            </a:r>
            <a:r>
              <a:rPr lang="fr-FR" sz="1600" dirty="0"/>
              <a:t>, </a:t>
            </a:r>
            <a:r>
              <a:rPr lang="fr-FR" sz="1600" i="1" dirty="0">
                <a:solidFill>
                  <a:srgbClr val="2200C8"/>
                </a:solidFill>
              </a:rPr>
              <a:t>Secteur disciplinaire</a:t>
            </a:r>
            <a:r>
              <a:rPr lang="fr-FR" sz="1600" dirty="0"/>
              <a:t>, </a:t>
            </a:r>
            <a:r>
              <a:rPr lang="fr-FR" sz="1600" i="1" dirty="0">
                <a:solidFill>
                  <a:srgbClr val="2200C8"/>
                </a:solidFill>
              </a:rPr>
              <a:t>Ecole doctorale</a:t>
            </a:r>
            <a:r>
              <a:rPr lang="fr-FR" sz="1600" i="1" dirty="0"/>
              <a:t>, </a:t>
            </a:r>
            <a:r>
              <a:rPr lang="fr-FR" sz="1600" i="1" dirty="0">
                <a:solidFill>
                  <a:srgbClr val="2200C8"/>
                </a:solidFill>
              </a:rPr>
              <a:t>Formation doctorale</a:t>
            </a:r>
            <a:r>
              <a:rPr lang="fr-FR" sz="1600" dirty="0"/>
              <a:t>, </a:t>
            </a:r>
            <a:r>
              <a:rPr lang="fr-FR" sz="1600" i="1" dirty="0">
                <a:solidFill>
                  <a:srgbClr val="2200C8"/>
                </a:solidFill>
              </a:rPr>
              <a:t>Unité de recherche</a:t>
            </a:r>
            <a:r>
              <a:rPr lang="fr-FR" sz="1600" dirty="0"/>
              <a:t>, </a:t>
            </a:r>
            <a:r>
              <a:rPr lang="fr-FR" sz="1600" i="1" dirty="0">
                <a:solidFill>
                  <a:srgbClr val="2200C8"/>
                </a:solidFill>
              </a:rPr>
              <a:t>Secteurs disciplinaires secondaires</a:t>
            </a:r>
            <a:r>
              <a:rPr lang="fr-FR" sz="1600" dirty="0"/>
              <a:t>, </a:t>
            </a:r>
            <a:r>
              <a:rPr lang="fr-FR" sz="1600" i="1" dirty="0">
                <a:solidFill>
                  <a:srgbClr val="2200C8"/>
                </a:solidFill>
              </a:rPr>
              <a:t>Unités de recherche secondaires</a:t>
            </a:r>
            <a:r>
              <a:rPr lang="fr-FR" sz="1600" dirty="0"/>
              <a:t>, </a:t>
            </a:r>
            <a:r>
              <a:rPr lang="fr-FR" sz="1600" i="1" dirty="0">
                <a:solidFill>
                  <a:srgbClr val="2200C8"/>
                </a:solidFill>
              </a:rPr>
              <a:t>Informations complémentaires</a:t>
            </a:r>
            <a:r>
              <a:rPr lang="fr-FR" sz="1600" i="1" dirty="0"/>
              <a:t>, </a:t>
            </a:r>
            <a:r>
              <a:rPr lang="fr-FR" sz="1600" i="1" dirty="0">
                <a:solidFill>
                  <a:srgbClr val="2200C8"/>
                </a:solidFill>
              </a:rPr>
              <a:t>Témoin Cotutelle</a:t>
            </a:r>
          </a:p>
          <a:p>
            <a:r>
              <a:rPr lang="fr-FR" sz="1600" b="1" dirty="0">
                <a:solidFill>
                  <a:srgbClr val="6D3DFF"/>
                </a:solidFill>
              </a:rPr>
              <a:t>BLOC Interruptions/Suspensions </a:t>
            </a:r>
            <a:r>
              <a:rPr lang="fr-FR" sz="1600" b="1" dirty="0"/>
              <a:t>: </a:t>
            </a:r>
            <a:r>
              <a:rPr lang="fr-FR" sz="1600" i="1" dirty="0">
                <a:solidFill>
                  <a:srgbClr val="2200C8"/>
                </a:solidFill>
              </a:rPr>
              <a:t>Témoin interruption</a:t>
            </a:r>
            <a:r>
              <a:rPr lang="fr-FR" sz="1600" i="1" dirty="0"/>
              <a:t>, </a:t>
            </a:r>
            <a:r>
              <a:rPr lang="fr-FR" sz="1600" i="1" dirty="0">
                <a:solidFill>
                  <a:srgbClr val="2200C8"/>
                </a:solidFill>
              </a:rPr>
              <a:t>Témoin Abandon définitif</a:t>
            </a:r>
            <a:r>
              <a:rPr lang="fr-FR" sz="1600" i="1" dirty="0"/>
              <a:t>, </a:t>
            </a:r>
            <a:r>
              <a:rPr lang="fr-FR" sz="1600" i="1" dirty="0">
                <a:solidFill>
                  <a:srgbClr val="2200C8"/>
                </a:solidFill>
              </a:rPr>
              <a:t>Date d’abandon</a:t>
            </a:r>
            <a:r>
              <a:rPr lang="fr-FR" sz="1600" i="1" dirty="0"/>
              <a:t>, </a:t>
            </a:r>
            <a:r>
              <a:rPr lang="fr-FR" sz="1600" i="1" dirty="0">
                <a:solidFill>
                  <a:srgbClr val="2200C8"/>
                </a:solidFill>
              </a:rPr>
              <a:t>Témoin Transfert départ</a:t>
            </a:r>
            <a:r>
              <a:rPr lang="fr-FR" sz="1600" i="1" dirty="0"/>
              <a:t>,</a:t>
            </a:r>
            <a:r>
              <a:rPr lang="fr-FR" sz="1600" dirty="0"/>
              <a:t> </a:t>
            </a:r>
            <a:r>
              <a:rPr lang="fr-FR" sz="1600" i="1" dirty="0">
                <a:solidFill>
                  <a:srgbClr val="2200C8"/>
                </a:solidFill>
              </a:rPr>
              <a:t>Date de transfert départ</a:t>
            </a:r>
            <a:r>
              <a:rPr lang="fr-FR" sz="1600" i="1" dirty="0"/>
              <a:t>, </a:t>
            </a:r>
            <a:r>
              <a:rPr lang="fr-FR" sz="1600" i="1" dirty="0">
                <a:solidFill>
                  <a:srgbClr val="2200C8"/>
                </a:solidFill>
              </a:rPr>
              <a:t>Témoin Transfert arrivée</a:t>
            </a:r>
            <a:r>
              <a:rPr lang="fr-FR" sz="1600" i="1" dirty="0"/>
              <a:t>, </a:t>
            </a:r>
            <a:r>
              <a:rPr lang="fr-FR" sz="1600" i="1" dirty="0">
                <a:solidFill>
                  <a:srgbClr val="2200C8"/>
                </a:solidFill>
              </a:rPr>
              <a:t>Date début thèse</a:t>
            </a:r>
            <a:r>
              <a:rPr lang="fr-FR" sz="1600" dirty="0"/>
              <a:t>, </a:t>
            </a:r>
            <a:r>
              <a:rPr lang="fr-FR" sz="1600" i="1" dirty="0">
                <a:solidFill>
                  <a:srgbClr val="2200C8"/>
                </a:solidFill>
              </a:rPr>
              <a:t>Etablissement d’origine</a:t>
            </a:r>
            <a:r>
              <a:rPr lang="fr-FR" sz="1600" i="1" dirty="0"/>
              <a:t>, </a:t>
            </a:r>
            <a:r>
              <a:rPr lang="fr-FR" sz="1600" i="1" dirty="0">
                <a:solidFill>
                  <a:srgbClr val="2200C8"/>
                </a:solidFill>
              </a:rPr>
              <a:t>Motif interruption</a:t>
            </a:r>
            <a:r>
              <a:rPr lang="fr-FR" sz="1600" i="1" dirty="0"/>
              <a:t>, </a:t>
            </a:r>
            <a:r>
              <a:rPr lang="fr-FR" sz="1600" i="1" dirty="0">
                <a:solidFill>
                  <a:srgbClr val="2200C8"/>
                </a:solidFill>
              </a:rPr>
              <a:t>Libellé interruption</a:t>
            </a:r>
            <a:r>
              <a:rPr lang="fr-FR" sz="1600" i="1" dirty="0"/>
              <a:t>, </a:t>
            </a:r>
            <a:r>
              <a:rPr lang="fr-FR" sz="1600" i="1" dirty="0">
                <a:solidFill>
                  <a:srgbClr val="2200C8"/>
                </a:solidFill>
              </a:rPr>
              <a:t>Date début</a:t>
            </a:r>
            <a:r>
              <a:rPr lang="fr-FR" sz="1600" i="1" dirty="0"/>
              <a:t>, </a:t>
            </a:r>
            <a:r>
              <a:rPr lang="fr-FR" sz="1600" i="1" dirty="0">
                <a:solidFill>
                  <a:srgbClr val="2200C8"/>
                </a:solidFill>
              </a:rPr>
              <a:t>Date fin</a:t>
            </a:r>
            <a:r>
              <a:rPr lang="fr-FR" sz="1600" dirty="0"/>
              <a:t>, </a:t>
            </a:r>
            <a:r>
              <a:rPr lang="fr-FR" sz="1600" i="1" dirty="0">
                <a:solidFill>
                  <a:srgbClr val="2200C8"/>
                </a:solidFill>
              </a:rPr>
              <a:t>Année début</a:t>
            </a:r>
            <a:r>
              <a:rPr lang="fr-FR" sz="1600" i="1" dirty="0"/>
              <a:t>, </a:t>
            </a:r>
            <a:r>
              <a:rPr lang="fr-FR" sz="1600" i="1" dirty="0">
                <a:solidFill>
                  <a:srgbClr val="2200C8"/>
                </a:solidFill>
              </a:rPr>
              <a:t>Année fin</a:t>
            </a:r>
            <a:r>
              <a:rPr lang="fr-FR" sz="1600" i="1" dirty="0"/>
              <a:t>, </a:t>
            </a:r>
            <a:r>
              <a:rPr lang="fr-FR" sz="1600" i="1" dirty="0">
                <a:solidFill>
                  <a:srgbClr val="2200C8"/>
                </a:solidFill>
              </a:rPr>
              <a:t>Commentaires</a:t>
            </a:r>
            <a:endParaRPr lang="fr-FR" sz="1600" dirty="0">
              <a:solidFill>
                <a:srgbClr val="2200C8"/>
              </a:solidFill>
            </a:endParaRPr>
          </a:p>
          <a:p>
            <a:pPr marL="285750" indent="-285750">
              <a:buFont typeface="Arial" panose="020B0604020202020204" pitchFamily="34" charset="0"/>
              <a:buChar char="•"/>
            </a:pPr>
            <a:endParaRPr lang="fr-FR" dirty="0"/>
          </a:p>
        </p:txBody>
      </p:sp>
      <p:sp>
        <p:nvSpPr>
          <p:cNvPr id="13" name="Espace réservé du contenu 12"/>
          <p:cNvSpPr>
            <a:spLocks noGrp="1"/>
          </p:cNvSpPr>
          <p:nvPr>
            <p:ph sz="half" idx="14"/>
          </p:nvPr>
        </p:nvSpPr>
        <p:spPr>
          <a:xfrm rot="16200000">
            <a:off x="-1151260" y="3927382"/>
            <a:ext cx="3604175" cy="296244"/>
          </a:xfrm>
        </p:spPr>
        <p:txBody>
          <a:bodyPr>
            <a:normAutofit fontScale="70000" lnSpcReduction="20000"/>
          </a:bodyPr>
          <a:lstStyle/>
          <a:p>
            <a:r>
              <a:rPr lang="fr-FR" dirty="0"/>
              <a:t>Présentation du module 3e cycle d’Apogée</a:t>
            </a:r>
          </a:p>
        </p:txBody>
      </p:sp>
      <p:pic>
        <p:nvPicPr>
          <p:cNvPr id="8" name="Image 7">
            <a:extLst>
              <a:ext uri="{FF2B5EF4-FFF2-40B4-BE49-F238E27FC236}">
                <a16:creationId xmlns="" xmlns:a16="http://schemas.microsoft.com/office/drawing/2014/main" id="{4FB8886D-7C03-4C0E-A759-6C2D262F0762}"/>
              </a:ext>
            </a:extLst>
          </p:cNvPr>
          <p:cNvPicPr>
            <a:picLocks noChangeAspect="1"/>
          </p:cNvPicPr>
          <p:nvPr/>
        </p:nvPicPr>
        <p:blipFill>
          <a:blip r:embed="rId3"/>
          <a:stretch>
            <a:fillRect/>
          </a:stretch>
        </p:blipFill>
        <p:spPr>
          <a:xfrm>
            <a:off x="7539135" y="2019719"/>
            <a:ext cx="4538857" cy="3941762"/>
          </a:xfrm>
          <a:prstGeom prst="rect">
            <a:avLst/>
          </a:prstGeom>
        </p:spPr>
      </p:pic>
    </p:spTree>
    <p:extLst>
      <p:ext uri="{BB962C8B-B14F-4D97-AF65-F5344CB8AC3E}">
        <p14:creationId xmlns:p14="http://schemas.microsoft.com/office/powerpoint/2010/main" val="2180024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12"/>
          </p:nvPr>
        </p:nvSpPr>
        <p:spPr/>
        <p:txBody>
          <a:bodyPr/>
          <a:lstStyle/>
          <a:p>
            <a:fld id="{3EC42CCE-B077-441A-A648-C04F02215192}" type="slidenum">
              <a:rPr lang="fr-FR" smtClean="0"/>
              <a:pPr/>
              <a:t>18</a:t>
            </a:fld>
            <a:endParaRPr lang="fr-FR" dirty="0"/>
          </a:p>
        </p:txBody>
      </p:sp>
      <p:sp>
        <p:nvSpPr>
          <p:cNvPr id="5" name="Espace réservé du contenu 4"/>
          <p:cNvSpPr>
            <a:spLocks noGrp="1"/>
          </p:cNvSpPr>
          <p:nvPr>
            <p:ph sz="half" idx="15"/>
          </p:nvPr>
        </p:nvSpPr>
        <p:spPr/>
        <p:txBody>
          <a:bodyPr>
            <a:normAutofit lnSpcReduction="10000"/>
          </a:bodyPr>
          <a:lstStyle/>
          <a:p>
            <a:r>
              <a:rPr lang="fr-FR" dirty="0"/>
              <a:t>4</a:t>
            </a:r>
          </a:p>
        </p:txBody>
      </p:sp>
      <p:sp>
        <p:nvSpPr>
          <p:cNvPr id="6" name="Titre 5"/>
          <p:cNvSpPr>
            <a:spLocks noGrp="1"/>
          </p:cNvSpPr>
          <p:nvPr>
            <p:ph type="title"/>
          </p:nvPr>
        </p:nvSpPr>
        <p:spPr/>
        <p:txBody>
          <a:bodyPr/>
          <a:lstStyle/>
          <a:p>
            <a:r>
              <a:rPr lang="fr-FR" dirty="0"/>
              <a:t>Etapes composant le cursus du doctorant</a:t>
            </a:r>
            <a:br>
              <a:rPr lang="fr-FR" dirty="0"/>
            </a:br>
            <a:r>
              <a:rPr lang="fr-FR" sz="2800" dirty="0"/>
              <a:t>Enregistrement et interruption de la thèse/travaux</a:t>
            </a:r>
          </a:p>
        </p:txBody>
      </p:sp>
      <p:sp>
        <p:nvSpPr>
          <p:cNvPr id="7" name="Espace réservé du texte 6"/>
          <p:cNvSpPr>
            <a:spLocks noGrp="1"/>
          </p:cNvSpPr>
          <p:nvPr>
            <p:ph type="body" sz="quarter" idx="16"/>
          </p:nvPr>
        </p:nvSpPr>
        <p:spPr>
          <a:xfrm>
            <a:off x="1706146" y="1683632"/>
            <a:ext cx="5832989" cy="4982984"/>
          </a:xfrm>
        </p:spPr>
        <p:txBody>
          <a:bodyPr/>
          <a:lstStyle/>
          <a:p>
            <a:pPr marL="342900" indent="-228600">
              <a:spcBef>
                <a:spcPts val="500"/>
              </a:spcBef>
              <a:buFont typeface="Arial" panose="020B0604020202020204" pitchFamily="34" charset="0"/>
              <a:buChar char="•"/>
            </a:pPr>
            <a:r>
              <a:rPr lang="fr-FR" sz="2200" dirty="0">
                <a:solidFill>
                  <a:srgbClr val="6D3DFF"/>
                </a:solidFill>
              </a:rPr>
              <a:t>Les boutons :</a:t>
            </a:r>
          </a:p>
          <a:p>
            <a:pPr lvl="0"/>
            <a:r>
              <a:rPr lang="fr-FR" b="1" dirty="0">
                <a:solidFill>
                  <a:srgbClr val="6D3DFF"/>
                </a:solidFill>
              </a:rPr>
              <a:t>[Rechercher étudiant]</a:t>
            </a:r>
            <a:r>
              <a:rPr lang="fr-FR" dirty="0">
                <a:solidFill>
                  <a:srgbClr val="6D3DFF"/>
                </a:solidFill>
              </a:rPr>
              <a:t> </a:t>
            </a:r>
            <a:r>
              <a:rPr lang="fr-FR" dirty="0"/>
              <a:t>accès à la conversation de "</a:t>
            </a:r>
            <a:r>
              <a:rPr lang="fr-FR" dirty="0">
                <a:solidFill>
                  <a:srgbClr val="2200C8"/>
                </a:solidFill>
              </a:rPr>
              <a:t>Recherche d'un étudiant</a:t>
            </a:r>
            <a:r>
              <a:rPr lang="fr-FR" dirty="0"/>
              <a:t>".</a:t>
            </a:r>
          </a:p>
          <a:p>
            <a:pPr lvl="0"/>
            <a:r>
              <a:rPr lang="fr-FR" b="1" dirty="0">
                <a:solidFill>
                  <a:srgbClr val="6D3DFF"/>
                </a:solidFill>
              </a:rPr>
              <a:t>[Rechercher thèse] </a:t>
            </a:r>
            <a:r>
              <a:rPr lang="fr-FR" dirty="0"/>
              <a:t>accès à la conversation de "</a:t>
            </a:r>
            <a:r>
              <a:rPr lang="fr-FR" dirty="0">
                <a:solidFill>
                  <a:srgbClr val="2200C8"/>
                </a:solidFill>
              </a:rPr>
              <a:t>Recherche des étudiants en thèse, H.D.R. ou D.R.T. </a:t>
            </a:r>
            <a:r>
              <a:rPr lang="fr-FR" dirty="0"/>
              <a:t>".</a:t>
            </a:r>
          </a:p>
          <a:p>
            <a:pPr lvl="0"/>
            <a:r>
              <a:rPr lang="fr-FR" b="1" dirty="0">
                <a:solidFill>
                  <a:srgbClr val="6D3DFF"/>
                </a:solidFill>
              </a:rPr>
              <a:t>[Créer membre extérieur] </a:t>
            </a:r>
            <a:r>
              <a:rPr lang="fr-FR" dirty="0"/>
              <a:t>accès à la conversation " </a:t>
            </a:r>
            <a:r>
              <a:rPr lang="fr-FR" dirty="0">
                <a:solidFill>
                  <a:srgbClr val="2200C8"/>
                </a:solidFill>
              </a:rPr>
              <a:t>Personnel</a:t>
            </a:r>
            <a:r>
              <a:rPr lang="fr-FR" dirty="0"/>
              <a:t> " du référentiel afin de pouvoir créer/modifier des membres EXTERNES uniquement. </a:t>
            </a:r>
          </a:p>
          <a:p>
            <a:pPr lvl="0"/>
            <a:r>
              <a:rPr lang="fr-FR" b="1" dirty="0">
                <a:solidFill>
                  <a:srgbClr val="6D3DFF"/>
                </a:solidFill>
              </a:rPr>
              <a:t>[Unité extérieure] </a:t>
            </a:r>
            <a:r>
              <a:rPr lang="fr-FR" dirty="0"/>
              <a:t>accès à la conversation " </a:t>
            </a:r>
            <a:r>
              <a:rPr lang="fr-FR" dirty="0">
                <a:solidFill>
                  <a:srgbClr val="2200C8"/>
                </a:solidFill>
              </a:rPr>
              <a:t>Unité de recherche </a:t>
            </a:r>
            <a:r>
              <a:rPr lang="fr-FR" dirty="0"/>
              <a:t>" du référentiel Enseignement/Thèse, H.D.R., D.R.T. afin de pouvoir créer/modifier des unités de recherche EXTERIEURES uniquement. </a:t>
            </a:r>
          </a:p>
          <a:p>
            <a:pPr lvl="0"/>
            <a:r>
              <a:rPr lang="fr-FR" b="1" dirty="0">
                <a:solidFill>
                  <a:srgbClr val="6D3DFF"/>
                </a:solidFill>
              </a:rPr>
              <a:t>[Financement] </a:t>
            </a:r>
            <a:r>
              <a:rPr lang="fr-FR" dirty="0"/>
              <a:t>accès à la conversation " </a:t>
            </a:r>
            <a:r>
              <a:rPr lang="fr-FR" dirty="0">
                <a:solidFill>
                  <a:srgbClr val="2200C8"/>
                </a:solidFill>
              </a:rPr>
              <a:t>Financement</a:t>
            </a:r>
            <a:r>
              <a:rPr lang="fr-FR" dirty="0"/>
              <a:t> ". Il n’est accessible que dans le contexte d’une thèse. </a:t>
            </a:r>
          </a:p>
          <a:p>
            <a:pPr lvl="0"/>
            <a:r>
              <a:rPr lang="fr-FR" b="1" dirty="0">
                <a:solidFill>
                  <a:srgbClr val="6D3DFF"/>
                </a:solidFill>
              </a:rPr>
              <a:t>[Cotutelle] </a:t>
            </a:r>
            <a:r>
              <a:rPr lang="fr-FR" dirty="0"/>
              <a:t>accès à la conversation " </a:t>
            </a:r>
            <a:r>
              <a:rPr lang="fr-FR" dirty="0">
                <a:solidFill>
                  <a:srgbClr val="2200C8"/>
                </a:solidFill>
              </a:rPr>
              <a:t>Cotutelle</a:t>
            </a:r>
            <a:r>
              <a:rPr lang="fr-FR" dirty="0"/>
              <a:t> ". Il est accessible uniquement si le témoin Cotutelle est coché. </a:t>
            </a:r>
          </a:p>
          <a:p>
            <a:pPr lvl="0"/>
            <a:r>
              <a:rPr lang="fr-FR" b="1" dirty="0">
                <a:solidFill>
                  <a:srgbClr val="6D3DFF"/>
                </a:solidFill>
              </a:rPr>
              <a:t>[Titre d’accès] </a:t>
            </a:r>
            <a:r>
              <a:rPr lang="fr-FR" dirty="0"/>
              <a:t>accès à la conversation " </a:t>
            </a:r>
            <a:r>
              <a:rPr lang="fr-FR" dirty="0">
                <a:solidFill>
                  <a:srgbClr val="2200C8"/>
                </a:solidFill>
              </a:rPr>
              <a:t>Titre d’accès </a:t>
            </a:r>
            <a:r>
              <a:rPr lang="fr-FR" dirty="0"/>
              <a:t>". Il est accessible uniquement dans le contexte d’une thèse. </a:t>
            </a:r>
          </a:p>
          <a:p>
            <a:pPr lvl="0"/>
            <a:r>
              <a:rPr lang="fr-FR" b="1" dirty="0">
                <a:solidFill>
                  <a:srgbClr val="6D3DFF"/>
                </a:solidFill>
              </a:rPr>
              <a:t>[Organisation soutenance] </a:t>
            </a:r>
            <a:r>
              <a:rPr lang="fr-FR" dirty="0"/>
              <a:t>accès à la conversation " </a:t>
            </a:r>
            <a:r>
              <a:rPr lang="fr-FR" dirty="0">
                <a:solidFill>
                  <a:srgbClr val="2200C8"/>
                </a:solidFill>
              </a:rPr>
              <a:t>Organisation et résultat de soutenance </a:t>
            </a:r>
            <a:r>
              <a:rPr lang="fr-FR" dirty="0"/>
              <a:t>".</a:t>
            </a:r>
          </a:p>
        </p:txBody>
      </p:sp>
      <p:sp>
        <p:nvSpPr>
          <p:cNvPr id="13" name="Espace réservé du contenu 12"/>
          <p:cNvSpPr>
            <a:spLocks noGrp="1"/>
          </p:cNvSpPr>
          <p:nvPr>
            <p:ph sz="half" idx="14"/>
          </p:nvPr>
        </p:nvSpPr>
        <p:spPr>
          <a:xfrm rot="16200000">
            <a:off x="-1151260" y="3927382"/>
            <a:ext cx="3604175" cy="296244"/>
          </a:xfrm>
        </p:spPr>
        <p:txBody>
          <a:bodyPr>
            <a:normAutofit fontScale="70000" lnSpcReduction="20000"/>
          </a:bodyPr>
          <a:lstStyle/>
          <a:p>
            <a:r>
              <a:rPr lang="fr-FR" dirty="0"/>
              <a:t>Présentation du module 3e cycle d’Apogée</a:t>
            </a:r>
          </a:p>
        </p:txBody>
      </p:sp>
      <p:pic>
        <p:nvPicPr>
          <p:cNvPr id="9" name="Image 8">
            <a:extLst>
              <a:ext uri="{FF2B5EF4-FFF2-40B4-BE49-F238E27FC236}">
                <a16:creationId xmlns="" xmlns:a16="http://schemas.microsoft.com/office/drawing/2014/main" id="{889246E6-4551-4AED-A3F3-632101E0EB44}"/>
              </a:ext>
            </a:extLst>
          </p:cNvPr>
          <p:cNvPicPr>
            <a:picLocks noChangeAspect="1"/>
          </p:cNvPicPr>
          <p:nvPr/>
        </p:nvPicPr>
        <p:blipFill>
          <a:blip r:embed="rId3"/>
          <a:stretch>
            <a:fillRect/>
          </a:stretch>
        </p:blipFill>
        <p:spPr>
          <a:xfrm>
            <a:off x="7539135" y="2019719"/>
            <a:ext cx="4538857" cy="3941762"/>
          </a:xfrm>
          <a:prstGeom prst="rect">
            <a:avLst/>
          </a:prstGeom>
        </p:spPr>
      </p:pic>
    </p:spTree>
    <p:extLst>
      <p:ext uri="{BB962C8B-B14F-4D97-AF65-F5344CB8AC3E}">
        <p14:creationId xmlns:p14="http://schemas.microsoft.com/office/powerpoint/2010/main" val="1283793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12"/>
          </p:nvPr>
        </p:nvSpPr>
        <p:spPr/>
        <p:txBody>
          <a:bodyPr/>
          <a:lstStyle/>
          <a:p>
            <a:fld id="{3EC42CCE-B077-441A-A648-C04F02215192}" type="slidenum">
              <a:rPr lang="fr-FR" smtClean="0"/>
              <a:pPr/>
              <a:t>19</a:t>
            </a:fld>
            <a:endParaRPr lang="fr-FR" dirty="0"/>
          </a:p>
        </p:txBody>
      </p:sp>
      <p:sp>
        <p:nvSpPr>
          <p:cNvPr id="5" name="Espace réservé du contenu 4"/>
          <p:cNvSpPr>
            <a:spLocks noGrp="1"/>
          </p:cNvSpPr>
          <p:nvPr>
            <p:ph sz="half" idx="15"/>
          </p:nvPr>
        </p:nvSpPr>
        <p:spPr/>
        <p:txBody>
          <a:bodyPr>
            <a:normAutofit lnSpcReduction="10000"/>
          </a:bodyPr>
          <a:lstStyle/>
          <a:p>
            <a:r>
              <a:rPr lang="fr-FR" dirty="0"/>
              <a:t>4</a:t>
            </a:r>
          </a:p>
        </p:txBody>
      </p:sp>
      <p:sp>
        <p:nvSpPr>
          <p:cNvPr id="6" name="Titre 5"/>
          <p:cNvSpPr>
            <a:spLocks noGrp="1"/>
          </p:cNvSpPr>
          <p:nvPr>
            <p:ph type="title"/>
          </p:nvPr>
        </p:nvSpPr>
        <p:spPr/>
        <p:txBody>
          <a:bodyPr/>
          <a:lstStyle/>
          <a:p>
            <a:r>
              <a:rPr lang="fr-FR" dirty="0"/>
              <a:t>Etapes composant le cursus du doctorant</a:t>
            </a:r>
            <a:br>
              <a:rPr lang="fr-FR" dirty="0"/>
            </a:br>
            <a:r>
              <a:rPr lang="fr-FR" sz="2800" dirty="0"/>
              <a:t>Financement</a:t>
            </a:r>
          </a:p>
        </p:txBody>
      </p:sp>
      <p:sp>
        <p:nvSpPr>
          <p:cNvPr id="7" name="Espace réservé du texte 6"/>
          <p:cNvSpPr>
            <a:spLocks noGrp="1"/>
          </p:cNvSpPr>
          <p:nvPr>
            <p:ph type="body" sz="quarter" idx="16"/>
          </p:nvPr>
        </p:nvSpPr>
        <p:spPr>
          <a:xfrm>
            <a:off x="1706146" y="1683632"/>
            <a:ext cx="9299022" cy="4982984"/>
          </a:xfrm>
        </p:spPr>
        <p:txBody>
          <a:bodyPr/>
          <a:lstStyle/>
          <a:p>
            <a:pPr lvl="0"/>
            <a:r>
              <a:rPr lang="fr-FR" b="1" i="1" dirty="0">
                <a:solidFill>
                  <a:srgbClr val="2200C8"/>
                </a:solidFill>
              </a:rPr>
              <a:t>Année </a:t>
            </a:r>
            <a:r>
              <a:rPr lang="fr-FR" b="1" i="1" dirty="0" err="1">
                <a:solidFill>
                  <a:srgbClr val="2200C8"/>
                </a:solidFill>
              </a:rPr>
              <a:t>univ</a:t>
            </a:r>
            <a:r>
              <a:rPr lang="fr-FR" b="1" i="1" dirty="0">
                <a:solidFill>
                  <a:srgbClr val="2200C8"/>
                </a:solidFill>
              </a:rPr>
              <a:t>.</a:t>
            </a:r>
            <a:r>
              <a:rPr lang="fr-FR" dirty="0">
                <a:solidFill>
                  <a:srgbClr val="2200C8"/>
                </a:solidFill>
              </a:rPr>
              <a:t> </a:t>
            </a:r>
            <a:r>
              <a:rPr lang="fr-FR" dirty="0"/>
              <a:t>: Année universitaire au format AAAA. L’année de fin n’est pas modifiable et est initialisée avec la valeur : année de début +1.</a:t>
            </a:r>
          </a:p>
          <a:p>
            <a:pPr lvl="0"/>
            <a:r>
              <a:rPr lang="fr-FR" b="1" i="1" dirty="0">
                <a:solidFill>
                  <a:srgbClr val="2200C8"/>
                </a:solidFill>
              </a:rPr>
              <a:t>Type de financement</a:t>
            </a:r>
            <a:r>
              <a:rPr lang="fr-FR" b="1" i="1" dirty="0"/>
              <a:t> : </a:t>
            </a:r>
            <a:r>
              <a:rPr lang="fr-FR" dirty="0"/>
              <a:t>Ce champ est obligatoire.</a:t>
            </a:r>
            <a:r>
              <a:rPr lang="fr-FR" b="1" i="1" dirty="0"/>
              <a:t> </a:t>
            </a:r>
            <a:r>
              <a:rPr lang="fr-FR" dirty="0"/>
              <a:t>Le code du type de financement est un code à saisir directement ou à choisir dans une liste de valeur (F9) </a:t>
            </a:r>
          </a:p>
          <a:p>
            <a:pPr lvl="0"/>
            <a:r>
              <a:rPr lang="fr-FR" b="1" i="1" dirty="0">
                <a:solidFill>
                  <a:srgbClr val="2200C8"/>
                </a:solidFill>
              </a:rPr>
              <a:t>Origine de financement</a:t>
            </a:r>
            <a:r>
              <a:rPr lang="fr-FR" b="1" i="1" dirty="0"/>
              <a:t> : </a:t>
            </a:r>
            <a:r>
              <a:rPr lang="fr-FR" dirty="0"/>
              <a:t>Ce champ est facultatif, </a:t>
            </a:r>
            <a:r>
              <a:rPr lang="fr-FR" b="1" i="1" dirty="0">
                <a:solidFill>
                  <a:srgbClr val="2200C8"/>
                </a:solidFill>
              </a:rPr>
              <a:t>Complément origine </a:t>
            </a:r>
            <a:r>
              <a:rPr lang="fr-FR" b="1" i="1" dirty="0"/>
              <a:t>: </a:t>
            </a:r>
            <a:r>
              <a:rPr lang="fr-FR" dirty="0"/>
              <a:t>Ce champ est facultatif.</a:t>
            </a:r>
            <a:r>
              <a:rPr lang="fr-FR" b="1" i="1" dirty="0"/>
              <a:t> </a:t>
            </a:r>
            <a:r>
              <a:rPr lang="fr-FR" dirty="0"/>
              <a:t>La saisie est libre.</a:t>
            </a:r>
          </a:p>
          <a:p>
            <a:pPr lvl="0"/>
            <a:r>
              <a:rPr lang="fr-FR" b="1" i="1" dirty="0">
                <a:solidFill>
                  <a:srgbClr val="2200C8"/>
                </a:solidFill>
              </a:rPr>
              <a:t>Quotité</a:t>
            </a:r>
            <a:r>
              <a:rPr lang="fr-FR" b="1" i="1" dirty="0"/>
              <a:t> : </a:t>
            </a:r>
            <a:r>
              <a:rPr lang="fr-FR" dirty="0"/>
              <a:t>Ce champ est facultatif et permet de préciser si le financement de la thèse du doctorant couvre une activité à temps plein, à temps partiel ou à une quotité définie par un pourcentage.</a:t>
            </a:r>
          </a:p>
          <a:p>
            <a:pPr lvl="0"/>
            <a:r>
              <a:rPr lang="fr-FR" b="1" i="1" dirty="0">
                <a:solidFill>
                  <a:srgbClr val="2200C8"/>
                </a:solidFill>
              </a:rPr>
              <a:t>Date de début</a:t>
            </a:r>
            <a:r>
              <a:rPr lang="fr-FR" b="1" i="1" dirty="0"/>
              <a:t> : </a:t>
            </a:r>
            <a:r>
              <a:rPr lang="fr-FR" dirty="0"/>
              <a:t>Ce champ est facultatif et est au format date : JJ/MM/AAAA, </a:t>
            </a:r>
            <a:r>
              <a:rPr lang="fr-FR" b="1" i="1" dirty="0">
                <a:solidFill>
                  <a:srgbClr val="2200C8"/>
                </a:solidFill>
              </a:rPr>
              <a:t>Date de fin</a:t>
            </a:r>
            <a:r>
              <a:rPr lang="fr-FR" b="1" i="1" dirty="0"/>
              <a:t> : </a:t>
            </a:r>
            <a:r>
              <a:rPr lang="fr-FR" dirty="0"/>
              <a:t>Ce champ est facultatif et est au format date : JJ/MM/AAAA</a:t>
            </a:r>
          </a:p>
          <a:p>
            <a:pPr lvl="0"/>
            <a:r>
              <a:rPr lang="fr-FR" b="1" i="1" dirty="0">
                <a:solidFill>
                  <a:srgbClr val="2200C8"/>
                </a:solidFill>
              </a:rPr>
              <a:t>Service complémentaire</a:t>
            </a:r>
            <a:r>
              <a:rPr lang="fr-FR" b="1" i="1" dirty="0"/>
              <a:t> : </a:t>
            </a:r>
            <a:r>
              <a:rPr lang="fr-FR" dirty="0"/>
              <a:t>Pendant la préparation de sa thèse, le doctorant peut exercer une activité complémentaire (activité d’enseignement, mission d’expertise de doctorant conseil, etc…). Ce champ</a:t>
            </a:r>
            <a:r>
              <a:rPr lang="fr-FR" b="1" i="1" dirty="0"/>
              <a:t> </a:t>
            </a:r>
            <a:r>
              <a:rPr lang="fr-FR" dirty="0"/>
              <a:t>est facultatif, </a:t>
            </a:r>
            <a:r>
              <a:rPr lang="fr-FR" b="1" i="1" dirty="0">
                <a:solidFill>
                  <a:srgbClr val="2200C8"/>
                </a:solidFill>
              </a:rPr>
              <a:t>Lieu</a:t>
            </a:r>
            <a:r>
              <a:rPr lang="fr-FR" b="1" i="1" dirty="0"/>
              <a:t> : </a:t>
            </a:r>
            <a:r>
              <a:rPr lang="fr-FR" dirty="0"/>
              <a:t>Ce champ</a:t>
            </a:r>
            <a:r>
              <a:rPr lang="fr-FR" b="1" i="1" dirty="0"/>
              <a:t> </a:t>
            </a:r>
            <a:r>
              <a:rPr lang="fr-FR" dirty="0"/>
              <a:t>est facultatif et en saisie libre.</a:t>
            </a:r>
          </a:p>
          <a:p>
            <a:pPr lvl="0"/>
            <a:endParaRPr lang="fr-FR" dirty="0"/>
          </a:p>
        </p:txBody>
      </p:sp>
      <p:sp>
        <p:nvSpPr>
          <p:cNvPr id="13" name="Espace réservé du contenu 12"/>
          <p:cNvSpPr>
            <a:spLocks noGrp="1"/>
          </p:cNvSpPr>
          <p:nvPr>
            <p:ph sz="half" idx="14"/>
          </p:nvPr>
        </p:nvSpPr>
        <p:spPr>
          <a:xfrm rot="16200000">
            <a:off x="-1151260" y="3927382"/>
            <a:ext cx="3604175" cy="296244"/>
          </a:xfrm>
        </p:spPr>
        <p:txBody>
          <a:bodyPr>
            <a:normAutofit fontScale="70000" lnSpcReduction="20000"/>
          </a:bodyPr>
          <a:lstStyle/>
          <a:p>
            <a:r>
              <a:rPr lang="fr-FR" dirty="0"/>
              <a:t>Présentation du module 3e cycle d’Apogée</a:t>
            </a:r>
          </a:p>
        </p:txBody>
      </p:sp>
      <p:pic>
        <p:nvPicPr>
          <p:cNvPr id="8" name="Image 7">
            <a:extLst>
              <a:ext uri="{FF2B5EF4-FFF2-40B4-BE49-F238E27FC236}">
                <a16:creationId xmlns="" xmlns:a16="http://schemas.microsoft.com/office/drawing/2014/main" id="{215D23B2-2963-4A5E-B922-BC868D9F413B}"/>
              </a:ext>
            </a:extLst>
          </p:cNvPr>
          <p:cNvPicPr>
            <a:picLocks noChangeAspect="1"/>
          </p:cNvPicPr>
          <p:nvPr/>
        </p:nvPicPr>
        <p:blipFill rotWithShape="1">
          <a:blip r:embed="rId3"/>
          <a:srcRect b="11868"/>
          <a:stretch/>
        </p:blipFill>
        <p:spPr>
          <a:xfrm>
            <a:off x="2628830" y="4654796"/>
            <a:ext cx="7942285" cy="1610549"/>
          </a:xfrm>
          <a:prstGeom prst="rect">
            <a:avLst/>
          </a:prstGeom>
        </p:spPr>
      </p:pic>
    </p:spTree>
    <p:extLst>
      <p:ext uri="{BB962C8B-B14F-4D97-AF65-F5344CB8AC3E}">
        <p14:creationId xmlns:p14="http://schemas.microsoft.com/office/powerpoint/2010/main" val="357168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35319" y="558086"/>
            <a:ext cx="5790373" cy="2387600"/>
          </a:xfrm>
        </p:spPr>
        <p:txBody>
          <a:bodyPr>
            <a:noAutofit/>
          </a:bodyPr>
          <a:lstStyle/>
          <a:p>
            <a:r>
              <a:rPr lang="fr-FR" sz="4400" dirty="0"/>
              <a:t>De la gestion des thèses sur APOGEE au transfert vers STEP ou STAR</a:t>
            </a:r>
          </a:p>
        </p:txBody>
      </p:sp>
      <p:sp>
        <p:nvSpPr>
          <p:cNvPr id="3" name="Sous-titre 2"/>
          <p:cNvSpPr>
            <a:spLocks noGrp="1"/>
          </p:cNvSpPr>
          <p:nvPr>
            <p:ph type="subTitle" idx="1"/>
          </p:nvPr>
        </p:nvSpPr>
        <p:spPr/>
        <p:txBody>
          <a:bodyPr/>
          <a:lstStyle/>
          <a:p>
            <a:r>
              <a:rPr lang="fr-FR" dirty="0"/>
              <a:t>13 février 2025</a:t>
            </a:r>
          </a:p>
          <a:p>
            <a:r>
              <a:rPr lang="fr-FR" dirty="0"/>
              <a:t>Webinaire ABES</a:t>
            </a:r>
          </a:p>
        </p:txBody>
      </p:sp>
    </p:spTree>
    <p:extLst>
      <p:ext uri="{BB962C8B-B14F-4D97-AF65-F5344CB8AC3E}">
        <p14:creationId xmlns:p14="http://schemas.microsoft.com/office/powerpoint/2010/main" val="197346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12"/>
          </p:nvPr>
        </p:nvSpPr>
        <p:spPr/>
        <p:txBody>
          <a:bodyPr/>
          <a:lstStyle/>
          <a:p>
            <a:fld id="{3EC42CCE-B077-441A-A648-C04F02215192}" type="slidenum">
              <a:rPr lang="fr-FR" smtClean="0"/>
              <a:pPr/>
              <a:t>20</a:t>
            </a:fld>
            <a:endParaRPr lang="fr-FR" dirty="0"/>
          </a:p>
        </p:txBody>
      </p:sp>
      <p:sp>
        <p:nvSpPr>
          <p:cNvPr id="5" name="Espace réservé du contenu 4"/>
          <p:cNvSpPr>
            <a:spLocks noGrp="1"/>
          </p:cNvSpPr>
          <p:nvPr>
            <p:ph sz="half" idx="15"/>
          </p:nvPr>
        </p:nvSpPr>
        <p:spPr/>
        <p:txBody>
          <a:bodyPr>
            <a:normAutofit lnSpcReduction="10000"/>
          </a:bodyPr>
          <a:lstStyle/>
          <a:p>
            <a:r>
              <a:rPr lang="fr-FR" dirty="0"/>
              <a:t>4</a:t>
            </a:r>
          </a:p>
        </p:txBody>
      </p:sp>
      <p:sp>
        <p:nvSpPr>
          <p:cNvPr id="6" name="Titre 5"/>
          <p:cNvSpPr>
            <a:spLocks noGrp="1"/>
          </p:cNvSpPr>
          <p:nvPr>
            <p:ph type="title"/>
          </p:nvPr>
        </p:nvSpPr>
        <p:spPr/>
        <p:txBody>
          <a:bodyPr/>
          <a:lstStyle/>
          <a:p>
            <a:r>
              <a:rPr lang="fr-FR" dirty="0"/>
              <a:t>Etapes composant le cursus du doctorant</a:t>
            </a:r>
            <a:br>
              <a:rPr lang="fr-FR" dirty="0"/>
            </a:br>
            <a:r>
              <a:rPr lang="fr-FR" sz="2800" dirty="0"/>
              <a:t>Cotutelle</a:t>
            </a:r>
          </a:p>
        </p:txBody>
      </p:sp>
      <p:sp>
        <p:nvSpPr>
          <p:cNvPr id="7" name="Espace réservé du texte 6"/>
          <p:cNvSpPr>
            <a:spLocks noGrp="1"/>
          </p:cNvSpPr>
          <p:nvPr>
            <p:ph type="body" sz="quarter" idx="16"/>
          </p:nvPr>
        </p:nvSpPr>
        <p:spPr>
          <a:xfrm>
            <a:off x="1706146" y="1683632"/>
            <a:ext cx="9299022" cy="4982984"/>
          </a:xfrm>
        </p:spPr>
        <p:txBody>
          <a:bodyPr/>
          <a:lstStyle/>
          <a:p>
            <a:pPr lvl="0"/>
            <a:r>
              <a:rPr lang="fr-FR" b="1" i="1" dirty="0">
                <a:solidFill>
                  <a:srgbClr val="2200C8"/>
                </a:solidFill>
              </a:rPr>
              <a:t>Descriptif cotutelle</a:t>
            </a:r>
            <a:r>
              <a:rPr lang="fr-FR" dirty="0"/>
              <a:t> : Information associée à la cotutelle. Ce champ est facultatif et en saisie libre.</a:t>
            </a:r>
          </a:p>
          <a:p>
            <a:pPr lvl="0"/>
            <a:r>
              <a:rPr lang="fr-FR" b="1" i="1" dirty="0">
                <a:solidFill>
                  <a:srgbClr val="2200C8"/>
                </a:solidFill>
              </a:rPr>
              <a:t>Code Pays</a:t>
            </a:r>
            <a:r>
              <a:rPr lang="fr-FR" b="1" i="1" dirty="0"/>
              <a:t> : </a:t>
            </a:r>
            <a:r>
              <a:rPr lang="fr-FR" dirty="0"/>
              <a:t>Pays de l’établissement de cotutelle (valeur INSEE).</a:t>
            </a:r>
            <a:r>
              <a:rPr lang="fr-FR" b="1" i="1" dirty="0"/>
              <a:t> </a:t>
            </a:r>
            <a:r>
              <a:rPr lang="fr-FR" dirty="0"/>
              <a:t>Ce champ</a:t>
            </a:r>
            <a:r>
              <a:rPr lang="fr-FR" b="1" i="1" dirty="0"/>
              <a:t> </a:t>
            </a:r>
            <a:r>
              <a:rPr lang="fr-FR" dirty="0"/>
              <a:t>est facultatif</a:t>
            </a:r>
          </a:p>
          <a:p>
            <a:pPr lvl="0"/>
            <a:r>
              <a:rPr lang="fr-FR" b="1" i="1" dirty="0">
                <a:solidFill>
                  <a:srgbClr val="2200C8"/>
                </a:solidFill>
              </a:rPr>
              <a:t>Etablissement étranger de cotutelle</a:t>
            </a:r>
            <a:r>
              <a:rPr lang="fr-FR" dirty="0">
                <a:solidFill>
                  <a:srgbClr val="2200C8"/>
                </a:solidFill>
              </a:rPr>
              <a:t> </a:t>
            </a:r>
            <a:r>
              <a:rPr lang="fr-FR" dirty="0"/>
              <a:t>: Etablissement de soutenance pour thèse en cotutelle.</a:t>
            </a:r>
            <a:r>
              <a:rPr lang="fr-FR" b="1" i="1" dirty="0"/>
              <a:t> </a:t>
            </a:r>
            <a:r>
              <a:rPr lang="fr-FR" dirty="0"/>
              <a:t>Ce champ</a:t>
            </a:r>
            <a:r>
              <a:rPr lang="fr-FR" b="1" i="1" dirty="0"/>
              <a:t> </a:t>
            </a:r>
            <a:r>
              <a:rPr lang="fr-FR" dirty="0"/>
              <a:t>est facultatif. </a:t>
            </a:r>
          </a:p>
          <a:p>
            <a:pPr lvl="0"/>
            <a:r>
              <a:rPr lang="fr-FR" b="1" i="1" dirty="0">
                <a:solidFill>
                  <a:srgbClr val="2200C8"/>
                </a:solidFill>
              </a:rPr>
              <a:t>Date de signature de la convention </a:t>
            </a:r>
            <a:r>
              <a:rPr lang="fr-FR" dirty="0"/>
              <a:t>: Ce champ est au format date : JJ/MM/AAAA. Il est facultatif.</a:t>
            </a:r>
          </a:p>
          <a:p>
            <a:pPr lvl="0"/>
            <a:r>
              <a:rPr lang="fr-FR" b="1" i="1" dirty="0">
                <a:solidFill>
                  <a:srgbClr val="2200C8"/>
                </a:solidFill>
              </a:rPr>
              <a:t>Présence d’un avenant</a:t>
            </a:r>
            <a:r>
              <a:rPr lang="fr-FR" dirty="0">
                <a:solidFill>
                  <a:srgbClr val="2200C8"/>
                </a:solidFill>
              </a:rPr>
              <a:t> </a:t>
            </a:r>
            <a:r>
              <a:rPr lang="fr-FR" dirty="0"/>
              <a:t>: Témoin indiquant la présence d’un avenant.</a:t>
            </a:r>
          </a:p>
          <a:p>
            <a:pPr lvl="0"/>
            <a:r>
              <a:rPr lang="fr-FR" b="1" i="1" dirty="0">
                <a:solidFill>
                  <a:srgbClr val="2200C8"/>
                </a:solidFill>
              </a:rPr>
              <a:t>Etablissement de soutenance</a:t>
            </a:r>
            <a:r>
              <a:rPr lang="fr-FR" dirty="0">
                <a:solidFill>
                  <a:srgbClr val="2200C8"/>
                </a:solidFill>
              </a:rPr>
              <a:t> </a:t>
            </a:r>
            <a:r>
              <a:rPr lang="fr-FR" dirty="0"/>
              <a:t>: Témoin indiquant dans quel établissement aura lieu la soutenance.</a:t>
            </a:r>
          </a:p>
          <a:p>
            <a:pPr lvl="0"/>
            <a:r>
              <a:rPr lang="fr-FR" b="1" i="1" dirty="0">
                <a:solidFill>
                  <a:srgbClr val="2200C8"/>
                </a:solidFill>
              </a:rPr>
              <a:t>Information complémentaire</a:t>
            </a:r>
            <a:r>
              <a:rPr lang="fr-FR" dirty="0">
                <a:solidFill>
                  <a:srgbClr val="2200C8"/>
                </a:solidFill>
              </a:rPr>
              <a:t> </a:t>
            </a:r>
            <a:r>
              <a:rPr lang="fr-FR" dirty="0"/>
              <a:t>: Information complémentaire associée à la cotutelle. Ce champ est facultatif et en saisie libre.</a:t>
            </a:r>
          </a:p>
          <a:p>
            <a:pPr lvl="0"/>
            <a:endParaRPr lang="fr-FR" dirty="0"/>
          </a:p>
          <a:p>
            <a:pPr lvl="0"/>
            <a:endParaRPr lang="fr-FR" dirty="0"/>
          </a:p>
        </p:txBody>
      </p:sp>
      <p:sp>
        <p:nvSpPr>
          <p:cNvPr id="13" name="Espace réservé du contenu 12"/>
          <p:cNvSpPr>
            <a:spLocks noGrp="1"/>
          </p:cNvSpPr>
          <p:nvPr>
            <p:ph sz="half" idx="14"/>
          </p:nvPr>
        </p:nvSpPr>
        <p:spPr>
          <a:xfrm rot="16200000">
            <a:off x="-1151260" y="3927382"/>
            <a:ext cx="3604175" cy="296244"/>
          </a:xfrm>
        </p:spPr>
        <p:txBody>
          <a:bodyPr>
            <a:normAutofit fontScale="70000" lnSpcReduction="20000"/>
          </a:bodyPr>
          <a:lstStyle/>
          <a:p>
            <a:r>
              <a:rPr lang="fr-FR" dirty="0"/>
              <a:t>Présentation du module 3e cycle d’Apogée</a:t>
            </a:r>
          </a:p>
        </p:txBody>
      </p:sp>
      <p:pic>
        <p:nvPicPr>
          <p:cNvPr id="9" name="Image 8">
            <a:extLst>
              <a:ext uri="{FF2B5EF4-FFF2-40B4-BE49-F238E27FC236}">
                <a16:creationId xmlns="" xmlns:a16="http://schemas.microsoft.com/office/drawing/2014/main" id="{8EFE1B7D-15EE-49F1-BFA1-1C90873D9738}"/>
              </a:ext>
            </a:extLst>
          </p:cNvPr>
          <p:cNvPicPr>
            <a:picLocks noChangeAspect="1"/>
          </p:cNvPicPr>
          <p:nvPr/>
        </p:nvPicPr>
        <p:blipFill>
          <a:blip r:embed="rId3"/>
          <a:stretch>
            <a:fillRect/>
          </a:stretch>
        </p:blipFill>
        <p:spPr>
          <a:xfrm>
            <a:off x="1706146" y="3936140"/>
            <a:ext cx="5838571" cy="2730476"/>
          </a:xfrm>
          <a:prstGeom prst="rect">
            <a:avLst/>
          </a:prstGeom>
        </p:spPr>
      </p:pic>
    </p:spTree>
    <p:extLst>
      <p:ext uri="{BB962C8B-B14F-4D97-AF65-F5344CB8AC3E}">
        <p14:creationId xmlns:p14="http://schemas.microsoft.com/office/powerpoint/2010/main" val="2959751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12"/>
          </p:nvPr>
        </p:nvSpPr>
        <p:spPr/>
        <p:txBody>
          <a:bodyPr/>
          <a:lstStyle/>
          <a:p>
            <a:fld id="{3EC42CCE-B077-441A-A648-C04F02215192}" type="slidenum">
              <a:rPr lang="fr-FR" smtClean="0"/>
              <a:pPr/>
              <a:t>21</a:t>
            </a:fld>
            <a:endParaRPr lang="fr-FR" dirty="0"/>
          </a:p>
        </p:txBody>
      </p:sp>
      <p:sp>
        <p:nvSpPr>
          <p:cNvPr id="5" name="Espace réservé du contenu 4"/>
          <p:cNvSpPr>
            <a:spLocks noGrp="1"/>
          </p:cNvSpPr>
          <p:nvPr>
            <p:ph sz="half" idx="15"/>
          </p:nvPr>
        </p:nvSpPr>
        <p:spPr/>
        <p:txBody>
          <a:bodyPr>
            <a:normAutofit lnSpcReduction="10000"/>
          </a:bodyPr>
          <a:lstStyle/>
          <a:p>
            <a:r>
              <a:rPr lang="fr-FR" dirty="0"/>
              <a:t>4</a:t>
            </a:r>
          </a:p>
        </p:txBody>
      </p:sp>
      <p:sp>
        <p:nvSpPr>
          <p:cNvPr id="6" name="Titre 5"/>
          <p:cNvSpPr>
            <a:spLocks noGrp="1"/>
          </p:cNvSpPr>
          <p:nvPr>
            <p:ph type="title"/>
          </p:nvPr>
        </p:nvSpPr>
        <p:spPr/>
        <p:txBody>
          <a:bodyPr/>
          <a:lstStyle/>
          <a:p>
            <a:r>
              <a:rPr lang="fr-FR" dirty="0"/>
              <a:t>Etapes composant le cursus du doctorant</a:t>
            </a:r>
            <a:br>
              <a:rPr lang="fr-FR" dirty="0"/>
            </a:br>
            <a:r>
              <a:rPr lang="fr-FR" sz="2800" dirty="0"/>
              <a:t>Organisation soutenance</a:t>
            </a:r>
          </a:p>
        </p:txBody>
      </p:sp>
      <p:sp>
        <p:nvSpPr>
          <p:cNvPr id="7" name="Espace réservé du texte 6"/>
          <p:cNvSpPr>
            <a:spLocks noGrp="1"/>
          </p:cNvSpPr>
          <p:nvPr>
            <p:ph type="body" sz="quarter" idx="16"/>
          </p:nvPr>
        </p:nvSpPr>
        <p:spPr>
          <a:xfrm>
            <a:off x="1706146" y="1659356"/>
            <a:ext cx="5832989" cy="4302125"/>
          </a:xfrm>
        </p:spPr>
        <p:txBody>
          <a:bodyPr/>
          <a:lstStyle/>
          <a:p>
            <a:r>
              <a:rPr lang="fr-FR" b="1" dirty="0">
                <a:solidFill>
                  <a:srgbClr val="6D3DFF"/>
                </a:solidFill>
                <a:highlight>
                  <a:srgbClr val="E1E2E3"/>
                </a:highlight>
              </a:rPr>
              <a:t>BLOC Etudiant </a:t>
            </a:r>
            <a:r>
              <a:rPr lang="fr-FR" b="1" dirty="0"/>
              <a:t>: </a:t>
            </a:r>
            <a:r>
              <a:rPr lang="fr-FR" i="1" dirty="0"/>
              <a:t>N° étudiant, Nom</a:t>
            </a:r>
            <a:r>
              <a:rPr lang="fr-FR" dirty="0"/>
              <a:t>, </a:t>
            </a:r>
            <a:r>
              <a:rPr lang="fr-FR" i="1" dirty="0"/>
              <a:t>Prénom, Version, Etat des travaux</a:t>
            </a:r>
            <a:r>
              <a:rPr lang="fr-FR" dirty="0"/>
              <a:t> (calculé)</a:t>
            </a:r>
          </a:p>
          <a:p>
            <a:r>
              <a:rPr lang="fr-FR" b="1" dirty="0">
                <a:solidFill>
                  <a:srgbClr val="6D3DFF"/>
                </a:solidFill>
                <a:highlight>
                  <a:srgbClr val="E1E2E3"/>
                </a:highlight>
              </a:rPr>
              <a:t>BLOC Thèse ou Travaux</a:t>
            </a:r>
            <a:r>
              <a:rPr lang="fr-FR" b="1" dirty="0">
                <a:highlight>
                  <a:srgbClr val="E1E2E3"/>
                </a:highlight>
              </a:rPr>
              <a:t> </a:t>
            </a:r>
            <a:r>
              <a:rPr lang="fr-FR" dirty="0"/>
              <a:t>: </a:t>
            </a:r>
            <a:r>
              <a:rPr lang="fr-FR" i="1" dirty="0"/>
              <a:t>Titre, Date 1ère inscription au diplôme, Dernière inscription, Année prévisionnelle de soutenance, Durée de la thèse en mois, Date prévisionnelle de soutenance </a:t>
            </a:r>
          </a:p>
          <a:p>
            <a:r>
              <a:rPr lang="fr-FR" b="1" dirty="0">
                <a:solidFill>
                  <a:srgbClr val="6D3DFF"/>
                </a:solidFill>
              </a:rPr>
              <a:t>BLOC Rapporteurs </a:t>
            </a:r>
            <a:r>
              <a:rPr lang="fr-FR" dirty="0"/>
              <a:t>: </a:t>
            </a:r>
            <a:r>
              <a:rPr lang="fr-FR" i="1" dirty="0">
                <a:solidFill>
                  <a:srgbClr val="2200C8"/>
                </a:solidFill>
              </a:rPr>
              <a:t>Date de désignation</a:t>
            </a:r>
            <a:r>
              <a:rPr lang="fr-FR" i="1" dirty="0"/>
              <a:t>, </a:t>
            </a:r>
            <a:r>
              <a:rPr lang="fr-FR" i="1" dirty="0">
                <a:solidFill>
                  <a:srgbClr val="2200C8"/>
                </a:solidFill>
              </a:rPr>
              <a:t>Code</a:t>
            </a:r>
            <a:r>
              <a:rPr lang="fr-FR" i="1" dirty="0"/>
              <a:t> , Nom et Prénom , </a:t>
            </a:r>
            <a:r>
              <a:rPr lang="fr-FR" i="1" dirty="0">
                <a:solidFill>
                  <a:srgbClr val="2200C8"/>
                </a:solidFill>
              </a:rPr>
              <a:t>Corps</a:t>
            </a:r>
            <a:r>
              <a:rPr lang="fr-FR" i="1" dirty="0"/>
              <a:t> et </a:t>
            </a:r>
            <a:r>
              <a:rPr lang="fr-FR" i="1" dirty="0">
                <a:solidFill>
                  <a:srgbClr val="2200C8"/>
                </a:solidFill>
              </a:rPr>
              <a:t>Témoin rapport reçu</a:t>
            </a:r>
            <a:r>
              <a:rPr lang="fr-FR" i="1" dirty="0"/>
              <a:t> </a:t>
            </a:r>
          </a:p>
          <a:p>
            <a:r>
              <a:rPr lang="fr-FR" b="1" dirty="0">
                <a:solidFill>
                  <a:srgbClr val="6D3DFF"/>
                </a:solidFill>
              </a:rPr>
              <a:t>BLOC Soutenance </a:t>
            </a:r>
            <a:r>
              <a:rPr lang="fr-FR" dirty="0"/>
              <a:t>: </a:t>
            </a:r>
            <a:r>
              <a:rPr lang="fr-FR" i="1" dirty="0">
                <a:solidFill>
                  <a:srgbClr val="2200C8"/>
                </a:solidFill>
              </a:rPr>
              <a:t>Soutenance autorisée</a:t>
            </a:r>
            <a:r>
              <a:rPr lang="fr-FR" i="1" dirty="0"/>
              <a:t>, </a:t>
            </a:r>
            <a:r>
              <a:rPr lang="fr-FR" i="1" dirty="0">
                <a:solidFill>
                  <a:srgbClr val="2200C8"/>
                </a:solidFill>
              </a:rPr>
              <a:t>Date de décision</a:t>
            </a:r>
            <a:r>
              <a:rPr lang="fr-FR" i="1" dirty="0"/>
              <a:t>, </a:t>
            </a:r>
            <a:r>
              <a:rPr lang="fr-FR" i="1" dirty="0">
                <a:solidFill>
                  <a:srgbClr val="2200C8"/>
                </a:solidFill>
              </a:rPr>
              <a:t>Commentaires</a:t>
            </a:r>
            <a:r>
              <a:rPr lang="fr-FR" i="1" dirty="0"/>
              <a:t>, </a:t>
            </a:r>
            <a:r>
              <a:rPr lang="fr-FR" i="1" dirty="0">
                <a:solidFill>
                  <a:srgbClr val="2200C8"/>
                </a:solidFill>
              </a:rPr>
              <a:t>Lieu de soutenance</a:t>
            </a:r>
            <a:r>
              <a:rPr lang="fr-FR" i="1" dirty="0"/>
              <a:t>, </a:t>
            </a:r>
            <a:r>
              <a:rPr lang="fr-FR" i="1" dirty="0">
                <a:solidFill>
                  <a:srgbClr val="2200C8"/>
                </a:solidFill>
              </a:rPr>
              <a:t>Etablissement soutenance</a:t>
            </a:r>
            <a:r>
              <a:rPr lang="fr-FR" i="1" dirty="0"/>
              <a:t>, </a:t>
            </a:r>
            <a:r>
              <a:rPr lang="fr-FR" i="1" dirty="0">
                <a:solidFill>
                  <a:srgbClr val="2200C8"/>
                </a:solidFill>
              </a:rPr>
              <a:t>Date et heure soutenance</a:t>
            </a:r>
            <a:r>
              <a:rPr lang="fr-FR" i="1" dirty="0"/>
              <a:t>, </a:t>
            </a:r>
            <a:r>
              <a:rPr lang="fr-FR" i="1" dirty="0">
                <a:highlight>
                  <a:srgbClr val="E1E2E3"/>
                </a:highlight>
              </a:rPr>
              <a:t>Etablissement étranger de cotutelle</a:t>
            </a:r>
            <a:r>
              <a:rPr lang="fr-FR" i="1" dirty="0"/>
              <a:t>, </a:t>
            </a:r>
            <a:r>
              <a:rPr lang="fr-FR" i="1" dirty="0">
                <a:highlight>
                  <a:srgbClr val="E1E2E3"/>
                </a:highlight>
              </a:rPr>
              <a:t>Composante</a:t>
            </a:r>
            <a:r>
              <a:rPr lang="fr-FR" i="1" dirty="0"/>
              <a:t>, </a:t>
            </a:r>
            <a:r>
              <a:rPr lang="fr-FR" i="1" dirty="0">
                <a:solidFill>
                  <a:srgbClr val="2200C8"/>
                </a:solidFill>
              </a:rPr>
              <a:t>Témoin Soutenance publique</a:t>
            </a:r>
            <a:r>
              <a:rPr lang="fr-FR" i="1" dirty="0"/>
              <a:t>, </a:t>
            </a:r>
            <a:r>
              <a:rPr lang="fr-FR" i="1" dirty="0">
                <a:solidFill>
                  <a:srgbClr val="2200C8"/>
                </a:solidFill>
              </a:rPr>
              <a:t>Commentaires</a:t>
            </a:r>
            <a:r>
              <a:rPr lang="fr-FR" i="1" dirty="0"/>
              <a:t> </a:t>
            </a:r>
          </a:p>
          <a:p>
            <a:r>
              <a:rPr lang="fr-FR" b="1" dirty="0">
                <a:solidFill>
                  <a:srgbClr val="6D3DFF"/>
                </a:solidFill>
              </a:rPr>
              <a:t>BLOC Membres du Jury </a:t>
            </a:r>
            <a:r>
              <a:rPr lang="fr-FR" dirty="0"/>
              <a:t>: </a:t>
            </a:r>
            <a:r>
              <a:rPr lang="fr-FR" i="1" dirty="0">
                <a:solidFill>
                  <a:srgbClr val="2200C8"/>
                </a:solidFill>
              </a:rPr>
              <a:t>Date de désignation</a:t>
            </a:r>
            <a:r>
              <a:rPr lang="fr-FR" dirty="0"/>
              <a:t>, </a:t>
            </a:r>
            <a:r>
              <a:rPr lang="fr-FR" i="1" dirty="0">
                <a:solidFill>
                  <a:srgbClr val="2200C8"/>
                </a:solidFill>
              </a:rPr>
              <a:t>Code</a:t>
            </a:r>
            <a:r>
              <a:rPr lang="fr-FR" i="1" dirty="0"/>
              <a:t>, Nom et Prénom</a:t>
            </a:r>
            <a:r>
              <a:rPr lang="fr-FR" dirty="0"/>
              <a:t>, </a:t>
            </a:r>
            <a:r>
              <a:rPr lang="fr-FR" i="1" dirty="0">
                <a:solidFill>
                  <a:srgbClr val="2200C8"/>
                </a:solidFill>
              </a:rPr>
              <a:t>Corps</a:t>
            </a:r>
            <a:r>
              <a:rPr lang="fr-FR" i="1" dirty="0"/>
              <a:t>, </a:t>
            </a:r>
            <a:r>
              <a:rPr lang="fr-FR" i="1" dirty="0">
                <a:solidFill>
                  <a:srgbClr val="2200C8"/>
                </a:solidFill>
              </a:rPr>
              <a:t>Etablissement</a:t>
            </a:r>
            <a:r>
              <a:rPr lang="fr-FR" i="1" dirty="0"/>
              <a:t>, </a:t>
            </a:r>
            <a:r>
              <a:rPr lang="fr-FR" i="1" dirty="0">
                <a:solidFill>
                  <a:srgbClr val="2200C8"/>
                </a:solidFill>
              </a:rPr>
              <a:t>Rôle du jury </a:t>
            </a:r>
          </a:p>
          <a:p>
            <a:r>
              <a:rPr lang="fr-FR" b="1" dirty="0">
                <a:solidFill>
                  <a:srgbClr val="6D3DFF"/>
                </a:solidFill>
              </a:rPr>
              <a:t>BLOC Résultats </a:t>
            </a:r>
            <a:r>
              <a:rPr lang="fr-FR" dirty="0"/>
              <a:t>: </a:t>
            </a:r>
            <a:r>
              <a:rPr lang="fr-FR" i="1" dirty="0">
                <a:solidFill>
                  <a:srgbClr val="2200C8"/>
                </a:solidFill>
              </a:rPr>
              <a:t>Année</a:t>
            </a:r>
            <a:r>
              <a:rPr lang="fr-FR" i="1" dirty="0"/>
              <a:t>, </a:t>
            </a:r>
            <a:r>
              <a:rPr lang="fr-FR" i="1" dirty="0">
                <a:solidFill>
                  <a:srgbClr val="2200C8"/>
                </a:solidFill>
              </a:rPr>
              <a:t>Résultat</a:t>
            </a:r>
            <a:r>
              <a:rPr lang="fr-FR" dirty="0"/>
              <a:t>, </a:t>
            </a:r>
            <a:r>
              <a:rPr lang="fr-FR" i="1" dirty="0">
                <a:solidFill>
                  <a:srgbClr val="2200C8"/>
                </a:solidFill>
              </a:rPr>
              <a:t>Mention</a:t>
            </a:r>
            <a:r>
              <a:rPr lang="fr-FR" b="1" i="1" dirty="0"/>
              <a:t> </a:t>
            </a:r>
            <a:r>
              <a:rPr lang="fr-FR" i="1" baseline="30000" dirty="0"/>
              <a:t>(1)</a:t>
            </a:r>
            <a:r>
              <a:rPr lang="fr-FR" dirty="0"/>
              <a:t>, </a:t>
            </a:r>
            <a:r>
              <a:rPr lang="fr-FR" i="1" dirty="0">
                <a:solidFill>
                  <a:srgbClr val="2200C8"/>
                </a:solidFill>
              </a:rPr>
              <a:t>Témoin Délivrance autorisée</a:t>
            </a:r>
            <a:r>
              <a:rPr lang="fr-FR" dirty="0">
                <a:solidFill>
                  <a:srgbClr val="2200C8"/>
                </a:solidFill>
              </a:rPr>
              <a:t> </a:t>
            </a:r>
            <a:r>
              <a:rPr lang="fr-FR" dirty="0"/>
              <a:t>, </a:t>
            </a:r>
            <a:r>
              <a:rPr lang="fr-FR" i="1" dirty="0">
                <a:solidFill>
                  <a:srgbClr val="2200C8"/>
                </a:solidFill>
              </a:rPr>
              <a:t>Témoin Label Européen</a:t>
            </a:r>
            <a:r>
              <a:rPr lang="fr-FR" dirty="0"/>
              <a:t>, </a:t>
            </a:r>
            <a:r>
              <a:rPr lang="fr-FR" i="1" dirty="0">
                <a:solidFill>
                  <a:srgbClr val="2200C8"/>
                </a:solidFill>
              </a:rPr>
              <a:t>Avis de reproduction</a:t>
            </a:r>
            <a:r>
              <a:rPr lang="fr-FR" dirty="0"/>
              <a:t>, </a:t>
            </a:r>
            <a:r>
              <a:rPr lang="fr-FR" i="1" dirty="0">
                <a:solidFill>
                  <a:srgbClr val="2200C8"/>
                </a:solidFill>
              </a:rPr>
              <a:t>Date fin de confidentialité</a:t>
            </a:r>
            <a:r>
              <a:rPr lang="fr-FR" i="1" dirty="0"/>
              <a:t>, </a:t>
            </a:r>
            <a:r>
              <a:rPr lang="fr-FR" i="1" dirty="0">
                <a:solidFill>
                  <a:srgbClr val="2200C8"/>
                </a:solidFill>
              </a:rPr>
              <a:t>Témoin Corrections effectuées</a:t>
            </a:r>
            <a:r>
              <a:rPr lang="fr-FR" i="1" dirty="0"/>
              <a:t>, </a:t>
            </a:r>
            <a:r>
              <a:rPr lang="fr-FR" i="1" dirty="0">
                <a:solidFill>
                  <a:srgbClr val="2200C8"/>
                </a:solidFill>
              </a:rPr>
              <a:t>Témoin Procès verbal de soutenance transmis</a:t>
            </a:r>
            <a:r>
              <a:rPr lang="fr-FR" i="1" dirty="0"/>
              <a:t> , </a:t>
            </a:r>
            <a:r>
              <a:rPr lang="fr-FR" i="1" dirty="0">
                <a:solidFill>
                  <a:srgbClr val="2200C8"/>
                </a:solidFill>
              </a:rPr>
              <a:t>Témoin Rapport de soutenance transmis</a:t>
            </a:r>
          </a:p>
          <a:p>
            <a:endParaRPr lang="fr-FR" dirty="0"/>
          </a:p>
          <a:p>
            <a:pPr algn="just"/>
            <a:r>
              <a:rPr lang="fr-FR" i="1" baseline="30000" dirty="0"/>
              <a:t>(1) </a:t>
            </a:r>
            <a:r>
              <a:rPr lang="fr-FR" sz="1200" i="1" dirty="0"/>
              <a:t>L’arrêté du 25 mai 2016 fixant le cadre national de la formation et les modalités conduisant à la délivrance du diplôme national de doctorat abroge, à compter du 1er septembre 2016, l’article 20  de l’arrêté du 7 août 2006 qui disposait que le rapport de soutenance pouvait « indiquer l'une des mentions suivantes : honorable, très honorable, très honorable avec félicitations ».</a:t>
            </a:r>
            <a:endParaRPr lang="fr-FR" i="1" dirty="0"/>
          </a:p>
        </p:txBody>
      </p:sp>
      <p:sp>
        <p:nvSpPr>
          <p:cNvPr id="13" name="Espace réservé du contenu 12"/>
          <p:cNvSpPr>
            <a:spLocks noGrp="1"/>
          </p:cNvSpPr>
          <p:nvPr>
            <p:ph sz="half" idx="14"/>
          </p:nvPr>
        </p:nvSpPr>
        <p:spPr>
          <a:xfrm rot="16200000">
            <a:off x="-1151260" y="3927382"/>
            <a:ext cx="3604175" cy="296244"/>
          </a:xfrm>
        </p:spPr>
        <p:txBody>
          <a:bodyPr>
            <a:normAutofit fontScale="70000" lnSpcReduction="20000"/>
          </a:bodyPr>
          <a:lstStyle/>
          <a:p>
            <a:r>
              <a:rPr lang="fr-FR" dirty="0"/>
              <a:t>Présentation du module 3e cycle d’Apogée</a:t>
            </a:r>
          </a:p>
        </p:txBody>
      </p:sp>
      <p:pic>
        <p:nvPicPr>
          <p:cNvPr id="8" name="Image 7">
            <a:extLst>
              <a:ext uri="{FF2B5EF4-FFF2-40B4-BE49-F238E27FC236}">
                <a16:creationId xmlns="" xmlns:a16="http://schemas.microsoft.com/office/drawing/2014/main" id="{E7BBA91A-714B-4B98-B7A2-3D4836D33A4B}"/>
              </a:ext>
            </a:extLst>
          </p:cNvPr>
          <p:cNvPicPr>
            <a:picLocks noChangeAspect="1"/>
          </p:cNvPicPr>
          <p:nvPr/>
        </p:nvPicPr>
        <p:blipFill>
          <a:blip r:embed="rId3"/>
          <a:stretch>
            <a:fillRect/>
          </a:stretch>
        </p:blipFill>
        <p:spPr>
          <a:xfrm>
            <a:off x="7454874" y="1545285"/>
            <a:ext cx="4080000" cy="3746906"/>
          </a:xfrm>
          <a:prstGeom prst="rect">
            <a:avLst/>
          </a:prstGeom>
        </p:spPr>
      </p:pic>
    </p:spTree>
    <p:extLst>
      <p:ext uri="{BB962C8B-B14F-4D97-AF65-F5344CB8AC3E}">
        <p14:creationId xmlns:p14="http://schemas.microsoft.com/office/powerpoint/2010/main" val="2624948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4294967295"/>
          </p:nvPr>
        </p:nvSpPr>
        <p:spPr>
          <a:xfrm>
            <a:off x="10877100" y="6335196"/>
            <a:ext cx="542267" cy="363315"/>
          </a:xfrm>
        </p:spPr>
        <p:txBody>
          <a:bodyPr/>
          <a:lstStyle/>
          <a:p>
            <a:fld id="{3EC42CCE-B077-441A-A648-C04F02215192}" type="slidenum">
              <a:rPr lang="fr-FR" smtClean="0"/>
              <a:pPr/>
              <a:t>22</a:t>
            </a:fld>
            <a:endParaRPr lang="fr-FR" dirty="0"/>
          </a:p>
        </p:txBody>
      </p:sp>
      <p:sp>
        <p:nvSpPr>
          <p:cNvPr id="4" name="Espace réservé du texte 3"/>
          <p:cNvSpPr>
            <a:spLocks noGrp="1"/>
          </p:cNvSpPr>
          <p:nvPr>
            <p:ph type="body" sz="quarter" idx="14"/>
          </p:nvPr>
        </p:nvSpPr>
        <p:spPr/>
        <p:txBody>
          <a:bodyPr/>
          <a:lstStyle/>
          <a:p>
            <a:r>
              <a:rPr lang="fr-FR" dirty="0"/>
              <a:t>5</a:t>
            </a:r>
          </a:p>
        </p:txBody>
      </p:sp>
      <p:sp>
        <p:nvSpPr>
          <p:cNvPr id="5" name="Espace réservé du texte 4"/>
          <p:cNvSpPr>
            <a:spLocks noGrp="1"/>
          </p:cNvSpPr>
          <p:nvPr>
            <p:ph type="body" sz="quarter" idx="15"/>
          </p:nvPr>
        </p:nvSpPr>
        <p:spPr/>
        <p:txBody>
          <a:bodyPr/>
          <a:lstStyle/>
          <a:p>
            <a:r>
              <a:rPr lang="fr-FR" dirty="0"/>
              <a:t> </a:t>
            </a:r>
          </a:p>
        </p:txBody>
      </p:sp>
      <p:sp>
        <p:nvSpPr>
          <p:cNvPr id="6" name="Titre 5"/>
          <p:cNvSpPr>
            <a:spLocks noGrp="1"/>
          </p:cNvSpPr>
          <p:nvPr>
            <p:ph type="title"/>
          </p:nvPr>
        </p:nvSpPr>
        <p:spPr/>
        <p:txBody>
          <a:bodyPr>
            <a:normAutofit fontScale="90000"/>
          </a:bodyPr>
          <a:lstStyle/>
          <a:p>
            <a:r>
              <a:rPr lang="fr-FR" dirty="0"/>
              <a:t>Transferts vers STEP et STAR </a:t>
            </a:r>
          </a:p>
        </p:txBody>
      </p:sp>
    </p:spTree>
    <p:extLst>
      <p:ext uri="{BB962C8B-B14F-4D97-AF65-F5344CB8AC3E}">
        <p14:creationId xmlns:p14="http://schemas.microsoft.com/office/powerpoint/2010/main" val="2121531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12"/>
          </p:nvPr>
        </p:nvSpPr>
        <p:spPr/>
        <p:txBody>
          <a:bodyPr/>
          <a:lstStyle/>
          <a:p>
            <a:fld id="{3EC42CCE-B077-441A-A648-C04F02215192}" type="slidenum">
              <a:rPr lang="fr-FR" smtClean="0"/>
              <a:pPr/>
              <a:t>23</a:t>
            </a:fld>
            <a:endParaRPr lang="fr-FR" dirty="0"/>
          </a:p>
        </p:txBody>
      </p:sp>
      <p:sp>
        <p:nvSpPr>
          <p:cNvPr id="5" name="Espace réservé du contenu 4"/>
          <p:cNvSpPr>
            <a:spLocks noGrp="1"/>
          </p:cNvSpPr>
          <p:nvPr>
            <p:ph sz="half" idx="15"/>
          </p:nvPr>
        </p:nvSpPr>
        <p:spPr/>
        <p:txBody>
          <a:bodyPr>
            <a:normAutofit lnSpcReduction="10000"/>
          </a:bodyPr>
          <a:lstStyle/>
          <a:p>
            <a:r>
              <a:rPr lang="fr-FR" dirty="0"/>
              <a:t>5</a:t>
            </a:r>
          </a:p>
        </p:txBody>
      </p:sp>
      <p:sp>
        <p:nvSpPr>
          <p:cNvPr id="6" name="Titre 5"/>
          <p:cNvSpPr>
            <a:spLocks noGrp="1"/>
          </p:cNvSpPr>
          <p:nvPr>
            <p:ph type="title"/>
          </p:nvPr>
        </p:nvSpPr>
        <p:spPr/>
        <p:txBody>
          <a:bodyPr/>
          <a:lstStyle/>
          <a:p>
            <a:r>
              <a:rPr lang="fr-FR" dirty="0"/>
              <a:t>Transferts vers STEP et STAR</a:t>
            </a:r>
            <a:br>
              <a:rPr lang="fr-FR" dirty="0"/>
            </a:br>
            <a:r>
              <a:rPr lang="fr-FR" sz="2800" dirty="0"/>
              <a:t>Comment activer  le transfert </a:t>
            </a:r>
            <a:endParaRPr lang="fr-FR" dirty="0"/>
          </a:p>
        </p:txBody>
      </p:sp>
      <p:sp>
        <p:nvSpPr>
          <p:cNvPr id="7" name="Espace réservé du texte 6"/>
          <p:cNvSpPr>
            <a:spLocks noGrp="1"/>
          </p:cNvSpPr>
          <p:nvPr>
            <p:ph type="body" sz="quarter" idx="16"/>
          </p:nvPr>
        </p:nvSpPr>
        <p:spPr>
          <a:xfrm>
            <a:off x="1706146" y="1659356"/>
            <a:ext cx="10136187" cy="4302125"/>
          </a:xfrm>
        </p:spPr>
        <p:txBody>
          <a:bodyPr/>
          <a:lstStyle/>
          <a:p>
            <a:pPr marL="342900" indent="-228600">
              <a:spcBef>
                <a:spcPts val="500"/>
              </a:spcBef>
              <a:buFont typeface="Arial" panose="020B0604020202020204" pitchFamily="34" charset="0"/>
              <a:buChar char="•"/>
            </a:pPr>
            <a:r>
              <a:rPr lang="fr-FR" sz="2200" dirty="0">
                <a:solidFill>
                  <a:srgbClr val="6D3DFF"/>
                </a:solidFill>
              </a:rPr>
              <a:t>Variables applicatives </a:t>
            </a:r>
          </a:p>
          <a:p>
            <a:pPr marL="1028700" lvl="1"/>
            <a:r>
              <a:rPr lang="fr-FR" sz="2000" dirty="0">
                <a:solidFill>
                  <a:schemeClr val="tx1"/>
                </a:solidFill>
              </a:rPr>
              <a:t>Activer la variable : </a:t>
            </a:r>
            <a:r>
              <a:rPr lang="fr-FR" sz="2000" dirty="0"/>
              <a:t>ABES_ACT_PROD (Témoin activation transfert ABES) </a:t>
            </a:r>
          </a:p>
          <a:p>
            <a:pPr marL="1028700" lvl="1"/>
            <a:r>
              <a:rPr lang="fr-FR" sz="2000" dirty="0">
                <a:solidFill>
                  <a:schemeClr val="tx1"/>
                </a:solidFill>
              </a:rPr>
              <a:t>Renseigner la variable </a:t>
            </a:r>
            <a:r>
              <a:rPr lang="fr-FR" sz="2000" dirty="0"/>
              <a:t>ABES_COD_ETB (Code court établissement dans STEP/STAR)</a:t>
            </a:r>
            <a:r>
              <a:rPr lang="fr-FR" sz="2000" dirty="0">
                <a:solidFill>
                  <a:schemeClr val="tx1"/>
                </a:solidFill>
              </a:rPr>
              <a:t> </a:t>
            </a:r>
          </a:p>
          <a:p>
            <a:pPr marL="1028700" lvl="1"/>
            <a:r>
              <a:rPr lang="fr-FR" sz="2000" dirty="0">
                <a:solidFill>
                  <a:schemeClr val="tx1"/>
                </a:solidFill>
              </a:rPr>
              <a:t>Renseigner la variable </a:t>
            </a:r>
            <a:r>
              <a:rPr lang="fr-FR" sz="2000" dirty="0"/>
              <a:t>ABES_FRQ_TRF (Fréquence transfert ABES (Q, H, M)) </a:t>
            </a:r>
            <a:r>
              <a:rPr lang="fr-FR" sz="2000" dirty="0">
                <a:solidFill>
                  <a:schemeClr val="tx1"/>
                </a:solidFill>
              </a:rPr>
              <a:t>en fonction de la fréquence choisie</a:t>
            </a:r>
          </a:p>
          <a:p>
            <a:pPr marL="1028700" lvl="1"/>
            <a:endParaRPr lang="fr-FR" sz="2000" dirty="0">
              <a:solidFill>
                <a:schemeClr val="tx1"/>
              </a:solidFill>
            </a:endParaRPr>
          </a:p>
          <a:p>
            <a:pPr marL="342900" indent="-228600">
              <a:spcBef>
                <a:spcPts val="500"/>
              </a:spcBef>
              <a:buFont typeface="Arial" panose="020B0604020202020204" pitchFamily="34" charset="0"/>
              <a:buChar char="•"/>
            </a:pPr>
            <a:r>
              <a:rPr lang="fr-FR" sz="2200" dirty="0">
                <a:solidFill>
                  <a:srgbClr val="6D3DFF"/>
                </a:solidFill>
              </a:rPr>
              <a:t>Paramétrage technique du WS ABES_TRF_THESE</a:t>
            </a:r>
          </a:p>
          <a:p>
            <a:pPr marL="1028700" lvl="1"/>
            <a:r>
              <a:rPr lang="fr-FR" sz="2000" dirty="0">
                <a:solidFill>
                  <a:schemeClr val="tx1"/>
                </a:solidFill>
              </a:rPr>
              <a:t>Renseigner l’URL du Webservice </a:t>
            </a:r>
            <a:r>
              <a:rPr lang="fr-FR" sz="2000" dirty="0">
                <a:solidFill>
                  <a:schemeClr val="tx1"/>
                </a:solidFill>
                <a:sym typeface="Wingdings" panose="05000000000000000000" pitchFamily="2" charset="2"/>
              </a:rPr>
              <a:t> </a:t>
            </a:r>
            <a:r>
              <a:rPr lang="fr-FR" sz="2000" dirty="0"/>
              <a:t>L’ABES vous la communiquera sur simple demande</a:t>
            </a:r>
          </a:p>
          <a:p>
            <a:pPr marL="1028700" lvl="1"/>
            <a:r>
              <a:rPr lang="fr-FR" sz="2000" dirty="0">
                <a:solidFill>
                  <a:schemeClr val="tx1"/>
                </a:solidFill>
              </a:rPr>
              <a:t>Utiliser la fonction </a:t>
            </a:r>
            <a:r>
              <a:rPr lang="fr-FR" sz="2000" dirty="0"/>
              <a:t>[Tester connecteur]</a:t>
            </a:r>
            <a:r>
              <a:rPr lang="fr-FR" sz="2000" dirty="0">
                <a:solidFill>
                  <a:schemeClr val="tx1"/>
                </a:solidFill>
              </a:rPr>
              <a:t> afin de vérifier si le paramétrage est correct</a:t>
            </a:r>
          </a:p>
          <a:p>
            <a:pPr marL="342900" indent="-228600">
              <a:spcBef>
                <a:spcPts val="500"/>
              </a:spcBef>
              <a:buFont typeface="Arial" panose="020B0604020202020204" pitchFamily="34" charset="0"/>
              <a:buChar char="•"/>
            </a:pPr>
            <a:endParaRPr lang="fr-FR" sz="2200" dirty="0">
              <a:solidFill>
                <a:srgbClr val="6D3DFF"/>
              </a:solidFill>
            </a:endParaRPr>
          </a:p>
          <a:p>
            <a:pPr marL="285750" indent="-285750">
              <a:buFont typeface="Arial" panose="020B0604020202020204" pitchFamily="34" charset="0"/>
              <a:buChar char="•"/>
            </a:pPr>
            <a:endParaRPr lang="fr-FR" dirty="0"/>
          </a:p>
        </p:txBody>
      </p:sp>
      <p:sp>
        <p:nvSpPr>
          <p:cNvPr id="13" name="Espace réservé du contenu 12"/>
          <p:cNvSpPr>
            <a:spLocks noGrp="1"/>
          </p:cNvSpPr>
          <p:nvPr>
            <p:ph sz="half" idx="14"/>
          </p:nvPr>
        </p:nvSpPr>
        <p:spPr>
          <a:xfrm rot="16200000">
            <a:off x="-1151260" y="3927382"/>
            <a:ext cx="3604175" cy="296244"/>
          </a:xfrm>
        </p:spPr>
        <p:txBody>
          <a:bodyPr>
            <a:normAutofit fontScale="92500" lnSpcReduction="10000"/>
          </a:bodyPr>
          <a:lstStyle/>
          <a:p>
            <a:r>
              <a:rPr lang="fr-FR" dirty="0"/>
              <a:t>Transferts vers STEP et STAR</a:t>
            </a:r>
          </a:p>
        </p:txBody>
      </p:sp>
    </p:spTree>
    <p:extLst>
      <p:ext uri="{BB962C8B-B14F-4D97-AF65-F5344CB8AC3E}">
        <p14:creationId xmlns:p14="http://schemas.microsoft.com/office/powerpoint/2010/main" val="778560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12"/>
          </p:nvPr>
        </p:nvSpPr>
        <p:spPr/>
        <p:txBody>
          <a:bodyPr/>
          <a:lstStyle/>
          <a:p>
            <a:fld id="{3EC42CCE-B077-441A-A648-C04F02215192}" type="slidenum">
              <a:rPr lang="fr-FR" smtClean="0"/>
              <a:pPr/>
              <a:t>24</a:t>
            </a:fld>
            <a:endParaRPr lang="fr-FR" dirty="0"/>
          </a:p>
        </p:txBody>
      </p:sp>
      <p:sp>
        <p:nvSpPr>
          <p:cNvPr id="5" name="Espace réservé du contenu 4"/>
          <p:cNvSpPr>
            <a:spLocks noGrp="1"/>
          </p:cNvSpPr>
          <p:nvPr>
            <p:ph sz="half" idx="15"/>
          </p:nvPr>
        </p:nvSpPr>
        <p:spPr/>
        <p:txBody>
          <a:bodyPr>
            <a:normAutofit lnSpcReduction="10000"/>
          </a:bodyPr>
          <a:lstStyle/>
          <a:p>
            <a:r>
              <a:rPr lang="fr-FR" dirty="0"/>
              <a:t>5</a:t>
            </a:r>
          </a:p>
        </p:txBody>
      </p:sp>
      <p:sp>
        <p:nvSpPr>
          <p:cNvPr id="6" name="Titre 5"/>
          <p:cNvSpPr>
            <a:spLocks noGrp="1"/>
          </p:cNvSpPr>
          <p:nvPr>
            <p:ph type="title"/>
          </p:nvPr>
        </p:nvSpPr>
        <p:spPr/>
        <p:txBody>
          <a:bodyPr/>
          <a:lstStyle/>
          <a:p>
            <a:r>
              <a:rPr lang="fr-FR" dirty="0"/>
              <a:t>Transferts vers STEP et STAR</a:t>
            </a:r>
            <a:br>
              <a:rPr lang="fr-FR" dirty="0"/>
            </a:br>
            <a:r>
              <a:rPr lang="fr-FR" sz="2800" dirty="0"/>
              <a:t>Principe de fonctionnement</a:t>
            </a:r>
            <a:endParaRPr lang="fr-FR" dirty="0"/>
          </a:p>
        </p:txBody>
      </p:sp>
      <p:sp>
        <p:nvSpPr>
          <p:cNvPr id="7" name="Espace réservé du texte 6"/>
          <p:cNvSpPr>
            <a:spLocks noGrp="1"/>
          </p:cNvSpPr>
          <p:nvPr>
            <p:ph type="body" sz="quarter" idx="16"/>
          </p:nvPr>
        </p:nvSpPr>
        <p:spPr>
          <a:xfrm>
            <a:off x="1706146" y="1659356"/>
            <a:ext cx="10136187" cy="4302125"/>
          </a:xfrm>
        </p:spPr>
        <p:txBody>
          <a:bodyPr/>
          <a:lstStyle/>
          <a:p>
            <a:pPr marL="342900" indent="-228600">
              <a:spcBef>
                <a:spcPts val="500"/>
              </a:spcBef>
              <a:buFont typeface="Arial" panose="020B0604020202020204" pitchFamily="34" charset="0"/>
              <a:buChar char="•"/>
            </a:pPr>
            <a:r>
              <a:rPr lang="fr-FR" sz="2400" dirty="0">
                <a:solidFill>
                  <a:srgbClr val="6D3DFF"/>
                </a:solidFill>
              </a:rPr>
              <a:t>A chaque création de thèse, modification et saisie du résultat de soutenance positif, un mouvement est créé dans les tables de travail</a:t>
            </a:r>
          </a:p>
          <a:p>
            <a:pPr marL="342900" indent="-228600">
              <a:spcBef>
                <a:spcPts val="500"/>
              </a:spcBef>
              <a:buFont typeface="Arial" panose="020B0604020202020204" pitchFamily="34" charset="0"/>
              <a:buChar char="•"/>
            </a:pPr>
            <a:endParaRPr lang="fr-FR" sz="2400" dirty="0">
              <a:solidFill>
                <a:srgbClr val="6D3DFF"/>
              </a:solidFill>
            </a:endParaRPr>
          </a:p>
          <a:p>
            <a:pPr marL="342900" indent="-228600">
              <a:spcBef>
                <a:spcPts val="500"/>
              </a:spcBef>
              <a:buFont typeface="Arial" panose="020B0604020202020204" pitchFamily="34" charset="0"/>
              <a:buChar char="•"/>
            </a:pPr>
            <a:r>
              <a:rPr lang="fr-FR" sz="2400" dirty="0">
                <a:solidFill>
                  <a:srgbClr val="6D3DFF"/>
                </a:solidFill>
              </a:rPr>
              <a:t>A la périodicité définie par la variable applicative ABES_FRQ_TRF (Fréquence transfert ABES) les mouvements sont transmis à STEP ou STAR via le Webservice ABES_TRF_THESE</a:t>
            </a:r>
          </a:p>
          <a:p>
            <a:pPr marL="342900" indent="-228600">
              <a:spcBef>
                <a:spcPts val="500"/>
              </a:spcBef>
              <a:buFont typeface="Arial" panose="020B0604020202020204" pitchFamily="34" charset="0"/>
              <a:buChar char="•"/>
            </a:pPr>
            <a:endParaRPr lang="fr-FR" sz="2400" dirty="0">
              <a:solidFill>
                <a:srgbClr val="6D3DFF"/>
              </a:solidFill>
            </a:endParaRPr>
          </a:p>
          <a:p>
            <a:pPr marL="342900" indent="-228600">
              <a:spcBef>
                <a:spcPts val="500"/>
              </a:spcBef>
              <a:buFont typeface="Arial" panose="020B0604020202020204" pitchFamily="34" charset="0"/>
              <a:buChar char="•"/>
            </a:pPr>
            <a:r>
              <a:rPr lang="fr-FR" sz="2400" dirty="0">
                <a:solidFill>
                  <a:srgbClr val="6D3DFF"/>
                </a:solidFill>
              </a:rPr>
              <a:t>A l’issue du transfert, il convient d’analyser les mouvements en erreur</a:t>
            </a:r>
          </a:p>
        </p:txBody>
      </p:sp>
      <p:sp>
        <p:nvSpPr>
          <p:cNvPr id="13" name="Espace réservé du contenu 12"/>
          <p:cNvSpPr>
            <a:spLocks noGrp="1"/>
          </p:cNvSpPr>
          <p:nvPr>
            <p:ph sz="half" idx="14"/>
          </p:nvPr>
        </p:nvSpPr>
        <p:spPr>
          <a:xfrm rot="16200000">
            <a:off x="-1151260" y="3927382"/>
            <a:ext cx="3604175" cy="296244"/>
          </a:xfrm>
        </p:spPr>
        <p:txBody>
          <a:bodyPr>
            <a:normAutofit fontScale="92500" lnSpcReduction="10000"/>
          </a:bodyPr>
          <a:lstStyle/>
          <a:p>
            <a:r>
              <a:rPr lang="fr-FR" dirty="0"/>
              <a:t>Transferts vers STEP et STAR</a:t>
            </a:r>
          </a:p>
        </p:txBody>
      </p:sp>
      <p:sp>
        <p:nvSpPr>
          <p:cNvPr id="62" name="ZoneTexte 61">
            <a:extLst>
              <a:ext uri="{FF2B5EF4-FFF2-40B4-BE49-F238E27FC236}">
                <a16:creationId xmlns="" xmlns:a16="http://schemas.microsoft.com/office/drawing/2014/main" id="{708F40F4-E5B8-4965-9CBA-1C4A0C163B1D}"/>
              </a:ext>
            </a:extLst>
          </p:cNvPr>
          <p:cNvSpPr txBox="1"/>
          <p:nvPr/>
        </p:nvSpPr>
        <p:spPr>
          <a:xfrm>
            <a:off x="5358872" y="4542273"/>
            <a:ext cx="588623" cy="261610"/>
          </a:xfrm>
          <a:prstGeom prst="rect">
            <a:avLst/>
          </a:prstGeom>
          <a:noFill/>
        </p:spPr>
        <p:txBody>
          <a:bodyPr wrap="none" rtlCol="0">
            <a:spAutoFit/>
          </a:bodyPr>
          <a:lstStyle/>
          <a:p>
            <a:r>
              <a:rPr lang="fr-FR" sz="1100" b="1" dirty="0">
                <a:solidFill>
                  <a:schemeClr val="bg1"/>
                </a:solidFill>
              </a:rPr>
              <a:t>Retour </a:t>
            </a:r>
          </a:p>
        </p:txBody>
      </p:sp>
    </p:spTree>
    <p:extLst>
      <p:ext uri="{BB962C8B-B14F-4D97-AF65-F5344CB8AC3E}">
        <p14:creationId xmlns:p14="http://schemas.microsoft.com/office/powerpoint/2010/main" val="1255933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12"/>
          </p:nvPr>
        </p:nvSpPr>
        <p:spPr/>
        <p:txBody>
          <a:bodyPr/>
          <a:lstStyle/>
          <a:p>
            <a:fld id="{3EC42CCE-B077-441A-A648-C04F02215192}" type="slidenum">
              <a:rPr lang="fr-FR" smtClean="0"/>
              <a:pPr/>
              <a:t>25</a:t>
            </a:fld>
            <a:endParaRPr lang="fr-FR" dirty="0"/>
          </a:p>
        </p:txBody>
      </p:sp>
      <p:sp>
        <p:nvSpPr>
          <p:cNvPr id="5" name="Espace réservé du contenu 4"/>
          <p:cNvSpPr>
            <a:spLocks noGrp="1"/>
          </p:cNvSpPr>
          <p:nvPr>
            <p:ph sz="half" idx="15"/>
          </p:nvPr>
        </p:nvSpPr>
        <p:spPr/>
        <p:txBody>
          <a:bodyPr>
            <a:normAutofit lnSpcReduction="10000"/>
          </a:bodyPr>
          <a:lstStyle/>
          <a:p>
            <a:r>
              <a:rPr lang="fr-FR" dirty="0"/>
              <a:t>5</a:t>
            </a:r>
          </a:p>
        </p:txBody>
      </p:sp>
      <p:sp>
        <p:nvSpPr>
          <p:cNvPr id="6" name="Titre 5"/>
          <p:cNvSpPr>
            <a:spLocks noGrp="1"/>
          </p:cNvSpPr>
          <p:nvPr>
            <p:ph type="title"/>
          </p:nvPr>
        </p:nvSpPr>
        <p:spPr/>
        <p:txBody>
          <a:bodyPr/>
          <a:lstStyle/>
          <a:p>
            <a:r>
              <a:rPr lang="fr-FR" dirty="0"/>
              <a:t>Transferts vers STEP et STAR</a:t>
            </a:r>
            <a:br>
              <a:rPr lang="fr-FR" dirty="0"/>
            </a:br>
            <a:r>
              <a:rPr lang="fr-FR" sz="2800" dirty="0"/>
              <a:t>Principe de fonctionnement</a:t>
            </a:r>
            <a:endParaRPr lang="fr-FR" dirty="0"/>
          </a:p>
        </p:txBody>
      </p:sp>
      <p:sp>
        <p:nvSpPr>
          <p:cNvPr id="7" name="Espace réservé du texte 6"/>
          <p:cNvSpPr>
            <a:spLocks noGrp="1"/>
          </p:cNvSpPr>
          <p:nvPr>
            <p:ph type="body" sz="quarter" idx="16"/>
          </p:nvPr>
        </p:nvSpPr>
        <p:spPr>
          <a:xfrm>
            <a:off x="1706146" y="1659356"/>
            <a:ext cx="10136187" cy="4302125"/>
          </a:xfrm>
        </p:spPr>
        <p:txBody>
          <a:bodyPr/>
          <a:lstStyle/>
          <a:p>
            <a:pPr marL="171450" indent="-171450" eaLnBrk="0" fontAlgn="base" hangingPunct="0">
              <a:lnSpc>
                <a:spcPct val="100000"/>
              </a:lnSpc>
              <a:spcBef>
                <a:spcPct val="0"/>
              </a:spcBef>
              <a:spcAft>
                <a:spcPct val="0"/>
              </a:spcAft>
              <a:buFont typeface="Arial" panose="020B0604020202020204" pitchFamily="34" charset="0"/>
              <a:buChar char="•"/>
            </a:pPr>
            <a:endParaRPr kumimoji="1" lang="fr-FR" dirty="0">
              <a:solidFill>
                <a:srgbClr val="084F9C"/>
              </a:solidFill>
            </a:endParaRPr>
          </a:p>
          <a:p>
            <a:pPr marL="171450" indent="-171450" eaLnBrk="0" fontAlgn="base" hangingPunct="0">
              <a:lnSpc>
                <a:spcPct val="100000"/>
              </a:lnSpc>
              <a:spcBef>
                <a:spcPct val="0"/>
              </a:spcBef>
              <a:spcAft>
                <a:spcPct val="0"/>
              </a:spcAft>
              <a:buFont typeface="Arial" panose="020B0604020202020204" pitchFamily="34" charset="0"/>
              <a:buChar char="•"/>
            </a:pPr>
            <a:endParaRPr kumimoji="1" lang="fr-FR" dirty="0">
              <a:solidFill>
                <a:srgbClr val="084F9C"/>
              </a:solidFill>
            </a:endParaRPr>
          </a:p>
          <a:p>
            <a:pPr marL="171450" indent="-171450" eaLnBrk="0" fontAlgn="base" hangingPunct="0">
              <a:lnSpc>
                <a:spcPct val="100000"/>
              </a:lnSpc>
              <a:spcBef>
                <a:spcPct val="0"/>
              </a:spcBef>
              <a:spcAft>
                <a:spcPct val="0"/>
              </a:spcAft>
              <a:buFont typeface="Arial" panose="020B0604020202020204" pitchFamily="34" charset="0"/>
              <a:buChar char="•"/>
            </a:pPr>
            <a:endParaRPr kumimoji="1" lang="fr-FR" dirty="0">
              <a:solidFill>
                <a:srgbClr val="084F9C"/>
              </a:solidFill>
            </a:endParaRPr>
          </a:p>
          <a:p>
            <a:pPr marL="171450" indent="-171450" eaLnBrk="0" fontAlgn="base" hangingPunct="0">
              <a:lnSpc>
                <a:spcPct val="100000"/>
              </a:lnSpc>
              <a:spcBef>
                <a:spcPct val="0"/>
              </a:spcBef>
              <a:spcAft>
                <a:spcPct val="0"/>
              </a:spcAft>
              <a:buFont typeface="Arial" panose="020B0604020202020204" pitchFamily="34" charset="0"/>
              <a:buChar char="•"/>
            </a:pPr>
            <a:r>
              <a:rPr kumimoji="1" lang="fr-FR" dirty="0">
                <a:solidFill>
                  <a:srgbClr val="084F9C"/>
                </a:solidFill>
              </a:rPr>
              <a:t>Création thèse</a:t>
            </a:r>
          </a:p>
          <a:p>
            <a:pPr marL="171450" indent="-171450" eaLnBrk="0" fontAlgn="base" hangingPunct="0">
              <a:lnSpc>
                <a:spcPct val="100000"/>
              </a:lnSpc>
              <a:spcBef>
                <a:spcPct val="0"/>
              </a:spcBef>
              <a:spcAft>
                <a:spcPct val="0"/>
              </a:spcAft>
              <a:buFont typeface="Arial" panose="020B0604020202020204" pitchFamily="34" charset="0"/>
              <a:buChar char="•"/>
            </a:pPr>
            <a:r>
              <a:rPr lang="fr-FR" dirty="0">
                <a:solidFill>
                  <a:srgbClr val="084F9C"/>
                </a:solidFill>
              </a:rPr>
              <a:t>Modification</a:t>
            </a:r>
          </a:p>
          <a:p>
            <a:pPr marL="171450" indent="-171450" eaLnBrk="0" fontAlgn="base" hangingPunct="0">
              <a:lnSpc>
                <a:spcPct val="100000"/>
              </a:lnSpc>
              <a:spcBef>
                <a:spcPct val="0"/>
              </a:spcBef>
              <a:spcAft>
                <a:spcPct val="0"/>
              </a:spcAft>
              <a:buFont typeface="Arial" panose="020B0604020202020204" pitchFamily="34" charset="0"/>
              <a:buChar char="•"/>
            </a:pPr>
            <a:r>
              <a:rPr kumimoji="1" lang="fr-FR" dirty="0">
                <a:solidFill>
                  <a:srgbClr val="084F9C"/>
                </a:solidFill>
              </a:rPr>
              <a:t>Résultat de soutenance positif</a:t>
            </a:r>
          </a:p>
          <a:p>
            <a:pPr marL="114300">
              <a:spcBef>
                <a:spcPts val="500"/>
              </a:spcBef>
            </a:pPr>
            <a:endParaRPr lang="fr-FR" sz="2400" dirty="0">
              <a:solidFill>
                <a:srgbClr val="6D3DFF"/>
              </a:solidFill>
            </a:endParaRPr>
          </a:p>
        </p:txBody>
      </p:sp>
      <p:sp>
        <p:nvSpPr>
          <p:cNvPr id="13" name="Espace réservé du contenu 12"/>
          <p:cNvSpPr>
            <a:spLocks noGrp="1"/>
          </p:cNvSpPr>
          <p:nvPr>
            <p:ph sz="half" idx="14"/>
          </p:nvPr>
        </p:nvSpPr>
        <p:spPr>
          <a:xfrm rot="16200000">
            <a:off x="-1151260" y="3927382"/>
            <a:ext cx="3604175" cy="296244"/>
          </a:xfrm>
        </p:spPr>
        <p:txBody>
          <a:bodyPr>
            <a:normAutofit fontScale="92500" lnSpcReduction="10000"/>
          </a:bodyPr>
          <a:lstStyle/>
          <a:p>
            <a:r>
              <a:rPr lang="fr-FR" dirty="0"/>
              <a:t>Transferts vers STEP et STAR</a:t>
            </a:r>
          </a:p>
        </p:txBody>
      </p:sp>
      <p:pic>
        <p:nvPicPr>
          <p:cNvPr id="39" name="Picture 12" descr="database">
            <a:extLst>
              <a:ext uri="{FF2B5EF4-FFF2-40B4-BE49-F238E27FC236}">
                <a16:creationId xmlns="" xmlns:a16="http://schemas.microsoft.com/office/drawing/2014/main" id="{E1DD81D3-8EE0-43CD-A279-CFA348891889}"/>
              </a:ext>
            </a:extLst>
          </p:cNvPr>
          <p:cNvPicPr>
            <a:picLocks noChangeAspect="1" noChangeArrowheads="1"/>
          </p:cNvPicPr>
          <p:nvPr/>
        </p:nvPicPr>
        <p:blipFill>
          <a:blip r:embed="rId3" cstate="print"/>
          <a:srcRect/>
          <a:stretch>
            <a:fillRect/>
          </a:stretch>
        </p:blipFill>
        <p:spPr bwMode="auto">
          <a:xfrm>
            <a:off x="3905982" y="3397616"/>
            <a:ext cx="546100" cy="546100"/>
          </a:xfrm>
          <a:prstGeom prst="rect">
            <a:avLst/>
          </a:prstGeom>
          <a:noFill/>
          <a:ln w="9525">
            <a:noFill/>
            <a:miter lim="800000"/>
            <a:headEnd/>
            <a:tailEnd/>
          </a:ln>
        </p:spPr>
      </p:pic>
      <p:cxnSp>
        <p:nvCxnSpPr>
          <p:cNvPr id="41" name="Connecteur droit 23">
            <a:extLst>
              <a:ext uri="{FF2B5EF4-FFF2-40B4-BE49-F238E27FC236}">
                <a16:creationId xmlns="" xmlns:a16="http://schemas.microsoft.com/office/drawing/2014/main" id="{87D6060D-4097-4DA7-B075-6CFD14ECD212}"/>
              </a:ext>
            </a:extLst>
          </p:cNvPr>
          <p:cNvCxnSpPr>
            <a:cxnSpLocks noChangeShapeType="1"/>
          </p:cNvCxnSpPr>
          <p:nvPr/>
        </p:nvCxnSpPr>
        <p:spPr bwMode="auto">
          <a:xfrm>
            <a:off x="3833557" y="3099166"/>
            <a:ext cx="0" cy="1296987"/>
          </a:xfrm>
          <a:prstGeom prst="line">
            <a:avLst/>
          </a:prstGeom>
          <a:noFill/>
          <a:ln w="9525" algn="ctr">
            <a:solidFill>
              <a:schemeClr val="tx1"/>
            </a:solidFill>
            <a:prstDash val="dash"/>
            <a:round/>
            <a:headEnd/>
            <a:tailEnd/>
          </a:ln>
        </p:spPr>
      </p:cxnSp>
      <p:pic>
        <p:nvPicPr>
          <p:cNvPr id="42" name="Picture 35" descr="grayarrow_longer-length">
            <a:extLst>
              <a:ext uri="{FF2B5EF4-FFF2-40B4-BE49-F238E27FC236}">
                <a16:creationId xmlns="" xmlns:a16="http://schemas.microsoft.com/office/drawing/2014/main" id="{4FEAEBB4-0445-484C-8F86-9A37982B0654}"/>
              </a:ext>
            </a:extLst>
          </p:cNvPr>
          <p:cNvPicPr>
            <a:picLocks noChangeAspect="1" noChangeArrowheads="1"/>
          </p:cNvPicPr>
          <p:nvPr/>
        </p:nvPicPr>
        <p:blipFill>
          <a:blip r:embed="rId4" cstate="print"/>
          <a:srcRect/>
          <a:stretch>
            <a:fillRect/>
          </a:stretch>
        </p:blipFill>
        <p:spPr bwMode="auto">
          <a:xfrm>
            <a:off x="2969357" y="3916728"/>
            <a:ext cx="823913" cy="63500"/>
          </a:xfrm>
          <a:prstGeom prst="rect">
            <a:avLst/>
          </a:prstGeom>
          <a:noFill/>
          <a:ln w="9525">
            <a:noFill/>
            <a:miter lim="800000"/>
            <a:headEnd/>
            <a:tailEnd/>
          </a:ln>
        </p:spPr>
      </p:pic>
      <p:sp>
        <p:nvSpPr>
          <p:cNvPr id="43" name="ZoneTexte 29">
            <a:extLst>
              <a:ext uri="{FF2B5EF4-FFF2-40B4-BE49-F238E27FC236}">
                <a16:creationId xmlns="" xmlns:a16="http://schemas.microsoft.com/office/drawing/2014/main" id="{7D8B5A06-75B3-4BB3-ACC8-0EF03B72021A}"/>
              </a:ext>
            </a:extLst>
          </p:cNvPr>
          <p:cNvSpPr txBox="1">
            <a:spLocks noChangeArrowheads="1"/>
          </p:cNvSpPr>
          <p:nvPr/>
        </p:nvSpPr>
        <p:spPr bwMode="auto">
          <a:xfrm>
            <a:off x="3796445" y="4006253"/>
            <a:ext cx="670376" cy="400110"/>
          </a:xfrm>
          <a:prstGeom prst="rect">
            <a:avLst/>
          </a:prstGeom>
          <a:noFill/>
          <a:ln w="9525">
            <a:noFill/>
            <a:miter lim="800000"/>
            <a:headEnd/>
            <a:tailEnd/>
          </a:ln>
        </p:spPr>
        <p:txBody>
          <a:bodyPr wrap="none">
            <a:spAutoFit/>
          </a:bodyPr>
          <a:lstStyle/>
          <a:p>
            <a:pPr algn="ctr"/>
            <a:r>
              <a:rPr lang="fr-FR" sz="1000" dirty="0">
                <a:solidFill>
                  <a:srgbClr val="084F9C"/>
                </a:solidFill>
              </a:rPr>
              <a:t>Tables </a:t>
            </a:r>
          </a:p>
          <a:p>
            <a:pPr algn="ctr"/>
            <a:r>
              <a:rPr lang="fr-FR" sz="1000" dirty="0">
                <a:solidFill>
                  <a:srgbClr val="084F9C"/>
                </a:solidFill>
              </a:rPr>
              <a:t>de travail</a:t>
            </a:r>
          </a:p>
        </p:txBody>
      </p:sp>
      <p:sp>
        <p:nvSpPr>
          <p:cNvPr id="44" name="ZoneTexte 30">
            <a:extLst>
              <a:ext uri="{FF2B5EF4-FFF2-40B4-BE49-F238E27FC236}">
                <a16:creationId xmlns="" xmlns:a16="http://schemas.microsoft.com/office/drawing/2014/main" id="{13BF6065-21BF-4CE7-9A36-3DC09FD17056}"/>
              </a:ext>
            </a:extLst>
          </p:cNvPr>
          <p:cNvSpPr txBox="1">
            <a:spLocks noChangeArrowheads="1"/>
          </p:cNvSpPr>
          <p:nvPr/>
        </p:nvSpPr>
        <p:spPr bwMode="auto">
          <a:xfrm>
            <a:off x="2393095" y="4222283"/>
            <a:ext cx="614271" cy="400110"/>
          </a:xfrm>
          <a:prstGeom prst="rect">
            <a:avLst/>
          </a:prstGeom>
          <a:noFill/>
          <a:ln w="9525">
            <a:noFill/>
            <a:miter lim="800000"/>
            <a:headEnd/>
            <a:tailEnd/>
          </a:ln>
        </p:spPr>
        <p:txBody>
          <a:bodyPr wrap="none">
            <a:spAutoFit/>
          </a:bodyPr>
          <a:lstStyle/>
          <a:p>
            <a:pPr algn="ctr"/>
            <a:r>
              <a:rPr lang="fr-FR" sz="1000" dirty="0">
                <a:solidFill>
                  <a:srgbClr val="084F9C"/>
                </a:solidFill>
              </a:rPr>
              <a:t>Tables </a:t>
            </a:r>
          </a:p>
          <a:p>
            <a:pPr algn="ctr"/>
            <a:r>
              <a:rPr lang="fr-FR" sz="1000" dirty="0">
                <a:solidFill>
                  <a:srgbClr val="084F9C"/>
                </a:solidFill>
              </a:rPr>
              <a:t>APOGEE</a:t>
            </a:r>
          </a:p>
        </p:txBody>
      </p:sp>
      <p:grpSp>
        <p:nvGrpSpPr>
          <p:cNvPr id="45" name="Group 21">
            <a:extLst>
              <a:ext uri="{FF2B5EF4-FFF2-40B4-BE49-F238E27FC236}">
                <a16:creationId xmlns="" xmlns:a16="http://schemas.microsoft.com/office/drawing/2014/main" id="{B938BBA1-1959-490E-AA04-017E9F7D88DB}"/>
              </a:ext>
            </a:extLst>
          </p:cNvPr>
          <p:cNvGrpSpPr>
            <a:grpSpLocks/>
          </p:cNvGrpSpPr>
          <p:nvPr/>
        </p:nvGrpSpPr>
        <p:grpSpPr bwMode="auto">
          <a:xfrm>
            <a:off x="5209320" y="3261091"/>
            <a:ext cx="1166813" cy="984250"/>
            <a:chOff x="2109" y="1030"/>
            <a:chExt cx="735" cy="620"/>
          </a:xfrm>
        </p:grpSpPr>
        <p:pic>
          <p:nvPicPr>
            <p:cNvPr id="46" name="Picture 12" descr="darkarrow-flat_right">
              <a:extLst>
                <a:ext uri="{FF2B5EF4-FFF2-40B4-BE49-F238E27FC236}">
                  <a16:creationId xmlns="" xmlns:a16="http://schemas.microsoft.com/office/drawing/2014/main" id="{AB9FA303-8CC7-4CE9-A6D0-CBC12EE315F5}"/>
                </a:ext>
              </a:extLst>
            </p:cNvPr>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2109" y="1030"/>
              <a:ext cx="735" cy="620"/>
            </a:xfrm>
            <a:prstGeom prst="rect">
              <a:avLst/>
            </a:prstGeom>
            <a:noFill/>
            <a:ln w="9525">
              <a:noFill/>
              <a:miter lim="800000"/>
              <a:headEnd/>
              <a:tailEnd/>
            </a:ln>
          </p:spPr>
        </p:pic>
        <p:sp>
          <p:nvSpPr>
            <p:cNvPr id="47" name="ZoneTexte 26">
              <a:extLst>
                <a:ext uri="{FF2B5EF4-FFF2-40B4-BE49-F238E27FC236}">
                  <a16:creationId xmlns="" xmlns:a16="http://schemas.microsoft.com/office/drawing/2014/main" id="{064D76F2-DC91-43F4-986A-C2D99B03F5FE}"/>
                </a:ext>
              </a:extLst>
            </p:cNvPr>
            <p:cNvSpPr txBox="1">
              <a:spLocks noChangeArrowheads="1"/>
            </p:cNvSpPr>
            <p:nvPr/>
          </p:nvSpPr>
          <p:spPr bwMode="auto">
            <a:xfrm>
              <a:off x="2174" y="1219"/>
              <a:ext cx="443" cy="165"/>
            </a:xfrm>
            <a:prstGeom prst="rect">
              <a:avLst/>
            </a:prstGeom>
            <a:noFill/>
            <a:ln w="9525">
              <a:noFill/>
              <a:miter lim="800000"/>
              <a:headEnd/>
              <a:tailEnd/>
            </a:ln>
          </p:spPr>
          <p:txBody>
            <a:bodyPr wrap="none">
              <a:spAutoFit/>
            </a:bodyPr>
            <a:lstStyle/>
            <a:p>
              <a:r>
                <a:rPr lang="fr-FR" sz="1100" b="1" dirty="0">
                  <a:solidFill>
                    <a:schemeClr val="bg1"/>
                  </a:solidFill>
                </a:rPr>
                <a:t>Données </a:t>
              </a:r>
            </a:p>
          </p:txBody>
        </p:sp>
      </p:grpSp>
      <p:sp>
        <p:nvSpPr>
          <p:cNvPr id="48" name="Rectangle 47">
            <a:extLst>
              <a:ext uri="{FF2B5EF4-FFF2-40B4-BE49-F238E27FC236}">
                <a16:creationId xmlns="" xmlns:a16="http://schemas.microsoft.com/office/drawing/2014/main" id="{8220BDF8-4420-4EF8-99C5-46E440F3F03A}"/>
              </a:ext>
            </a:extLst>
          </p:cNvPr>
          <p:cNvSpPr>
            <a:spLocks noChangeArrowheads="1"/>
          </p:cNvSpPr>
          <p:nvPr/>
        </p:nvSpPr>
        <p:spPr bwMode="gray">
          <a:xfrm>
            <a:off x="7639782" y="2834053"/>
            <a:ext cx="2736850" cy="276225"/>
          </a:xfrm>
          <a:prstGeom prst="rect">
            <a:avLst/>
          </a:prstGeom>
          <a:gradFill rotWithShape="1">
            <a:gsLst>
              <a:gs pos="0">
                <a:srgbClr val="C6C7C8"/>
              </a:gs>
              <a:gs pos="100000">
                <a:srgbClr val="5C5C5D"/>
              </a:gs>
            </a:gsLst>
            <a:lin ang="5400000" scaled="1"/>
          </a:gradFill>
          <a:ln w="12700" algn="ctr">
            <a:solidFill>
              <a:srgbClr val="DDDDDD"/>
            </a:solidFill>
            <a:miter lim="800000"/>
            <a:headEnd/>
            <a:tailEnd/>
          </a:ln>
          <a:effectLst>
            <a:outerShdw dist="53882" dir="2700000" algn="ctr" rotWithShape="0">
              <a:srgbClr val="808080">
                <a:alpha val="50000"/>
              </a:srgbClr>
            </a:outerShdw>
          </a:effectLst>
        </p:spPr>
        <p:txBody>
          <a:bodyPr wrap="none" lIns="72000" tIns="0" rIns="72000" bIns="0" anchor="ctr"/>
          <a:lstStyle/>
          <a:p>
            <a:pPr defTabSz="801688">
              <a:defRPr/>
            </a:pPr>
            <a:r>
              <a:rPr lang="fr-FR" sz="1400" b="1" dirty="0">
                <a:solidFill>
                  <a:schemeClr val="bg1"/>
                </a:solidFill>
                <a:latin typeface="Arial" charset="0"/>
                <a:cs typeface="Arial" charset="0"/>
              </a:rPr>
              <a:t>STAR</a:t>
            </a:r>
            <a:endParaRPr lang="fr-FR" b="1" noProof="1">
              <a:solidFill>
                <a:schemeClr val="bg1"/>
              </a:solidFill>
              <a:latin typeface="Arial" charset="0"/>
              <a:cs typeface="Arial" charset="0"/>
            </a:endParaRPr>
          </a:p>
        </p:txBody>
      </p:sp>
      <p:sp>
        <p:nvSpPr>
          <p:cNvPr id="49" name="Rectangle 5">
            <a:extLst>
              <a:ext uri="{FF2B5EF4-FFF2-40B4-BE49-F238E27FC236}">
                <a16:creationId xmlns="" xmlns:a16="http://schemas.microsoft.com/office/drawing/2014/main" id="{C33D5C00-9293-461E-9B13-B0B987D642A1}"/>
              </a:ext>
            </a:extLst>
          </p:cNvPr>
          <p:cNvSpPr>
            <a:spLocks noChangeArrowheads="1"/>
          </p:cNvSpPr>
          <p:nvPr/>
        </p:nvSpPr>
        <p:spPr bwMode="gray">
          <a:xfrm>
            <a:off x="7649307" y="3109993"/>
            <a:ext cx="2736850" cy="1296988"/>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90500" indent="-190500" algn="l" eaLnBrk="1" hangingPunct="1">
              <a:lnSpc>
                <a:spcPct val="90000"/>
              </a:lnSpc>
              <a:spcAft>
                <a:spcPct val="20000"/>
              </a:spcAft>
              <a:buClr>
                <a:srgbClr val="292929"/>
              </a:buClr>
              <a:buFont typeface="Wingdings" pitchFamily="2" charset="2"/>
              <a:buChar char="§"/>
              <a:defRPr/>
            </a:pPr>
            <a:endParaRPr lang="fr-FR" sz="1600" noProof="1">
              <a:solidFill>
                <a:srgbClr val="5A5A5A"/>
              </a:solidFill>
              <a:latin typeface="Arial" pitchFamily="34" charset="0"/>
              <a:cs typeface="Arial" pitchFamily="34" charset="0"/>
            </a:endParaRPr>
          </a:p>
        </p:txBody>
      </p:sp>
      <p:pic>
        <p:nvPicPr>
          <p:cNvPr id="50" name="Picture 35" descr="grayarrow_longer-length">
            <a:extLst>
              <a:ext uri="{FF2B5EF4-FFF2-40B4-BE49-F238E27FC236}">
                <a16:creationId xmlns="" xmlns:a16="http://schemas.microsoft.com/office/drawing/2014/main" id="{1A7C43A8-6722-4115-9E46-10FDB7E3A2BE}"/>
              </a:ext>
            </a:extLst>
          </p:cNvPr>
          <p:cNvPicPr>
            <a:picLocks noChangeAspect="1" noChangeArrowheads="1"/>
          </p:cNvPicPr>
          <p:nvPr/>
        </p:nvPicPr>
        <p:blipFill>
          <a:blip r:embed="rId4" cstate="print"/>
          <a:srcRect/>
          <a:stretch>
            <a:fillRect/>
          </a:stretch>
        </p:blipFill>
        <p:spPr bwMode="auto">
          <a:xfrm>
            <a:off x="2969357" y="3399203"/>
            <a:ext cx="823913" cy="63500"/>
          </a:xfrm>
          <a:prstGeom prst="rect">
            <a:avLst/>
          </a:prstGeom>
          <a:noFill/>
          <a:ln w="9525">
            <a:noFill/>
            <a:miter lim="800000"/>
            <a:headEnd/>
            <a:tailEnd/>
          </a:ln>
        </p:spPr>
      </p:pic>
      <p:sp>
        <p:nvSpPr>
          <p:cNvPr id="51" name="Nuage 32">
            <a:extLst>
              <a:ext uri="{FF2B5EF4-FFF2-40B4-BE49-F238E27FC236}">
                <a16:creationId xmlns="" xmlns:a16="http://schemas.microsoft.com/office/drawing/2014/main" id="{3F884627-45D4-477A-8E79-591C68455139}"/>
              </a:ext>
            </a:extLst>
          </p:cNvPr>
          <p:cNvSpPr>
            <a:spLocks noChangeArrowheads="1"/>
          </p:cNvSpPr>
          <p:nvPr/>
        </p:nvSpPr>
        <p:spPr bwMode="auto">
          <a:xfrm>
            <a:off x="6137877" y="3326178"/>
            <a:ext cx="1800225" cy="863600"/>
          </a:xfrm>
          <a:custGeom>
            <a:avLst/>
            <a:gdLst>
              <a:gd name="T0" fmla="*/ 2147483647 w 43200"/>
              <a:gd name="T1" fmla="*/ 2147483647 h 43200"/>
              <a:gd name="T2" fmla="*/ 2147483647 w 43200"/>
              <a:gd name="T3" fmla="*/ 2147483647 h 43200"/>
              <a:gd name="T4" fmla="*/ 392247603 w 43200"/>
              <a:gd name="T5" fmla="*/ 2147483647 h 43200"/>
              <a:gd name="T6" fmla="*/ 2147483647 w 43200"/>
              <a:gd name="T7" fmla="*/ 460455521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C00000">
              <a:alpha val="70195"/>
            </a:srgbClr>
          </a:solidFill>
          <a:ln w="9525" algn="ctr">
            <a:noFill/>
            <a:round/>
            <a:headEnd/>
            <a:tailEnd/>
          </a:ln>
        </p:spPr>
        <p:txBody>
          <a:bodyPr lIns="3600" tIns="18000" rIns="3600" bIns="18000"/>
          <a:lstStyle/>
          <a:p>
            <a:endParaRPr lang="fr-FR" sz="900" b="1" dirty="0">
              <a:solidFill>
                <a:srgbClr val="D9D9D9"/>
              </a:solidFill>
            </a:endParaRPr>
          </a:p>
          <a:p>
            <a:r>
              <a:rPr lang="fr-FR" sz="1100" b="1" dirty="0" err="1">
                <a:solidFill>
                  <a:srgbClr val="D9D9D9"/>
                </a:solidFill>
              </a:rPr>
              <a:t>WebService</a:t>
            </a:r>
            <a:r>
              <a:rPr lang="fr-FR" sz="1100" b="1" dirty="0">
                <a:solidFill>
                  <a:srgbClr val="D9D9D9"/>
                </a:solidFill>
              </a:rPr>
              <a:t> </a:t>
            </a:r>
          </a:p>
          <a:p>
            <a:r>
              <a:rPr lang="fr-FR" sz="1100" b="1" dirty="0">
                <a:solidFill>
                  <a:srgbClr val="D9D9D9"/>
                </a:solidFill>
              </a:rPr>
              <a:t>Step/Star</a:t>
            </a:r>
          </a:p>
          <a:p>
            <a:endParaRPr lang="fr-FR" sz="1200" b="1" dirty="0">
              <a:solidFill>
                <a:srgbClr val="D9D9D9"/>
              </a:solidFill>
            </a:endParaRPr>
          </a:p>
        </p:txBody>
      </p:sp>
      <p:pic>
        <p:nvPicPr>
          <p:cNvPr id="52" name="Picture 35" descr="grayarrow_longer-length">
            <a:extLst>
              <a:ext uri="{FF2B5EF4-FFF2-40B4-BE49-F238E27FC236}">
                <a16:creationId xmlns="" xmlns:a16="http://schemas.microsoft.com/office/drawing/2014/main" id="{94E5FB40-5094-4E97-824B-18CB0FACCA27}"/>
              </a:ext>
            </a:extLst>
          </p:cNvPr>
          <p:cNvPicPr>
            <a:picLocks noChangeAspect="1" noChangeArrowheads="1"/>
          </p:cNvPicPr>
          <p:nvPr/>
        </p:nvPicPr>
        <p:blipFill>
          <a:blip r:embed="rId6" cstate="print"/>
          <a:srcRect/>
          <a:stretch>
            <a:fillRect/>
          </a:stretch>
        </p:blipFill>
        <p:spPr bwMode="auto">
          <a:xfrm>
            <a:off x="4666395" y="3686541"/>
            <a:ext cx="608012" cy="47625"/>
          </a:xfrm>
          <a:prstGeom prst="rect">
            <a:avLst/>
          </a:prstGeom>
          <a:noFill/>
          <a:ln w="9525">
            <a:noFill/>
            <a:miter lim="800000"/>
            <a:headEnd/>
            <a:tailEnd/>
          </a:ln>
        </p:spPr>
      </p:pic>
      <p:sp>
        <p:nvSpPr>
          <p:cNvPr id="53" name="ZoneTexte 29">
            <a:extLst>
              <a:ext uri="{FF2B5EF4-FFF2-40B4-BE49-F238E27FC236}">
                <a16:creationId xmlns="" xmlns:a16="http://schemas.microsoft.com/office/drawing/2014/main" id="{DA6D29ED-0961-4A42-A6BA-9AB8712DF525}"/>
              </a:ext>
            </a:extLst>
          </p:cNvPr>
          <p:cNvSpPr txBox="1">
            <a:spLocks noChangeArrowheads="1"/>
          </p:cNvSpPr>
          <p:nvPr/>
        </p:nvSpPr>
        <p:spPr bwMode="auto">
          <a:xfrm>
            <a:off x="2954916" y="3470641"/>
            <a:ext cx="878767" cy="400110"/>
          </a:xfrm>
          <a:prstGeom prst="rect">
            <a:avLst/>
          </a:prstGeom>
          <a:noFill/>
          <a:ln w="9525">
            <a:noFill/>
            <a:miter lim="800000"/>
            <a:headEnd/>
            <a:tailEnd/>
          </a:ln>
        </p:spPr>
        <p:txBody>
          <a:bodyPr wrap="none">
            <a:spAutoFit/>
          </a:bodyPr>
          <a:lstStyle/>
          <a:p>
            <a:r>
              <a:rPr lang="fr-FR" sz="1000" dirty="0">
                <a:solidFill>
                  <a:srgbClr val="084F9C"/>
                </a:solidFill>
              </a:rPr>
              <a:t>Evènements </a:t>
            </a:r>
          </a:p>
          <a:p>
            <a:r>
              <a:rPr lang="fr-FR" sz="1000" dirty="0">
                <a:solidFill>
                  <a:srgbClr val="084F9C"/>
                </a:solidFill>
              </a:rPr>
              <a:t>déclencheurs</a:t>
            </a:r>
          </a:p>
        </p:txBody>
      </p:sp>
      <p:sp>
        <p:nvSpPr>
          <p:cNvPr id="54" name="ZoneTexte 29">
            <a:extLst>
              <a:ext uri="{FF2B5EF4-FFF2-40B4-BE49-F238E27FC236}">
                <a16:creationId xmlns="" xmlns:a16="http://schemas.microsoft.com/office/drawing/2014/main" id="{AF20E244-2461-4DEE-86EE-722E42C1FDFF}"/>
              </a:ext>
            </a:extLst>
          </p:cNvPr>
          <p:cNvSpPr txBox="1">
            <a:spLocks noChangeArrowheads="1"/>
          </p:cNvSpPr>
          <p:nvPr/>
        </p:nvSpPr>
        <p:spPr bwMode="auto">
          <a:xfrm>
            <a:off x="4439378" y="3497506"/>
            <a:ext cx="798617" cy="400110"/>
          </a:xfrm>
          <a:prstGeom prst="rect">
            <a:avLst/>
          </a:prstGeom>
          <a:noFill/>
          <a:ln w="9525">
            <a:noFill/>
            <a:miter lim="800000"/>
            <a:headEnd/>
            <a:tailEnd/>
          </a:ln>
        </p:spPr>
        <p:txBody>
          <a:bodyPr wrap="none">
            <a:spAutoFit/>
          </a:bodyPr>
          <a:lstStyle/>
          <a:p>
            <a:r>
              <a:rPr lang="fr-FR" sz="1000" dirty="0">
                <a:solidFill>
                  <a:srgbClr val="084F9C"/>
                </a:solidFill>
              </a:rPr>
              <a:t>Batch appel</a:t>
            </a:r>
          </a:p>
          <a:p>
            <a:r>
              <a:rPr lang="fr-FR" sz="1000" dirty="0">
                <a:solidFill>
                  <a:srgbClr val="084F9C"/>
                </a:solidFill>
              </a:rPr>
              <a:t>webservice</a:t>
            </a:r>
          </a:p>
        </p:txBody>
      </p:sp>
      <p:grpSp>
        <p:nvGrpSpPr>
          <p:cNvPr id="55" name="Group 21">
            <a:extLst>
              <a:ext uri="{FF2B5EF4-FFF2-40B4-BE49-F238E27FC236}">
                <a16:creationId xmlns="" xmlns:a16="http://schemas.microsoft.com/office/drawing/2014/main" id="{C1C00053-731B-486D-AD25-806CFF31765E}"/>
              </a:ext>
            </a:extLst>
          </p:cNvPr>
          <p:cNvGrpSpPr>
            <a:grpSpLocks/>
          </p:cNvGrpSpPr>
          <p:nvPr/>
        </p:nvGrpSpPr>
        <p:grpSpPr bwMode="auto">
          <a:xfrm>
            <a:off x="7506432" y="3326178"/>
            <a:ext cx="1182688" cy="1000125"/>
            <a:chOff x="2104" y="1026"/>
            <a:chExt cx="745" cy="630"/>
          </a:xfrm>
        </p:grpSpPr>
        <p:pic>
          <p:nvPicPr>
            <p:cNvPr id="56" name="Picture 12" descr="darkarrow-flat_right">
              <a:extLst>
                <a:ext uri="{FF2B5EF4-FFF2-40B4-BE49-F238E27FC236}">
                  <a16:creationId xmlns="" xmlns:a16="http://schemas.microsoft.com/office/drawing/2014/main" id="{7C0F28AD-EA31-4DCD-B033-16A9DCCF57F1}"/>
                </a:ext>
              </a:extLst>
            </p:cNvPr>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2109" y="1030"/>
              <a:ext cx="735" cy="620"/>
            </a:xfrm>
            <a:prstGeom prst="rect">
              <a:avLst/>
            </a:prstGeom>
            <a:noFill/>
            <a:ln w="9525">
              <a:noFill/>
              <a:miter lim="800000"/>
              <a:headEnd/>
              <a:tailEnd/>
            </a:ln>
          </p:spPr>
        </p:pic>
        <p:sp>
          <p:nvSpPr>
            <p:cNvPr id="57" name="ZoneTexte 26">
              <a:extLst>
                <a:ext uri="{FF2B5EF4-FFF2-40B4-BE49-F238E27FC236}">
                  <a16:creationId xmlns="" xmlns:a16="http://schemas.microsoft.com/office/drawing/2014/main" id="{79D2276D-72EA-4D0E-949D-94ED51EDA153}"/>
                </a:ext>
              </a:extLst>
            </p:cNvPr>
            <p:cNvSpPr txBox="1">
              <a:spLocks noChangeArrowheads="1"/>
            </p:cNvSpPr>
            <p:nvPr/>
          </p:nvSpPr>
          <p:spPr bwMode="auto">
            <a:xfrm>
              <a:off x="2174" y="1219"/>
              <a:ext cx="516" cy="164"/>
            </a:xfrm>
            <a:prstGeom prst="rect">
              <a:avLst/>
            </a:prstGeom>
            <a:noFill/>
            <a:ln w="9525">
              <a:noFill/>
              <a:miter lim="800000"/>
              <a:headEnd/>
              <a:tailEnd/>
            </a:ln>
          </p:spPr>
          <p:txBody>
            <a:bodyPr wrap="none">
              <a:spAutoFit/>
            </a:bodyPr>
            <a:lstStyle/>
            <a:p>
              <a:r>
                <a:rPr lang="fr-FR" sz="1100" b="1">
                  <a:solidFill>
                    <a:schemeClr val="bg1"/>
                  </a:solidFill>
                </a:rPr>
                <a:t>Données </a:t>
              </a:r>
            </a:p>
          </p:txBody>
        </p:sp>
      </p:grpSp>
      <p:pic>
        <p:nvPicPr>
          <p:cNvPr id="58" name="Picture 12" descr="server-database">
            <a:extLst>
              <a:ext uri="{FF2B5EF4-FFF2-40B4-BE49-F238E27FC236}">
                <a16:creationId xmlns="" xmlns:a16="http://schemas.microsoft.com/office/drawing/2014/main" id="{39972611-A493-4949-A646-E2BD5700B9C7}"/>
              </a:ext>
            </a:extLst>
          </p:cNvPr>
          <p:cNvPicPr>
            <a:picLocks noChangeAspect="1" noChangeArrowheads="1"/>
          </p:cNvPicPr>
          <p:nvPr/>
        </p:nvPicPr>
        <p:blipFill>
          <a:blip r:embed="rId7" cstate="print"/>
          <a:srcRect/>
          <a:stretch>
            <a:fillRect/>
          </a:stretch>
        </p:blipFill>
        <p:spPr bwMode="auto">
          <a:xfrm>
            <a:off x="8441470" y="3181716"/>
            <a:ext cx="1150937" cy="1150937"/>
          </a:xfrm>
          <a:prstGeom prst="rect">
            <a:avLst/>
          </a:prstGeom>
          <a:noFill/>
          <a:ln w="9525">
            <a:noFill/>
            <a:miter lim="800000"/>
            <a:headEnd/>
            <a:tailEnd/>
          </a:ln>
        </p:spPr>
      </p:pic>
      <p:pic>
        <p:nvPicPr>
          <p:cNvPr id="59" name="Picture 2" descr="http://filabes.files.wordpress.com/2011/05/star.jpg">
            <a:extLst>
              <a:ext uri="{FF2B5EF4-FFF2-40B4-BE49-F238E27FC236}">
                <a16:creationId xmlns="" xmlns:a16="http://schemas.microsoft.com/office/drawing/2014/main" id="{B253831E-E063-4050-AB0E-7453C48BBE06}"/>
              </a:ext>
            </a:extLst>
          </p:cNvPr>
          <p:cNvPicPr>
            <a:picLocks noChangeAspect="1" noChangeArrowheads="1"/>
          </p:cNvPicPr>
          <p:nvPr/>
        </p:nvPicPr>
        <p:blipFill>
          <a:blip r:embed="rId8" cstate="print"/>
          <a:srcRect/>
          <a:stretch>
            <a:fillRect/>
          </a:stretch>
        </p:blipFill>
        <p:spPr bwMode="auto">
          <a:xfrm>
            <a:off x="7639782" y="2494043"/>
            <a:ext cx="2767013" cy="612775"/>
          </a:xfrm>
          <a:prstGeom prst="rect">
            <a:avLst/>
          </a:prstGeom>
          <a:noFill/>
          <a:ln w="9525">
            <a:solidFill>
              <a:srgbClr val="5A5A5A"/>
            </a:solidFill>
            <a:miter lim="800000"/>
            <a:headEnd/>
            <a:tailEnd/>
          </a:ln>
        </p:spPr>
      </p:pic>
      <p:pic>
        <p:nvPicPr>
          <p:cNvPr id="60" name="Picture 4" descr="http://filabes.files.wordpress.com/2011/06/step.jpg">
            <a:extLst>
              <a:ext uri="{FF2B5EF4-FFF2-40B4-BE49-F238E27FC236}">
                <a16:creationId xmlns="" xmlns:a16="http://schemas.microsoft.com/office/drawing/2014/main" id="{C56A940B-DFE3-4558-8A7B-DFF6CC257390}"/>
              </a:ext>
            </a:extLst>
          </p:cNvPr>
          <p:cNvPicPr>
            <a:picLocks noChangeAspect="1" noChangeArrowheads="1"/>
          </p:cNvPicPr>
          <p:nvPr/>
        </p:nvPicPr>
        <p:blipFill>
          <a:blip r:embed="rId9" cstate="print"/>
          <a:srcRect/>
          <a:stretch>
            <a:fillRect/>
          </a:stretch>
        </p:blipFill>
        <p:spPr bwMode="auto">
          <a:xfrm>
            <a:off x="7650087" y="4438313"/>
            <a:ext cx="2740025" cy="588962"/>
          </a:xfrm>
          <a:prstGeom prst="rect">
            <a:avLst/>
          </a:prstGeom>
          <a:noFill/>
          <a:ln w="9525">
            <a:solidFill>
              <a:srgbClr val="5A5A5A"/>
            </a:solidFill>
            <a:miter lim="800000"/>
            <a:headEnd/>
            <a:tailEnd/>
          </a:ln>
        </p:spPr>
      </p:pic>
      <p:pic>
        <p:nvPicPr>
          <p:cNvPr id="61" name="Picture 12" descr="darkarrow-flat_right">
            <a:extLst>
              <a:ext uri="{FF2B5EF4-FFF2-40B4-BE49-F238E27FC236}">
                <a16:creationId xmlns="" xmlns:a16="http://schemas.microsoft.com/office/drawing/2014/main" id="{CBABE7D8-3BBB-4FD7-A9B7-937260D8C504}"/>
              </a:ext>
            </a:extLst>
          </p:cNvPr>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rot="10800000">
            <a:off x="5057727" y="4150273"/>
            <a:ext cx="1166813" cy="984250"/>
          </a:xfrm>
          <a:prstGeom prst="rect">
            <a:avLst/>
          </a:prstGeom>
          <a:noFill/>
          <a:ln w="9525">
            <a:noFill/>
            <a:miter lim="800000"/>
            <a:headEnd/>
            <a:tailEnd/>
          </a:ln>
        </p:spPr>
      </p:pic>
      <p:sp>
        <p:nvSpPr>
          <p:cNvPr id="62" name="ZoneTexte 61">
            <a:extLst>
              <a:ext uri="{FF2B5EF4-FFF2-40B4-BE49-F238E27FC236}">
                <a16:creationId xmlns="" xmlns:a16="http://schemas.microsoft.com/office/drawing/2014/main" id="{708F40F4-E5B8-4965-9CBA-1C4A0C163B1D}"/>
              </a:ext>
            </a:extLst>
          </p:cNvPr>
          <p:cNvSpPr txBox="1"/>
          <p:nvPr/>
        </p:nvSpPr>
        <p:spPr>
          <a:xfrm>
            <a:off x="5358872" y="4542273"/>
            <a:ext cx="588623" cy="261610"/>
          </a:xfrm>
          <a:prstGeom prst="rect">
            <a:avLst/>
          </a:prstGeom>
          <a:noFill/>
        </p:spPr>
        <p:txBody>
          <a:bodyPr wrap="none" rtlCol="0">
            <a:spAutoFit/>
          </a:bodyPr>
          <a:lstStyle/>
          <a:p>
            <a:r>
              <a:rPr lang="fr-FR" sz="1100" b="1" dirty="0">
                <a:solidFill>
                  <a:schemeClr val="bg1"/>
                </a:solidFill>
              </a:rPr>
              <a:t>Retour </a:t>
            </a:r>
          </a:p>
        </p:txBody>
      </p:sp>
      <p:sp>
        <p:nvSpPr>
          <p:cNvPr id="64" name="ZoneTexte 63">
            <a:extLst>
              <a:ext uri="{FF2B5EF4-FFF2-40B4-BE49-F238E27FC236}">
                <a16:creationId xmlns="" xmlns:a16="http://schemas.microsoft.com/office/drawing/2014/main" id="{E3A57C9D-ABA7-4630-B612-3D6C10F96556}"/>
              </a:ext>
            </a:extLst>
          </p:cNvPr>
          <p:cNvSpPr txBox="1"/>
          <p:nvPr/>
        </p:nvSpPr>
        <p:spPr>
          <a:xfrm>
            <a:off x="5036693" y="2350023"/>
            <a:ext cx="1279517" cy="461665"/>
          </a:xfrm>
          <a:prstGeom prst="rect">
            <a:avLst/>
          </a:prstGeom>
          <a:noFill/>
        </p:spPr>
        <p:txBody>
          <a:bodyPr wrap="none" rtlCol="0">
            <a:spAutoFit/>
          </a:bodyPr>
          <a:lstStyle/>
          <a:p>
            <a:r>
              <a:rPr lang="fr-FR" sz="2400" b="1" dirty="0">
                <a:solidFill>
                  <a:srgbClr val="084F9C"/>
                </a:solidFill>
              </a:rPr>
              <a:t>TRAITER</a:t>
            </a:r>
          </a:p>
        </p:txBody>
      </p:sp>
      <p:sp>
        <p:nvSpPr>
          <p:cNvPr id="65" name="ZoneTexte 64">
            <a:extLst>
              <a:ext uri="{FF2B5EF4-FFF2-40B4-BE49-F238E27FC236}">
                <a16:creationId xmlns="" xmlns:a16="http://schemas.microsoft.com/office/drawing/2014/main" id="{A3499B59-1DE8-4DC3-B849-2F6C3BC57D69}"/>
              </a:ext>
            </a:extLst>
          </p:cNvPr>
          <p:cNvSpPr txBox="1"/>
          <p:nvPr/>
        </p:nvSpPr>
        <p:spPr>
          <a:xfrm>
            <a:off x="4894427" y="5448990"/>
            <a:ext cx="1266693" cy="461665"/>
          </a:xfrm>
          <a:prstGeom prst="rect">
            <a:avLst/>
          </a:prstGeom>
          <a:noFill/>
        </p:spPr>
        <p:txBody>
          <a:bodyPr wrap="none" rtlCol="0">
            <a:spAutoFit/>
          </a:bodyPr>
          <a:lstStyle/>
          <a:p>
            <a:r>
              <a:rPr lang="fr-FR" sz="2400" b="1" dirty="0">
                <a:solidFill>
                  <a:srgbClr val="084F9C"/>
                </a:solidFill>
              </a:rPr>
              <a:t>PURGER</a:t>
            </a:r>
          </a:p>
        </p:txBody>
      </p:sp>
      <p:sp>
        <p:nvSpPr>
          <p:cNvPr id="69" name="Espace réservé du contenu 2">
            <a:extLst>
              <a:ext uri="{FF2B5EF4-FFF2-40B4-BE49-F238E27FC236}">
                <a16:creationId xmlns="" xmlns:a16="http://schemas.microsoft.com/office/drawing/2014/main" id="{414151F1-C298-4FCF-84CC-7EDBD55FDD82}"/>
              </a:ext>
            </a:extLst>
          </p:cNvPr>
          <p:cNvSpPr txBox="1">
            <a:spLocks/>
          </p:cNvSpPr>
          <p:nvPr/>
        </p:nvSpPr>
        <p:spPr>
          <a:xfrm>
            <a:off x="1465516" y="1448913"/>
            <a:ext cx="5181600" cy="383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2200C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rgbClr val="6D3D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t>APOGEE	</a:t>
            </a:r>
          </a:p>
        </p:txBody>
      </p:sp>
      <p:sp>
        <p:nvSpPr>
          <p:cNvPr id="70" name="Espace réservé du contenu 8">
            <a:extLst>
              <a:ext uri="{FF2B5EF4-FFF2-40B4-BE49-F238E27FC236}">
                <a16:creationId xmlns="" xmlns:a16="http://schemas.microsoft.com/office/drawing/2014/main" id="{2FEF9FF2-09A6-4518-837A-014ADC968F28}"/>
              </a:ext>
            </a:extLst>
          </p:cNvPr>
          <p:cNvSpPr txBox="1">
            <a:spLocks/>
          </p:cNvSpPr>
          <p:nvPr/>
        </p:nvSpPr>
        <p:spPr>
          <a:xfrm>
            <a:off x="6799516" y="1448913"/>
            <a:ext cx="5181600" cy="383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2200C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rgbClr val="6D3D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solidFill>
                  <a:srgbClr val="CC0000"/>
                </a:solidFill>
              </a:rPr>
              <a:t>ABES</a:t>
            </a:r>
          </a:p>
        </p:txBody>
      </p:sp>
      <p:sp>
        <p:nvSpPr>
          <p:cNvPr id="4" name="Triangle isocèle 3">
            <a:extLst>
              <a:ext uri="{FF2B5EF4-FFF2-40B4-BE49-F238E27FC236}">
                <a16:creationId xmlns="" xmlns:a16="http://schemas.microsoft.com/office/drawing/2014/main" id="{9D476469-DDF8-407E-BFEF-273D058F72FC}"/>
              </a:ext>
            </a:extLst>
          </p:cNvPr>
          <p:cNvSpPr/>
          <p:nvPr/>
        </p:nvSpPr>
        <p:spPr>
          <a:xfrm rot="10800000">
            <a:off x="3007366" y="3016738"/>
            <a:ext cx="322817" cy="336488"/>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71" name="ZoneTexte 70">
            <a:extLst>
              <a:ext uri="{FF2B5EF4-FFF2-40B4-BE49-F238E27FC236}">
                <a16:creationId xmlns="" xmlns:a16="http://schemas.microsoft.com/office/drawing/2014/main" id="{8C657B6A-2274-4A78-AC6F-0CCBC08FA045}"/>
              </a:ext>
            </a:extLst>
          </p:cNvPr>
          <p:cNvSpPr txBox="1"/>
          <p:nvPr/>
        </p:nvSpPr>
        <p:spPr>
          <a:xfrm>
            <a:off x="4425774" y="5832049"/>
            <a:ext cx="2204001" cy="738664"/>
          </a:xfrm>
          <a:prstGeom prst="rect">
            <a:avLst/>
          </a:prstGeom>
          <a:noFill/>
        </p:spPr>
        <p:txBody>
          <a:bodyPr wrap="none" rtlCol="0">
            <a:spAutoFit/>
          </a:bodyPr>
          <a:lstStyle/>
          <a:p>
            <a:pPr marL="285750" indent="-285750" eaLnBrk="0" fontAlgn="base" hangingPunct="0">
              <a:spcBef>
                <a:spcPct val="0"/>
              </a:spcBef>
              <a:spcAft>
                <a:spcPct val="0"/>
              </a:spcAft>
              <a:buFont typeface="Arial" panose="020B0604020202020204" pitchFamily="34" charset="0"/>
              <a:buChar char="•"/>
            </a:pPr>
            <a:r>
              <a:rPr kumimoji="1" lang="fr-FR" sz="1400" dirty="0">
                <a:solidFill>
                  <a:srgbClr val="084F9C"/>
                </a:solidFill>
              </a:rPr>
              <a:t>Les données transmises</a:t>
            </a:r>
          </a:p>
          <a:p>
            <a:pPr marL="285750" indent="-285750" eaLnBrk="0" fontAlgn="base" hangingPunct="0">
              <a:spcBef>
                <a:spcPct val="0"/>
              </a:spcBef>
              <a:spcAft>
                <a:spcPct val="0"/>
              </a:spcAft>
              <a:buFont typeface="Arial" panose="020B0604020202020204" pitchFamily="34" charset="0"/>
              <a:buChar char="•"/>
            </a:pPr>
            <a:r>
              <a:rPr kumimoji="1" lang="fr-FR" sz="1400" dirty="0">
                <a:solidFill>
                  <a:srgbClr val="084F9C"/>
                </a:solidFill>
              </a:rPr>
              <a:t>Les données en erreur</a:t>
            </a:r>
          </a:p>
          <a:p>
            <a:pPr marL="285750" indent="-285750" eaLnBrk="0" fontAlgn="base" hangingPunct="0">
              <a:spcBef>
                <a:spcPct val="0"/>
              </a:spcBef>
              <a:spcAft>
                <a:spcPct val="0"/>
              </a:spcAft>
              <a:buFont typeface="Arial" panose="020B0604020202020204" pitchFamily="34" charset="0"/>
              <a:buChar char="•"/>
            </a:pPr>
            <a:r>
              <a:rPr kumimoji="1" lang="fr-FR" sz="1400" dirty="0">
                <a:solidFill>
                  <a:srgbClr val="084F9C"/>
                </a:solidFill>
              </a:rPr>
              <a:t>Toutes les données</a:t>
            </a:r>
          </a:p>
        </p:txBody>
      </p:sp>
      <p:pic>
        <p:nvPicPr>
          <p:cNvPr id="8" name="Image 7">
            <a:extLst>
              <a:ext uri="{FF2B5EF4-FFF2-40B4-BE49-F238E27FC236}">
                <a16:creationId xmlns="" xmlns:a16="http://schemas.microsoft.com/office/drawing/2014/main" id="{8EFDC10F-16A4-4A2D-A1C3-52CB7455857C}"/>
              </a:ext>
            </a:extLst>
          </p:cNvPr>
          <p:cNvPicPr>
            <a:picLocks noChangeAspect="1"/>
          </p:cNvPicPr>
          <p:nvPr/>
        </p:nvPicPr>
        <p:blipFill>
          <a:blip r:embed="rId10"/>
          <a:stretch>
            <a:fillRect/>
          </a:stretch>
        </p:blipFill>
        <p:spPr>
          <a:xfrm>
            <a:off x="1690021" y="2941294"/>
            <a:ext cx="1228571" cy="1323810"/>
          </a:xfrm>
          <a:prstGeom prst="rect">
            <a:avLst/>
          </a:prstGeom>
        </p:spPr>
      </p:pic>
    </p:spTree>
    <p:extLst>
      <p:ext uri="{BB962C8B-B14F-4D97-AF65-F5344CB8AC3E}">
        <p14:creationId xmlns:p14="http://schemas.microsoft.com/office/powerpoint/2010/main" val="3061285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EC42CCE-B077-441A-A648-C04F02215192}" type="slidenum">
              <a:rPr lang="fr-FR" smtClean="0"/>
              <a:pPr/>
              <a:t>26</a:t>
            </a:fld>
            <a:endParaRPr lang="fr-FR" dirty="0"/>
          </a:p>
        </p:txBody>
      </p:sp>
      <p:sp>
        <p:nvSpPr>
          <p:cNvPr id="5" name="Espace réservé du contenu 4"/>
          <p:cNvSpPr>
            <a:spLocks noGrp="1"/>
          </p:cNvSpPr>
          <p:nvPr>
            <p:ph sz="half" idx="15"/>
          </p:nvPr>
        </p:nvSpPr>
        <p:spPr/>
        <p:txBody>
          <a:bodyPr>
            <a:normAutofit lnSpcReduction="10000"/>
          </a:bodyPr>
          <a:lstStyle/>
          <a:p>
            <a:r>
              <a:rPr lang="fr-FR" dirty="0"/>
              <a:t>5</a:t>
            </a:r>
          </a:p>
        </p:txBody>
      </p:sp>
      <p:sp>
        <p:nvSpPr>
          <p:cNvPr id="6" name="Titre 5"/>
          <p:cNvSpPr>
            <a:spLocks noGrp="1"/>
          </p:cNvSpPr>
          <p:nvPr>
            <p:ph type="title"/>
          </p:nvPr>
        </p:nvSpPr>
        <p:spPr/>
        <p:txBody>
          <a:bodyPr/>
          <a:lstStyle/>
          <a:p>
            <a:r>
              <a:rPr lang="fr-FR" dirty="0"/>
              <a:t>Transferts vers STEP et STAR</a:t>
            </a:r>
            <a:br>
              <a:rPr lang="fr-FR" dirty="0"/>
            </a:br>
            <a:r>
              <a:rPr lang="fr-FR" sz="2800" dirty="0"/>
              <a:t>Quelles sont les données transmises</a:t>
            </a:r>
            <a:endParaRPr lang="fr-FR" dirty="0"/>
          </a:p>
        </p:txBody>
      </p:sp>
      <p:sp>
        <p:nvSpPr>
          <p:cNvPr id="7" name="Espace réservé du texte 6"/>
          <p:cNvSpPr>
            <a:spLocks noGrp="1"/>
          </p:cNvSpPr>
          <p:nvPr>
            <p:ph type="body" sz="quarter" idx="16"/>
          </p:nvPr>
        </p:nvSpPr>
        <p:spPr>
          <a:xfrm>
            <a:off x="1706146" y="1659356"/>
            <a:ext cx="10136187" cy="4302125"/>
          </a:xfrm>
        </p:spPr>
        <p:txBody>
          <a:bodyPr/>
          <a:lstStyle/>
          <a:p>
            <a:pPr marL="342900" indent="-228600">
              <a:spcBef>
                <a:spcPts val="500"/>
              </a:spcBef>
              <a:buFont typeface="Arial" panose="020B0604020202020204" pitchFamily="34" charset="0"/>
              <a:buChar char="•"/>
            </a:pPr>
            <a:r>
              <a:rPr lang="fr-FR" sz="2200" dirty="0">
                <a:solidFill>
                  <a:srgbClr val="6D3DFF"/>
                </a:solidFill>
              </a:rPr>
              <a:t>Code établissement de référence </a:t>
            </a:r>
          </a:p>
          <a:p>
            <a:pPr marL="342900" indent="-228600">
              <a:spcBef>
                <a:spcPts val="500"/>
              </a:spcBef>
              <a:buFont typeface="Arial" panose="020B0604020202020204" pitchFamily="34" charset="0"/>
              <a:buChar char="•"/>
            </a:pPr>
            <a:r>
              <a:rPr lang="fr-FR" sz="2200" dirty="0">
                <a:solidFill>
                  <a:srgbClr val="6D3DFF"/>
                </a:solidFill>
              </a:rPr>
              <a:t>Données du doctorant :</a:t>
            </a:r>
          </a:p>
          <a:p>
            <a:pPr marL="1028700" lvl="1"/>
            <a:r>
              <a:rPr lang="fr-FR" sz="2000" dirty="0">
                <a:solidFill>
                  <a:schemeClr val="tx1"/>
                </a:solidFill>
              </a:rPr>
              <a:t>INE, Code étudiant dans l’établissement, Nom patronymique, Nom d’usage, Prénom, Date de naissance du doctorant, Adresse fixe (concaténation des champs), Adresse électronique personnelle ou institutionnelle, téléphone fixe  </a:t>
            </a:r>
          </a:p>
          <a:p>
            <a:pPr marL="1028700" lvl="1"/>
            <a:endParaRPr lang="fr-FR" sz="2000" dirty="0">
              <a:solidFill>
                <a:schemeClr val="tx1"/>
              </a:solidFill>
            </a:endParaRPr>
          </a:p>
          <a:p>
            <a:pPr marL="800100" lvl="1" indent="0">
              <a:buNone/>
            </a:pPr>
            <a:endParaRPr lang="fr-FR" sz="2000" dirty="0">
              <a:solidFill>
                <a:schemeClr val="tx1"/>
              </a:solidFill>
            </a:endParaRPr>
          </a:p>
        </p:txBody>
      </p:sp>
      <p:sp>
        <p:nvSpPr>
          <p:cNvPr id="13" name="Espace réservé du contenu 12"/>
          <p:cNvSpPr>
            <a:spLocks noGrp="1"/>
          </p:cNvSpPr>
          <p:nvPr>
            <p:ph sz="half" idx="14"/>
          </p:nvPr>
        </p:nvSpPr>
        <p:spPr>
          <a:xfrm rot="16200000">
            <a:off x="-1151260" y="3927382"/>
            <a:ext cx="3604175" cy="296244"/>
          </a:xfrm>
        </p:spPr>
        <p:txBody>
          <a:bodyPr>
            <a:normAutofit fontScale="92500" lnSpcReduction="10000"/>
          </a:bodyPr>
          <a:lstStyle/>
          <a:p>
            <a:r>
              <a:rPr lang="fr-FR" dirty="0"/>
              <a:t>Transferts vers STEP et STAR</a:t>
            </a:r>
          </a:p>
        </p:txBody>
      </p:sp>
    </p:spTree>
    <p:extLst>
      <p:ext uri="{BB962C8B-B14F-4D97-AF65-F5344CB8AC3E}">
        <p14:creationId xmlns:p14="http://schemas.microsoft.com/office/powerpoint/2010/main" val="1166471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EC42CCE-B077-441A-A648-C04F02215192}" type="slidenum">
              <a:rPr lang="fr-FR" smtClean="0"/>
              <a:pPr/>
              <a:t>27</a:t>
            </a:fld>
            <a:endParaRPr lang="fr-FR" dirty="0"/>
          </a:p>
        </p:txBody>
      </p:sp>
      <p:sp>
        <p:nvSpPr>
          <p:cNvPr id="5" name="Espace réservé du contenu 4"/>
          <p:cNvSpPr>
            <a:spLocks noGrp="1"/>
          </p:cNvSpPr>
          <p:nvPr>
            <p:ph sz="half" idx="15"/>
          </p:nvPr>
        </p:nvSpPr>
        <p:spPr/>
        <p:txBody>
          <a:bodyPr>
            <a:normAutofit lnSpcReduction="10000"/>
          </a:bodyPr>
          <a:lstStyle/>
          <a:p>
            <a:r>
              <a:rPr lang="fr-FR" dirty="0"/>
              <a:t>4</a:t>
            </a:r>
          </a:p>
        </p:txBody>
      </p:sp>
      <p:sp>
        <p:nvSpPr>
          <p:cNvPr id="6" name="Titre 5"/>
          <p:cNvSpPr>
            <a:spLocks noGrp="1"/>
          </p:cNvSpPr>
          <p:nvPr>
            <p:ph type="title"/>
          </p:nvPr>
        </p:nvSpPr>
        <p:spPr/>
        <p:txBody>
          <a:bodyPr/>
          <a:lstStyle/>
          <a:p>
            <a:r>
              <a:rPr lang="fr-FR" dirty="0"/>
              <a:t>Transferts vers STEP et STAR</a:t>
            </a:r>
            <a:br>
              <a:rPr lang="fr-FR" dirty="0"/>
            </a:br>
            <a:r>
              <a:rPr lang="fr-FR" sz="2800" dirty="0"/>
              <a:t>Quelles sont les données transmises</a:t>
            </a:r>
            <a:endParaRPr lang="fr-FR" dirty="0"/>
          </a:p>
        </p:txBody>
      </p:sp>
      <p:sp>
        <p:nvSpPr>
          <p:cNvPr id="7" name="Espace réservé du texte 6"/>
          <p:cNvSpPr>
            <a:spLocks noGrp="1"/>
          </p:cNvSpPr>
          <p:nvPr>
            <p:ph type="body" sz="quarter" idx="16"/>
          </p:nvPr>
        </p:nvSpPr>
        <p:spPr>
          <a:xfrm>
            <a:off x="1706146" y="1659356"/>
            <a:ext cx="10136187" cy="4302125"/>
          </a:xfrm>
        </p:spPr>
        <p:txBody>
          <a:bodyPr/>
          <a:lstStyle/>
          <a:p>
            <a:pPr marL="342900" indent="-228600">
              <a:spcBef>
                <a:spcPts val="500"/>
              </a:spcBef>
              <a:buFont typeface="Arial" panose="020B0604020202020204" pitchFamily="34" charset="0"/>
              <a:buChar char="•"/>
            </a:pPr>
            <a:r>
              <a:rPr lang="fr-FR" sz="2200" dirty="0">
                <a:solidFill>
                  <a:srgbClr val="6D3DFF"/>
                </a:solidFill>
              </a:rPr>
              <a:t>Données de la thèse :</a:t>
            </a:r>
          </a:p>
          <a:p>
            <a:pPr marL="1028700" lvl="1"/>
            <a:r>
              <a:rPr lang="fr-FR" sz="2000" dirty="0">
                <a:solidFill>
                  <a:schemeClr val="tx1"/>
                </a:solidFill>
              </a:rPr>
              <a:t>Date d’abandon, code et libellé de l’établissement d’origine et date du changement (transfert arrivée), Libellé de l’établissement de référence, Date de 1</a:t>
            </a:r>
            <a:r>
              <a:rPr lang="fr-FR" sz="2000" baseline="30000" dirty="0">
                <a:solidFill>
                  <a:schemeClr val="tx1"/>
                </a:solidFill>
              </a:rPr>
              <a:t>ère</a:t>
            </a:r>
            <a:r>
              <a:rPr lang="fr-FR" sz="2000" dirty="0">
                <a:solidFill>
                  <a:schemeClr val="tx1"/>
                </a:solidFill>
              </a:rPr>
              <a:t> inscription en doctorat dans l’établissement de référence, Date d’inscription en doctorat (1</a:t>
            </a:r>
            <a:r>
              <a:rPr lang="fr-FR" sz="2000" baseline="30000" dirty="0">
                <a:solidFill>
                  <a:schemeClr val="tx1"/>
                </a:solidFill>
              </a:rPr>
              <a:t>ère</a:t>
            </a:r>
            <a:r>
              <a:rPr lang="fr-FR" sz="2000" dirty="0">
                <a:solidFill>
                  <a:schemeClr val="tx1"/>
                </a:solidFill>
              </a:rPr>
              <a:t> inscription à la thèse), Libellé établissement de soutenance, Date réelle de soutenance, Date de fin de confidentialité, Date prévisionnelle de soutenance, </a:t>
            </a:r>
          </a:p>
          <a:p>
            <a:pPr marL="1028700" lvl="1"/>
            <a:r>
              <a:rPr lang="fr-FR" sz="2000" dirty="0">
                <a:solidFill>
                  <a:schemeClr val="tx1"/>
                </a:solidFill>
              </a:rPr>
              <a:t>Données relatives à la direction/codirection de thèse : Nom usuel et Prénom du directeur et des co-directeurs de thèse sans distinction</a:t>
            </a:r>
          </a:p>
          <a:p>
            <a:pPr marL="1028700" lvl="1"/>
            <a:r>
              <a:rPr lang="fr-FR" sz="2000" dirty="0">
                <a:solidFill>
                  <a:schemeClr val="tx1"/>
                </a:solidFill>
              </a:rPr>
              <a:t>Code discipline de la thèse, Code diplôme SISE, Intitulé de la discipline de la thèse, Libellé du diplôme</a:t>
            </a:r>
          </a:p>
          <a:p>
            <a:pPr marL="1028700" lvl="1"/>
            <a:r>
              <a:rPr lang="fr-FR" sz="2000" dirty="0">
                <a:solidFill>
                  <a:schemeClr val="tx1"/>
                </a:solidFill>
              </a:rPr>
              <a:t>Code et libellé section CNU, Libellé secteur disciplinaire, Code national école doctorale et libellé</a:t>
            </a:r>
          </a:p>
          <a:p>
            <a:pPr marL="1028700" lvl="1"/>
            <a:r>
              <a:rPr lang="fr-FR" sz="2000" dirty="0">
                <a:solidFill>
                  <a:schemeClr val="tx1"/>
                </a:solidFill>
              </a:rPr>
              <a:t>Code langue du sujet et Sujet de la thèse en Français et en langue étrangère</a:t>
            </a:r>
          </a:p>
          <a:p>
            <a:pPr marL="1028700" lvl="1"/>
            <a:r>
              <a:rPr lang="fr-FR" sz="2000" dirty="0">
                <a:solidFill>
                  <a:schemeClr val="tx1"/>
                </a:solidFill>
              </a:rPr>
              <a:t>Libellé de l’établissement de cotutelle, Libellé unité de recherche</a:t>
            </a:r>
          </a:p>
          <a:p>
            <a:pPr marL="1028700" lvl="1"/>
            <a:endParaRPr lang="fr-FR" sz="2000" dirty="0">
              <a:solidFill>
                <a:schemeClr val="tx1"/>
              </a:solidFill>
            </a:endParaRPr>
          </a:p>
          <a:p>
            <a:pPr marL="800100" lvl="1" indent="0">
              <a:buNone/>
            </a:pPr>
            <a:endParaRPr lang="fr-FR" sz="2000" dirty="0">
              <a:solidFill>
                <a:schemeClr val="tx1"/>
              </a:solidFill>
            </a:endParaRPr>
          </a:p>
        </p:txBody>
      </p:sp>
      <p:sp>
        <p:nvSpPr>
          <p:cNvPr id="13" name="Espace réservé du contenu 12"/>
          <p:cNvSpPr>
            <a:spLocks noGrp="1"/>
          </p:cNvSpPr>
          <p:nvPr>
            <p:ph sz="half" idx="14"/>
          </p:nvPr>
        </p:nvSpPr>
        <p:spPr>
          <a:xfrm rot="16200000">
            <a:off x="-1151260" y="3927382"/>
            <a:ext cx="3604175" cy="296244"/>
          </a:xfrm>
        </p:spPr>
        <p:txBody>
          <a:bodyPr>
            <a:normAutofit fontScale="92500" lnSpcReduction="10000"/>
          </a:bodyPr>
          <a:lstStyle/>
          <a:p>
            <a:r>
              <a:rPr lang="fr-FR" dirty="0"/>
              <a:t>Transferts vers STEP et STAR</a:t>
            </a:r>
          </a:p>
        </p:txBody>
      </p:sp>
    </p:spTree>
    <p:extLst>
      <p:ext uri="{BB962C8B-B14F-4D97-AF65-F5344CB8AC3E}">
        <p14:creationId xmlns:p14="http://schemas.microsoft.com/office/powerpoint/2010/main" val="3436634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EC42CCE-B077-441A-A648-C04F02215192}" type="slidenum">
              <a:rPr lang="fr-FR" smtClean="0"/>
              <a:pPr/>
              <a:t>28</a:t>
            </a:fld>
            <a:endParaRPr lang="fr-FR" dirty="0"/>
          </a:p>
        </p:txBody>
      </p:sp>
      <p:sp>
        <p:nvSpPr>
          <p:cNvPr id="5" name="Espace réservé du contenu 4"/>
          <p:cNvSpPr>
            <a:spLocks noGrp="1"/>
          </p:cNvSpPr>
          <p:nvPr>
            <p:ph sz="half" idx="15"/>
          </p:nvPr>
        </p:nvSpPr>
        <p:spPr/>
        <p:txBody>
          <a:bodyPr>
            <a:normAutofit lnSpcReduction="10000"/>
          </a:bodyPr>
          <a:lstStyle/>
          <a:p>
            <a:r>
              <a:rPr lang="fr-FR" dirty="0"/>
              <a:t>5</a:t>
            </a:r>
          </a:p>
        </p:txBody>
      </p:sp>
      <p:sp>
        <p:nvSpPr>
          <p:cNvPr id="6" name="Titre 5"/>
          <p:cNvSpPr>
            <a:spLocks noGrp="1"/>
          </p:cNvSpPr>
          <p:nvPr>
            <p:ph type="title"/>
          </p:nvPr>
        </p:nvSpPr>
        <p:spPr/>
        <p:txBody>
          <a:bodyPr/>
          <a:lstStyle/>
          <a:p>
            <a:r>
              <a:rPr lang="fr-FR" dirty="0"/>
              <a:t>Transferts vers STEP et STAR</a:t>
            </a:r>
            <a:br>
              <a:rPr lang="fr-FR" dirty="0"/>
            </a:br>
            <a:r>
              <a:rPr lang="fr-FR" sz="2800" dirty="0"/>
              <a:t>Quelles sont les données transmises</a:t>
            </a:r>
            <a:endParaRPr lang="fr-FR" dirty="0"/>
          </a:p>
        </p:txBody>
      </p:sp>
      <p:sp>
        <p:nvSpPr>
          <p:cNvPr id="7" name="Espace réservé du texte 6"/>
          <p:cNvSpPr>
            <a:spLocks noGrp="1"/>
          </p:cNvSpPr>
          <p:nvPr>
            <p:ph type="body" sz="quarter" idx="16"/>
          </p:nvPr>
        </p:nvSpPr>
        <p:spPr>
          <a:xfrm>
            <a:off x="1706146" y="1659356"/>
            <a:ext cx="10136187" cy="4302125"/>
          </a:xfrm>
        </p:spPr>
        <p:txBody>
          <a:bodyPr/>
          <a:lstStyle/>
          <a:p>
            <a:pPr marL="342900" indent="-228600">
              <a:spcBef>
                <a:spcPts val="500"/>
              </a:spcBef>
              <a:buFont typeface="Arial" panose="020B0604020202020204" pitchFamily="34" charset="0"/>
              <a:buChar char="•"/>
            </a:pPr>
            <a:r>
              <a:rPr lang="fr-FR" sz="2200" dirty="0">
                <a:solidFill>
                  <a:srgbClr val="6D3DFF"/>
                </a:solidFill>
              </a:rPr>
              <a:t>Données du jury :</a:t>
            </a:r>
          </a:p>
          <a:p>
            <a:pPr marL="1028700" lvl="1"/>
            <a:r>
              <a:rPr lang="fr-FR" sz="2000" dirty="0">
                <a:solidFill>
                  <a:schemeClr val="tx1"/>
                </a:solidFill>
              </a:rPr>
              <a:t>Liste des membres du jury : Nom, Prénom et identifiant du rôle du jury (P, R, M)</a:t>
            </a:r>
          </a:p>
          <a:p>
            <a:pPr marL="1028700" lvl="1"/>
            <a:endParaRPr lang="fr-FR" sz="2000" dirty="0">
              <a:solidFill>
                <a:schemeClr val="tx1"/>
              </a:solidFill>
            </a:endParaRPr>
          </a:p>
          <a:p>
            <a:pPr marL="342900" indent="-228600">
              <a:spcBef>
                <a:spcPts val="500"/>
              </a:spcBef>
              <a:buFont typeface="Arial" panose="020B0604020202020204" pitchFamily="34" charset="0"/>
              <a:buChar char="•"/>
            </a:pPr>
            <a:r>
              <a:rPr lang="fr-FR" sz="2200" dirty="0">
                <a:solidFill>
                  <a:srgbClr val="6D3DFF"/>
                </a:solidFill>
              </a:rPr>
              <a:t>Date et heure de la MAJ des mouvements</a:t>
            </a:r>
          </a:p>
          <a:p>
            <a:pPr marL="342900" indent="-228600">
              <a:spcBef>
                <a:spcPts val="500"/>
              </a:spcBef>
              <a:buFont typeface="Arial" panose="020B0604020202020204" pitchFamily="34" charset="0"/>
              <a:buChar char="•"/>
            </a:pPr>
            <a:endParaRPr lang="fr-FR" sz="2200" dirty="0">
              <a:solidFill>
                <a:srgbClr val="6D3DFF"/>
              </a:solidFill>
            </a:endParaRPr>
          </a:p>
          <a:p>
            <a:pPr marL="342900" indent="-228600">
              <a:spcBef>
                <a:spcPts val="500"/>
              </a:spcBef>
              <a:buFont typeface="Arial" panose="020B0604020202020204" pitchFamily="34" charset="0"/>
              <a:buChar char="•"/>
            </a:pPr>
            <a:r>
              <a:rPr lang="fr-FR" sz="2200" dirty="0">
                <a:solidFill>
                  <a:srgbClr val="6D3DFF"/>
                </a:solidFill>
              </a:rPr>
              <a:t>Etat du transfert des données : A transmettre, Transmis ou Echec</a:t>
            </a:r>
          </a:p>
          <a:p>
            <a:pPr marL="342900" indent="-228600">
              <a:spcBef>
                <a:spcPts val="500"/>
              </a:spcBef>
              <a:buFont typeface="Arial" panose="020B0604020202020204" pitchFamily="34" charset="0"/>
              <a:buChar char="•"/>
            </a:pPr>
            <a:endParaRPr lang="fr-FR" sz="2200" dirty="0">
              <a:solidFill>
                <a:srgbClr val="6D3DFF"/>
              </a:solidFill>
            </a:endParaRPr>
          </a:p>
          <a:p>
            <a:pPr marL="342900" indent="-228600">
              <a:spcBef>
                <a:spcPts val="500"/>
              </a:spcBef>
              <a:buFont typeface="Arial" panose="020B0604020202020204" pitchFamily="34" charset="0"/>
              <a:buChar char="•"/>
            </a:pPr>
            <a:endParaRPr lang="fr-FR" sz="2200" dirty="0">
              <a:solidFill>
                <a:srgbClr val="6D3DFF"/>
              </a:solidFill>
            </a:endParaRPr>
          </a:p>
          <a:p>
            <a:pPr marL="800100" lvl="1" indent="0">
              <a:buNone/>
            </a:pPr>
            <a:endParaRPr lang="fr-FR" sz="2000" dirty="0">
              <a:solidFill>
                <a:schemeClr val="tx1"/>
              </a:solidFill>
            </a:endParaRPr>
          </a:p>
        </p:txBody>
      </p:sp>
      <p:sp>
        <p:nvSpPr>
          <p:cNvPr id="13" name="Espace réservé du contenu 12"/>
          <p:cNvSpPr>
            <a:spLocks noGrp="1"/>
          </p:cNvSpPr>
          <p:nvPr>
            <p:ph sz="half" idx="14"/>
          </p:nvPr>
        </p:nvSpPr>
        <p:spPr>
          <a:xfrm rot="16200000">
            <a:off x="-1151260" y="3927382"/>
            <a:ext cx="3604175" cy="296244"/>
          </a:xfrm>
        </p:spPr>
        <p:txBody>
          <a:bodyPr>
            <a:normAutofit fontScale="92500" lnSpcReduction="10000"/>
          </a:bodyPr>
          <a:lstStyle/>
          <a:p>
            <a:r>
              <a:rPr lang="fr-FR" dirty="0"/>
              <a:t>Transferts vers STEP et STAR</a:t>
            </a:r>
          </a:p>
        </p:txBody>
      </p:sp>
    </p:spTree>
    <p:extLst>
      <p:ext uri="{BB962C8B-B14F-4D97-AF65-F5344CB8AC3E}">
        <p14:creationId xmlns:p14="http://schemas.microsoft.com/office/powerpoint/2010/main" val="4163366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294967295"/>
          </p:nvPr>
        </p:nvSpPr>
        <p:spPr>
          <a:xfrm>
            <a:off x="10877100" y="6335196"/>
            <a:ext cx="542267" cy="363315"/>
          </a:xfrm>
        </p:spPr>
        <p:txBody>
          <a:bodyPr/>
          <a:lstStyle/>
          <a:p>
            <a:fld id="{3EC42CCE-B077-441A-A648-C04F02215192}" type="slidenum">
              <a:rPr lang="fr-FR" smtClean="0"/>
              <a:pPr/>
              <a:t>29</a:t>
            </a:fld>
            <a:endParaRPr lang="fr-FR" dirty="0"/>
          </a:p>
        </p:txBody>
      </p:sp>
      <p:sp>
        <p:nvSpPr>
          <p:cNvPr id="4" name="Espace réservé du texte 3"/>
          <p:cNvSpPr>
            <a:spLocks noGrp="1"/>
          </p:cNvSpPr>
          <p:nvPr>
            <p:ph type="body" sz="quarter" idx="14"/>
          </p:nvPr>
        </p:nvSpPr>
        <p:spPr/>
        <p:txBody>
          <a:bodyPr/>
          <a:lstStyle/>
          <a:p>
            <a:r>
              <a:rPr lang="fr-FR" dirty="0"/>
              <a:t>6</a:t>
            </a:r>
          </a:p>
        </p:txBody>
      </p:sp>
      <p:sp>
        <p:nvSpPr>
          <p:cNvPr id="5" name="Espace réservé du texte 4"/>
          <p:cNvSpPr>
            <a:spLocks noGrp="1"/>
          </p:cNvSpPr>
          <p:nvPr>
            <p:ph type="body" sz="quarter" idx="15"/>
          </p:nvPr>
        </p:nvSpPr>
        <p:spPr/>
        <p:txBody>
          <a:bodyPr/>
          <a:lstStyle/>
          <a:p>
            <a:r>
              <a:rPr lang="fr-FR" dirty="0"/>
              <a:t> </a:t>
            </a:r>
          </a:p>
        </p:txBody>
      </p:sp>
      <p:sp>
        <p:nvSpPr>
          <p:cNvPr id="6" name="Titre 5"/>
          <p:cNvSpPr>
            <a:spLocks noGrp="1"/>
          </p:cNvSpPr>
          <p:nvPr>
            <p:ph type="title"/>
          </p:nvPr>
        </p:nvSpPr>
        <p:spPr/>
        <p:txBody>
          <a:bodyPr>
            <a:normAutofit/>
          </a:bodyPr>
          <a:lstStyle/>
          <a:p>
            <a:r>
              <a:rPr lang="fr-FR" sz="4800" dirty="0"/>
              <a:t>Retour d’expérience</a:t>
            </a:r>
          </a:p>
        </p:txBody>
      </p:sp>
      <p:pic>
        <p:nvPicPr>
          <p:cNvPr id="2050" name="Picture 2" descr="https://espace-personnel.amue.fr/Images/LOGO/751_Pantheon_Sorbonne.jpg">
            <a:extLst>
              <a:ext uri="{FF2B5EF4-FFF2-40B4-BE49-F238E27FC236}">
                <a16:creationId xmlns="" xmlns:a16="http://schemas.microsoft.com/office/drawing/2014/main" id="{4F784D9A-0331-492E-9CCB-B6045A96C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708" y="2914024"/>
            <a:ext cx="417195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82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12"/>
          </p:nvPr>
        </p:nvSpPr>
        <p:spPr/>
        <p:txBody>
          <a:bodyPr/>
          <a:lstStyle/>
          <a:p>
            <a:fld id="{3EC42CCE-B077-441A-A648-C04F02215192}" type="slidenum">
              <a:rPr lang="fr-FR" smtClean="0"/>
              <a:pPr/>
              <a:t>3</a:t>
            </a:fld>
            <a:endParaRPr lang="fr-FR" dirty="0"/>
          </a:p>
        </p:txBody>
      </p:sp>
      <p:sp>
        <p:nvSpPr>
          <p:cNvPr id="6" name="Titre 5"/>
          <p:cNvSpPr>
            <a:spLocks noGrp="1"/>
          </p:cNvSpPr>
          <p:nvPr>
            <p:ph type="title"/>
          </p:nvPr>
        </p:nvSpPr>
        <p:spPr/>
        <p:txBody>
          <a:bodyPr/>
          <a:lstStyle/>
          <a:p>
            <a:r>
              <a:rPr lang="fr-FR" dirty="0"/>
              <a:t>Sommaire</a:t>
            </a:r>
          </a:p>
        </p:txBody>
      </p:sp>
      <p:sp>
        <p:nvSpPr>
          <p:cNvPr id="7" name="Espace réservé du texte 6"/>
          <p:cNvSpPr>
            <a:spLocks noGrp="1"/>
          </p:cNvSpPr>
          <p:nvPr>
            <p:ph type="body" sz="quarter" idx="16"/>
          </p:nvPr>
        </p:nvSpPr>
        <p:spPr>
          <a:xfrm>
            <a:off x="1706146" y="1659356"/>
            <a:ext cx="10136187" cy="4302125"/>
          </a:xfrm>
        </p:spPr>
        <p:txBody>
          <a:bodyPr/>
          <a:lstStyle/>
          <a:p>
            <a:pPr marL="342900" indent="-228600">
              <a:spcBef>
                <a:spcPts val="500"/>
              </a:spcBef>
              <a:buFont typeface="Arial" panose="020B0604020202020204" pitchFamily="34" charset="0"/>
              <a:buChar char="•"/>
            </a:pPr>
            <a:r>
              <a:rPr lang="fr-FR" sz="2200" dirty="0">
                <a:solidFill>
                  <a:srgbClr val="6D3DFF"/>
                </a:solidFill>
              </a:rPr>
              <a:t>Contexte</a:t>
            </a:r>
            <a:endParaRPr lang="fr-FR" dirty="0">
              <a:solidFill>
                <a:srgbClr val="6D3DFF"/>
              </a:solidFill>
            </a:endParaRPr>
          </a:p>
          <a:p>
            <a:pPr marL="342900" indent="-228600">
              <a:spcBef>
                <a:spcPts val="500"/>
              </a:spcBef>
              <a:buFont typeface="Arial" panose="020B0604020202020204" pitchFamily="34" charset="0"/>
              <a:buChar char="•"/>
            </a:pPr>
            <a:r>
              <a:rPr lang="fr-FR" sz="2200" dirty="0">
                <a:solidFill>
                  <a:srgbClr val="6D3DFF"/>
                </a:solidFill>
              </a:rPr>
              <a:t>Modélisation d’un diplôme de doctorat</a:t>
            </a:r>
          </a:p>
          <a:p>
            <a:pPr marL="342900" indent="-228600">
              <a:spcBef>
                <a:spcPts val="500"/>
              </a:spcBef>
              <a:buFont typeface="Arial" panose="020B0604020202020204" pitchFamily="34" charset="0"/>
              <a:buChar char="•"/>
            </a:pPr>
            <a:r>
              <a:rPr lang="fr-FR" sz="2200" dirty="0">
                <a:solidFill>
                  <a:srgbClr val="6D3DFF"/>
                </a:solidFill>
              </a:rPr>
              <a:t>Inscription administrative annuelle d’un doctorant</a:t>
            </a:r>
          </a:p>
          <a:p>
            <a:pPr marL="342900" indent="-228600">
              <a:spcBef>
                <a:spcPts val="500"/>
              </a:spcBef>
              <a:buFont typeface="Arial" panose="020B0604020202020204" pitchFamily="34" charset="0"/>
              <a:buChar char="•"/>
            </a:pPr>
            <a:r>
              <a:rPr lang="fr-FR" sz="2200" dirty="0">
                <a:solidFill>
                  <a:srgbClr val="6D3DFF"/>
                </a:solidFill>
              </a:rPr>
              <a:t>Présentation du module 3</a:t>
            </a:r>
            <a:r>
              <a:rPr lang="fr-FR" sz="2200" baseline="30000" dirty="0">
                <a:solidFill>
                  <a:srgbClr val="6D3DFF"/>
                </a:solidFill>
              </a:rPr>
              <a:t>ème</a:t>
            </a:r>
            <a:r>
              <a:rPr lang="fr-FR" sz="2200" dirty="0">
                <a:solidFill>
                  <a:srgbClr val="6D3DFF"/>
                </a:solidFill>
              </a:rPr>
              <a:t> cycle d’Apogée</a:t>
            </a:r>
          </a:p>
          <a:p>
            <a:pPr marL="1028700" lvl="1"/>
            <a:r>
              <a:rPr lang="fr-FR" sz="2000" dirty="0"/>
              <a:t>Enregistrement de la thèse</a:t>
            </a:r>
          </a:p>
          <a:p>
            <a:pPr marL="1028700" lvl="1"/>
            <a:r>
              <a:rPr lang="fr-FR" sz="2000" dirty="0"/>
              <a:t>Organisation de la soutenance</a:t>
            </a:r>
          </a:p>
          <a:p>
            <a:pPr marL="1028700" lvl="1"/>
            <a:r>
              <a:rPr lang="fr-FR" sz="2000" dirty="0">
                <a:solidFill>
                  <a:srgbClr val="6D3DFF"/>
                </a:solidFill>
              </a:rPr>
              <a:t>Editions du domaine thèse</a:t>
            </a:r>
          </a:p>
          <a:p>
            <a:pPr marL="342900" indent="-228600">
              <a:spcBef>
                <a:spcPts val="500"/>
              </a:spcBef>
              <a:buFont typeface="Arial" panose="020B0604020202020204" pitchFamily="34" charset="0"/>
              <a:buChar char="•"/>
            </a:pPr>
            <a:r>
              <a:rPr lang="fr-FR" sz="2200" dirty="0">
                <a:solidFill>
                  <a:srgbClr val="6D3DFF"/>
                </a:solidFill>
              </a:rPr>
              <a:t>Transferts vers STEP et STAR</a:t>
            </a:r>
          </a:p>
          <a:p>
            <a:pPr marL="342900" indent="-228600">
              <a:spcBef>
                <a:spcPts val="500"/>
              </a:spcBef>
              <a:buFont typeface="Arial" panose="020B0604020202020204" pitchFamily="34" charset="0"/>
              <a:buChar char="•"/>
            </a:pPr>
            <a:r>
              <a:rPr lang="fr-FR" sz="2200" dirty="0">
                <a:solidFill>
                  <a:srgbClr val="6D3DFF"/>
                </a:solidFill>
              </a:rPr>
              <a:t>Retour d’expérience</a:t>
            </a:r>
          </a:p>
          <a:p>
            <a:pPr marL="342900" indent="-228600">
              <a:spcBef>
                <a:spcPts val="500"/>
              </a:spcBef>
              <a:buFont typeface="Arial" panose="020B0604020202020204" pitchFamily="34" charset="0"/>
              <a:buChar char="•"/>
            </a:pPr>
            <a:r>
              <a:rPr lang="fr-FR" sz="2200" dirty="0">
                <a:solidFill>
                  <a:srgbClr val="6D3DFF"/>
                </a:solidFill>
              </a:rPr>
              <a:t>Questions/Réponses</a:t>
            </a:r>
          </a:p>
          <a:p>
            <a:pPr marL="285750" indent="-285750">
              <a:buFont typeface="Arial" panose="020B0604020202020204" pitchFamily="34" charset="0"/>
              <a:buChar char="•"/>
            </a:pPr>
            <a:endParaRPr lang="fr-FR" dirty="0"/>
          </a:p>
        </p:txBody>
      </p:sp>
      <p:sp>
        <p:nvSpPr>
          <p:cNvPr id="13" name="Espace réservé du contenu 12"/>
          <p:cNvSpPr>
            <a:spLocks noGrp="1"/>
          </p:cNvSpPr>
          <p:nvPr>
            <p:ph sz="half" idx="14"/>
          </p:nvPr>
        </p:nvSpPr>
        <p:spPr/>
        <p:txBody>
          <a:bodyPr>
            <a:normAutofit lnSpcReduction="10000"/>
          </a:bodyPr>
          <a:lstStyle/>
          <a:p>
            <a:r>
              <a:rPr lang="fr-FR" dirty="0"/>
              <a:t>Sommaire</a:t>
            </a:r>
          </a:p>
        </p:txBody>
      </p:sp>
    </p:spTree>
    <p:extLst>
      <p:ext uri="{BB962C8B-B14F-4D97-AF65-F5344CB8AC3E}">
        <p14:creationId xmlns:p14="http://schemas.microsoft.com/office/powerpoint/2010/main" val="1804081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BA5809E-EAF9-A540-9A30-6A613B288F97}"/>
              </a:ext>
            </a:extLst>
          </p:cNvPr>
          <p:cNvSpPr>
            <a:spLocks noGrp="1"/>
          </p:cNvSpPr>
          <p:nvPr>
            <p:ph type="ctrTitle"/>
          </p:nvPr>
        </p:nvSpPr>
        <p:spPr>
          <a:xfrm>
            <a:off x="0" y="848149"/>
            <a:ext cx="6096000" cy="2073471"/>
          </a:xfrm>
        </p:spPr>
        <p:txBody>
          <a:bodyPr>
            <a:noAutofit/>
          </a:bodyPr>
          <a:lstStyle/>
          <a:p>
            <a:r>
              <a:rPr lang="fr-FR" dirty="0"/>
              <a:t>Retour d’expérience</a:t>
            </a:r>
            <a:br>
              <a:rPr lang="fr-FR" dirty="0"/>
            </a:br>
            <a:r>
              <a:rPr lang="fr-FR" sz="3600" dirty="0"/>
              <a:t>Transferts Apogée/STEP-STAR</a:t>
            </a:r>
          </a:p>
        </p:txBody>
      </p:sp>
      <p:sp>
        <p:nvSpPr>
          <p:cNvPr id="3" name="Espace réservé du texte 2">
            <a:extLst>
              <a:ext uri="{FF2B5EF4-FFF2-40B4-BE49-F238E27FC236}">
                <a16:creationId xmlns="" xmlns:a16="http://schemas.microsoft.com/office/drawing/2014/main" id="{A1F7D55D-2CE8-DE41-A7E8-3BAC3F7E6CE2}"/>
              </a:ext>
            </a:extLst>
          </p:cNvPr>
          <p:cNvSpPr>
            <a:spLocks noGrp="1"/>
          </p:cNvSpPr>
          <p:nvPr>
            <p:ph type="body" sz="quarter" idx="10"/>
          </p:nvPr>
        </p:nvSpPr>
        <p:spPr>
          <a:xfrm>
            <a:off x="223520" y="3428999"/>
            <a:ext cx="6096000" cy="1170491"/>
          </a:xfrm>
        </p:spPr>
        <p:txBody>
          <a:bodyPr>
            <a:normAutofit/>
          </a:bodyPr>
          <a:lstStyle/>
          <a:p>
            <a:r>
              <a:rPr lang="fr-FR" dirty="0"/>
              <a:t>Nayeli DESBROSSES</a:t>
            </a:r>
          </a:p>
          <a:p>
            <a:r>
              <a:rPr lang="fr-FR" dirty="0"/>
              <a:t>Correspondante STEP/STAR</a:t>
            </a:r>
          </a:p>
          <a:p>
            <a:r>
              <a:rPr lang="fr-FR" dirty="0"/>
              <a:t>Service appui à la recherche et science ouverte (SCD)</a:t>
            </a:r>
          </a:p>
          <a:p>
            <a:endParaRPr lang="fr-FR" dirty="0"/>
          </a:p>
        </p:txBody>
      </p:sp>
    </p:spTree>
    <p:extLst>
      <p:ext uri="{BB962C8B-B14F-4D97-AF65-F5344CB8AC3E}">
        <p14:creationId xmlns:p14="http://schemas.microsoft.com/office/powerpoint/2010/main" val="2976420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27578A0-E435-FC41-8B71-E75AAEDD5B0D}"/>
              </a:ext>
            </a:extLst>
          </p:cNvPr>
          <p:cNvSpPr>
            <a:spLocks noGrp="1"/>
          </p:cNvSpPr>
          <p:nvPr>
            <p:ph type="title"/>
          </p:nvPr>
        </p:nvSpPr>
        <p:spPr/>
        <p:txBody>
          <a:bodyPr/>
          <a:lstStyle/>
          <a:p>
            <a:r>
              <a:rPr lang="fr-FR" dirty="0"/>
              <a:t>Programme</a:t>
            </a:r>
          </a:p>
        </p:txBody>
      </p:sp>
      <p:sp>
        <p:nvSpPr>
          <p:cNvPr id="3" name="Espace réservé du contenu 2">
            <a:extLst>
              <a:ext uri="{FF2B5EF4-FFF2-40B4-BE49-F238E27FC236}">
                <a16:creationId xmlns="" xmlns:a16="http://schemas.microsoft.com/office/drawing/2014/main" id="{BE7B2E8D-4327-D846-803E-AD1C3CDD1EB3}"/>
              </a:ext>
            </a:extLst>
          </p:cNvPr>
          <p:cNvSpPr>
            <a:spLocks noGrp="1"/>
          </p:cNvSpPr>
          <p:nvPr>
            <p:ph idx="1"/>
          </p:nvPr>
        </p:nvSpPr>
        <p:spPr>
          <a:xfrm>
            <a:off x="3711952" y="1834482"/>
            <a:ext cx="5269621" cy="1603375"/>
          </a:xfrm>
        </p:spPr>
        <p:txBody>
          <a:bodyPr>
            <a:normAutofit/>
          </a:bodyPr>
          <a:lstStyle/>
          <a:p>
            <a:pPr marL="400050" indent="-400050">
              <a:buAutoNum type="romanUcPeriod"/>
            </a:pPr>
            <a:r>
              <a:rPr lang="fr-FR" sz="1400" b="1" dirty="0">
                <a:solidFill>
                  <a:schemeClr val="tx2">
                    <a:lumMod val="75000"/>
                  </a:schemeClr>
                </a:solidFill>
                <a:cs typeface="Calibri" panose="020F0502020204030204" pitchFamily="34" charset="0"/>
              </a:rPr>
              <a:t>Contexte</a:t>
            </a:r>
          </a:p>
          <a:p>
            <a:pPr marL="400050" indent="-400050">
              <a:buFont typeface="Arial" panose="020B0604020202020204" pitchFamily="34" charset="0"/>
              <a:buAutoNum type="romanUcPeriod"/>
            </a:pPr>
            <a:r>
              <a:rPr lang="fr-FR" sz="1400" b="1" dirty="0">
                <a:solidFill>
                  <a:schemeClr val="tx2">
                    <a:lumMod val="75000"/>
                  </a:schemeClr>
                </a:solidFill>
                <a:cs typeface="Calibri" panose="020F0502020204030204" pitchFamily="34" charset="0"/>
              </a:rPr>
              <a:t>Utilisation d’Apogée</a:t>
            </a:r>
            <a:endParaRPr lang="fr-FR" sz="1400" dirty="0">
              <a:solidFill>
                <a:schemeClr val="tx2">
                  <a:lumMod val="75000"/>
                </a:schemeClr>
              </a:solidFill>
              <a:cs typeface="Calibri" panose="020F0502020204030204" pitchFamily="34" charset="0"/>
            </a:endParaRPr>
          </a:p>
          <a:p>
            <a:pPr marL="400050" indent="-400050">
              <a:buAutoNum type="romanUcPeriod"/>
            </a:pPr>
            <a:r>
              <a:rPr lang="fr-FR" sz="1400" b="1" dirty="0">
                <a:solidFill>
                  <a:schemeClr val="tx2">
                    <a:lumMod val="75000"/>
                  </a:schemeClr>
                </a:solidFill>
                <a:cs typeface="Calibri" panose="020F0502020204030204" pitchFamily="34" charset="0"/>
              </a:rPr>
              <a:t>Les limites d’Apogée</a:t>
            </a:r>
          </a:p>
          <a:p>
            <a:pPr marL="400050" indent="-400050">
              <a:buAutoNum type="romanUcPeriod"/>
            </a:pPr>
            <a:r>
              <a:rPr lang="fr-FR" sz="1400" b="1" dirty="0">
                <a:solidFill>
                  <a:schemeClr val="tx2">
                    <a:lumMod val="75000"/>
                  </a:schemeClr>
                </a:solidFill>
                <a:cs typeface="Calibri" panose="020F0502020204030204" pitchFamily="34" charset="0"/>
              </a:rPr>
              <a:t>L’avenir des transferts à Paris 1 Panthéon-Sorbonne</a:t>
            </a:r>
          </a:p>
        </p:txBody>
      </p:sp>
    </p:spTree>
    <p:extLst>
      <p:ext uri="{BB962C8B-B14F-4D97-AF65-F5344CB8AC3E}">
        <p14:creationId xmlns:p14="http://schemas.microsoft.com/office/powerpoint/2010/main" val="904626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 xmlns:a16="http://schemas.microsoft.com/office/drawing/2014/main" id="{EAAEA004-D6BD-4AC6-FADA-4DA458A4D06E}"/>
              </a:ext>
            </a:extLst>
          </p:cNvPr>
          <p:cNvSpPr txBox="1">
            <a:spLocks/>
          </p:cNvSpPr>
          <p:nvPr/>
        </p:nvSpPr>
        <p:spPr>
          <a:xfrm>
            <a:off x="1226353" y="1948305"/>
            <a:ext cx="9476776" cy="349863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5000"/>
              </a:lnSpc>
              <a:spcBef>
                <a:spcPts val="1000"/>
              </a:spcBef>
              <a:spcAft>
                <a:spcPts val="800"/>
              </a:spcAft>
              <a:buClrTx/>
              <a:buSzTx/>
              <a:buFont typeface="Wingdings" panose="05000000000000000000" pitchFamily="2" charset="2"/>
              <a:buChar char="§"/>
              <a:tabLst/>
              <a:defRPr/>
            </a:pPr>
            <a:r>
              <a:rPr kumimoji="0" lang="fr-FR" sz="18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Une université </a:t>
            </a:r>
            <a:r>
              <a:rPr kumimoji="0" lang="fr-FR" sz="1800" b="1"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100% SHS</a:t>
            </a:r>
          </a:p>
          <a:p>
            <a:pPr marL="228600" marR="0" lvl="0" indent="-228600" algn="l" defTabSz="914400" rtl="0" eaLnBrk="1" fontAlgn="auto" latinLnBrk="0" hangingPunct="1">
              <a:lnSpc>
                <a:spcPct val="115000"/>
              </a:lnSpc>
              <a:spcBef>
                <a:spcPts val="1000"/>
              </a:spcBef>
              <a:spcAft>
                <a:spcPts val="800"/>
              </a:spcAft>
              <a:buClrTx/>
              <a:buSzTx/>
              <a:buFont typeface="Wingdings" panose="05000000000000000000" pitchFamily="2" charset="2"/>
              <a:buChar char="§"/>
              <a:tabLst/>
              <a:defRPr/>
            </a:pPr>
            <a:r>
              <a:rPr kumimoji="0" lang="fr-FR" sz="1800" b="1"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10</a:t>
            </a:r>
            <a:r>
              <a:rPr kumimoji="0" lang="fr-FR" sz="18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 écoles doctorales (Histoire, Histoire de l’art, Archéologie, Philosophie, Arts plastiques, Géographie, Economie, Droit, Science Politique, </a:t>
            </a:r>
            <a:r>
              <a:rPr kumimoji="0" lang="fr-FR" sz="1800" b="0" i="0" u="none" strike="noStrike" kern="100" cap="none" spc="0" normalizeH="0" baseline="0" noProof="0" dirty="0" smtClean="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Gestion</a:t>
            </a:r>
            <a:r>
              <a:rPr kumimoji="0" lang="fr-FR" sz="18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a:t>
            </a:r>
          </a:p>
          <a:p>
            <a:pPr marL="228600" marR="0" lvl="0" indent="-228600" algn="l" defTabSz="914400" rtl="0" eaLnBrk="1" fontAlgn="auto" latinLnBrk="0" hangingPunct="1">
              <a:lnSpc>
                <a:spcPct val="115000"/>
              </a:lnSpc>
              <a:spcBef>
                <a:spcPts val="1000"/>
              </a:spcBef>
              <a:spcAft>
                <a:spcPts val="800"/>
              </a:spcAft>
              <a:buClrTx/>
              <a:buSzTx/>
              <a:buFont typeface="Wingdings" panose="05000000000000000000" pitchFamily="2" charset="2"/>
              <a:buChar char="§"/>
              <a:tabLst/>
              <a:defRPr/>
            </a:pPr>
            <a:r>
              <a:rPr kumimoji="0" lang="fr-FR" sz="1800" b="1"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350</a:t>
            </a:r>
            <a:r>
              <a:rPr kumimoji="0" lang="fr-FR" sz="18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 thèses soutenues/an</a:t>
            </a:r>
          </a:p>
          <a:p>
            <a:pPr marL="228600" marR="0" lvl="0" indent="-228600" algn="l" defTabSz="914400" rtl="0" eaLnBrk="1" fontAlgn="auto" latinLnBrk="0" hangingPunct="1">
              <a:lnSpc>
                <a:spcPct val="115000"/>
              </a:lnSpc>
              <a:spcBef>
                <a:spcPts val="1000"/>
              </a:spcBef>
              <a:spcAft>
                <a:spcPts val="800"/>
              </a:spcAft>
              <a:buClrTx/>
              <a:buSzTx/>
              <a:buFont typeface="Wingdings" panose="05000000000000000000" pitchFamily="2" charset="2"/>
              <a:buChar char="§"/>
              <a:tabLst/>
              <a:defRPr/>
            </a:pPr>
            <a:r>
              <a:rPr kumimoji="0" lang="fr-FR" sz="1800" b="1"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1999</a:t>
            </a:r>
            <a:r>
              <a:rPr kumimoji="0" lang="fr-FR" sz="18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 : Mise en place d’Apogée</a:t>
            </a:r>
          </a:p>
          <a:p>
            <a:pPr marL="228600" marR="0" lvl="0" indent="-228600" algn="l" defTabSz="914400" rtl="0" eaLnBrk="1" fontAlgn="auto" latinLnBrk="0" hangingPunct="1">
              <a:lnSpc>
                <a:spcPct val="115000"/>
              </a:lnSpc>
              <a:spcBef>
                <a:spcPts val="1000"/>
              </a:spcBef>
              <a:spcAft>
                <a:spcPts val="800"/>
              </a:spcAft>
              <a:buClrTx/>
              <a:buSzTx/>
              <a:buFont typeface="Wingdings" panose="05000000000000000000" pitchFamily="2" charset="2"/>
              <a:buChar char="§"/>
              <a:tabLst/>
              <a:defRPr/>
            </a:pPr>
            <a:r>
              <a:rPr kumimoji="0" lang="fr-FR" sz="1800" b="1"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2013</a:t>
            </a:r>
            <a:r>
              <a:rPr kumimoji="0" lang="fr-FR" sz="18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 : Passage au format électronique des thèses - visibilité des thèses en préparation dans STEP et traitement des thèses soutenues dans STAR.</a:t>
            </a:r>
          </a:p>
          <a:p>
            <a:pPr marL="228600" marR="0" lvl="0" indent="-228600" algn="l" defTabSz="914400" rtl="0" eaLnBrk="1" fontAlgn="auto" latinLnBrk="0" hangingPunct="1">
              <a:lnSpc>
                <a:spcPct val="115000"/>
              </a:lnSpc>
              <a:spcBef>
                <a:spcPts val="1000"/>
              </a:spcBef>
              <a:spcAft>
                <a:spcPts val="800"/>
              </a:spcAft>
              <a:buClrTx/>
              <a:buSzTx/>
              <a:buFont typeface="Wingdings" panose="05000000000000000000" pitchFamily="2" charset="2"/>
              <a:buChar char="§"/>
              <a:tabLst/>
              <a:defRPr/>
            </a:pPr>
            <a:r>
              <a:rPr kumimoji="0" lang="fr-FR" sz="1800" b="1"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Septembre 2016 </a:t>
            </a:r>
            <a:r>
              <a:rPr kumimoji="0" lang="fr-FR" sz="18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 création du service d’appui à la recherche et science ouverte dédié entre autres la gestion des thèses électroniques, information sur la diffusion auprès des doctorants et meilleure communication avec les écoles doctorales.</a:t>
            </a:r>
          </a:p>
        </p:txBody>
      </p:sp>
      <p:sp>
        <p:nvSpPr>
          <p:cNvPr id="7" name="Titre 1">
            <a:extLst>
              <a:ext uri="{FF2B5EF4-FFF2-40B4-BE49-F238E27FC236}">
                <a16:creationId xmlns="" xmlns:a16="http://schemas.microsoft.com/office/drawing/2014/main" id="{D9124962-917B-F94D-7920-7441FE56D5CE}"/>
              </a:ext>
            </a:extLst>
          </p:cNvPr>
          <p:cNvSpPr>
            <a:spLocks noGrp="1"/>
          </p:cNvSpPr>
          <p:nvPr>
            <p:ph type="title"/>
          </p:nvPr>
        </p:nvSpPr>
        <p:spPr>
          <a:xfrm>
            <a:off x="2488483" y="520063"/>
            <a:ext cx="9476776" cy="409317"/>
          </a:xfrm>
        </p:spPr>
        <p:txBody>
          <a:bodyPr/>
          <a:lstStyle/>
          <a:p>
            <a:r>
              <a:rPr lang="fr-FR" sz="2400" b="1" dirty="0">
                <a:latin typeface="Times" panose="02020603050405020304" pitchFamily="18" charset="0"/>
                <a:cs typeface="Times" panose="02020603050405020304" pitchFamily="18" charset="0"/>
              </a:rPr>
              <a:t>I. Contexte</a:t>
            </a:r>
            <a:endParaRPr lang="fr-FR" sz="2400" dirty="0">
              <a:latin typeface="Times" panose="02020603050405020304" pitchFamily="18" charset="0"/>
              <a:cs typeface="Times" panose="02020603050405020304" pitchFamily="18" charset="0"/>
            </a:endParaRPr>
          </a:p>
        </p:txBody>
      </p:sp>
      <p:sp>
        <p:nvSpPr>
          <p:cNvPr id="8" name="Espace réservé du texte 4">
            <a:extLst>
              <a:ext uri="{FF2B5EF4-FFF2-40B4-BE49-F238E27FC236}">
                <a16:creationId xmlns="" xmlns:a16="http://schemas.microsoft.com/office/drawing/2014/main" id="{4E0E0C04-43A7-5661-1658-7A443967CFFA}"/>
              </a:ext>
            </a:extLst>
          </p:cNvPr>
          <p:cNvSpPr txBox="1">
            <a:spLocks/>
          </p:cNvSpPr>
          <p:nvPr/>
        </p:nvSpPr>
        <p:spPr>
          <a:xfrm>
            <a:off x="2986980" y="1171433"/>
            <a:ext cx="5543703" cy="5187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srgbClr val="00386E"/>
                </a:solidFill>
                <a:effectLst/>
                <a:uLnTx/>
                <a:uFillTx/>
                <a:latin typeface="Arial" panose="020B0604020202020204"/>
                <a:ea typeface="+mn-ea"/>
                <a:cs typeface="+mn-cs"/>
              </a:rPr>
              <a:t>Les thèses à Paris 1 Panthéon-Sorbonne</a:t>
            </a:r>
          </a:p>
        </p:txBody>
      </p:sp>
    </p:spTree>
    <p:extLst>
      <p:ext uri="{BB962C8B-B14F-4D97-AF65-F5344CB8AC3E}">
        <p14:creationId xmlns:p14="http://schemas.microsoft.com/office/powerpoint/2010/main" val="2955307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 xmlns:a16="http://schemas.microsoft.com/office/drawing/2014/main" id="{893BAC46-E773-FD54-78D6-8343A4EC50FB}"/>
              </a:ext>
            </a:extLst>
          </p:cNvPr>
          <p:cNvSpPr>
            <a:spLocks noGrp="1"/>
          </p:cNvSpPr>
          <p:nvPr>
            <p:ph type="title"/>
          </p:nvPr>
        </p:nvSpPr>
        <p:spPr>
          <a:xfrm>
            <a:off x="2488483" y="520063"/>
            <a:ext cx="9476776" cy="409317"/>
          </a:xfrm>
        </p:spPr>
        <p:txBody>
          <a:bodyPr/>
          <a:lstStyle/>
          <a:p>
            <a:r>
              <a:rPr lang="fr-FR" sz="2400" b="1" dirty="0">
                <a:latin typeface="Times" panose="02020603050405020304" pitchFamily="18" charset="0"/>
                <a:cs typeface="Times" panose="02020603050405020304" pitchFamily="18" charset="0"/>
              </a:rPr>
              <a:t>II. Utilisation d’Apogée</a:t>
            </a:r>
            <a:endParaRPr lang="fr-FR" sz="2400" dirty="0">
              <a:latin typeface="Times" panose="02020603050405020304" pitchFamily="18" charset="0"/>
              <a:cs typeface="Times" panose="02020603050405020304" pitchFamily="18" charset="0"/>
            </a:endParaRPr>
          </a:p>
        </p:txBody>
      </p:sp>
      <p:sp>
        <p:nvSpPr>
          <p:cNvPr id="8" name="Espace réservé du texte 4">
            <a:extLst>
              <a:ext uri="{FF2B5EF4-FFF2-40B4-BE49-F238E27FC236}">
                <a16:creationId xmlns="" xmlns:a16="http://schemas.microsoft.com/office/drawing/2014/main" id="{B98ED523-DA85-720B-F385-E6752B7332CD}"/>
              </a:ext>
            </a:extLst>
          </p:cNvPr>
          <p:cNvSpPr txBox="1">
            <a:spLocks/>
          </p:cNvSpPr>
          <p:nvPr/>
        </p:nvSpPr>
        <p:spPr>
          <a:xfrm>
            <a:off x="2986980" y="1171433"/>
            <a:ext cx="5543703" cy="5187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srgbClr val="00386E"/>
                </a:solidFill>
                <a:effectLst/>
                <a:uLnTx/>
                <a:uFillTx/>
                <a:latin typeface="Arial" panose="020B0604020202020204"/>
                <a:ea typeface="+mn-ea"/>
                <a:cs typeface="+mn-cs"/>
              </a:rPr>
              <a:t>Transferts Apogée vers Theses.fr (STEP/STAR)</a:t>
            </a:r>
          </a:p>
        </p:txBody>
      </p:sp>
      <p:sp>
        <p:nvSpPr>
          <p:cNvPr id="9" name="ZoneTexte 8">
            <a:extLst>
              <a:ext uri="{FF2B5EF4-FFF2-40B4-BE49-F238E27FC236}">
                <a16:creationId xmlns="" xmlns:a16="http://schemas.microsoft.com/office/drawing/2014/main" id="{748CBBEF-3BF0-A705-E365-5F6EB1A96867}"/>
              </a:ext>
            </a:extLst>
          </p:cNvPr>
          <p:cNvSpPr txBox="1"/>
          <p:nvPr/>
        </p:nvSpPr>
        <p:spPr>
          <a:xfrm>
            <a:off x="1023021" y="1983571"/>
            <a:ext cx="101459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ED9B27"/>
                </a:solidFill>
                <a:effectLst/>
                <a:uLnTx/>
                <a:uFillTx/>
                <a:latin typeface="Arial" panose="020B0604020202020204"/>
                <a:ea typeface="+mn-ea"/>
                <a:cs typeface="Calibri" panose="020F0502020204030204" pitchFamily="34" charset="0"/>
              </a:rPr>
              <a:t>Constats </a:t>
            </a:r>
            <a:r>
              <a:rPr kumimoji="0" lang="fr-FR" sz="18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soulevés :</a:t>
            </a:r>
          </a:p>
        </p:txBody>
      </p:sp>
      <p:sp>
        <p:nvSpPr>
          <p:cNvPr id="11" name="ZoneTexte 10">
            <a:extLst>
              <a:ext uri="{FF2B5EF4-FFF2-40B4-BE49-F238E27FC236}">
                <a16:creationId xmlns="" xmlns:a16="http://schemas.microsoft.com/office/drawing/2014/main" id="{3AC6852E-C4EB-94A4-9CDA-F1817B0ABCE8}"/>
              </a:ext>
            </a:extLst>
          </p:cNvPr>
          <p:cNvSpPr txBox="1"/>
          <p:nvPr/>
        </p:nvSpPr>
        <p:spPr>
          <a:xfrm>
            <a:off x="1313331" y="3101244"/>
            <a:ext cx="4484771" cy="1631216"/>
          </a:xfrm>
          <a:prstGeom prst="rect">
            <a:avLst/>
          </a:prstGeom>
          <a:noFill/>
          <a:ln w="28575">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C’est une affaire qui roule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2013 : paramétrage Apogée/STEP-STAR par le service informatique (DSIUN).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Aucune modification nécessaire depuis.</a:t>
            </a:r>
          </a:p>
        </p:txBody>
      </p:sp>
      <p:sp>
        <p:nvSpPr>
          <p:cNvPr id="14" name="ZoneTexte 13">
            <a:extLst>
              <a:ext uri="{FF2B5EF4-FFF2-40B4-BE49-F238E27FC236}">
                <a16:creationId xmlns="" xmlns:a16="http://schemas.microsoft.com/office/drawing/2014/main" id="{372E15E5-D946-AB1C-05F9-CFDB13EE4020}"/>
              </a:ext>
            </a:extLst>
          </p:cNvPr>
          <p:cNvSpPr txBox="1"/>
          <p:nvPr/>
        </p:nvSpPr>
        <p:spPr>
          <a:xfrm>
            <a:off x="6601904" y="3101244"/>
            <a:ext cx="4292266" cy="2739211"/>
          </a:xfrm>
          <a:prstGeom prst="rect">
            <a:avLst/>
          </a:prstGeom>
          <a:noFill/>
          <a:ln w="28575">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Mauvaise connaissance d’Apogée par le SCD.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uniquement droit de lecture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compréhension limitée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pas concerné par les formations spécifiques proposées par l’université</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fr-FR" sz="10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Pourtant, </a:t>
            </a:r>
            <a:r>
              <a:rPr kumimoji="0" lang="fr-FR" sz="1800" b="0" i="1"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Apogée présent </a:t>
            </a:r>
            <a:r>
              <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dans la communication concernant Theses.fr quasiment au quotidien.</a:t>
            </a:r>
            <a:endParaRPr kumimoji="0" lang="en-GB"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pic>
        <p:nvPicPr>
          <p:cNvPr id="16" name="Graphique 15" descr="Flèche : courbe dans le sens des aiguilles d’une montre avec un remplissage uni">
            <a:extLst>
              <a:ext uri="{FF2B5EF4-FFF2-40B4-BE49-F238E27FC236}">
                <a16:creationId xmlns="" xmlns:a16="http://schemas.microsoft.com/office/drawing/2014/main" id="{D08CB3CF-991D-067A-4127-78BC5A3927F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8588188">
            <a:off x="3374344" y="2158289"/>
            <a:ext cx="650370" cy="914400"/>
          </a:xfrm>
          <a:prstGeom prst="rect">
            <a:avLst/>
          </a:prstGeom>
          <a:scene3d>
            <a:camera prst="orthographicFront">
              <a:rot lat="0" lon="0" rev="0"/>
            </a:camera>
            <a:lightRig rig="threePt" dir="t"/>
          </a:scene3d>
        </p:spPr>
      </p:pic>
      <p:pic>
        <p:nvPicPr>
          <p:cNvPr id="17" name="Graphique 16" descr="Flèche : courbe dans le sens des aiguilles d’une montre avec un remplissage uni">
            <a:extLst>
              <a:ext uri="{FF2B5EF4-FFF2-40B4-BE49-F238E27FC236}">
                <a16:creationId xmlns="" xmlns:a16="http://schemas.microsoft.com/office/drawing/2014/main" id="{18A8788B-4908-997B-96EE-E5D5BE7A7CC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8588188">
            <a:off x="7324662" y="2083171"/>
            <a:ext cx="650370" cy="914400"/>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2084124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 xmlns:a16="http://schemas.microsoft.com/office/drawing/2014/main" id="{893BAC46-E773-FD54-78D6-8343A4EC50FB}"/>
              </a:ext>
            </a:extLst>
          </p:cNvPr>
          <p:cNvSpPr>
            <a:spLocks noGrp="1"/>
          </p:cNvSpPr>
          <p:nvPr>
            <p:ph type="title"/>
          </p:nvPr>
        </p:nvSpPr>
        <p:spPr>
          <a:xfrm>
            <a:off x="2488483" y="520063"/>
            <a:ext cx="9476776" cy="409317"/>
          </a:xfrm>
        </p:spPr>
        <p:txBody>
          <a:bodyPr/>
          <a:lstStyle/>
          <a:p>
            <a:r>
              <a:rPr lang="fr-FR" sz="2400" b="1" dirty="0">
                <a:latin typeface="Times" panose="02020603050405020304" pitchFamily="18" charset="0"/>
                <a:cs typeface="Times" panose="02020603050405020304" pitchFamily="18" charset="0"/>
              </a:rPr>
              <a:t>II. Utilisation d’Apogée</a:t>
            </a:r>
            <a:endParaRPr lang="fr-FR" sz="2400" dirty="0">
              <a:latin typeface="Times" panose="02020603050405020304" pitchFamily="18" charset="0"/>
              <a:cs typeface="Times" panose="02020603050405020304" pitchFamily="18" charset="0"/>
            </a:endParaRPr>
          </a:p>
        </p:txBody>
      </p:sp>
      <p:sp>
        <p:nvSpPr>
          <p:cNvPr id="8" name="Espace réservé du texte 4">
            <a:extLst>
              <a:ext uri="{FF2B5EF4-FFF2-40B4-BE49-F238E27FC236}">
                <a16:creationId xmlns="" xmlns:a16="http://schemas.microsoft.com/office/drawing/2014/main" id="{B98ED523-DA85-720B-F385-E6752B7332CD}"/>
              </a:ext>
            </a:extLst>
          </p:cNvPr>
          <p:cNvSpPr txBox="1">
            <a:spLocks/>
          </p:cNvSpPr>
          <p:nvPr/>
        </p:nvSpPr>
        <p:spPr>
          <a:xfrm>
            <a:off x="2986980" y="1171433"/>
            <a:ext cx="5543703" cy="5187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srgbClr val="00386E"/>
                </a:solidFill>
                <a:effectLst/>
                <a:uLnTx/>
                <a:uFillTx/>
                <a:latin typeface="Arial" panose="020B0604020202020204"/>
                <a:ea typeface="+mn-ea"/>
                <a:cs typeface="+mn-cs"/>
              </a:rPr>
              <a:t>Transferts Apogée vers Theses.fr (STEP/STAR)</a:t>
            </a:r>
          </a:p>
        </p:txBody>
      </p:sp>
      <p:sp>
        <p:nvSpPr>
          <p:cNvPr id="9" name="ZoneTexte 8">
            <a:extLst>
              <a:ext uri="{FF2B5EF4-FFF2-40B4-BE49-F238E27FC236}">
                <a16:creationId xmlns="" xmlns:a16="http://schemas.microsoft.com/office/drawing/2014/main" id="{748CBBEF-3BF0-A705-E365-5F6EB1A96867}"/>
              </a:ext>
            </a:extLst>
          </p:cNvPr>
          <p:cNvSpPr txBox="1"/>
          <p:nvPr/>
        </p:nvSpPr>
        <p:spPr>
          <a:xfrm>
            <a:off x="1023021" y="1983571"/>
            <a:ext cx="101459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ED9B27"/>
                </a:solidFill>
                <a:effectLst/>
                <a:uLnTx/>
                <a:uFillTx/>
                <a:latin typeface="Arial" panose="020B0604020202020204"/>
                <a:ea typeface="+mn-ea"/>
                <a:cs typeface="Calibri" panose="020F0502020204030204" pitchFamily="34" charset="0"/>
              </a:rPr>
              <a:t>Cas de figure </a:t>
            </a:r>
            <a:r>
              <a:rPr kumimoji="0" lang="fr-FR" sz="18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rencontrés :</a:t>
            </a:r>
          </a:p>
        </p:txBody>
      </p:sp>
      <p:sp>
        <p:nvSpPr>
          <p:cNvPr id="11" name="ZoneTexte 10">
            <a:extLst>
              <a:ext uri="{FF2B5EF4-FFF2-40B4-BE49-F238E27FC236}">
                <a16:creationId xmlns="" xmlns:a16="http://schemas.microsoft.com/office/drawing/2014/main" id="{3AC6852E-C4EB-94A4-9CDA-F1817B0ABCE8}"/>
              </a:ext>
            </a:extLst>
          </p:cNvPr>
          <p:cNvSpPr txBox="1"/>
          <p:nvPr/>
        </p:nvSpPr>
        <p:spPr>
          <a:xfrm>
            <a:off x="771664" y="2986364"/>
            <a:ext cx="4484771" cy="1754326"/>
          </a:xfrm>
          <a:prstGeom prst="rect">
            <a:avLst/>
          </a:prstGeom>
          <a:noFill/>
          <a:ln w="28575">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Les demandes faites via Theses.fr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Intervention dans Apogée par les 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Questions récurrentes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transferts, abandons, corrections de titre, changement de direction, etc.</a:t>
            </a:r>
          </a:p>
        </p:txBody>
      </p:sp>
      <p:sp>
        <p:nvSpPr>
          <p:cNvPr id="14" name="ZoneTexte 13">
            <a:extLst>
              <a:ext uri="{FF2B5EF4-FFF2-40B4-BE49-F238E27FC236}">
                <a16:creationId xmlns="" xmlns:a16="http://schemas.microsoft.com/office/drawing/2014/main" id="{372E15E5-D946-AB1C-05F9-CFDB13EE4020}"/>
              </a:ext>
            </a:extLst>
          </p:cNvPr>
          <p:cNvSpPr txBox="1"/>
          <p:nvPr/>
        </p:nvSpPr>
        <p:spPr>
          <a:xfrm>
            <a:off x="6601904" y="2341117"/>
            <a:ext cx="4292266" cy="2585323"/>
          </a:xfrm>
          <a:prstGeom prst="rect">
            <a:avLst/>
          </a:prstGeom>
          <a:noFill/>
          <a:ln w="28575">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Blocages et transferts/abandons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Outil </a:t>
            </a:r>
            <a:r>
              <a:rPr kumimoji="0" lang="fr-FR" sz="1800" b="1"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Compléments Paris 1</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Créé par la DSIUN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Outil utilisé par notre service pour contrôler les fiches bloquées par le système.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Facilite la compréhension du problème.</a:t>
            </a:r>
            <a:endParaRPr kumimoji="0" lang="en-GB"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pic>
        <p:nvPicPr>
          <p:cNvPr id="16" name="Graphique 15" descr="Flèche : courbe dans le sens des aiguilles d’une montre avec un remplissage uni">
            <a:extLst>
              <a:ext uri="{FF2B5EF4-FFF2-40B4-BE49-F238E27FC236}">
                <a16:creationId xmlns="" xmlns:a16="http://schemas.microsoft.com/office/drawing/2014/main" id="{D08CB3CF-991D-067A-4127-78BC5A3927F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8588188">
            <a:off x="4080342" y="2090956"/>
            <a:ext cx="650370" cy="914400"/>
          </a:xfrm>
          <a:prstGeom prst="rect">
            <a:avLst/>
          </a:prstGeom>
          <a:scene3d>
            <a:camera prst="orthographicFront">
              <a:rot lat="0" lon="0" rev="0"/>
            </a:camera>
            <a:lightRig rig="threePt" dir="t"/>
          </a:scene3d>
        </p:spPr>
      </p:pic>
      <p:pic>
        <p:nvPicPr>
          <p:cNvPr id="17" name="Graphique 16" descr="Flèche : courbe dans le sens des aiguilles d’une montre avec un remplissage uni">
            <a:extLst>
              <a:ext uri="{FF2B5EF4-FFF2-40B4-BE49-F238E27FC236}">
                <a16:creationId xmlns="" xmlns:a16="http://schemas.microsoft.com/office/drawing/2014/main" id="{18A8788B-4908-997B-96EE-E5D5BE7A7CC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8588188">
            <a:off x="7324664" y="1453908"/>
            <a:ext cx="650370" cy="914400"/>
          </a:xfrm>
          <a:prstGeom prst="rect">
            <a:avLst/>
          </a:prstGeom>
          <a:scene3d>
            <a:camera prst="orthographicFront">
              <a:rot lat="0" lon="0" rev="0"/>
            </a:camera>
            <a:lightRig rig="threePt" dir="t"/>
          </a:scene3d>
        </p:spPr>
      </p:pic>
      <p:sp>
        <p:nvSpPr>
          <p:cNvPr id="3" name="ZoneTexte 2">
            <a:extLst>
              <a:ext uri="{FF2B5EF4-FFF2-40B4-BE49-F238E27FC236}">
                <a16:creationId xmlns="" xmlns:a16="http://schemas.microsoft.com/office/drawing/2014/main" id="{370957F5-DAF5-5F30-8ED1-49442532148A}"/>
              </a:ext>
            </a:extLst>
          </p:cNvPr>
          <p:cNvSpPr txBox="1"/>
          <p:nvPr/>
        </p:nvSpPr>
        <p:spPr>
          <a:xfrm>
            <a:off x="786781" y="5052048"/>
            <a:ext cx="10804268" cy="816314"/>
          </a:xfrm>
          <a:prstGeom prst="rect">
            <a:avLst/>
          </a:prstGeom>
          <a:noFill/>
        </p:spPr>
        <p:txBody>
          <a:bodyPr wrap="square">
            <a:spAutoFit/>
          </a:bodyPr>
          <a:lstStyle/>
          <a:p>
            <a:pPr marL="342900" marR="0" lvl="0" indent="-342900" algn="l"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kumimoji="0" lang="fr-FR" sz="1800" b="0" i="0" u="none" strike="noStrike" kern="100" cap="none" spc="0" normalizeH="0" baseline="0" noProof="0" dirty="0">
                <a:ln>
                  <a:noFill/>
                </a:ln>
                <a:solidFill>
                  <a:srgbClr val="00386E"/>
                </a:solidFill>
                <a:effectLst/>
                <a:uLnTx/>
                <a:uFillTx/>
                <a:latin typeface="Aptos" panose="020B0004020202020204" pitchFamily="34" charset="0"/>
                <a:ea typeface="Aptos" panose="020B0004020202020204" pitchFamily="34" charset="0"/>
                <a:cs typeface="Times New Roman" panose="02020603050405020304" pitchFamily="18" charset="0"/>
              </a:rPr>
              <a:t>Besoin de l’intervention des écoles doctorales</a:t>
            </a:r>
          </a:p>
          <a:p>
            <a:pPr marL="342900" marR="0" lvl="0" indent="-342900" algn="l"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kumimoji="0" lang="fr-FR" sz="1800" b="0" i="0" u="none" strike="noStrike" kern="100" cap="none" spc="0" normalizeH="0" baseline="0" noProof="0" dirty="0">
                <a:ln>
                  <a:noFill/>
                </a:ln>
                <a:solidFill>
                  <a:srgbClr val="00386E"/>
                </a:solidFill>
                <a:effectLst/>
                <a:uLnTx/>
                <a:uFillTx/>
                <a:latin typeface="Aptos" panose="020B0004020202020204" pitchFamily="34" charset="0"/>
                <a:ea typeface="Aptos" panose="020B0004020202020204" pitchFamily="34" charset="0"/>
                <a:cs typeface="Times New Roman" panose="02020603050405020304" pitchFamily="18" charset="0"/>
              </a:rPr>
              <a:t>Nécessité d’une étroite communication avec les gestionnaires (indépendamment de l’outil utilisé).</a:t>
            </a:r>
          </a:p>
        </p:txBody>
      </p:sp>
    </p:spTree>
    <p:extLst>
      <p:ext uri="{BB962C8B-B14F-4D97-AF65-F5344CB8AC3E}">
        <p14:creationId xmlns:p14="http://schemas.microsoft.com/office/powerpoint/2010/main" val="285817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nombre&#10;&#10;Description générée automatiquement">
            <a:extLst>
              <a:ext uri="{FF2B5EF4-FFF2-40B4-BE49-F238E27FC236}">
                <a16:creationId xmlns="" xmlns:a16="http://schemas.microsoft.com/office/drawing/2014/main" id="{9856CDEB-04C2-FE03-8C2E-2DB2933DE6D2}"/>
              </a:ext>
            </a:extLst>
          </p:cNvPr>
          <p:cNvPicPr>
            <a:picLocks noChangeAspect="1"/>
          </p:cNvPicPr>
          <p:nvPr/>
        </p:nvPicPr>
        <p:blipFill>
          <a:blip r:embed="rId3"/>
          <a:stretch>
            <a:fillRect/>
          </a:stretch>
        </p:blipFill>
        <p:spPr>
          <a:xfrm>
            <a:off x="4078301" y="1592912"/>
            <a:ext cx="8113699" cy="4262334"/>
          </a:xfrm>
          <a:prstGeom prst="rect">
            <a:avLst/>
          </a:prstGeom>
        </p:spPr>
      </p:pic>
      <p:sp>
        <p:nvSpPr>
          <p:cNvPr id="3" name="ZoneTexte 2">
            <a:extLst>
              <a:ext uri="{FF2B5EF4-FFF2-40B4-BE49-F238E27FC236}">
                <a16:creationId xmlns="" xmlns:a16="http://schemas.microsoft.com/office/drawing/2014/main" id="{2415744A-582C-61D0-09BC-B1CDE7ECC3CC}"/>
              </a:ext>
            </a:extLst>
          </p:cNvPr>
          <p:cNvSpPr txBox="1"/>
          <p:nvPr/>
        </p:nvSpPr>
        <p:spPr>
          <a:xfrm>
            <a:off x="711200" y="3562435"/>
            <a:ext cx="388639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Compléments Paris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Outil créé par la DSIUN</a:t>
            </a:r>
            <a:endParaRPr kumimoji="0" lang="fr-FR" sz="1600" b="0" i="0" u="none" strike="noStrike" kern="1200" cap="none" spc="0" normalizeH="0" baseline="0" noProof="0" dirty="0">
              <a:ln>
                <a:noFill/>
              </a:ln>
              <a:solidFill>
                <a:srgbClr val="00386E"/>
              </a:solidFill>
              <a:effectLst/>
              <a:uLnTx/>
              <a:uFillTx/>
              <a:latin typeface="Arial" panose="020B0604020202020204"/>
              <a:ea typeface="+mn-ea"/>
              <a:cs typeface="+mn-cs"/>
            </a:endParaRPr>
          </a:p>
        </p:txBody>
      </p:sp>
      <p:sp>
        <p:nvSpPr>
          <p:cNvPr id="4" name="Titre 1">
            <a:extLst>
              <a:ext uri="{FF2B5EF4-FFF2-40B4-BE49-F238E27FC236}">
                <a16:creationId xmlns="" xmlns:a16="http://schemas.microsoft.com/office/drawing/2014/main" id="{683E407B-A62B-B48A-C24F-67ADE9FD2EDA}"/>
              </a:ext>
            </a:extLst>
          </p:cNvPr>
          <p:cNvSpPr>
            <a:spLocks noGrp="1"/>
          </p:cNvSpPr>
          <p:nvPr>
            <p:ph type="title"/>
          </p:nvPr>
        </p:nvSpPr>
        <p:spPr>
          <a:xfrm>
            <a:off x="2488483" y="520063"/>
            <a:ext cx="9476776" cy="409317"/>
          </a:xfrm>
        </p:spPr>
        <p:txBody>
          <a:bodyPr/>
          <a:lstStyle/>
          <a:p>
            <a:r>
              <a:rPr lang="fr-FR" sz="2400" b="1" dirty="0">
                <a:latin typeface="Times" panose="02020603050405020304" pitchFamily="18" charset="0"/>
                <a:cs typeface="Times" panose="02020603050405020304" pitchFamily="18" charset="0"/>
              </a:rPr>
              <a:t>II. Utilisation d’Apogée</a:t>
            </a:r>
            <a:endParaRPr lang="fr-FR" sz="2400" dirty="0">
              <a:latin typeface="Times" panose="02020603050405020304" pitchFamily="18" charset="0"/>
              <a:cs typeface="Times" panose="02020603050405020304" pitchFamily="18" charset="0"/>
            </a:endParaRPr>
          </a:p>
        </p:txBody>
      </p:sp>
      <p:sp>
        <p:nvSpPr>
          <p:cNvPr id="5" name="Espace réservé du texte 4">
            <a:extLst>
              <a:ext uri="{FF2B5EF4-FFF2-40B4-BE49-F238E27FC236}">
                <a16:creationId xmlns="" xmlns:a16="http://schemas.microsoft.com/office/drawing/2014/main" id="{AE2B0F4E-9047-8E5F-4253-53D787AE6438}"/>
              </a:ext>
            </a:extLst>
          </p:cNvPr>
          <p:cNvSpPr txBox="1">
            <a:spLocks/>
          </p:cNvSpPr>
          <p:nvPr/>
        </p:nvSpPr>
        <p:spPr>
          <a:xfrm>
            <a:off x="2986980" y="1171433"/>
            <a:ext cx="5543703" cy="5187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srgbClr val="00386E"/>
                </a:solidFill>
                <a:effectLst/>
                <a:uLnTx/>
                <a:uFillTx/>
                <a:latin typeface="Arial" panose="020B0604020202020204"/>
                <a:ea typeface="+mn-ea"/>
                <a:cs typeface="+mn-cs"/>
              </a:rPr>
              <a:t>Transferts Apogée vers Theses.fr (STEP/STAR)</a:t>
            </a:r>
          </a:p>
        </p:txBody>
      </p:sp>
      <p:pic>
        <p:nvPicPr>
          <p:cNvPr id="8" name="Graphique 7" descr="Flèche : courbe dans le sens des aiguilles d’une montre avec un remplissage uni">
            <a:extLst>
              <a:ext uri="{FF2B5EF4-FFF2-40B4-BE49-F238E27FC236}">
                <a16:creationId xmlns="" xmlns:a16="http://schemas.microsoft.com/office/drawing/2014/main" id="{EF90B87E-2CD0-E217-331C-02ED7FB82E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4578757">
            <a:off x="2965438" y="2891396"/>
            <a:ext cx="650370" cy="914400"/>
          </a:xfrm>
          <a:prstGeom prst="rect">
            <a:avLst/>
          </a:prstGeom>
        </p:spPr>
      </p:pic>
      <p:sp>
        <p:nvSpPr>
          <p:cNvPr id="9" name="ZoneTexte 8">
            <a:extLst>
              <a:ext uri="{FF2B5EF4-FFF2-40B4-BE49-F238E27FC236}">
                <a16:creationId xmlns="" xmlns:a16="http://schemas.microsoft.com/office/drawing/2014/main" id="{B7669C42-FC24-6222-6490-A890CC1646E7}"/>
              </a:ext>
            </a:extLst>
          </p:cNvPr>
          <p:cNvSpPr txBox="1"/>
          <p:nvPr/>
        </p:nvSpPr>
        <p:spPr>
          <a:xfrm>
            <a:off x="316089" y="2211428"/>
            <a:ext cx="388639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Apogée disponible dans l’ENT</a:t>
            </a:r>
            <a:endParaRPr kumimoji="0" lang="fr-FR" sz="1600" b="0" i="0" u="none" strike="noStrike" kern="1200" cap="none" spc="0" normalizeH="0" baseline="0" noProof="0" dirty="0">
              <a:ln>
                <a:noFill/>
              </a:ln>
              <a:solidFill>
                <a:srgbClr val="00386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18129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 xmlns:a16="http://schemas.microsoft.com/office/drawing/2014/main" id="{8A524EED-C566-F937-A684-A813B779A44C}"/>
              </a:ext>
            </a:extLst>
          </p:cNvPr>
          <p:cNvPicPr>
            <a:picLocks noChangeAspect="1"/>
          </p:cNvPicPr>
          <p:nvPr/>
        </p:nvPicPr>
        <p:blipFill>
          <a:blip r:embed="rId3"/>
          <a:stretch>
            <a:fillRect/>
          </a:stretch>
        </p:blipFill>
        <p:spPr>
          <a:xfrm>
            <a:off x="146755" y="-3417"/>
            <a:ext cx="7287714" cy="6616477"/>
          </a:xfrm>
          <a:prstGeom prst="rect">
            <a:avLst/>
          </a:prstGeom>
        </p:spPr>
      </p:pic>
      <p:pic>
        <p:nvPicPr>
          <p:cNvPr id="8" name="Graphique 7" descr="Flèche : courbe dans le sens des aiguilles d’une montre avec un remplissage uni">
            <a:extLst>
              <a:ext uri="{FF2B5EF4-FFF2-40B4-BE49-F238E27FC236}">
                <a16:creationId xmlns="" xmlns:a16="http://schemas.microsoft.com/office/drawing/2014/main" id="{3FE10F71-7DE5-97BA-68AE-E849721A734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14770627">
            <a:off x="5770814" y="4300022"/>
            <a:ext cx="650370" cy="914400"/>
          </a:xfrm>
          <a:prstGeom prst="rect">
            <a:avLst/>
          </a:prstGeom>
          <a:scene3d>
            <a:camera prst="orthographicFront">
              <a:rot lat="0" lon="0" rev="0"/>
            </a:camera>
            <a:lightRig rig="threePt" dir="t"/>
          </a:scene3d>
        </p:spPr>
      </p:pic>
      <p:sp>
        <p:nvSpPr>
          <p:cNvPr id="9" name="ZoneTexte 8">
            <a:extLst>
              <a:ext uri="{FF2B5EF4-FFF2-40B4-BE49-F238E27FC236}">
                <a16:creationId xmlns="" xmlns:a16="http://schemas.microsoft.com/office/drawing/2014/main" id="{EDD19EA0-C3A4-1ABC-7EAD-1A8CC5058B29}"/>
              </a:ext>
            </a:extLst>
          </p:cNvPr>
          <p:cNvSpPr txBox="1"/>
          <p:nvPr/>
        </p:nvSpPr>
        <p:spPr>
          <a:xfrm>
            <a:off x="6545971" y="3358818"/>
            <a:ext cx="4484771" cy="646331"/>
          </a:xfrm>
          <a:prstGeom prst="rect">
            <a:avLst/>
          </a:prstGeom>
          <a:noFill/>
          <a:ln w="28575">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Contrôle des problèmes de transfert (doublon, abandon, etc.)</a:t>
            </a:r>
          </a:p>
        </p:txBody>
      </p:sp>
    </p:spTree>
    <p:extLst>
      <p:ext uri="{BB962C8B-B14F-4D97-AF65-F5344CB8AC3E}">
        <p14:creationId xmlns:p14="http://schemas.microsoft.com/office/powerpoint/2010/main" val="2253555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nombre, Police">
            <a:extLst>
              <a:ext uri="{FF2B5EF4-FFF2-40B4-BE49-F238E27FC236}">
                <a16:creationId xmlns="" xmlns:a16="http://schemas.microsoft.com/office/drawing/2014/main" id="{F09DCA83-9DC2-66E3-6C48-D30DACA98A41}"/>
              </a:ext>
            </a:extLst>
          </p:cNvPr>
          <p:cNvPicPr>
            <a:picLocks noChangeAspect="1"/>
          </p:cNvPicPr>
          <p:nvPr/>
        </p:nvPicPr>
        <p:blipFill>
          <a:blip r:embed="rId3"/>
          <a:stretch>
            <a:fillRect/>
          </a:stretch>
        </p:blipFill>
        <p:spPr>
          <a:xfrm>
            <a:off x="16084" y="0"/>
            <a:ext cx="12159831" cy="6858000"/>
          </a:xfrm>
          <a:prstGeom prst="rect">
            <a:avLst/>
          </a:prstGeom>
        </p:spPr>
      </p:pic>
    </p:spTree>
    <p:extLst>
      <p:ext uri="{BB962C8B-B14F-4D97-AF65-F5344CB8AC3E}">
        <p14:creationId xmlns:p14="http://schemas.microsoft.com/office/powerpoint/2010/main" val="2575748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6DDC7C39-D72E-7BA5-E577-48097F53BBA8}"/>
              </a:ext>
            </a:extLst>
          </p:cNvPr>
          <p:cNvSpPr txBox="1"/>
          <p:nvPr/>
        </p:nvSpPr>
        <p:spPr>
          <a:xfrm>
            <a:off x="587107" y="1253750"/>
            <a:ext cx="11188598" cy="4664803"/>
          </a:xfrm>
          <a:prstGeom prst="rect">
            <a:avLst/>
          </a:prstGeom>
          <a:noFill/>
        </p:spPr>
        <p:txBody>
          <a:bodyPr wrap="square">
            <a:spAutoFit/>
          </a:bodyPr>
          <a:lstStyle/>
          <a:p>
            <a:pPr marL="228600" marR="0" lvl="0" indent="0" algn="l" defTabSz="914400" rtl="0" eaLnBrk="1" fontAlgn="auto" latinLnBrk="0" hangingPunct="1">
              <a:lnSpc>
                <a:spcPct val="115000"/>
              </a:lnSpc>
              <a:spcBef>
                <a:spcPts val="0"/>
              </a:spcBef>
              <a:spcAft>
                <a:spcPts val="800"/>
              </a:spcAft>
              <a:buClrTx/>
              <a:buSzTx/>
              <a:buFontTx/>
              <a:buNone/>
              <a:tabLst/>
              <a:defRPr/>
            </a:pPr>
            <a:r>
              <a:rPr kumimoji="0" lang="fr-FR" sz="14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Apogée ne prend pas en compte : </a:t>
            </a:r>
          </a:p>
          <a:p>
            <a:pPr marL="514350" marR="0" lvl="0" indent="-285750" algn="l"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kumimoji="0" lang="fr-FR" sz="14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Les accents des noms et prénoms</a:t>
            </a:r>
          </a:p>
          <a:p>
            <a:pPr marL="514350" marR="0" lvl="0" indent="-285750" algn="l"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kumimoji="0" lang="fr-FR" sz="14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Les majuscules (des deuxièmes prénoms ou noms, composés ou pas)</a:t>
            </a:r>
          </a:p>
          <a:p>
            <a:pPr marL="514350" marR="0" lvl="0" indent="-285750" algn="l"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kumimoji="0" lang="fr-FR" sz="14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Limite du nombre de </a:t>
            </a:r>
            <a:r>
              <a:rPr kumimoji="0" lang="fr-FR" sz="1400" b="0" i="0" u="none" strike="noStrike" kern="100" cap="none" spc="0" normalizeH="0" baseline="0" noProof="0" dirty="0" smtClean="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caractères </a:t>
            </a:r>
            <a:r>
              <a:rPr kumimoji="0" lang="fr-FR" sz="14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(pour les noms et pour les titres des thèses)</a:t>
            </a:r>
          </a:p>
          <a:p>
            <a:pPr marL="228600" marR="0" lvl="0" indent="0" algn="l" defTabSz="914400" rtl="0" eaLnBrk="1" fontAlgn="auto" latinLnBrk="0" hangingPunct="1">
              <a:lnSpc>
                <a:spcPct val="115000"/>
              </a:lnSpc>
              <a:spcBef>
                <a:spcPts val="0"/>
              </a:spcBef>
              <a:spcAft>
                <a:spcPts val="800"/>
              </a:spcAft>
              <a:buClrTx/>
              <a:buSzTx/>
              <a:buFontTx/>
              <a:buNone/>
              <a:tabLst/>
              <a:defRPr/>
            </a:pPr>
            <a:endParaRPr kumimoji="0" lang="fr-FR" sz="1500" b="1"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endParaRPr>
          </a:p>
          <a:p>
            <a:pPr marL="228600" marR="0" lvl="0" indent="0" algn="l" defTabSz="914400" rtl="0" eaLnBrk="1" fontAlgn="auto" latinLnBrk="0" hangingPunct="1">
              <a:lnSpc>
                <a:spcPct val="115000"/>
              </a:lnSpc>
              <a:spcBef>
                <a:spcPts val="0"/>
              </a:spcBef>
              <a:spcAft>
                <a:spcPts val="800"/>
              </a:spcAft>
              <a:buClrTx/>
              <a:buSzTx/>
              <a:buFontTx/>
              <a:buNone/>
              <a:tabLst/>
              <a:defRPr/>
            </a:pPr>
            <a:r>
              <a:rPr kumimoji="0" lang="fr-FR" sz="1600" b="1"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Theses.fr est devenu un outil de visibilité incontournable pour nos doctorants, docteurs et membres du jury.</a:t>
            </a:r>
          </a:p>
          <a:p>
            <a:pPr marL="228600" marR="0" lvl="0" indent="0" algn="l" defTabSz="914400" rtl="0" eaLnBrk="1" fontAlgn="auto" latinLnBrk="0" hangingPunct="1">
              <a:lnSpc>
                <a:spcPct val="115000"/>
              </a:lnSpc>
              <a:spcBef>
                <a:spcPts val="0"/>
              </a:spcBef>
              <a:spcAft>
                <a:spcPts val="800"/>
              </a:spcAft>
              <a:buClrTx/>
              <a:buSzTx/>
              <a:buFontTx/>
              <a:buNone/>
              <a:tabLst/>
              <a:defRPr/>
            </a:pPr>
            <a:r>
              <a:rPr kumimoji="0" lang="fr-FR" sz="14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Depuis </a:t>
            </a:r>
            <a:r>
              <a:rPr kumimoji="0" lang="fr-FR" sz="1400" b="1"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2020 :</a:t>
            </a:r>
            <a:r>
              <a:rPr kumimoji="0" lang="fr-FR" sz="14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 </a:t>
            </a:r>
            <a:r>
              <a:rPr kumimoji="0" lang="fr-FR" sz="1400" b="0" i="0" u="none" strike="noStrike" kern="100" cap="none" spc="0" normalizeH="0" baseline="0" noProof="0" dirty="0" smtClean="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Référencement       </a:t>
            </a:r>
            <a:r>
              <a:rPr kumimoji="0" lang="fr-FR" sz="14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	 </a:t>
            </a:r>
            <a:r>
              <a:rPr kumimoji="0" lang="fr-FR" sz="1400" b="0" i="0" u="none" strike="noStrike" kern="100" cap="none" spc="0" normalizeH="0" baseline="0" noProof="0" dirty="0" smtClean="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systématique </a:t>
            </a:r>
            <a:r>
              <a:rPr kumimoji="0" lang="fr-FR" sz="14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des projets de thèse dans STEP (école doctorale, laboratoire, direction de thèse, cotutelle)</a:t>
            </a:r>
          </a:p>
          <a:p>
            <a:pPr marL="228600" marR="0" lvl="0" indent="0" algn="l" defTabSz="914400" rtl="0" eaLnBrk="1" fontAlgn="auto" latinLnBrk="0" hangingPunct="1">
              <a:lnSpc>
                <a:spcPct val="115000"/>
              </a:lnSpc>
              <a:spcBef>
                <a:spcPts val="0"/>
              </a:spcBef>
              <a:spcAft>
                <a:spcPts val="800"/>
              </a:spcAft>
              <a:buClrTx/>
              <a:buSzTx/>
              <a:buFontTx/>
              <a:buNone/>
              <a:tabLst/>
              <a:defRPr/>
            </a:pPr>
            <a:endParaRPr kumimoji="0" lang="fr-FR" sz="5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endParaRPr>
          </a:p>
          <a:p>
            <a:pPr marL="228600" marR="0" lvl="0" indent="0" algn="l" defTabSz="914400" rtl="0" eaLnBrk="1" fontAlgn="auto" latinLnBrk="0" hangingPunct="1">
              <a:lnSpc>
                <a:spcPct val="115000"/>
              </a:lnSpc>
              <a:spcBef>
                <a:spcPts val="0"/>
              </a:spcBef>
              <a:spcAft>
                <a:spcPts val="800"/>
              </a:spcAft>
              <a:buClrTx/>
              <a:buSzTx/>
              <a:buFontTx/>
              <a:buNone/>
              <a:tabLst/>
              <a:defRPr/>
            </a:pPr>
            <a:r>
              <a:rPr kumimoji="0" lang="fr-FR" sz="14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		Les doctorants mettent à jour mots-clefs et résumés : des champs inexistants dans Apogée.</a:t>
            </a:r>
          </a:p>
          <a:p>
            <a:pPr marL="228600" marR="0" lvl="0" indent="0" algn="l" defTabSz="914400" rtl="0" eaLnBrk="1" fontAlgn="auto" latinLnBrk="0" hangingPunct="1">
              <a:lnSpc>
                <a:spcPct val="115000"/>
              </a:lnSpc>
              <a:spcBef>
                <a:spcPts val="0"/>
              </a:spcBef>
              <a:spcAft>
                <a:spcPts val="800"/>
              </a:spcAft>
              <a:buClrTx/>
              <a:buSzTx/>
              <a:buFontTx/>
              <a:buNone/>
              <a:tabLst/>
              <a:defRPr/>
            </a:pPr>
            <a:endParaRPr kumimoji="0" lang="fr-FR" sz="14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kumimoji="0" lang="fr-FR" sz="14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Mais les mises à jour d’Apogée écrasent le référencement et l’enrichissement effectué par les doctorants.</a:t>
            </a:r>
          </a:p>
          <a:p>
            <a:pPr marL="342900" marR="0" lvl="0" indent="-342900" algn="l"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kumimoji="0" lang="fr-FR" sz="14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Besoin de beaucoup de pédagogie et de communication auprès des doctorants, et docteurs ayant soutenus récemment dont la thèse n’a pas encore été traitée par notre service.</a:t>
            </a:r>
          </a:p>
        </p:txBody>
      </p:sp>
      <p:pic>
        <p:nvPicPr>
          <p:cNvPr id="9" name="Image 8" descr="Une image contenant logo, Police, Graphique, symbole&#10;&#10;Description générée automatiquement">
            <a:extLst>
              <a:ext uri="{FF2B5EF4-FFF2-40B4-BE49-F238E27FC236}">
                <a16:creationId xmlns="" xmlns:a16="http://schemas.microsoft.com/office/drawing/2014/main" id="{11338849-A069-FDC0-9892-51D6F574F603}"/>
              </a:ext>
            </a:extLst>
          </p:cNvPr>
          <p:cNvPicPr>
            <a:picLocks noChangeAspect="1"/>
          </p:cNvPicPr>
          <p:nvPr/>
        </p:nvPicPr>
        <p:blipFill>
          <a:blip r:embed="rId3"/>
          <a:stretch>
            <a:fillRect/>
          </a:stretch>
        </p:blipFill>
        <p:spPr>
          <a:xfrm>
            <a:off x="3387108" y="3342574"/>
            <a:ext cx="930020" cy="487153"/>
          </a:xfrm>
          <a:prstGeom prst="rect">
            <a:avLst/>
          </a:prstGeom>
        </p:spPr>
      </p:pic>
      <p:sp>
        <p:nvSpPr>
          <p:cNvPr id="6" name="Titre 1">
            <a:extLst>
              <a:ext uri="{FF2B5EF4-FFF2-40B4-BE49-F238E27FC236}">
                <a16:creationId xmlns="" xmlns:a16="http://schemas.microsoft.com/office/drawing/2014/main" id="{A63135EE-4FF4-3406-8EF4-5D90582B4476}"/>
              </a:ext>
            </a:extLst>
          </p:cNvPr>
          <p:cNvSpPr>
            <a:spLocks noGrp="1"/>
          </p:cNvSpPr>
          <p:nvPr>
            <p:ph type="title"/>
          </p:nvPr>
        </p:nvSpPr>
        <p:spPr>
          <a:xfrm>
            <a:off x="2488483" y="520063"/>
            <a:ext cx="9476776" cy="409317"/>
          </a:xfrm>
        </p:spPr>
        <p:txBody>
          <a:bodyPr/>
          <a:lstStyle/>
          <a:p>
            <a:r>
              <a:rPr lang="fr-FR" sz="2400" b="1" dirty="0">
                <a:latin typeface="Times" panose="02020603050405020304" pitchFamily="18" charset="0"/>
                <a:cs typeface="Times" panose="02020603050405020304" pitchFamily="18" charset="0"/>
              </a:rPr>
              <a:t>III. Les limites d’Apogée</a:t>
            </a:r>
            <a:endParaRPr lang="fr-FR" sz="2400" dirty="0">
              <a:latin typeface="Times" panose="02020603050405020304" pitchFamily="18" charset="0"/>
              <a:cs typeface="Times" panose="02020603050405020304" pitchFamily="18" charset="0"/>
            </a:endParaRPr>
          </a:p>
        </p:txBody>
      </p:sp>
      <p:pic>
        <p:nvPicPr>
          <p:cNvPr id="2" name="Graphique 1" descr="Flèche : courbe dans le sens des aiguilles d’une montre avec un remplissage uni">
            <a:extLst>
              <a:ext uri="{FF2B5EF4-FFF2-40B4-BE49-F238E27FC236}">
                <a16:creationId xmlns="" xmlns:a16="http://schemas.microsoft.com/office/drawing/2014/main" id="{A4F7EE66-0F10-EF97-B067-60A6E1D9A5F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14306451">
            <a:off x="10158102" y="2221245"/>
            <a:ext cx="650370" cy="914400"/>
          </a:xfrm>
          <a:prstGeom prst="rect">
            <a:avLst/>
          </a:prstGeom>
          <a:scene3d>
            <a:camera prst="orthographicFront">
              <a:rot lat="0" lon="0" rev="0"/>
            </a:camera>
            <a:lightRig rig="threePt" dir="t"/>
          </a:scene3d>
        </p:spPr>
      </p:pic>
      <p:pic>
        <p:nvPicPr>
          <p:cNvPr id="5" name="Graphique 4">
            <a:extLst>
              <a:ext uri="{FF2B5EF4-FFF2-40B4-BE49-F238E27FC236}">
                <a16:creationId xmlns="" xmlns:a16="http://schemas.microsoft.com/office/drawing/2014/main" id="{9CE48AA2-22AF-31FC-A30D-5BC700534B7B}"/>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742947" y="1526836"/>
            <a:ext cx="1032758" cy="1032758"/>
          </a:xfrm>
          <a:prstGeom prst="rect">
            <a:avLst/>
          </a:prstGeom>
        </p:spPr>
      </p:pic>
      <p:pic>
        <p:nvPicPr>
          <p:cNvPr id="12" name="Image 2">
            <a:extLst>
              <a:ext uri="{FF2B5EF4-FFF2-40B4-BE49-F238E27FC236}">
                <a16:creationId xmlns="" xmlns:a16="http://schemas.microsoft.com/office/drawing/2014/main" id="{CF4CB779-DF0A-F867-38EA-0B65753D8E6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6957" y="4133635"/>
            <a:ext cx="1368758" cy="30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260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 xmlns:a16="http://schemas.microsoft.com/office/drawing/2014/main" id="{5A0B9482-FA22-2B3A-EAFB-9061D3E2D2A2}"/>
              </a:ext>
            </a:extLst>
          </p:cNvPr>
          <p:cNvSpPr>
            <a:spLocks noGrp="1"/>
          </p:cNvSpPr>
          <p:nvPr>
            <p:ph type="title"/>
          </p:nvPr>
        </p:nvSpPr>
        <p:spPr>
          <a:xfrm>
            <a:off x="2103473" y="315404"/>
            <a:ext cx="9476776" cy="409317"/>
          </a:xfrm>
        </p:spPr>
        <p:txBody>
          <a:bodyPr/>
          <a:lstStyle/>
          <a:p>
            <a:r>
              <a:rPr lang="fr-FR" sz="2400" b="1" dirty="0">
                <a:latin typeface="Times" panose="02020603050405020304" pitchFamily="18" charset="0"/>
                <a:cs typeface="Times" panose="02020603050405020304" pitchFamily="18" charset="0"/>
              </a:rPr>
              <a:t>IV. L’avenir des transferts des thèses à Paris 1</a:t>
            </a:r>
            <a:endParaRPr lang="fr-FR" sz="2400" dirty="0">
              <a:latin typeface="Times" panose="02020603050405020304" pitchFamily="18" charset="0"/>
              <a:cs typeface="Times" panose="02020603050405020304" pitchFamily="18" charset="0"/>
            </a:endParaRPr>
          </a:p>
        </p:txBody>
      </p:sp>
      <p:sp>
        <p:nvSpPr>
          <p:cNvPr id="15" name="Espace réservé du texte 4">
            <a:extLst>
              <a:ext uri="{FF2B5EF4-FFF2-40B4-BE49-F238E27FC236}">
                <a16:creationId xmlns="" xmlns:a16="http://schemas.microsoft.com/office/drawing/2014/main" id="{3068292E-84FF-31CB-2BAA-DABE5304116F}"/>
              </a:ext>
            </a:extLst>
          </p:cNvPr>
          <p:cNvSpPr txBox="1">
            <a:spLocks/>
          </p:cNvSpPr>
          <p:nvPr/>
        </p:nvSpPr>
        <p:spPr>
          <a:xfrm>
            <a:off x="2986980" y="810833"/>
            <a:ext cx="5543703" cy="5187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srgbClr val="00386E"/>
                </a:solidFill>
                <a:effectLst/>
                <a:uLnTx/>
                <a:uFillTx/>
                <a:latin typeface="Arial" panose="020B0604020202020204"/>
                <a:ea typeface="+mn-ea"/>
                <a:cs typeface="+mn-cs"/>
              </a:rPr>
              <a:t>En attente de nouvelles perspectives</a:t>
            </a:r>
          </a:p>
        </p:txBody>
      </p:sp>
      <p:sp>
        <p:nvSpPr>
          <p:cNvPr id="16" name="TextShape 4">
            <a:extLst>
              <a:ext uri="{FF2B5EF4-FFF2-40B4-BE49-F238E27FC236}">
                <a16:creationId xmlns="" xmlns:a16="http://schemas.microsoft.com/office/drawing/2014/main" id="{54672DB3-AF57-A803-BF15-2FC14361F41C}"/>
              </a:ext>
            </a:extLst>
          </p:cNvPr>
          <p:cNvSpPr txBox="1"/>
          <p:nvPr/>
        </p:nvSpPr>
        <p:spPr>
          <a:xfrm>
            <a:off x="323527" y="1680651"/>
            <a:ext cx="11569689" cy="3967282"/>
          </a:xfrm>
          <a:prstGeom prst="rect">
            <a:avLst/>
          </a:prstGeom>
        </p:spPr>
        <p:txBody>
          <a:bodyPr lIns="0" tIns="0" rIns="0" bIns="0"/>
          <a:lstStyle/>
          <a:p>
            <a:pPr marL="228600" marR="0" lvl="0" indent="0" algn="l" defTabSz="914400" rtl="0" eaLnBrk="1" fontAlgn="auto" latinLnBrk="0" hangingPunct="1">
              <a:lnSpc>
                <a:spcPct val="115000"/>
              </a:lnSpc>
              <a:spcBef>
                <a:spcPts val="0"/>
              </a:spcBef>
              <a:spcAft>
                <a:spcPts val="800"/>
              </a:spcAft>
              <a:buClrTx/>
              <a:buSzTx/>
              <a:buFontTx/>
              <a:buNone/>
              <a:tabLst/>
              <a:defRPr/>
            </a:pPr>
            <a:r>
              <a:rPr kumimoji="0" lang="fr-FR" sz="18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Logiciel Apogée en fin de vie…</a:t>
            </a:r>
          </a:p>
          <a:p>
            <a:pPr marL="228600" marR="0" lvl="0" indent="0" algn="l" defTabSz="914400" rtl="0" eaLnBrk="1" fontAlgn="auto" latinLnBrk="0" hangingPunct="1">
              <a:lnSpc>
                <a:spcPct val="115000"/>
              </a:lnSpc>
              <a:spcBef>
                <a:spcPts val="0"/>
              </a:spcBef>
              <a:spcAft>
                <a:spcPts val="800"/>
              </a:spcAft>
              <a:buClrTx/>
              <a:buSzTx/>
              <a:buFontTx/>
              <a:buNone/>
              <a:tabLst/>
              <a:defRPr/>
            </a:pPr>
            <a:r>
              <a:rPr kumimoji="0" lang="fr-FR" sz="1800" b="1"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2026 : </a:t>
            </a:r>
            <a:r>
              <a:rPr kumimoji="0" lang="fr-FR" sz="18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projet de remplacer Apogée par Pégase à Paris 1 Panthéon-Sorbonne</a:t>
            </a:r>
          </a:p>
          <a:p>
            <a:pPr marL="228600" marR="0" lvl="0" indent="0" algn="l" defTabSz="914400" rtl="0" eaLnBrk="1" fontAlgn="auto" latinLnBrk="0" hangingPunct="1">
              <a:lnSpc>
                <a:spcPct val="115000"/>
              </a:lnSpc>
              <a:spcBef>
                <a:spcPts val="0"/>
              </a:spcBef>
              <a:spcAft>
                <a:spcPts val="800"/>
              </a:spcAft>
              <a:buClrTx/>
              <a:buSzTx/>
              <a:buFontTx/>
              <a:buNone/>
              <a:tabLst/>
              <a:defRPr/>
            </a:pPr>
            <a:r>
              <a:rPr kumimoji="0" lang="fr-FR" sz="1800" b="1"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Depuis 2021 :</a:t>
            </a:r>
            <a:r>
              <a:rPr kumimoji="0" lang="fr-FR" sz="18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 déploiement progressif d’ADUM</a:t>
            </a:r>
          </a:p>
          <a:p>
            <a:pPr marL="971550" marR="0" lvl="1" indent="-285750" algn="l"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kumimoji="0" lang="fr-FR" sz="18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Pas encore intégration de toutes les ED</a:t>
            </a:r>
          </a:p>
          <a:p>
            <a:pPr marL="971550" marR="0" lvl="1" indent="-285750" algn="l"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kumimoji="0" lang="fr-FR" sz="18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La mise en place d’un circuit défini est en cours</a:t>
            </a:r>
          </a:p>
          <a:p>
            <a:pPr marL="228600" marR="0" lvl="0" indent="0" algn="l" defTabSz="914400" rtl="0" eaLnBrk="1" fontAlgn="auto" latinLnBrk="0" hangingPunct="1">
              <a:lnSpc>
                <a:spcPct val="115000"/>
              </a:lnSpc>
              <a:spcBef>
                <a:spcPts val="0"/>
              </a:spcBef>
              <a:spcAft>
                <a:spcPts val="800"/>
              </a:spcAft>
              <a:buClrTx/>
              <a:buSzTx/>
              <a:buFontTx/>
              <a:buNone/>
              <a:tabLst/>
              <a:defRPr/>
            </a:pPr>
            <a:endParaRPr kumimoji="0" lang="fr-FR" sz="5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endParaRPr>
          </a:p>
          <a:p>
            <a:pPr marL="228600" marR="0" lvl="0" indent="0" algn="l" defTabSz="914400" rtl="0" eaLnBrk="1" fontAlgn="auto" latinLnBrk="0" hangingPunct="1">
              <a:lnSpc>
                <a:spcPct val="115000"/>
              </a:lnSpc>
              <a:spcBef>
                <a:spcPts val="0"/>
              </a:spcBef>
              <a:spcAft>
                <a:spcPts val="800"/>
              </a:spcAft>
              <a:buClrTx/>
              <a:buSzTx/>
              <a:buFontTx/>
              <a:buNone/>
              <a:tabLst/>
              <a:defRPr/>
            </a:pPr>
            <a:r>
              <a:rPr kumimoji="0" lang="fr-FR" sz="18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Actuellement, les transferts se font toujours à partir d’Apogée.</a:t>
            </a:r>
          </a:p>
          <a:p>
            <a:pPr marL="228600" marR="0" lvl="0" indent="0" algn="l" defTabSz="914400" rtl="0" eaLnBrk="1" fontAlgn="auto" latinLnBrk="0" hangingPunct="1">
              <a:lnSpc>
                <a:spcPct val="115000"/>
              </a:lnSpc>
              <a:spcBef>
                <a:spcPts val="0"/>
              </a:spcBef>
              <a:spcAft>
                <a:spcPts val="800"/>
              </a:spcAft>
              <a:buClrTx/>
              <a:buSzTx/>
              <a:buFontTx/>
              <a:buNone/>
              <a:tabLst/>
              <a:defRPr/>
            </a:pPr>
            <a:r>
              <a:rPr kumimoji="0" lang="fr-FR" sz="18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Jusqu’à nouvel ordre, projet de maintenir Apogée et ADUM dans une double saisie des fiches (pas d’interopérabilité).</a:t>
            </a:r>
          </a:p>
          <a:p>
            <a:pPr marL="228600" marR="0" lvl="0" indent="0" algn="l" defTabSz="914400" rtl="0" eaLnBrk="1" fontAlgn="auto" latinLnBrk="0" hangingPunct="1">
              <a:lnSpc>
                <a:spcPct val="115000"/>
              </a:lnSpc>
              <a:spcBef>
                <a:spcPts val="0"/>
              </a:spcBef>
              <a:spcAft>
                <a:spcPts val="800"/>
              </a:spcAft>
              <a:buClrTx/>
              <a:buSzTx/>
              <a:buFontTx/>
              <a:buNone/>
              <a:tabLst/>
              <a:defRPr/>
            </a:pPr>
            <a:r>
              <a:rPr kumimoji="0" lang="fr-FR" sz="18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Le SCD s’investit dans le changement et se </a:t>
            </a:r>
            <a:r>
              <a:rPr kumimoji="0" lang="fr-FR" sz="18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tient informé des </a:t>
            </a:r>
            <a:r>
              <a:rPr kumimoji="0" lang="fr-FR" sz="18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choix opérés par l’établissement.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12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4294967295"/>
          </p:nvPr>
        </p:nvSpPr>
        <p:spPr>
          <a:xfrm>
            <a:off x="10877100" y="6335196"/>
            <a:ext cx="542267" cy="363315"/>
          </a:xfrm>
        </p:spPr>
        <p:txBody>
          <a:bodyPr/>
          <a:lstStyle/>
          <a:p>
            <a:fld id="{3EC42CCE-B077-441A-A648-C04F02215192}" type="slidenum">
              <a:rPr lang="fr-FR" smtClean="0"/>
              <a:pPr/>
              <a:t>4</a:t>
            </a:fld>
            <a:endParaRPr lang="fr-FR" dirty="0"/>
          </a:p>
        </p:txBody>
      </p:sp>
      <p:sp>
        <p:nvSpPr>
          <p:cNvPr id="4" name="Espace réservé du texte 3"/>
          <p:cNvSpPr>
            <a:spLocks noGrp="1"/>
          </p:cNvSpPr>
          <p:nvPr>
            <p:ph type="body" sz="quarter" idx="14"/>
          </p:nvPr>
        </p:nvSpPr>
        <p:spPr/>
        <p:txBody>
          <a:bodyPr/>
          <a:lstStyle/>
          <a:p>
            <a:r>
              <a:rPr lang="fr-FR" dirty="0"/>
              <a:t>1</a:t>
            </a:r>
          </a:p>
        </p:txBody>
      </p:sp>
      <p:sp>
        <p:nvSpPr>
          <p:cNvPr id="5" name="Espace réservé du texte 4"/>
          <p:cNvSpPr>
            <a:spLocks noGrp="1"/>
          </p:cNvSpPr>
          <p:nvPr>
            <p:ph type="body" sz="quarter" idx="15"/>
          </p:nvPr>
        </p:nvSpPr>
        <p:spPr/>
        <p:txBody>
          <a:bodyPr/>
          <a:lstStyle/>
          <a:p>
            <a:r>
              <a:rPr lang="fr-FR" dirty="0"/>
              <a:t> </a:t>
            </a:r>
          </a:p>
        </p:txBody>
      </p:sp>
      <p:sp>
        <p:nvSpPr>
          <p:cNvPr id="6" name="Titre 5"/>
          <p:cNvSpPr>
            <a:spLocks noGrp="1"/>
          </p:cNvSpPr>
          <p:nvPr>
            <p:ph type="title"/>
          </p:nvPr>
        </p:nvSpPr>
        <p:spPr/>
        <p:txBody>
          <a:bodyPr>
            <a:normAutofit/>
          </a:bodyPr>
          <a:lstStyle/>
          <a:p>
            <a:r>
              <a:rPr lang="fr-FR" dirty="0"/>
              <a:t>Contexte</a:t>
            </a:r>
          </a:p>
        </p:txBody>
      </p:sp>
    </p:spTree>
    <p:extLst>
      <p:ext uri="{BB962C8B-B14F-4D97-AF65-F5344CB8AC3E}">
        <p14:creationId xmlns:p14="http://schemas.microsoft.com/office/powerpoint/2010/main" val="3924481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 xmlns:a16="http://schemas.microsoft.com/office/drawing/2014/main" id="{5F924EC1-C2FC-A7AC-8216-62583CE592C5}"/>
              </a:ext>
            </a:extLst>
          </p:cNvPr>
          <p:cNvSpPr txBox="1"/>
          <p:nvPr/>
        </p:nvSpPr>
        <p:spPr>
          <a:xfrm>
            <a:off x="564616" y="4985325"/>
            <a:ext cx="7920880" cy="523377"/>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65"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Service Commun de la Documentation – Appui recherche et science ouverte (SCD-SARSO) </a:t>
            </a:r>
          </a:p>
        </p:txBody>
      </p:sp>
      <p:sp>
        <p:nvSpPr>
          <p:cNvPr id="9" name="object 2">
            <a:extLst>
              <a:ext uri="{FF2B5EF4-FFF2-40B4-BE49-F238E27FC236}">
                <a16:creationId xmlns="" xmlns:a16="http://schemas.microsoft.com/office/drawing/2014/main" id="{47CF3849-8B5C-6A3B-FF95-FEE5401B46F4}"/>
              </a:ext>
            </a:extLst>
          </p:cNvPr>
          <p:cNvSpPr txBox="1"/>
          <p:nvPr/>
        </p:nvSpPr>
        <p:spPr>
          <a:xfrm>
            <a:off x="4758526" y="1200477"/>
            <a:ext cx="2196455" cy="803813"/>
          </a:xfrm>
          <a:prstGeom prst="rect">
            <a:avLst/>
          </a:prstGeom>
        </p:spPr>
        <p:txBody>
          <a:bodyPr vert="horz" wrap="square" lIns="0" tIns="0" rIns="0" bIns="0" rtlCol="0">
            <a:no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65" normalizeH="0" baseline="0" noProof="0" dirty="0">
                <a:ln>
                  <a:noFill/>
                </a:ln>
                <a:solidFill>
                  <a:srgbClr val="ED9B27"/>
                </a:solidFill>
                <a:effectLst/>
                <a:uLnTx/>
                <a:uFillTx/>
                <a:latin typeface="Times" panose="02020603050405020304" pitchFamily="18" charset="0"/>
                <a:ea typeface="+mn-ea"/>
                <a:cs typeface="Times" panose="02020603050405020304" pitchFamily="18" charset="0"/>
              </a:rPr>
              <a:t>Merci!</a:t>
            </a:r>
            <a:endParaRPr kumimoji="0" sz="4400" b="1" i="0" u="none" strike="noStrike" kern="1200" cap="none" spc="0" normalizeH="0" baseline="0" noProof="0" dirty="0">
              <a:ln>
                <a:noFill/>
              </a:ln>
              <a:solidFill>
                <a:srgbClr val="ED9B27"/>
              </a:solidFill>
              <a:effectLst/>
              <a:uLnTx/>
              <a:uFillTx/>
              <a:latin typeface="Times" panose="02020603050405020304" pitchFamily="18" charset="0"/>
              <a:ea typeface="+mn-ea"/>
              <a:cs typeface="Times" panose="02020603050405020304" pitchFamily="18" charset="0"/>
            </a:endParaRPr>
          </a:p>
        </p:txBody>
      </p:sp>
      <p:sp>
        <p:nvSpPr>
          <p:cNvPr id="11" name="object 2">
            <a:extLst>
              <a:ext uri="{FF2B5EF4-FFF2-40B4-BE49-F238E27FC236}">
                <a16:creationId xmlns="" xmlns:a16="http://schemas.microsoft.com/office/drawing/2014/main" id="{0959DB96-4E4D-6628-633B-C5A23B360854}"/>
              </a:ext>
            </a:extLst>
          </p:cNvPr>
          <p:cNvSpPr txBox="1"/>
          <p:nvPr/>
        </p:nvSpPr>
        <p:spPr>
          <a:xfrm>
            <a:off x="3559096" y="2553688"/>
            <a:ext cx="4837771" cy="398624"/>
          </a:xfrm>
          <a:prstGeom prst="rect">
            <a:avLst/>
          </a:prstGeom>
        </p:spPr>
        <p:txBody>
          <a:bodyPr vert="horz" wrap="square" lIns="0" tIns="0" rIns="0" bIns="0" rtlCol="0">
            <a:no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65" normalizeH="0" baseline="0" noProof="0" dirty="0">
                <a:ln>
                  <a:noFill/>
                </a:ln>
                <a:solidFill>
                  <a:srgbClr val="ED9B27"/>
                </a:solidFill>
                <a:effectLst/>
                <a:uLnTx/>
                <a:uFillTx/>
                <a:latin typeface="Times" panose="02020603050405020304" pitchFamily="18" charset="0"/>
                <a:ea typeface="+mn-ea"/>
                <a:cs typeface="Times" panose="02020603050405020304" pitchFamily="18" charset="0"/>
              </a:rPr>
              <a:t>Nayeli.Desbrosses@univ-paris1.fr</a:t>
            </a:r>
            <a:endParaRPr kumimoji="0" sz="2400" b="1" i="0" u="none" strike="noStrike" kern="1200" cap="none" spc="0" normalizeH="0" baseline="0" noProof="0" dirty="0">
              <a:ln>
                <a:noFill/>
              </a:ln>
              <a:solidFill>
                <a:srgbClr val="ED9B27"/>
              </a:solidFill>
              <a:effectLst/>
              <a:uLnTx/>
              <a:uFillTx/>
              <a:latin typeface="Times" panose="02020603050405020304" pitchFamily="18" charset="0"/>
              <a:ea typeface="+mn-ea"/>
              <a:cs typeface="Times" panose="02020603050405020304" pitchFamily="18" charset="0"/>
            </a:endParaRPr>
          </a:p>
        </p:txBody>
      </p:sp>
      <p:pic>
        <p:nvPicPr>
          <p:cNvPr id="12" name="Image 11">
            <a:extLst>
              <a:ext uri="{FF2B5EF4-FFF2-40B4-BE49-F238E27FC236}">
                <a16:creationId xmlns="" xmlns:a16="http://schemas.microsoft.com/office/drawing/2014/main" id="{9DCDBE5E-0A9D-F503-6947-6DBD3C67C9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0870" y="0"/>
            <a:ext cx="1301130" cy="718224"/>
          </a:xfrm>
          <a:prstGeom prst="rect">
            <a:avLst/>
          </a:prstGeom>
        </p:spPr>
      </p:pic>
      <p:sp>
        <p:nvSpPr>
          <p:cNvPr id="2" name="object 2">
            <a:extLst>
              <a:ext uri="{FF2B5EF4-FFF2-40B4-BE49-F238E27FC236}">
                <a16:creationId xmlns="" xmlns:a16="http://schemas.microsoft.com/office/drawing/2014/main" id="{7214D3A0-5E18-CBE5-268C-7766F8F74A9F}"/>
              </a:ext>
            </a:extLst>
          </p:cNvPr>
          <p:cNvSpPr txBox="1"/>
          <p:nvPr/>
        </p:nvSpPr>
        <p:spPr>
          <a:xfrm>
            <a:off x="3337928" y="2974310"/>
            <a:ext cx="5280105" cy="398624"/>
          </a:xfrm>
          <a:prstGeom prst="rect">
            <a:avLst/>
          </a:prstGeom>
        </p:spPr>
        <p:txBody>
          <a:bodyPr vert="horz" wrap="square" lIns="0" tIns="0" rIns="0" bIns="0" rtlCol="0">
            <a:no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65" normalizeH="0" baseline="0" noProof="0" dirty="0">
                <a:ln>
                  <a:noFill/>
                </a:ln>
                <a:solidFill>
                  <a:srgbClr val="ED9B27"/>
                </a:solidFill>
                <a:effectLst/>
                <a:uLnTx/>
                <a:uFillTx/>
                <a:latin typeface="Times" panose="02020603050405020304" pitchFamily="18" charset="0"/>
                <a:ea typeface="+mn-ea"/>
                <a:cs typeface="Times" panose="02020603050405020304" pitchFamily="18" charset="0"/>
              </a:rPr>
              <a:t>appui-recherche-scd@univ-paris1.fr</a:t>
            </a:r>
            <a:endParaRPr kumimoji="0" sz="2400" b="1" i="0" u="none" strike="noStrike" kern="1200" cap="none" spc="0" normalizeH="0" baseline="0" noProof="0" dirty="0">
              <a:ln>
                <a:noFill/>
              </a:ln>
              <a:solidFill>
                <a:srgbClr val="ED9B27"/>
              </a:solidFill>
              <a:effectLst/>
              <a:uLnTx/>
              <a:uFillTx/>
              <a:latin typeface="Times" panose="02020603050405020304" pitchFamily="18" charset="0"/>
              <a:ea typeface="+mn-ea"/>
              <a:cs typeface="Times" panose="02020603050405020304" pitchFamily="18" charset="0"/>
            </a:endParaRPr>
          </a:p>
        </p:txBody>
      </p:sp>
    </p:spTree>
    <p:extLst>
      <p:ext uri="{BB962C8B-B14F-4D97-AF65-F5344CB8AC3E}">
        <p14:creationId xmlns:p14="http://schemas.microsoft.com/office/powerpoint/2010/main" val="830204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294967295"/>
          </p:nvPr>
        </p:nvSpPr>
        <p:spPr>
          <a:xfrm>
            <a:off x="10877100" y="6335196"/>
            <a:ext cx="542267" cy="363315"/>
          </a:xfrm>
        </p:spPr>
        <p:txBody>
          <a:bodyPr/>
          <a:lstStyle/>
          <a:p>
            <a:fld id="{3EC42CCE-B077-441A-A648-C04F02215192}" type="slidenum">
              <a:rPr lang="fr-FR" smtClean="0"/>
              <a:pPr/>
              <a:t>41</a:t>
            </a:fld>
            <a:endParaRPr lang="fr-FR" dirty="0"/>
          </a:p>
        </p:txBody>
      </p:sp>
      <p:sp>
        <p:nvSpPr>
          <p:cNvPr id="4" name="Espace réservé du texte 3"/>
          <p:cNvSpPr>
            <a:spLocks noGrp="1"/>
          </p:cNvSpPr>
          <p:nvPr>
            <p:ph type="body" sz="quarter" idx="14"/>
          </p:nvPr>
        </p:nvSpPr>
        <p:spPr/>
        <p:txBody>
          <a:bodyPr/>
          <a:lstStyle/>
          <a:p>
            <a:r>
              <a:rPr lang="fr-FR" dirty="0"/>
              <a:t>7</a:t>
            </a:r>
          </a:p>
        </p:txBody>
      </p:sp>
      <p:sp>
        <p:nvSpPr>
          <p:cNvPr id="5" name="Espace réservé du texte 4"/>
          <p:cNvSpPr>
            <a:spLocks noGrp="1"/>
          </p:cNvSpPr>
          <p:nvPr>
            <p:ph type="body" sz="quarter" idx="15"/>
          </p:nvPr>
        </p:nvSpPr>
        <p:spPr/>
        <p:txBody>
          <a:bodyPr/>
          <a:lstStyle/>
          <a:p>
            <a:r>
              <a:rPr lang="fr-FR" dirty="0"/>
              <a:t> </a:t>
            </a:r>
          </a:p>
        </p:txBody>
      </p:sp>
      <p:sp>
        <p:nvSpPr>
          <p:cNvPr id="6" name="Titre 5"/>
          <p:cNvSpPr>
            <a:spLocks noGrp="1"/>
          </p:cNvSpPr>
          <p:nvPr>
            <p:ph type="title"/>
          </p:nvPr>
        </p:nvSpPr>
        <p:spPr/>
        <p:txBody>
          <a:bodyPr>
            <a:normAutofit/>
          </a:bodyPr>
          <a:lstStyle/>
          <a:p>
            <a:r>
              <a:rPr lang="fr-FR" sz="4800" dirty="0"/>
              <a:t>Questions/Réponses</a:t>
            </a:r>
          </a:p>
        </p:txBody>
      </p:sp>
    </p:spTree>
    <p:extLst>
      <p:ext uri="{BB962C8B-B14F-4D97-AF65-F5344CB8AC3E}">
        <p14:creationId xmlns:p14="http://schemas.microsoft.com/office/powerpoint/2010/main" val="266563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t>Merci de votre attention</a:t>
            </a:r>
            <a:br>
              <a:rPr lang="fr-FR" dirty="0"/>
            </a:br>
            <a:r>
              <a:rPr lang="fr-FR" sz="2000" dirty="0">
                <a:hlinkClick r:id="rId3">
                  <a:extLst>
                    <a:ext uri="{A12FA001-AC4F-418D-AE19-62706E023703}">
                      <ahyp:hlinkClr xmlns="" xmlns:ahyp="http://schemas.microsoft.com/office/drawing/2018/hyperlinkcolor" val="tx"/>
                    </a:ext>
                  </a:extLst>
                </a:hlinkClick>
              </a:rPr>
              <a:t>pascale.arnoult@amue.fr</a:t>
            </a:r>
            <a:r>
              <a:rPr lang="fr-FR" sz="2000" dirty="0"/>
              <a:t/>
            </a:r>
            <a:br>
              <a:rPr lang="fr-FR" sz="2000" dirty="0"/>
            </a:br>
            <a:r>
              <a:rPr lang="fr-FR" sz="2000" dirty="0">
                <a:hlinkClick r:id="rId4">
                  <a:extLst>
                    <a:ext uri="{A12FA001-AC4F-418D-AE19-62706E023703}">
                      <ahyp:hlinkClr xmlns="" xmlns:ahyp="http://schemas.microsoft.com/office/drawing/2018/hyperlinkcolor" val="tx"/>
                    </a:ext>
                  </a:extLst>
                </a:hlinkClick>
              </a:rPr>
              <a:t>eric.veziat@amue.fr</a:t>
            </a:r>
            <a:r>
              <a:rPr lang="fr-FR" sz="2000" dirty="0"/>
              <a:t> </a:t>
            </a:r>
            <a:endParaRPr lang="fr-FR" dirty="0"/>
          </a:p>
        </p:txBody>
      </p:sp>
      <p:sp>
        <p:nvSpPr>
          <p:cNvPr id="3" name="Sous-titre 2"/>
          <p:cNvSpPr>
            <a:spLocks noGrp="1"/>
          </p:cNvSpPr>
          <p:nvPr>
            <p:ph type="subTitle" idx="1"/>
          </p:nvPr>
        </p:nvSpPr>
        <p:spPr/>
        <p:txBody>
          <a:bodyPr/>
          <a:lstStyle/>
          <a:p>
            <a:r>
              <a:rPr lang="fr-FR" dirty="0"/>
              <a:t>Webinaire ABES – AMUE – 13 février 2025</a:t>
            </a:r>
          </a:p>
        </p:txBody>
      </p:sp>
    </p:spTree>
    <p:extLst>
      <p:ext uri="{BB962C8B-B14F-4D97-AF65-F5344CB8AC3E}">
        <p14:creationId xmlns:p14="http://schemas.microsoft.com/office/powerpoint/2010/main" val="110752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12"/>
          </p:nvPr>
        </p:nvSpPr>
        <p:spPr/>
        <p:txBody>
          <a:bodyPr/>
          <a:lstStyle/>
          <a:p>
            <a:fld id="{3EC42CCE-B077-441A-A648-C04F02215192}" type="slidenum">
              <a:rPr lang="fr-FR" smtClean="0"/>
              <a:pPr/>
              <a:t>5</a:t>
            </a:fld>
            <a:endParaRPr lang="fr-FR" dirty="0"/>
          </a:p>
        </p:txBody>
      </p:sp>
      <p:sp>
        <p:nvSpPr>
          <p:cNvPr id="5" name="Espace réservé du contenu 4"/>
          <p:cNvSpPr>
            <a:spLocks noGrp="1"/>
          </p:cNvSpPr>
          <p:nvPr>
            <p:ph sz="half" idx="15"/>
          </p:nvPr>
        </p:nvSpPr>
        <p:spPr/>
        <p:txBody>
          <a:bodyPr>
            <a:normAutofit lnSpcReduction="10000"/>
          </a:bodyPr>
          <a:lstStyle/>
          <a:p>
            <a:r>
              <a:rPr lang="fr-FR" dirty="0"/>
              <a:t>1</a:t>
            </a:r>
          </a:p>
        </p:txBody>
      </p:sp>
      <p:sp>
        <p:nvSpPr>
          <p:cNvPr id="6" name="Titre 5"/>
          <p:cNvSpPr>
            <a:spLocks noGrp="1"/>
          </p:cNvSpPr>
          <p:nvPr>
            <p:ph type="title"/>
          </p:nvPr>
        </p:nvSpPr>
        <p:spPr/>
        <p:txBody>
          <a:bodyPr/>
          <a:lstStyle/>
          <a:p>
            <a:r>
              <a:rPr lang="fr-FR" dirty="0"/>
              <a:t>Contexte</a:t>
            </a:r>
            <a:br>
              <a:rPr lang="fr-FR" dirty="0"/>
            </a:br>
            <a:endParaRPr lang="fr-FR" dirty="0"/>
          </a:p>
        </p:txBody>
      </p:sp>
      <p:sp>
        <p:nvSpPr>
          <p:cNvPr id="7" name="Espace réservé du texte 6"/>
          <p:cNvSpPr>
            <a:spLocks noGrp="1"/>
          </p:cNvSpPr>
          <p:nvPr>
            <p:ph type="body" sz="quarter" idx="16"/>
          </p:nvPr>
        </p:nvSpPr>
        <p:spPr>
          <a:xfrm>
            <a:off x="1706146" y="1659356"/>
            <a:ext cx="10136187" cy="4302125"/>
          </a:xfrm>
        </p:spPr>
        <p:txBody>
          <a:bodyPr/>
          <a:lstStyle/>
          <a:p>
            <a:pPr marL="342900" indent="-228600">
              <a:spcBef>
                <a:spcPts val="500"/>
              </a:spcBef>
              <a:buFont typeface="Arial" panose="020B0604020202020204" pitchFamily="34" charset="0"/>
              <a:buChar char="•"/>
            </a:pPr>
            <a:r>
              <a:rPr lang="fr-FR" sz="2200" dirty="0">
                <a:solidFill>
                  <a:srgbClr val="6D3DFF"/>
                </a:solidFill>
              </a:rPr>
              <a:t>Apogée existe depuis près de 30 ans avec mise en œuvre du domaine Thèses, HDR et DRT en 1997 </a:t>
            </a:r>
            <a:endParaRPr lang="fr-FR" sz="3600" dirty="0">
              <a:solidFill>
                <a:srgbClr val="6D3DFF"/>
              </a:solidFill>
            </a:endParaRPr>
          </a:p>
          <a:p>
            <a:pPr marL="342900" indent="-228600">
              <a:spcBef>
                <a:spcPts val="500"/>
              </a:spcBef>
              <a:buFont typeface="Arial" panose="020B0604020202020204" pitchFamily="34" charset="0"/>
              <a:buChar char="•"/>
            </a:pPr>
            <a:r>
              <a:rPr lang="fr-FR" sz="2200" dirty="0">
                <a:solidFill>
                  <a:srgbClr val="6D3DFF"/>
                </a:solidFill>
              </a:rPr>
              <a:t>Chaque étape du cursus du futur doctorant est réalisée au sein de plusieurs environnements :</a:t>
            </a:r>
          </a:p>
          <a:p>
            <a:pPr marL="1028700" lvl="1"/>
            <a:r>
              <a:rPr lang="fr-FR" sz="1800" dirty="0">
                <a:solidFill>
                  <a:schemeClr val="tx1">
                    <a:lumMod val="95000"/>
                    <a:lumOff val="5000"/>
                  </a:schemeClr>
                </a:solidFill>
              </a:rPr>
              <a:t>les écoles doctorales, </a:t>
            </a:r>
          </a:p>
          <a:p>
            <a:pPr marL="1028700" lvl="1"/>
            <a:r>
              <a:rPr lang="fr-FR" sz="1800" dirty="0">
                <a:solidFill>
                  <a:schemeClr val="tx1">
                    <a:lumMod val="95000"/>
                    <a:lumOff val="5000"/>
                  </a:schemeClr>
                </a:solidFill>
              </a:rPr>
              <a:t>les unités de recherche (laboratoires), </a:t>
            </a:r>
          </a:p>
          <a:p>
            <a:pPr marL="1028700" lvl="1"/>
            <a:r>
              <a:rPr lang="fr-FR" sz="1800" dirty="0">
                <a:solidFill>
                  <a:schemeClr val="tx1">
                    <a:lumMod val="95000"/>
                    <a:lumOff val="5000"/>
                  </a:schemeClr>
                </a:solidFill>
              </a:rPr>
              <a:t>l’établissement de rattachement ou les PRES, Communautés d’établissements, …</a:t>
            </a:r>
          </a:p>
          <a:p>
            <a:pPr marL="342900" indent="-228600">
              <a:spcBef>
                <a:spcPts val="500"/>
              </a:spcBef>
              <a:buFont typeface="Arial" panose="020B0604020202020204" pitchFamily="34" charset="0"/>
              <a:buChar char="•"/>
            </a:pPr>
            <a:r>
              <a:rPr lang="fr-FR" sz="2200" dirty="0">
                <a:solidFill>
                  <a:srgbClr val="6D3DFF"/>
                </a:solidFill>
              </a:rPr>
              <a:t>A partir d’outils de gestion hétérogènes :</a:t>
            </a:r>
          </a:p>
          <a:p>
            <a:pPr marL="1028700" lvl="1"/>
            <a:r>
              <a:rPr lang="fr-FR" sz="1800" dirty="0">
                <a:solidFill>
                  <a:schemeClr val="tx1">
                    <a:lumMod val="95000"/>
                    <a:lumOff val="5000"/>
                  </a:schemeClr>
                </a:solidFill>
              </a:rPr>
              <a:t>Apogée, </a:t>
            </a:r>
          </a:p>
          <a:p>
            <a:pPr marL="1028700" lvl="1"/>
            <a:r>
              <a:rPr lang="fr-FR" sz="1800" dirty="0">
                <a:solidFill>
                  <a:schemeClr val="tx1">
                    <a:lumMod val="95000"/>
                    <a:lumOff val="5000"/>
                  </a:schemeClr>
                </a:solidFill>
              </a:rPr>
              <a:t>Outils de gestion des candidatures d’un doctorant, </a:t>
            </a:r>
          </a:p>
          <a:p>
            <a:pPr marL="1028700" lvl="1"/>
            <a:r>
              <a:rPr lang="fr-FR" sz="1800" dirty="0">
                <a:solidFill>
                  <a:schemeClr val="tx1">
                    <a:lumMod val="95000"/>
                    <a:lumOff val="5000"/>
                  </a:schemeClr>
                </a:solidFill>
              </a:rPr>
              <a:t>Outils d’insertion professionnelle, </a:t>
            </a:r>
          </a:p>
          <a:p>
            <a:pPr marL="1028700" lvl="1"/>
            <a:r>
              <a:rPr lang="fr-FR" sz="1800" dirty="0">
                <a:solidFill>
                  <a:schemeClr val="tx1">
                    <a:lumMod val="95000"/>
                    <a:lumOff val="5000"/>
                  </a:schemeClr>
                </a:solidFill>
              </a:rPr>
              <a:t>STEP, STAR, … </a:t>
            </a:r>
          </a:p>
          <a:p>
            <a:pPr marL="457200" indent="-342900">
              <a:spcBef>
                <a:spcPts val="500"/>
              </a:spcBef>
              <a:buFont typeface="Arial" panose="020B0604020202020204" pitchFamily="34" charset="0"/>
              <a:buChar char="•"/>
            </a:pPr>
            <a:r>
              <a:rPr lang="fr-FR" sz="2200" dirty="0">
                <a:solidFill>
                  <a:srgbClr val="6D3DFF"/>
                </a:solidFill>
              </a:rPr>
              <a:t>Qui communiquent peu ou pas entre eux</a:t>
            </a:r>
          </a:p>
          <a:p>
            <a:pPr marL="285750" indent="-285750">
              <a:buFont typeface="Arial" panose="020B0604020202020204" pitchFamily="34" charset="0"/>
              <a:buChar char="•"/>
            </a:pPr>
            <a:endParaRPr lang="fr-FR" dirty="0"/>
          </a:p>
        </p:txBody>
      </p:sp>
      <p:sp>
        <p:nvSpPr>
          <p:cNvPr id="13" name="Espace réservé du contenu 12"/>
          <p:cNvSpPr>
            <a:spLocks noGrp="1"/>
          </p:cNvSpPr>
          <p:nvPr>
            <p:ph sz="half" idx="14"/>
          </p:nvPr>
        </p:nvSpPr>
        <p:spPr>
          <a:xfrm rot="16200000">
            <a:off x="-1151260" y="3927382"/>
            <a:ext cx="3604175" cy="296244"/>
          </a:xfrm>
        </p:spPr>
        <p:txBody>
          <a:bodyPr>
            <a:normAutofit fontScale="92500" lnSpcReduction="10000"/>
          </a:bodyPr>
          <a:lstStyle/>
          <a:p>
            <a:r>
              <a:rPr lang="fr-FR" dirty="0"/>
              <a:t>Contexte</a:t>
            </a:r>
          </a:p>
        </p:txBody>
      </p:sp>
    </p:spTree>
    <p:extLst>
      <p:ext uri="{BB962C8B-B14F-4D97-AF65-F5344CB8AC3E}">
        <p14:creationId xmlns:p14="http://schemas.microsoft.com/office/powerpoint/2010/main" val="1533945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12"/>
          </p:nvPr>
        </p:nvSpPr>
        <p:spPr/>
        <p:txBody>
          <a:bodyPr/>
          <a:lstStyle/>
          <a:p>
            <a:fld id="{3EC42CCE-B077-441A-A648-C04F02215192}" type="slidenum">
              <a:rPr lang="fr-FR" smtClean="0"/>
              <a:pPr/>
              <a:t>6</a:t>
            </a:fld>
            <a:endParaRPr lang="fr-FR" dirty="0"/>
          </a:p>
        </p:txBody>
      </p:sp>
      <p:sp>
        <p:nvSpPr>
          <p:cNvPr id="5" name="Espace réservé du contenu 4"/>
          <p:cNvSpPr>
            <a:spLocks noGrp="1"/>
          </p:cNvSpPr>
          <p:nvPr>
            <p:ph sz="half" idx="15"/>
          </p:nvPr>
        </p:nvSpPr>
        <p:spPr>
          <a:xfrm>
            <a:off x="410410" y="530763"/>
            <a:ext cx="709969" cy="501652"/>
          </a:xfrm>
        </p:spPr>
        <p:txBody>
          <a:bodyPr>
            <a:normAutofit lnSpcReduction="10000"/>
          </a:bodyPr>
          <a:lstStyle/>
          <a:p>
            <a:r>
              <a:rPr lang="fr-FR" dirty="0"/>
              <a:t>1</a:t>
            </a:r>
          </a:p>
        </p:txBody>
      </p:sp>
      <p:sp>
        <p:nvSpPr>
          <p:cNvPr id="6" name="Titre 5"/>
          <p:cNvSpPr>
            <a:spLocks noGrp="1"/>
          </p:cNvSpPr>
          <p:nvPr>
            <p:ph type="title"/>
          </p:nvPr>
        </p:nvSpPr>
        <p:spPr/>
        <p:txBody>
          <a:bodyPr/>
          <a:lstStyle/>
          <a:p>
            <a:r>
              <a:rPr lang="fr-FR" dirty="0"/>
              <a:t>Contexte</a:t>
            </a:r>
            <a:br>
              <a:rPr lang="fr-FR" dirty="0"/>
            </a:br>
            <a:endParaRPr lang="fr-FR" sz="2800" dirty="0"/>
          </a:p>
        </p:txBody>
      </p:sp>
      <p:sp>
        <p:nvSpPr>
          <p:cNvPr id="7" name="Espace réservé du texte 6"/>
          <p:cNvSpPr>
            <a:spLocks noGrp="1"/>
          </p:cNvSpPr>
          <p:nvPr>
            <p:ph type="body" sz="quarter" idx="16"/>
          </p:nvPr>
        </p:nvSpPr>
        <p:spPr>
          <a:xfrm>
            <a:off x="1706146" y="1659356"/>
            <a:ext cx="10136187" cy="4302125"/>
          </a:xfrm>
        </p:spPr>
        <p:txBody>
          <a:bodyPr/>
          <a:lstStyle/>
          <a:p>
            <a:pPr marL="114300">
              <a:spcBef>
                <a:spcPts val="500"/>
              </a:spcBef>
            </a:pPr>
            <a:r>
              <a:rPr lang="fr-FR" sz="2400" dirty="0">
                <a:solidFill>
                  <a:srgbClr val="6D3DFF"/>
                </a:solidFill>
                <a:sym typeface="Wingdings" panose="05000000000000000000" pitchFamily="2" charset="2"/>
              </a:rPr>
              <a:t> Evolutions d’Apogée </a:t>
            </a:r>
            <a:endParaRPr lang="fr-FR" sz="2400" dirty="0">
              <a:solidFill>
                <a:srgbClr val="6D3DFF"/>
              </a:solidFill>
            </a:endParaRPr>
          </a:p>
          <a:p>
            <a:pPr marL="342900" indent="-228600">
              <a:spcBef>
                <a:spcPts val="500"/>
              </a:spcBef>
              <a:buFont typeface="Arial" panose="020B0604020202020204" pitchFamily="34" charset="0"/>
              <a:buChar char="•"/>
            </a:pPr>
            <a:r>
              <a:rPr lang="fr-FR" sz="2200" dirty="0">
                <a:solidFill>
                  <a:srgbClr val="6D3DFF"/>
                </a:solidFill>
              </a:rPr>
              <a:t>Nécessité d’une rénovation pour répondre (2012/2013) :</a:t>
            </a:r>
          </a:p>
          <a:p>
            <a:pPr marL="1028700" lvl="1"/>
            <a:r>
              <a:rPr lang="fr-FR" sz="1800" dirty="0">
                <a:solidFill>
                  <a:schemeClr val="tx1">
                    <a:lumMod val="95000"/>
                    <a:lumOff val="5000"/>
                  </a:schemeClr>
                </a:solidFill>
              </a:rPr>
              <a:t>à la règlementation d’une part  </a:t>
            </a:r>
          </a:p>
          <a:p>
            <a:pPr marL="1028700" lvl="1"/>
            <a:r>
              <a:rPr lang="fr-FR" sz="1800" dirty="0">
                <a:solidFill>
                  <a:schemeClr val="tx1">
                    <a:lumMod val="95000"/>
                    <a:lumOff val="5000"/>
                  </a:schemeClr>
                </a:solidFill>
              </a:rPr>
              <a:t>aux besoins des gestionnaires d’autre part :</a:t>
            </a:r>
          </a:p>
          <a:p>
            <a:pPr marL="1485900" lvl="2"/>
            <a:r>
              <a:rPr lang="fr-FR" sz="1600" dirty="0">
                <a:solidFill>
                  <a:schemeClr val="tx1">
                    <a:lumMod val="95000"/>
                    <a:lumOff val="5000"/>
                  </a:schemeClr>
                </a:solidFill>
              </a:rPr>
              <a:t>Mieux gérer et suivre le cursus du doctorant au sein des écoles doctorales, des universités et autres établissements</a:t>
            </a:r>
          </a:p>
          <a:p>
            <a:pPr marL="1485900" lvl="2"/>
            <a:r>
              <a:rPr lang="fr-FR" sz="1600" dirty="0">
                <a:solidFill>
                  <a:schemeClr val="tx1">
                    <a:lumMod val="95000"/>
                    <a:lumOff val="5000"/>
                  </a:schemeClr>
                </a:solidFill>
              </a:rPr>
              <a:t>Intégrer des fonctionnalités non couvertes par le domaine (ex gestion des financements) ou améliorer des fonctionnalités existantes (cotutelle)</a:t>
            </a:r>
          </a:p>
          <a:p>
            <a:pPr marL="1485900" lvl="2"/>
            <a:endParaRPr lang="fr-FR" sz="1600" dirty="0">
              <a:solidFill>
                <a:schemeClr val="tx1">
                  <a:lumMod val="95000"/>
                  <a:lumOff val="5000"/>
                </a:schemeClr>
              </a:solidFill>
            </a:endParaRPr>
          </a:p>
          <a:p>
            <a:pPr marL="342900" indent="-228600">
              <a:spcBef>
                <a:spcPts val="500"/>
              </a:spcBef>
              <a:buFont typeface="Arial" panose="020B0604020202020204" pitchFamily="34" charset="0"/>
              <a:buChar char="•"/>
            </a:pPr>
            <a:r>
              <a:rPr lang="fr-FR" sz="2200" dirty="0">
                <a:solidFill>
                  <a:srgbClr val="6D3DFF"/>
                </a:solidFill>
              </a:rPr>
              <a:t>Répondre aux enquêtes SIREDO pour le ministère : </a:t>
            </a:r>
          </a:p>
          <a:p>
            <a:pPr marL="1028700" lvl="1"/>
            <a:r>
              <a:rPr lang="fr-FR" sz="1800" dirty="0">
                <a:solidFill>
                  <a:schemeClr val="tx1">
                    <a:lumMod val="95000"/>
                    <a:lumOff val="5000"/>
                  </a:schemeClr>
                </a:solidFill>
              </a:rPr>
              <a:t>ajout de classes et d’objets dans l’univers BO</a:t>
            </a:r>
          </a:p>
          <a:p>
            <a:pPr marL="285750" indent="-285750">
              <a:buFont typeface="Arial" panose="020B0604020202020204" pitchFamily="34" charset="0"/>
              <a:buChar char="•"/>
            </a:pPr>
            <a:endParaRPr lang="fr-FR" dirty="0"/>
          </a:p>
        </p:txBody>
      </p:sp>
      <p:sp>
        <p:nvSpPr>
          <p:cNvPr id="13" name="Espace réservé du contenu 12"/>
          <p:cNvSpPr>
            <a:spLocks noGrp="1"/>
          </p:cNvSpPr>
          <p:nvPr>
            <p:ph sz="half" idx="14"/>
          </p:nvPr>
        </p:nvSpPr>
        <p:spPr>
          <a:xfrm rot="16200000">
            <a:off x="-1151260" y="3927382"/>
            <a:ext cx="3604175" cy="296244"/>
          </a:xfrm>
        </p:spPr>
        <p:txBody>
          <a:bodyPr>
            <a:normAutofit fontScale="92500" lnSpcReduction="10000"/>
          </a:bodyPr>
          <a:lstStyle/>
          <a:p>
            <a:r>
              <a:rPr lang="fr-FR" dirty="0"/>
              <a:t>Contexte</a:t>
            </a:r>
          </a:p>
        </p:txBody>
      </p:sp>
    </p:spTree>
    <p:extLst>
      <p:ext uri="{BB962C8B-B14F-4D97-AF65-F5344CB8AC3E}">
        <p14:creationId xmlns:p14="http://schemas.microsoft.com/office/powerpoint/2010/main" val="421656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12"/>
          </p:nvPr>
        </p:nvSpPr>
        <p:spPr/>
        <p:txBody>
          <a:bodyPr/>
          <a:lstStyle/>
          <a:p>
            <a:fld id="{3EC42CCE-B077-441A-A648-C04F02215192}" type="slidenum">
              <a:rPr lang="fr-FR" smtClean="0"/>
              <a:pPr/>
              <a:t>7</a:t>
            </a:fld>
            <a:endParaRPr lang="fr-FR" dirty="0"/>
          </a:p>
        </p:txBody>
      </p:sp>
      <p:sp>
        <p:nvSpPr>
          <p:cNvPr id="5" name="Espace réservé du contenu 4"/>
          <p:cNvSpPr>
            <a:spLocks noGrp="1"/>
          </p:cNvSpPr>
          <p:nvPr>
            <p:ph sz="half" idx="15"/>
          </p:nvPr>
        </p:nvSpPr>
        <p:spPr/>
        <p:txBody>
          <a:bodyPr>
            <a:normAutofit lnSpcReduction="10000"/>
          </a:bodyPr>
          <a:lstStyle/>
          <a:p>
            <a:r>
              <a:rPr lang="fr-FR" dirty="0"/>
              <a:t>1</a:t>
            </a:r>
          </a:p>
        </p:txBody>
      </p:sp>
      <p:sp>
        <p:nvSpPr>
          <p:cNvPr id="6" name="Titre 5"/>
          <p:cNvSpPr>
            <a:spLocks noGrp="1"/>
          </p:cNvSpPr>
          <p:nvPr>
            <p:ph type="title"/>
          </p:nvPr>
        </p:nvSpPr>
        <p:spPr/>
        <p:txBody>
          <a:bodyPr/>
          <a:lstStyle/>
          <a:p>
            <a:r>
              <a:rPr lang="fr-FR" dirty="0"/>
              <a:t>Contexte</a:t>
            </a:r>
            <a:br>
              <a:rPr lang="fr-FR" dirty="0"/>
            </a:br>
            <a:endParaRPr lang="fr-FR" sz="2800" dirty="0"/>
          </a:p>
        </p:txBody>
      </p:sp>
      <p:sp>
        <p:nvSpPr>
          <p:cNvPr id="7" name="Espace réservé du texte 6"/>
          <p:cNvSpPr>
            <a:spLocks noGrp="1"/>
          </p:cNvSpPr>
          <p:nvPr>
            <p:ph type="body" sz="quarter" idx="16"/>
          </p:nvPr>
        </p:nvSpPr>
        <p:spPr>
          <a:xfrm>
            <a:off x="1706146" y="1659356"/>
            <a:ext cx="10136187" cy="4302125"/>
          </a:xfrm>
        </p:spPr>
        <p:txBody>
          <a:bodyPr/>
          <a:lstStyle/>
          <a:p>
            <a:pPr marL="342900" indent="-228600">
              <a:spcBef>
                <a:spcPts val="500"/>
              </a:spcBef>
              <a:buFont typeface="Arial" panose="020B0604020202020204" pitchFamily="34" charset="0"/>
              <a:buChar char="•"/>
            </a:pPr>
            <a:r>
              <a:rPr lang="fr-FR" sz="2200" dirty="0">
                <a:solidFill>
                  <a:srgbClr val="6D3DFF"/>
                </a:solidFill>
              </a:rPr>
              <a:t>Faciliter interfaçage d’Apogée avec son écosystème :</a:t>
            </a:r>
          </a:p>
          <a:p>
            <a:pPr marL="1028700" lvl="1"/>
            <a:r>
              <a:rPr lang="fr-FR" sz="1800" b="1" u="sng" dirty="0">
                <a:solidFill>
                  <a:schemeClr val="tx1">
                    <a:lumMod val="95000"/>
                    <a:lumOff val="5000"/>
                  </a:schemeClr>
                </a:solidFill>
              </a:rPr>
              <a:t>Outils de gestion des candidatures des doctorants </a:t>
            </a:r>
            <a:r>
              <a:rPr lang="fr-FR" sz="1800" dirty="0">
                <a:solidFill>
                  <a:schemeClr val="tx1">
                    <a:lumMod val="95000"/>
                    <a:lumOff val="5000"/>
                  </a:schemeClr>
                </a:solidFill>
              </a:rPr>
              <a:t>: intégration dans Apogée à partir des OPI (ajout des données de la thèse/travaux : </a:t>
            </a:r>
            <a:r>
              <a:rPr lang="fr-FR" sz="1800" b="1" i="1" dirty="0">
                <a:solidFill>
                  <a:schemeClr val="tx1">
                    <a:lumMod val="95000"/>
                    <a:lumOff val="5000"/>
                  </a:schemeClr>
                </a:solidFill>
              </a:rPr>
              <a:t>Code Diplôme Etablissement</a:t>
            </a:r>
            <a:r>
              <a:rPr lang="fr-FR" sz="1800" i="1" dirty="0">
                <a:solidFill>
                  <a:schemeClr val="tx1">
                    <a:lumMod val="95000"/>
                    <a:lumOff val="5000"/>
                  </a:schemeClr>
                </a:solidFill>
              </a:rPr>
              <a:t>, </a:t>
            </a:r>
            <a:r>
              <a:rPr lang="fr-FR" sz="1800" b="1" i="1" dirty="0">
                <a:solidFill>
                  <a:schemeClr val="tx1">
                    <a:lumMod val="95000"/>
                    <a:lumOff val="5000"/>
                  </a:schemeClr>
                </a:solidFill>
              </a:rPr>
              <a:t>Numéro de Version Diplôme</a:t>
            </a:r>
            <a:r>
              <a:rPr lang="fr-FR" sz="1800" i="1" dirty="0">
                <a:solidFill>
                  <a:schemeClr val="tx1">
                    <a:lumMod val="95000"/>
                    <a:lumOff val="5000"/>
                  </a:schemeClr>
                </a:solidFill>
              </a:rPr>
              <a:t>, </a:t>
            </a:r>
            <a:r>
              <a:rPr lang="fr-FR" sz="1800" b="1" i="1" dirty="0">
                <a:solidFill>
                  <a:schemeClr val="tx1">
                    <a:lumMod val="95000"/>
                    <a:lumOff val="5000"/>
                  </a:schemeClr>
                </a:solidFill>
              </a:rPr>
              <a:t>Code Etape</a:t>
            </a:r>
            <a:r>
              <a:rPr lang="fr-FR" sz="1800" i="1" dirty="0">
                <a:solidFill>
                  <a:schemeClr val="tx1">
                    <a:lumMod val="95000"/>
                    <a:lumOff val="5000"/>
                  </a:schemeClr>
                </a:solidFill>
              </a:rPr>
              <a:t>, </a:t>
            </a:r>
            <a:r>
              <a:rPr lang="fr-FR" sz="1800" b="1" i="1" dirty="0">
                <a:solidFill>
                  <a:schemeClr val="tx1">
                    <a:lumMod val="95000"/>
                    <a:lumOff val="5000"/>
                  </a:schemeClr>
                </a:solidFill>
              </a:rPr>
              <a:t>Numéro Version Etape</a:t>
            </a:r>
            <a:r>
              <a:rPr lang="fr-FR" sz="1800" i="1" dirty="0">
                <a:solidFill>
                  <a:schemeClr val="tx1">
                    <a:lumMod val="95000"/>
                    <a:lumOff val="5000"/>
                  </a:schemeClr>
                </a:solidFill>
              </a:rPr>
              <a:t>, Code permettant de savoir s'il s'agit d'une thèse ou de travaux, Code sise associé à la discipline, Titre de la thèse, Code de la langue étrangère du titre, Titre de la thèse en langue étrangère, Identifiant école doctorale, Identifiant unité de recherche, Identifiant personnel du directeur, Identifiant personnel du 1er codirecteur, Identifiant personnel du 2nd codirecteur)</a:t>
            </a:r>
          </a:p>
          <a:p>
            <a:pPr marL="1028700" lvl="1"/>
            <a:r>
              <a:rPr lang="fr-FR" sz="1800" b="1" u="sng" dirty="0">
                <a:solidFill>
                  <a:schemeClr val="tx1">
                    <a:lumMod val="95000"/>
                    <a:lumOff val="5000"/>
                  </a:schemeClr>
                </a:solidFill>
              </a:rPr>
              <a:t>Mise à jour du WS thèse </a:t>
            </a:r>
            <a:r>
              <a:rPr lang="fr-FR" sz="1800" dirty="0">
                <a:solidFill>
                  <a:schemeClr val="tx1">
                    <a:lumMod val="95000"/>
                    <a:lumOff val="5000"/>
                  </a:schemeClr>
                </a:solidFill>
              </a:rPr>
              <a:t>afin de compléter les données de la thèse/travaux d’un doctorant exposées via ce Webservice (Outils d’insertion professionnelle, …)</a:t>
            </a:r>
          </a:p>
          <a:p>
            <a:pPr marL="1028700" lvl="1"/>
            <a:endParaRPr lang="fr-FR" sz="1800" dirty="0">
              <a:solidFill>
                <a:schemeClr val="tx1">
                  <a:lumMod val="95000"/>
                  <a:lumOff val="5000"/>
                </a:schemeClr>
              </a:solidFill>
            </a:endParaRPr>
          </a:p>
          <a:p>
            <a:pPr marL="342900" indent="-228600">
              <a:spcBef>
                <a:spcPts val="500"/>
              </a:spcBef>
              <a:buFont typeface="Arial" panose="020B0604020202020204" pitchFamily="34" charset="0"/>
              <a:buChar char="•"/>
            </a:pPr>
            <a:r>
              <a:rPr lang="fr-FR" sz="2200" dirty="0">
                <a:solidFill>
                  <a:srgbClr val="6D3DFF"/>
                </a:solidFill>
              </a:rPr>
              <a:t>Interfaçage avec les outils de l’ABES :</a:t>
            </a:r>
            <a:endParaRPr lang="fr-FR" sz="1800" dirty="0">
              <a:solidFill>
                <a:schemeClr val="tx1">
                  <a:lumMod val="95000"/>
                  <a:lumOff val="5000"/>
                </a:schemeClr>
              </a:solidFill>
            </a:endParaRPr>
          </a:p>
          <a:p>
            <a:pPr marL="1028700" lvl="1"/>
            <a:r>
              <a:rPr lang="fr-FR" sz="1800" dirty="0">
                <a:solidFill>
                  <a:schemeClr val="tx1">
                    <a:lumMod val="95000"/>
                    <a:lumOff val="5000"/>
                  </a:schemeClr>
                </a:solidFill>
              </a:rPr>
              <a:t>STEP (thèses en cours) </a:t>
            </a:r>
          </a:p>
          <a:p>
            <a:pPr marL="1028700" lvl="1"/>
            <a:r>
              <a:rPr lang="fr-FR" sz="1800" dirty="0">
                <a:solidFill>
                  <a:schemeClr val="tx1">
                    <a:lumMod val="95000"/>
                    <a:lumOff val="5000"/>
                  </a:schemeClr>
                </a:solidFill>
              </a:rPr>
              <a:t>STAR (thèses soutenues)</a:t>
            </a:r>
          </a:p>
        </p:txBody>
      </p:sp>
      <p:sp>
        <p:nvSpPr>
          <p:cNvPr id="13" name="Espace réservé du contenu 12"/>
          <p:cNvSpPr>
            <a:spLocks noGrp="1"/>
          </p:cNvSpPr>
          <p:nvPr>
            <p:ph sz="half" idx="14"/>
          </p:nvPr>
        </p:nvSpPr>
        <p:spPr>
          <a:xfrm rot="16200000">
            <a:off x="-1151260" y="3927382"/>
            <a:ext cx="3604175" cy="296244"/>
          </a:xfrm>
        </p:spPr>
        <p:txBody>
          <a:bodyPr>
            <a:normAutofit fontScale="92500" lnSpcReduction="10000"/>
          </a:bodyPr>
          <a:lstStyle/>
          <a:p>
            <a:r>
              <a:rPr lang="fr-FR" dirty="0"/>
              <a:t>Contexte</a:t>
            </a:r>
          </a:p>
        </p:txBody>
      </p:sp>
    </p:spTree>
    <p:extLst>
      <p:ext uri="{BB962C8B-B14F-4D97-AF65-F5344CB8AC3E}">
        <p14:creationId xmlns:p14="http://schemas.microsoft.com/office/powerpoint/2010/main" val="3346391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4294967295"/>
          </p:nvPr>
        </p:nvSpPr>
        <p:spPr>
          <a:xfrm>
            <a:off x="8516679" y="6485753"/>
            <a:ext cx="1956391" cy="372256"/>
          </a:xfrm>
        </p:spPr>
        <p:txBody>
          <a:bodyPr/>
          <a:lstStyle/>
          <a:p>
            <a:endParaRPr lang="fr-FR" dirty="0"/>
          </a:p>
        </p:txBody>
      </p:sp>
      <p:sp>
        <p:nvSpPr>
          <p:cNvPr id="3" name="Espace réservé du numéro de diapositive 2"/>
          <p:cNvSpPr>
            <a:spLocks noGrp="1"/>
          </p:cNvSpPr>
          <p:nvPr>
            <p:ph type="sldNum" sz="quarter" idx="12"/>
          </p:nvPr>
        </p:nvSpPr>
        <p:spPr/>
        <p:txBody>
          <a:bodyPr/>
          <a:lstStyle/>
          <a:p>
            <a:fld id="{3EC42CCE-B077-441A-A648-C04F02215192}" type="slidenum">
              <a:rPr lang="fr-FR" smtClean="0"/>
              <a:pPr/>
              <a:t>8</a:t>
            </a:fld>
            <a:endParaRPr lang="fr-FR" dirty="0"/>
          </a:p>
        </p:txBody>
      </p:sp>
      <p:sp>
        <p:nvSpPr>
          <p:cNvPr id="5" name="Espace réservé du contenu 4"/>
          <p:cNvSpPr>
            <a:spLocks noGrp="1"/>
          </p:cNvSpPr>
          <p:nvPr>
            <p:ph sz="half" idx="15"/>
          </p:nvPr>
        </p:nvSpPr>
        <p:spPr>
          <a:xfrm>
            <a:off x="410410" y="530763"/>
            <a:ext cx="709969" cy="501652"/>
          </a:xfrm>
        </p:spPr>
        <p:txBody>
          <a:bodyPr>
            <a:normAutofit lnSpcReduction="10000"/>
          </a:bodyPr>
          <a:lstStyle/>
          <a:p>
            <a:r>
              <a:rPr lang="fr-FR" dirty="0"/>
              <a:t>1</a:t>
            </a:r>
          </a:p>
          <a:p>
            <a:endParaRPr lang="fr-FR" dirty="0"/>
          </a:p>
        </p:txBody>
      </p:sp>
      <p:sp>
        <p:nvSpPr>
          <p:cNvPr id="6" name="Titre 5"/>
          <p:cNvSpPr>
            <a:spLocks noGrp="1"/>
          </p:cNvSpPr>
          <p:nvPr>
            <p:ph type="title"/>
          </p:nvPr>
        </p:nvSpPr>
        <p:spPr/>
        <p:txBody>
          <a:bodyPr/>
          <a:lstStyle/>
          <a:p>
            <a:r>
              <a:rPr lang="fr-FR" dirty="0"/>
              <a:t>Documentation Apogée</a:t>
            </a:r>
            <a:endParaRPr lang="fr-FR" sz="2800" dirty="0"/>
          </a:p>
        </p:txBody>
      </p:sp>
      <p:sp>
        <p:nvSpPr>
          <p:cNvPr id="7" name="Espace réservé du texte 6"/>
          <p:cNvSpPr>
            <a:spLocks noGrp="1"/>
          </p:cNvSpPr>
          <p:nvPr>
            <p:ph type="body" sz="quarter" idx="16"/>
          </p:nvPr>
        </p:nvSpPr>
        <p:spPr>
          <a:xfrm>
            <a:off x="1706146" y="1659356"/>
            <a:ext cx="10136187" cy="4302125"/>
          </a:xfrm>
        </p:spPr>
        <p:txBody>
          <a:bodyPr/>
          <a:lstStyle/>
          <a:p>
            <a:pPr marL="342900" indent="-228600">
              <a:spcBef>
                <a:spcPts val="500"/>
              </a:spcBef>
              <a:buFont typeface="Arial" panose="020B0604020202020204" pitchFamily="34" charset="0"/>
              <a:buChar char="•"/>
            </a:pPr>
            <a:r>
              <a:rPr lang="fr-FR" sz="2200" dirty="0">
                <a:solidFill>
                  <a:srgbClr val="6D3DFF"/>
                </a:solidFill>
              </a:rPr>
              <a:t>Fonctionnelle : </a:t>
            </a:r>
            <a:r>
              <a:rPr lang="fr-FR" sz="2200" i="1" dirty="0"/>
              <a:t>Accessible sur le </a:t>
            </a:r>
            <a:r>
              <a:rPr lang="fr-FR" sz="2200" i="1" dirty="0" err="1"/>
              <a:t>sharepoint</a:t>
            </a:r>
            <a:r>
              <a:rPr lang="fr-FR" sz="2200" i="1" dirty="0"/>
              <a:t> Apogée Documents Solution&gt; Documentation fonctionnelle&gt;</a:t>
            </a:r>
            <a:endParaRPr lang="fr-FR" sz="2200" dirty="0">
              <a:solidFill>
                <a:srgbClr val="6D3DFF"/>
              </a:solidFill>
            </a:endParaRPr>
          </a:p>
          <a:p>
            <a:pPr marL="1028700" lvl="1"/>
            <a:r>
              <a:rPr lang="fr-FR" sz="1800" i="1" dirty="0">
                <a:solidFill>
                  <a:schemeClr val="tx1">
                    <a:lumMod val="95000"/>
                    <a:lumOff val="5000"/>
                  </a:schemeClr>
                </a:solidFill>
              </a:rPr>
              <a:t>03_Connecteurs </a:t>
            </a:r>
            <a:r>
              <a:rPr lang="fr-FR" sz="1800" dirty="0">
                <a:solidFill>
                  <a:schemeClr val="tx1">
                    <a:lumMod val="95000"/>
                    <a:lumOff val="5000"/>
                  </a:schemeClr>
                </a:solidFill>
              </a:rPr>
              <a:t>: contrat_service_these.docx, contrat_service_opi.docx</a:t>
            </a:r>
          </a:p>
          <a:p>
            <a:pPr marL="800100" lvl="1" indent="0">
              <a:buNone/>
            </a:pPr>
            <a:endParaRPr lang="fr-FR" sz="1800" dirty="0">
              <a:solidFill>
                <a:schemeClr val="tx1">
                  <a:lumMod val="95000"/>
                  <a:lumOff val="5000"/>
                </a:schemeClr>
              </a:solidFill>
            </a:endParaRPr>
          </a:p>
          <a:p>
            <a:pPr marL="342900" indent="-228600">
              <a:spcBef>
                <a:spcPts val="500"/>
              </a:spcBef>
              <a:buFont typeface="Arial" panose="020B0604020202020204" pitchFamily="34" charset="0"/>
              <a:buChar char="•"/>
            </a:pPr>
            <a:r>
              <a:rPr lang="fr-FR" sz="2200" dirty="0">
                <a:solidFill>
                  <a:srgbClr val="6D3DFF"/>
                </a:solidFill>
              </a:rPr>
              <a:t>Technique : </a:t>
            </a:r>
            <a:r>
              <a:rPr lang="fr-FR" sz="2200" i="1" dirty="0"/>
              <a:t>Accessible sur le </a:t>
            </a:r>
            <a:r>
              <a:rPr lang="fr-FR" sz="2200" i="1" dirty="0" err="1"/>
              <a:t>sharepoint</a:t>
            </a:r>
            <a:r>
              <a:rPr lang="fr-FR" sz="2200" i="1" dirty="0"/>
              <a:t> Apogée Documents Solution&gt; Documentation technique&gt;</a:t>
            </a:r>
            <a:endParaRPr lang="fr-FR" sz="2200" dirty="0">
              <a:solidFill>
                <a:srgbClr val="6D3DFF"/>
              </a:solidFill>
            </a:endParaRPr>
          </a:p>
          <a:p>
            <a:pPr marL="1028700" lvl="1"/>
            <a:r>
              <a:rPr lang="fr-FR" sz="1800" dirty="0">
                <a:solidFill>
                  <a:schemeClr val="tx1">
                    <a:lumMod val="95000"/>
                    <a:lumOff val="5000"/>
                  </a:schemeClr>
                </a:solidFill>
              </a:rPr>
              <a:t> </a:t>
            </a:r>
            <a:r>
              <a:rPr lang="fr-FR" sz="1800" i="1" dirty="0">
                <a:solidFill>
                  <a:schemeClr val="tx1">
                    <a:lumMod val="95000"/>
                    <a:lumOff val="5000"/>
                  </a:schemeClr>
                </a:solidFill>
              </a:rPr>
              <a:t>102_Exploitation </a:t>
            </a:r>
            <a:r>
              <a:rPr lang="fr-FR" sz="1800" dirty="0">
                <a:solidFill>
                  <a:schemeClr val="tx1">
                    <a:lumMod val="95000"/>
                    <a:lumOff val="5000"/>
                  </a:schemeClr>
                </a:solidFill>
              </a:rPr>
              <a:t>: Note_Accomp_Reprise_ABES_V1.0.pdf</a:t>
            </a:r>
            <a:endParaRPr lang="fr-FR" sz="1600" dirty="0">
              <a:solidFill>
                <a:schemeClr val="tx1">
                  <a:lumMod val="95000"/>
                  <a:lumOff val="5000"/>
                </a:schemeClr>
              </a:solidFill>
            </a:endParaRPr>
          </a:p>
          <a:p>
            <a:pPr marL="1485900" lvl="2"/>
            <a:endParaRPr lang="fr-FR" sz="1600" dirty="0">
              <a:solidFill>
                <a:schemeClr val="tx1">
                  <a:lumMod val="95000"/>
                  <a:lumOff val="5000"/>
                </a:schemeClr>
              </a:solidFill>
            </a:endParaRPr>
          </a:p>
          <a:p>
            <a:pPr marL="342900" indent="-228600">
              <a:spcBef>
                <a:spcPts val="500"/>
              </a:spcBef>
              <a:buFont typeface="Arial" panose="020B0604020202020204" pitchFamily="34" charset="0"/>
              <a:buChar char="•"/>
            </a:pPr>
            <a:r>
              <a:rPr lang="fr-FR" sz="2200" dirty="0">
                <a:solidFill>
                  <a:srgbClr val="6D3DFF"/>
                </a:solidFill>
              </a:rPr>
              <a:t>Formation : </a:t>
            </a:r>
            <a:r>
              <a:rPr lang="fr-FR" sz="2200" i="1" dirty="0"/>
              <a:t>Accessible sur le </a:t>
            </a:r>
            <a:r>
              <a:rPr lang="fr-FR" sz="2200" i="1" dirty="0" err="1"/>
              <a:t>sharepoint</a:t>
            </a:r>
            <a:r>
              <a:rPr lang="fr-FR" sz="2200" i="1" dirty="0"/>
              <a:t> Apogée Documents Solution&gt; Formation&gt;</a:t>
            </a:r>
          </a:p>
          <a:p>
            <a:pPr marL="1028700" lvl="1"/>
            <a:r>
              <a:rPr lang="fr-FR" sz="1800" i="1" dirty="0">
                <a:solidFill>
                  <a:schemeClr val="tx1">
                    <a:lumMod val="95000"/>
                    <a:lumOff val="5000"/>
                  </a:schemeClr>
                </a:solidFill>
              </a:rPr>
              <a:t>301_Manuels_de_formation </a:t>
            </a:r>
            <a:r>
              <a:rPr lang="fr-FR" sz="1800" dirty="0">
                <a:solidFill>
                  <a:schemeClr val="tx1">
                    <a:lumMod val="95000"/>
                    <a:lumOff val="5000"/>
                  </a:schemeClr>
                </a:solidFill>
              </a:rPr>
              <a:t>: 26_these.pdf</a:t>
            </a:r>
          </a:p>
          <a:p>
            <a:pPr marL="1028700" lvl="1"/>
            <a:r>
              <a:rPr lang="fr-FR" sz="1800" i="1" dirty="0">
                <a:solidFill>
                  <a:schemeClr val="tx1">
                    <a:lumMod val="95000"/>
                    <a:lumOff val="5000"/>
                  </a:schemeClr>
                </a:solidFill>
              </a:rPr>
              <a:t>302_aides_memoires </a:t>
            </a:r>
            <a:r>
              <a:rPr lang="fr-FR" sz="1800" dirty="0">
                <a:solidFill>
                  <a:schemeClr val="tx1">
                    <a:lumMod val="95000"/>
                    <a:lumOff val="5000"/>
                  </a:schemeClr>
                </a:solidFill>
              </a:rPr>
              <a:t>: 14_aidm_these.pptx</a:t>
            </a:r>
          </a:p>
          <a:p>
            <a:pPr marL="1028700" lvl="1"/>
            <a:r>
              <a:rPr lang="fr-FR" sz="1800" i="1" dirty="0">
                <a:solidFill>
                  <a:schemeClr val="tx1">
                    <a:lumMod val="95000"/>
                    <a:lumOff val="5000"/>
                  </a:schemeClr>
                </a:solidFill>
              </a:rPr>
              <a:t>303_diaporamas </a:t>
            </a:r>
            <a:r>
              <a:rPr lang="fr-FR" sz="1800" dirty="0">
                <a:solidFill>
                  <a:schemeClr val="tx1">
                    <a:lumMod val="95000"/>
                    <a:lumOff val="5000"/>
                  </a:schemeClr>
                </a:solidFill>
              </a:rPr>
              <a:t>: 26d_these.ppt</a:t>
            </a:r>
          </a:p>
          <a:p>
            <a:pPr marL="1028700" lvl="1"/>
            <a:endParaRPr lang="fr-FR" sz="1800" dirty="0">
              <a:solidFill>
                <a:schemeClr val="tx1">
                  <a:lumMod val="95000"/>
                  <a:lumOff val="5000"/>
                </a:schemeClr>
              </a:solidFill>
            </a:endParaRPr>
          </a:p>
          <a:p>
            <a:r>
              <a:rPr lang="fr-FR" sz="2200" dirty="0">
                <a:solidFill>
                  <a:srgbClr val="6D3DFF"/>
                </a:solidFill>
                <a:sym typeface="Wingdings" panose="05000000000000000000" pitchFamily="2" charset="2"/>
              </a:rPr>
              <a:t> Prochaine Formation « </a:t>
            </a:r>
            <a:r>
              <a:rPr lang="fr-FR" sz="2200" dirty="0">
                <a:solidFill>
                  <a:srgbClr val="6D3DFF"/>
                </a:solidFill>
              </a:rPr>
              <a:t>Apogée : Gestion des thèses » le 03 juin 2025 à Paris</a:t>
            </a:r>
          </a:p>
          <a:p>
            <a:endParaRPr lang="fr-FR" sz="2200" dirty="0">
              <a:solidFill>
                <a:srgbClr val="6D3DFF"/>
              </a:solidFill>
            </a:endParaRPr>
          </a:p>
        </p:txBody>
      </p:sp>
      <p:sp>
        <p:nvSpPr>
          <p:cNvPr id="13" name="Espace réservé du contenu 12"/>
          <p:cNvSpPr>
            <a:spLocks noGrp="1"/>
          </p:cNvSpPr>
          <p:nvPr>
            <p:ph sz="half" idx="14"/>
          </p:nvPr>
        </p:nvSpPr>
        <p:spPr>
          <a:xfrm rot="16200000">
            <a:off x="-1151260" y="3927382"/>
            <a:ext cx="3604175" cy="296244"/>
          </a:xfrm>
        </p:spPr>
        <p:txBody>
          <a:bodyPr>
            <a:normAutofit fontScale="92500" lnSpcReduction="10000"/>
          </a:bodyPr>
          <a:lstStyle/>
          <a:p>
            <a:r>
              <a:rPr lang="fr-FR" dirty="0"/>
              <a:t>Contexte</a:t>
            </a:r>
          </a:p>
        </p:txBody>
      </p:sp>
    </p:spTree>
    <p:extLst>
      <p:ext uri="{BB962C8B-B14F-4D97-AF65-F5344CB8AC3E}">
        <p14:creationId xmlns:p14="http://schemas.microsoft.com/office/powerpoint/2010/main" val="1535634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 xmlns:a16="http://schemas.microsoft.com/office/drawing/2014/main" id="{F7B59808-06BD-4C47-B7B7-71AB09517209}"/>
              </a:ext>
            </a:extLst>
          </p:cNvPr>
          <p:cNvSpPr/>
          <p:nvPr/>
        </p:nvSpPr>
        <p:spPr bwMode="auto">
          <a:xfrm>
            <a:off x="4324755" y="4002525"/>
            <a:ext cx="1677514" cy="662358"/>
          </a:xfrm>
          <a:prstGeom prst="rect">
            <a:avLst/>
          </a:prstGeom>
          <a:solidFill>
            <a:srgbClr val="2200C8"/>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fr-FR" sz="1600" b="1" i="0" u="none" strike="noStrike" cap="none" normalizeH="0" baseline="0" dirty="0">
                <a:ln>
                  <a:noFill/>
                </a:ln>
                <a:solidFill>
                  <a:schemeClr val="bg1"/>
                </a:solidFill>
                <a:effectLst/>
                <a:latin typeface="Calibri" pitchFamily="34" charset="0"/>
                <a:cs typeface="Calibri" pitchFamily="34" charset="0"/>
              </a:rPr>
              <a:t>Univers Pilotage</a:t>
            </a:r>
          </a:p>
        </p:txBody>
      </p:sp>
      <p:sp>
        <p:nvSpPr>
          <p:cNvPr id="2" name="Espace réservé du numéro de diapositive 1">
            <a:extLst>
              <a:ext uri="{FF2B5EF4-FFF2-40B4-BE49-F238E27FC236}">
                <a16:creationId xmlns="" xmlns:a16="http://schemas.microsoft.com/office/drawing/2014/main" id="{11D5FA5B-7F57-4CB1-BB7E-991302436559}"/>
              </a:ext>
            </a:extLst>
          </p:cNvPr>
          <p:cNvSpPr>
            <a:spLocks noGrp="1"/>
          </p:cNvSpPr>
          <p:nvPr>
            <p:ph type="sldNum" sz="quarter" idx="12"/>
          </p:nvPr>
        </p:nvSpPr>
        <p:spPr/>
        <p:txBody>
          <a:bodyPr/>
          <a:lstStyle/>
          <a:p>
            <a:fld id="{3EC42CCE-B077-441A-A648-C04F02215192}" type="slidenum">
              <a:rPr lang="fr-FR" smtClean="0"/>
              <a:pPr/>
              <a:t>9</a:t>
            </a:fld>
            <a:endParaRPr lang="fr-FR" dirty="0"/>
          </a:p>
        </p:txBody>
      </p:sp>
      <p:sp>
        <p:nvSpPr>
          <p:cNvPr id="3" name="Espace réservé du contenu 2">
            <a:extLst>
              <a:ext uri="{FF2B5EF4-FFF2-40B4-BE49-F238E27FC236}">
                <a16:creationId xmlns="" xmlns:a16="http://schemas.microsoft.com/office/drawing/2014/main" id="{028FD735-3BF6-4300-9DD0-A1B43C8120CF}"/>
              </a:ext>
            </a:extLst>
          </p:cNvPr>
          <p:cNvSpPr>
            <a:spLocks noGrp="1"/>
          </p:cNvSpPr>
          <p:nvPr>
            <p:ph sz="half" idx="14"/>
          </p:nvPr>
        </p:nvSpPr>
        <p:spPr/>
        <p:txBody>
          <a:bodyPr>
            <a:normAutofit lnSpcReduction="10000"/>
          </a:bodyPr>
          <a:lstStyle/>
          <a:p>
            <a:r>
              <a:rPr lang="fr-FR" dirty="0"/>
              <a:t>Contexte</a:t>
            </a:r>
          </a:p>
        </p:txBody>
      </p:sp>
      <p:sp>
        <p:nvSpPr>
          <p:cNvPr id="4" name="Espace réservé du contenu 3">
            <a:extLst>
              <a:ext uri="{FF2B5EF4-FFF2-40B4-BE49-F238E27FC236}">
                <a16:creationId xmlns="" xmlns:a16="http://schemas.microsoft.com/office/drawing/2014/main" id="{3CFC049D-20D8-4D61-B5D1-DBF765D4A629}"/>
              </a:ext>
            </a:extLst>
          </p:cNvPr>
          <p:cNvSpPr>
            <a:spLocks noGrp="1"/>
          </p:cNvSpPr>
          <p:nvPr>
            <p:ph sz="half" idx="15"/>
          </p:nvPr>
        </p:nvSpPr>
        <p:spPr/>
        <p:txBody>
          <a:bodyPr>
            <a:normAutofit lnSpcReduction="10000"/>
          </a:bodyPr>
          <a:lstStyle/>
          <a:p>
            <a:r>
              <a:rPr lang="fr-FR" dirty="0"/>
              <a:t>1</a:t>
            </a:r>
          </a:p>
        </p:txBody>
      </p:sp>
      <p:sp>
        <p:nvSpPr>
          <p:cNvPr id="5" name="Titre 4">
            <a:extLst>
              <a:ext uri="{FF2B5EF4-FFF2-40B4-BE49-F238E27FC236}">
                <a16:creationId xmlns="" xmlns:a16="http://schemas.microsoft.com/office/drawing/2014/main" id="{5A80837A-AB74-463C-95C9-F8B1E5952A99}"/>
              </a:ext>
            </a:extLst>
          </p:cNvPr>
          <p:cNvSpPr>
            <a:spLocks noGrp="1"/>
          </p:cNvSpPr>
          <p:nvPr>
            <p:ph type="title"/>
          </p:nvPr>
        </p:nvSpPr>
        <p:spPr/>
        <p:txBody>
          <a:bodyPr/>
          <a:lstStyle/>
          <a:p>
            <a:r>
              <a:rPr lang="fr-FR" dirty="0"/>
              <a:t>Schéma </a:t>
            </a:r>
          </a:p>
        </p:txBody>
      </p:sp>
      <p:sp>
        <p:nvSpPr>
          <p:cNvPr id="6" name="Espace réservé du texte 5">
            <a:extLst>
              <a:ext uri="{FF2B5EF4-FFF2-40B4-BE49-F238E27FC236}">
                <a16:creationId xmlns="" xmlns:a16="http://schemas.microsoft.com/office/drawing/2014/main" id="{92275BC5-0B35-41EA-A523-C731AC9F5FB0}"/>
              </a:ext>
            </a:extLst>
          </p:cNvPr>
          <p:cNvSpPr>
            <a:spLocks noGrp="1"/>
          </p:cNvSpPr>
          <p:nvPr>
            <p:ph type="body" sz="quarter" idx="16"/>
          </p:nvPr>
        </p:nvSpPr>
        <p:spPr>
          <a:xfrm>
            <a:off x="1688603" y="1691642"/>
            <a:ext cx="10136187" cy="4302125"/>
          </a:xfrm>
        </p:spPr>
        <p:txBody>
          <a:bodyPr/>
          <a:lstStyle/>
          <a:p>
            <a:r>
              <a:rPr lang="fr-FR" dirty="0"/>
              <a:t> </a:t>
            </a:r>
          </a:p>
        </p:txBody>
      </p:sp>
      <p:grpSp>
        <p:nvGrpSpPr>
          <p:cNvPr id="63" name="Groupe 62">
            <a:extLst>
              <a:ext uri="{FF2B5EF4-FFF2-40B4-BE49-F238E27FC236}">
                <a16:creationId xmlns="" xmlns:a16="http://schemas.microsoft.com/office/drawing/2014/main" id="{8848F343-0888-460A-923D-C3BF7D610271}"/>
              </a:ext>
            </a:extLst>
          </p:cNvPr>
          <p:cNvGrpSpPr/>
          <p:nvPr/>
        </p:nvGrpSpPr>
        <p:grpSpPr>
          <a:xfrm>
            <a:off x="2538506" y="908650"/>
            <a:ext cx="8209140" cy="5688790"/>
            <a:chOff x="2538506" y="908650"/>
            <a:chExt cx="8209140" cy="5688790"/>
          </a:xfrm>
        </p:grpSpPr>
        <p:sp>
          <p:nvSpPr>
            <p:cNvPr id="7" name="Rectangle 6">
              <a:extLst>
                <a:ext uri="{FF2B5EF4-FFF2-40B4-BE49-F238E27FC236}">
                  <a16:creationId xmlns="" xmlns:a16="http://schemas.microsoft.com/office/drawing/2014/main" id="{993A29BB-9131-43A9-98A8-BDEE09E549ED}"/>
                </a:ext>
              </a:extLst>
            </p:cNvPr>
            <p:cNvSpPr/>
            <p:nvPr/>
          </p:nvSpPr>
          <p:spPr bwMode="auto">
            <a:xfrm>
              <a:off x="2538506" y="908650"/>
              <a:ext cx="8209140" cy="2664370"/>
            </a:xfrm>
            <a:prstGeom prst="rect">
              <a:avLst/>
            </a:prstGeom>
            <a:no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2000" b="0" i="0" u="none" strike="noStrike" cap="none" normalizeH="0" baseline="0" dirty="0">
                <a:ln>
                  <a:noFill/>
                </a:ln>
                <a:solidFill>
                  <a:schemeClr val="tx2"/>
                </a:solidFill>
                <a:effectLst/>
                <a:latin typeface="Arial Narrow" pitchFamily="34" charset="0"/>
              </a:endParaRPr>
            </a:p>
          </p:txBody>
        </p:sp>
        <p:sp>
          <p:nvSpPr>
            <p:cNvPr id="8" name="Rectangle 7">
              <a:extLst>
                <a:ext uri="{FF2B5EF4-FFF2-40B4-BE49-F238E27FC236}">
                  <a16:creationId xmlns="" xmlns:a16="http://schemas.microsoft.com/office/drawing/2014/main" id="{156FAFDD-8E9A-4583-8D81-684FD0F3F733}"/>
                </a:ext>
              </a:extLst>
            </p:cNvPr>
            <p:cNvSpPr/>
            <p:nvPr/>
          </p:nvSpPr>
          <p:spPr bwMode="auto">
            <a:xfrm>
              <a:off x="2538506" y="3429000"/>
              <a:ext cx="8209140" cy="3168440"/>
            </a:xfrm>
            <a:prstGeom prst="rect">
              <a:avLst/>
            </a:prstGeom>
            <a:noFill/>
            <a:ln w="9525" cap="flat" cmpd="sng" algn="ctr">
              <a:solidFill>
                <a:schemeClr val="accent4">
                  <a:lumMod val="5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2000" b="0" i="0" u="none" strike="noStrike" cap="none" normalizeH="0" baseline="0">
                <a:ln>
                  <a:noFill/>
                </a:ln>
                <a:solidFill>
                  <a:schemeClr val="tx2"/>
                </a:solidFill>
                <a:effectLst/>
                <a:latin typeface="Arial Narrow" pitchFamily="34" charset="0"/>
              </a:endParaRPr>
            </a:p>
          </p:txBody>
        </p:sp>
        <p:sp>
          <p:nvSpPr>
            <p:cNvPr id="9" name="ZoneTexte 8">
              <a:extLst>
                <a:ext uri="{FF2B5EF4-FFF2-40B4-BE49-F238E27FC236}">
                  <a16:creationId xmlns="" xmlns:a16="http://schemas.microsoft.com/office/drawing/2014/main" id="{480FBA7A-EA97-4515-882D-AAECE600662D}"/>
                </a:ext>
              </a:extLst>
            </p:cNvPr>
            <p:cNvSpPr txBox="1"/>
            <p:nvPr/>
          </p:nvSpPr>
          <p:spPr>
            <a:xfrm>
              <a:off x="6859106" y="3284980"/>
              <a:ext cx="2592360" cy="338554"/>
            </a:xfrm>
            <a:prstGeom prst="rect">
              <a:avLst/>
            </a:prstGeom>
            <a:solidFill>
              <a:srgbClr val="6D3DFF"/>
            </a:solidFill>
            <a:scene3d>
              <a:camera prst="orthographicFront"/>
              <a:lightRig rig="threePt" dir="t"/>
            </a:scene3d>
            <a:sp3d>
              <a:bevelT w="165100" prst="coolSlant"/>
            </a:sp3d>
          </p:spPr>
          <p:txBody>
            <a:bodyPr wrap="square" rtlCol="0">
              <a:spAutoFit/>
            </a:bodyPr>
            <a:lstStyle/>
            <a:p>
              <a:r>
                <a:rPr lang="fr-FR" sz="1600" b="1" dirty="0">
                  <a:solidFill>
                    <a:schemeClr val="bg1"/>
                  </a:solidFill>
                  <a:latin typeface="Calibri" pitchFamily="34" charset="0"/>
                  <a:cs typeface="Calibri" pitchFamily="34" charset="0"/>
                </a:rPr>
                <a:t>Création et Suivi de la thèse</a:t>
              </a:r>
            </a:p>
          </p:txBody>
        </p:sp>
        <p:sp>
          <p:nvSpPr>
            <p:cNvPr id="10" name="Rectangle 9">
              <a:extLst>
                <a:ext uri="{FF2B5EF4-FFF2-40B4-BE49-F238E27FC236}">
                  <a16:creationId xmlns="" xmlns:a16="http://schemas.microsoft.com/office/drawing/2014/main" id="{4AC63A7C-4071-4F7A-8CBB-9764D3BF659B}"/>
                </a:ext>
              </a:extLst>
            </p:cNvPr>
            <p:cNvSpPr/>
            <p:nvPr/>
          </p:nvSpPr>
          <p:spPr bwMode="auto">
            <a:xfrm>
              <a:off x="7003126" y="3717040"/>
              <a:ext cx="1224170" cy="432060"/>
            </a:xfrm>
            <a:prstGeom prst="rect">
              <a:avLst/>
            </a:prstGeom>
            <a:solidFill>
              <a:schemeClr val="accent1">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dirty="0">
                  <a:ln>
                    <a:noFill/>
                  </a:ln>
                  <a:solidFill>
                    <a:schemeClr val="tx1"/>
                  </a:solidFill>
                  <a:effectLst/>
                  <a:latin typeface="Calibri" pitchFamily="34" charset="0"/>
                  <a:cs typeface="Calibri" pitchFamily="34" charset="0"/>
                </a:rPr>
                <a:t>Modification données thèse</a:t>
              </a:r>
            </a:p>
          </p:txBody>
        </p:sp>
        <p:sp>
          <p:nvSpPr>
            <p:cNvPr id="11" name="Rectangle 10">
              <a:extLst>
                <a:ext uri="{FF2B5EF4-FFF2-40B4-BE49-F238E27FC236}">
                  <a16:creationId xmlns="" xmlns:a16="http://schemas.microsoft.com/office/drawing/2014/main" id="{A5030529-2AA3-48DC-AB3F-7D6655EEB44C}"/>
                </a:ext>
              </a:extLst>
            </p:cNvPr>
            <p:cNvSpPr/>
            <p:nvPr/>
          </p:nvSpPr>
          <p:spPr bwMode="auto">
            <a:xfrm>
              <a:off x="8964156" y="4210060"/>
              <a:ext cx="1728240" cy="1080150"/>
            </a:xfrm>
            <a:prstGeom prst="rect">
              <a:avLst/>
            </a:prstGeom>
            <a:solidFill>
              <a:srgbClr val="6D3D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fr-FR" sz="1600" b="1" i="0" u="none" strike="noStrike" cap="none" normalizeH="0" baseline="0" dirty="0">
                <a:ln>
                  <a:noFill/>
                </a:ln>
                <a:solidFill>
                  <a:schemeClr val="tx1"/>
                </a:solidFill>
                <a:effectLst/>
                <a:latin typeface="Calibri" pitchFamily="34" charset="0"/>
                <a:cs typeface="Calibri"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1" lang="fr-FR" sz="1600" b="1" i="0" u="none" strike="noStrike" cap="none" normalizeH="0" baseline="0" dirty="0">
                  <a:ln>
                    <a:noFill/>
                  </a:ln>
                  <a:solidFill>
                    <a:schemeClr val="bg1"/>
                  </a:solidFill>
                  <a:effectLst/>
                  <a:latin typeface="Calibri" pitchFamily="34" charset="0"/>
                  <a:cs typeface="Calibri" pitchFamily="34" charset="0"/>
                </a:rPr>
                <a:t>Suivi de la </a:t>
              </a:r>
            </a:p>
            <a:p>
              <a:pPr marL="0" marR="0" indent="0" algn="ctr" defTabSz="914400" rtl="0" eaLnBrk="0" fontAlgn="base" latinLnBrk="0" hangingPunct="0">
                <a:lnSpc>
                  <a:spcPct val="100000"/>
                </a:lnSpc>
                <a:spcBef>
                  <a:spcPct val="0"/>
                </a:spcBef>
                <a:spcAft>
                  <a:spcPct val="0"/>
                </a:spcAft>
                <a:buClrTx/>
                <a:buSzTx/>
                <a:buFontTx/>
                <a:buNone/>
                <a:tabLst/>
              </a:pPr>
              <a:r>
                <a:rPr kumimoji="1" lang="fr-FR" sz="1600" b="1" i="0" u="none" strike="noStrike" cap="none" normalizeH="0" baseline="0" dirty="0">
                  <a:ln>
                    <a:noFill/>
                  </a:ln>
                  <a:solidFill>
                    <a:schemeClr val="bg1"/>
                  </a:solidFill>
                  <a:effectLst/>
                  <a:latin typeface="Calibri" pitchFamily="34" charset="0"/>
                  <a:cs typeface="Calibri" pitchFamily="34" charset="0"/>
                </a:rPr>
                <a:t>thèse</a:t>
              </a:r>
            </a:p>
          </p:txBody>
        </p:sp>
        <p:sp>
          <p:nvSpPr>
            <p:cNvPr id="12" name="Rectangle 11">
              <a:extLst>
                <a:ext uri="{FF2B5EF4-FFF2-40B4-BE49-F238E27FC236}">
                  <a16:creationId xmlns="" xmlns:a16="http://schemas.microsoft.com/office/drawing/2014/main" id="{1050D360-91ED-4AB8-AB2F-24CB908CEEEB}"/>
                </a:ext>
              </a:extLst>
            </p:cNvPr>
            <p:cNvSpPr/>
            <p:nvPr/>
          </p:nvSpPr>
          <p:spPr bwMode="auto">
            <a:xfrm>
              <a:off x="7003126" y="4149100"/>
              <a:ext cx="1224170" cy="432060"/>
            </a:xfrm>
            <a:prstGeom prst="rect">
              <a:avLst/>
            </a:prstGeom>
            <a:solidFill>
              <a:schemeClr val="accent1">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dirty="0">
                  <a:ln>
                    <a:noFill/>
                  </a:ln>
                  <a:solidFill>
                    <a:schemeClr val="tx1"/>
                  </a:solidFill>
                  <a:effectLst/>
                  <a:latin typeface="Calibri" pitchFamily="34" charset="0"/>
                  <a:cs typeface="Calibri" pitchFamily="34" charset="0"/>
                </a:rPr>
                <a:t>Lien unité de recherche </a:t>
              </a:r>
            </a:p>
          </p:txBody>
        </p:sp>
        <p:sp>
          <p:nvSpPr>
            <p:cNvPr id="13" name="ZoneTexte 12">
              <a:extLst>
                <a:ext uri="{FF2B5EF4-FFF2-40B4-BE49-F238E27FC236}">
                  <a16:creationId xmlns="" xmlns:a16="http://schemas.microsoft.com/office/drawing/2014/main" id="{821976E7-0CC2-4032-8C5A-C9E44BB98E3D}"/>
                </a:ext>
              </a:extLst>
            </p:cNvPr>
            <p:cNvSpPr txBox="1"/>
            <p:nvPr/>
          </p:nvSpPr>
          <p:spPr>
            <a:xfrm>
              <a:off x="3042576" y="3284980"/>
              <a:ext cx="2736380" cy="338554"/>
            </a:xfrm>
            <a:prstGeom prst="rect">
              <a:avLst/>
            </a:prstGeom>
            <a:solidFill>
              <a:srgbClr val="2200C8"/>
            </a:solidFill>
            <a:scene3d>
              <a:camera prst="orthographicFront"/>
              <a:lightRig rig="threePt" dir="t"/>
            </a:scene3d>
            <a:sp3d>
              <a:bevelT w="165100" prst="coolSlant"/>
            </a:sp3d>
          </p:spPr>
          <p:txBody>
            <a:bodyPr wrap="square" rtlCol="0">
              <a:spAutoFit/>
            </a:bodyPr>
            <a:lstStyle/>
            <a:p>
              <a:r>
                <a:rPr lang="fr-FR" sz="1600" b="1" dirty="0">
                  <a:solidFill>
                    <a:schemeClr val="bg1"/>
                  </a:solidFill>
                  <a:latin typeface="Calibri" pitchFamily="34" charset="0"/>
                  <a:cs typeface="Calibri" pitchFamily="34" charset="0"/>
                </a:rPr>
                <a:t>Suivi administratif formation</a:t>
              </a:r>
            </a:p>
          </p:txBody>
        </p:sp>
        <p:sp>
          <p:nvSpPr>
            <p:cNvPr id="14" name="Flèche courbée vers la droite 33">
              <a:extLst>
                <a:ext uri="{FF2B5EF4-FFF2-40B4-BE49-F238E27FC236}">
                  <a16:creationId xmlns="" xmlns:a16="http://schemas.microsoft.com/office/drawing/2014/main" id="{D52968B5-089A-4C51-B79A-14735095E290}"/>
                </a:ext>
              </a:extLst>
            </p:cNvPr>
            <p:cNvSpPr/>
            <p:nvPr/>
          </p:nvSpPr>
          <p:spPr bwMode="auto">
            <a:xfrm>
              <a:off x="6715086" y="3933070"/>
              <a:ext cx="288040" cy="360050"/>
            </a:xfrm>
            <a:prstGeom prst="curvedRightArrow">
              <a:avLst/>
            </a:prstGeom>
            <a:solidFill>
              <a:schemeClr val="accent1">
                <a:lumMod val="40000"/>
                <a:lumOff val="60000"/>
              </a:schemeClr>
            </a:solidFill>
            <a:ln w="19050"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2000" b="0" i="0" u="none" strike="noStrike" cap="none" normalizeH="0" baseline="0">
                <a:ln>
                  <a:noFill/>
                </a:ln>
                <a:solidFill>
                  <a:schemeClr val="tx2"/>
                </a:solidFill>
                <a:effectLst/>
                <a:latin typeface="Arial Narrow" pitchFamily="34" charset="0"/>
              </a:endParaRPr>
            </a:p>
          </p:txBody>
        </p:sp>
        <p:sp>
          <p:nvSpPr>
            <p:cNvPr id="15" name="Rectangle 14">
              <a:extLst>
                <a:ext uri="{FF2B5EF4-FFF2-40B4-BE49-F238E27FC236}">
                  <a16:creationId xmlns="" xmlns:a16="http://schemas.microsoft.com/office/drawing/2014/main" id="{CC7C55DD-AED8-4492-AF87-BAA83B82FD37}"/>
                </a:ext>
              </a:extLst>
            </p:cNvPr>
            <p:cNvSpPr/>
            <p:nvPr/>
          </p:nvSpPr>
          <p:spPr bwMode="auto">
            <a:xfrm>
              <a:off x="2726008" y="1492447"/>
              <a:ext cx="1728240" cy="1368190"/>
            </a:xfrm>
            <a:prstGeom prst="rect">
              <a:avLst/>
            </a:prstGeom>
            <a:solidFill>
              <a:srgbClr val="2200C8"/>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fr-FR" sz="1600" b="1" i="0" u="none" strike="noStrike" cap="none" normalizeH="0" baseline="0" dirty="0">
                <a:ln>
                  <a:noFill/>
                </a:ln>
                <a:solidFill>
                  <a:schemeClr val="tx1"/>
                </a:solidFill>
                <a:effectLst/>
                <a:latin typeface="Calibri" pitchFamily="34" charset="0"/>
                <a:cs typeface="Calibri"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1" lang="fr-FR" sz="1600" b="1" i="0" u="none" strike="noStrike" cap="none" normalizeH="0" baseline="0" dirty="0">
                  <a:ln>
                    <a:noFill/>
                  </a:ln>
                  <a:solidFill>
                    <a:schemeClr val="bg1"/>
                  </a:solidFill>
                  <a:effectLst/>
                  <a:latin typeface="Calibri" pitchFamily="34" charset="0"/>
                  <a:cs typeface="Calibri" pitchFamily="34" charset="0"/>
                </a:rPr>
                <a:t>Inscription administrative doctorant</a:t>
              </a:r>
            </a:p>
          </p:txBody>
        </p:sp>
        <p:sp>
          <p:nvSpPr>
            <p:cNvPr id="16" name="Rectangle 15">
              <a:extLst>
                <a:ext uri="{FF2B5EF4-FFF2-40B4-BE49-F238E27FC236}">
                  <a16:creationId xmlns="" xmlns:a16="http://schemas.microsoft.com/office/drawing/2014/main" id="{4DAF1F31-A858-4A2B-8BFC-8D3254ACB466}"/>
                </a:ext>
              </a:extLst>
            </p:cNvPr>
            <p:cNvSpPr/>
            <p:nvPr/>
          </p:nvSpPr>
          <p:spPr bwMode="auto">
            <a:xfrm>
              <a:off x="4698806" y="1484730"/>
              <a:ext cx="1224170" cy="648090"/>
            </a:xfrm>
            <a:prstGeom prst="rect">
              <a:avLst/>
            </a:prstGeom>
            <a:solidFill>
              <a:schemeClr val="accent1">
                <a:lumMod val="60000"/>
                <a:lumOff val="40000"/>
              </a:schemeClr>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dirty="0">
                  <a:ln>
                    <a:noFill/>
                  </a:ln>
                  <a:solidFill>
                    <a:schemeClr val="tx1"/>
                  </a:solidFill>
                  <a:effectLst/>
                  <a:latin typeface="Calibri" pitchFamily="34" charset="0"/>
                  <a:cs typeface="Calibri" pitchFamily="34" charset="0"/>
                </a:rPr>
                <a:t>Saisie des aides financières</a:t>
              </a:r>
            </a:p>
          </p:txBody>
        </p:sp>
        <p:sp>
          <p:nvSpPr>
            <p:cNvPr id="17" name="Rectangle 16">
              <a:extLst>
                <a:ext uri="{FF2B5EF4-FFF2-40B4-BE49-F238E27FC236}">
                  <a16:creationId xmlns="" xmlns:a16="http://schemas.microsoft.com/office/drawing/2014/main" id="{AD8B3A56-E37B-4494-96EE-994545D6ADCA}"/>
                </a:ext>
              </a:extLst>
            </p:cNvPr>
            <p:cNvSpPr/>
            <p:nvPr/>
          </p:nvSpPr>
          <p:spPr bwMode="auto">
            <a:xfrm>
              <a:off x="4698806" y="2204830"/>
              <a:ext cx="1224170" cy="648090"/>
            </a:xfrm>
            <a:prstGeom prst="rect">
              <a:avLst/>
            </a:prstGeom>
            <a:solidFill>
              <a:schemeClr val="accent1">
                <a:lumMod val="60000"/>
                <a:lumOff val="40000"/>
              </a:schemeClr>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dirty="0">
                  <a:ln>
                    <a:noFill/>
                  </a:ln>
                  <a:solidFill>
                    <a:schemeClr val="tx1"/>
                  </a:solidFill>
                  <a:effectLst/>
                  <a:latin typeface="Calibri" pitchFamily="34" charset="0"/>
                  <a:cs typeface="Calibri" pitchFamily="34" charset="0"/>
                </a:rPr>
                <a:t>Saisie école doctorale</a:t>
              </a:r>
            </a:p>
          </p:txBody>
        </p:sp>
        <p:sp>
          <p:nvSpPr>
            <p:cNvPr id="18" name="Flèche droite 39">
              <a:extLst>
                <a:ext uri="{FF2B5EF4-FFF2-40B4-BE49-F238E27FC236}">
                  <a16:creationId xmlns="" xmlns:a16="http://schemas.microsoft.com/office/drawing/2014/main" id="{68AE89AC-C609-4E82-B502-5188C3AE372F}"/>
                </a:ext>
              </a:extLst>
            </p:cNvPr>
            <p:cNvSpPr/>
            <p:nvPr/>
          </p:nvSpPr>
          <p:spPr bwMode="auto">
            <a:xfrm>
              <a:off x="4410766" y="1700760"/>
              <a:ext cx="360050" cy="288040"/>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2000" b="0" i="0" u="none" strike="noStrike" cap="none" normalizeH="0" baseline="0">
                <a:ln>
                  <a:noFill/>
                </a:ln>
                <a:solidFill>
                  <a:schemeClr val="tx2"/>
                </a:solidFill>
                <a:effectLst/>
                <a:latin typeface="Arial Narrow" pitchFamily="34" charset="0"/>
              </a:endParaRPr>
            </a:p>
          </p:txBody>
        </p:sp>
        <p:sp>
          <p:nvSpPr>
            <p:cNvPr id="19" name="Flèche droite 40">
              <a:extLst>
                <a:ext uri="{FF2B5EF4-FFF2-40B4-BE49-F238E27FC236}">
                  <a16:creationId xmlns="" xmlns:a16="http://schemas.microsoft.com/office/drawing/2014/main" id="{E7433DA7-D60D-4FEF-A6BA-98ADC433E64B}"/>
                </a:ext>
              </a:extLst>
            </p:cNvPr>
            <p:cNvSpPr/>
            <p:nvPr/>
          </p:nvSpPr>
          <p:spPr bwMode="auto">
            <a:xfrm>
              <a:off x="4410766" y="2276840"/>
              <a:ext cx="360050" cy="288040"/>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2000" b="0" i="0" u="none" strike="noStrike" cap="none" normalizeH="0" baseline="0">
                <a:ln>
                  <a:noFill/>
                </a:ln>
                <a:solidFill>
                  <a:schemeClr val="tx2"/>
                </a:solidFill>
                <a:effectLst/>
                <a:latin typeface="Arial Narrow" pitchFamily="34" charset="0"/>
              </a:endParaRPr>
            </a:p>
          </p:txBody>
        </p:sp>
        <p:sp>
          <p:nvSpPr>
            <p:cNvPr id="20" name="Rectangle 19">
              <a:extLst>
                <a:ext uri="{FF2B5EF4-FFF2-40B4-BE49-F238E27FC236}">
                  <a16:creationId xmlns="" xmlns:a16="http://schemas.microsoft.com/office/drawing/2014/main" id="{DFE9E1EC-A2F1-4230-913C-9B61F94DDD87}"/>
                </a:ext>
              </a:extLst>
            </p:cNvPr>
            <p:cNvSpPr/>
            <p:nvPr/>
          </p:nvSpPr>
          <p:spPr bwMode="auto">
            <a:xfrm>
              <a:off x="6931116" y="1412720"/>
              <a:ext cx="1728240" cy="1080150"/>
            </a:xfrm>
            <a:prstGeom prst="rect">
              <a:avLst/>
            </a:prstGeom>
            <a:solidFill>
              <a:srgbClr val="6D3D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fr-FR" sz="1600" b="1" i="0" u="none" strike="noStrike" cap="none" normalizeH="0" baseline="0" dirty="0">
                <a:ln>
                  <a:noFill/>
                </a:ln>
                <a:solidFill>
                  <a:schemeClr val="tx1"/>
                </a:solidFill>
                <a:effectLst/>
                <a:latin typeface="Calibri" pitchFamily="34" charset="0"/>
                <a:cs typeface="Calibri"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1" lang="fr-FR" sz="1600" b="1" i="0" u="none" strike="noStrike" cap="none" normalizeH="0" baseline="0" dirty="0">
                  <a:ln>
                    <a:noFill/>
                  </a:ln>
                  <a:solidFill>
                    <a:schemeClr val="bg1"/>
                  </a:solidFill>
                  <a:effectLst/>
                  <a:latin typeface="Calibri" pitchFamily="34" charset="0"/>
                  <a:cs typeface="Calibri" pitchFamily="34" charset="0"/>
                </a:rPr>
                <a:t>Enregistrement</a:t>
              </a:r>
              <a:r>
                <a:rPr kumimoji="1" lang="fr-FR" sz="1600" b="1" i="0" u="none" strike="noStrike" cap="none" normalizeH="0" baseline="0" dirty="0">
                  <a:ln>
                    <a:noFill/>
                  </a:ln>
                  <a:solidFill>
                    <a:schemeClr val="tx1"/>
                  </a:solidFill>
                  <a:effectLst/>
                  <a:latin typeface="Calibri" pitchFamily="34" charset="0"/>
                  <a:cs typeface="Calibri" pitchFamily="34" charset="0"/>
                </a:rPr>
                <a:t> </a:t>
              </a:r>
              <a:r>
                <a:rPr kumimoji="1" lang="fr-FR" sz="1600" b="1" i="0" u="none" strike="noStrike" cap="none" normalizeH="0" baseline="0" dirty="0">
                  <a:ln>
                    <a:noFill/>
                  </a:ln>
                  <a:solidFill>
                    <a:schemeClr val="bg1"/>
                  </a:solidFill>
                  <a:effectLst/>
                  <a:latin typeface="Calibri" pitchFamily="34" charset="0"/>
                  <a:cs typeface="Calibri" pitchFamily="34" charset="0"/>
                </a:rPr>
                <a:t>thèse</a:t>
              </a:r>
            </a:p>
          </p:txBody>
        </p:sp>
        <p:sp>
          <p:nvSpPr>
            <p:cNvPr id="21" name="Flèche droite 42">
              <a:extLst>
                <a:ext uri="{FF2B5EF4-FFF2-40B4-BE49-F238E27FC236}">
                  <a16:creationId xmlns="" xmlns:a16="http://schemas.microsoft.com/office/drawing/2014/main" id="{BBF06F61-4AD0-44B6-BDF5-F20F8BEAF030}"/>
                </a:ext>
              </a:extLst>
            </p:cNvPr>
            <p:cNvSpPr/>
            <p:nvPr/>
          </p:nvSpPr>
          <p:spPr bwMode="auto">
            <a:xfrm>
              <a:off x="6139006" y="1844780"/>
              <a:ext cx="648090" cy="576080"/>
            </a:xfrm>
            <a:prstGeom prst="rightArrow">
              <a:avLst/>
            </a:prstGeom>
            <a:solidFill>
              <a:schemeClr val="accent4">
                <a:lumMod val="75000"/>
              </a:schemeClr>
            </a:solidFill>
            <a:ln w="9525" cap="flat" cmpd="sng" algn="ctr">
              <a:no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2000" b="0" i="0" u="none" strike="noStrike" cap="none" normalizeH="0" baseline="0">
                <a:ln>
                  <a:noFill/>
                </a:ln>
                <a:solidFill>
                  <a:schemeClr val="tx2"/>
                </a:solidFill>
                <a:effectLst/>
                <a:latin typeface="Arial Narrow" pitchFamily="34" charset="0"/>
              </a:endParaRPr>
            </a:p>
          </p:txBody>
        </p:sp>
        <p:sp>
          <p:nvSpPr>
            <p:cNvPr id="22" name="Rectangle 21">
              <a:extLst>
                <a:ext uri="{FF2B5EF4-FFF2-40B4-BE49-F238E27FC236}">
                  <a16:creationId xmlns="" xmlns:a16="http://schemas.microsoft.com/office/drawing/2014/main" id="{2FC431C9-E016-407B-BFE0-A702F436D5E3}"/>
                </a:ext>
              </a:extLst>
            </p:cNvPr>
            <p:cNvSpPr/>
            <p:nvPr/>
          </p:nvSpPr>
          <p:spPr bwMode="auto">
            <a:xfrm>
              <a:off x="9281784" y="1052670"/>
              <a:ext cx="1224170" cy="648090"/>
            </a:xfrm>
            <a:prstGeom prst="rect">
              <a:avLst/>
            </a:prstGeom>
            <a:solidFill>
              <a:schemeClr val="accent1">
                <a:lumMod val="60000"/>
                <a:lumOff val="40000"/>
              </a:schemeClr>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dirty="0">
                  <a:ln>
                    <a:noFill/>
                  </a:ln>
                  <a:solidFill>
                    <a:schemeClr val="tx1"/>
                  </a:solidFill>
                  <a:effectLst/>
                  <a:latin typeface="Calibri" pitchFamily="34" charset="0"/>
                  <a:cs typeface="Calibri" pitchFamily="34" charset="0"/>
                </a:rPr>
                <a:t>Saisie titre langue étrangère</a:t>
              </a:r>
            </a:p>
          </p:txBody>
        </p:sp>
        <p:sp>
          <p:nvSpPr>
            <p:cNvPr id="23" name="Flèche droite 44">
              <a:extLst>
                <a:ext uri="{FF2B5EF4-FFF2-40B4-BE49-F238E27FC236}">
                  <a16:creationId xmlns="" xmlns:a16="http://schemas.microsoft.com/office/drawing/2014/main" id="{AEA0AB56-6861-4567-B6BA-CB3E9A223D8F}"/>
                </a:ext>
              </a:extLst>
            </p:cNvPr>
            <p:cNvSpPr/>
            <p:nvPr/>
          </p:nvSpPr>
          <p:spPr bwMode="auto">
            <a:xfrm>
              <a:off x="8587346" y="1412720"/>
              <a:ext cx="432060" cy="360050"/>
            </a:xfrm>
            <a:prstGeom prst="rightArrow">
              <a:avLst>
                <a:gd name="adj1" fmla="val 50000"/>
                <a:gd name="adj2" fmla="val 55247"/>
              </a:avLst>
            </a:prstGeom>
            <a:solidFill>
              <a:schemeClr val="accent4">
                <a:lumMod val="75000"/>
              </a:schemeClr>
            </a:solidFill>
            <a:ln w="9525" cap="flat" cmpd="sng" algn="ctr">
              <a:no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2000" b="0" i="0" u="none" strike="noStrike" cap="none" normalizeH="0" baseline="0">
                <a:ln>
                  <a:noFill/>
                </a:ln>
                <a:solidFill>
                  <a:schemeClr val="tx2"/>
                </a:solidFill>
                <a:effectLst/>
                <a:latin typeface="Arial Narrow" pitchFamily="34" charset="0"/>
              </a:endParaRPr>
            </a:p>
          </p:txBody>
        </p:sp>
        <p:sp>
          <p:nvSpPr>
            <p:cNvPr id="24" name="Rectangle 23">
              <a:extLst>
                <a:ext uri="{FF2B5EF4-FFF2-40B4-BE49-F238E27FC236}">
                  <a16:creationId xmlns="" xmlns:a16="http://schemas.microsoft.com/office/drawing/2014/main" id="{17F0BD7B-82B7-45E3-A8A2-FA9CB750D6BE}"/>
                </a:ext>
              </a:extLst>
            </p:cNvPr>
            <p:cNvSpPr/>
            <p:nvPr/>
          </p:nvSpPr>
          <p:spPr bwMode="auto">
            <a:xfrm>
              <a:off x="9281784" y="1700760"/>
              <a:ext cx="1224170" cy="504070"/>
            </a:xfrm>
            <a:prstGeom prst="rect">
              <a:avLst/>
            </a:prstGeom>
            <a:solidFill>
              <a:schemeClr val="accent1">
                <a:lumMod val="60000"/>
                <a:lumOff val="40000"/>
              </a:schemeClr>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dirty="0">
                  <a:ln>
                    <a:noFill/>
                  </a:ln>
                  <a:solidFill>
                    <a:schemeClr val="tx1"/>
                  </a:solidFill>
                  <a:effectLst/>
                  <a:latin typeface="Calibri" pitchFamily="34" charset="0"/>
                  <a:cs typeface="Calibri" pitchFamily="34" charset="0"/>
                </a:rPr>
                <a:t>Saisie du financement</a:t>
              </a:r>
            </a:p>
          </p:txBody>
        </p:sp>
        <p:sp>
          <p:nvSpPr>
            <p:cNvPr id="25" name="Rectangle 24">
              <a:extLst>
                <a:ext uri="{FF2B5EF4-FFF2-40B4-BE49-F238E27FC236}">
                  <a16:creationId xmlns="" xmlns:a16="http://schemas.microsoft.com/office/drawing/2014/main" id="{71D47E06-7A73-4604-9B58-1A307FC06306}"/>
                </a:ext>
              </a:extLst>
            </p:cNvPr>
            <p:cNvSpPr/>
            <p:nvPr/>
          </p:nvSpPr>
          <p:spPr bwMode="auto">
            <a:xfrm>
              <a:off x="9281784" y="2204830"/>
              <a:ext cx="1224170" cy="504070"/>
            </a:xfrm>
            <a:prstGeom prst="rect">
              <a:avLst/>
            </a:prstGeom>
            <a:solidFill>
              <a:schemeClr val="accent1">
                <a:lumMod val="60000"/>
                <a:lumOff val="40000"/>
              </a:schemeClr>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dirty="0">
                  <a:ln>
                    <a:noFill/>
                  </a:ln>
                  <a:solidFill>
                    <a:schemeClr val="tx1"/>
                  </a:solidFill>
                  <a:effectLst/>
                  <a:latin typeface="Calibri" pitchFamily="34" charset="0"/>
                  <a:cs typeface="Calibri" pitchFamily="34" charset="0"/>
                </a:rPr>
                <a:t>Alimentation cotutelle</a:t>
              </a:r>
            </a:p>
          </p:txBody>
        </p:sp>
        <p:sp>
          <p:nvSpPr>
            <p:cNvPr id="26" name="Flèche droite 50">
              <a:extLst>
                <a:ext uri="{FF2B5EF4-FFF2-40B4-BE49-F238E27FC236}">
                  <a16:creationId xmlns="" xmlns:a16="http://schemas.microsoft.com/office/drawing/2014/main" id="{4425DED7-35C6-4344-B21B-BDE681527E77}"/>
                </a:ext>
              </a:extLst>
            </p:cNvPr>
            <p:cNvSpPr/>
            <p:nvPr/>
          </p:nvSpPr>
          <p:spPr bwMode="auto">
            <a:xfrm>
              <a:off x="8587346" y="2132820"/>
              <a:ext cx="432060" cy="360050"/>
            </a:xfrm>
            <a:prstGeom prst="rightArrow">
              <a:avLst>
                <a:gd name="adj1" fmla="val 50000"/>
                <a:gd name="adj2" fmla="val 55247"/>
              </a:avLst>
            </a:prstGeom>
            <a:solidFill>
              <a:schemeClr val="accent4">
                <a:lumMod val="75000"/>
              </a:schemeClr>
            </a:solidFill>
            <a:ln w="9525" cap="flat" cmpd="sng" algn="ctr">
              <a:no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2000" b="0" i="0" u="none" strike="noStrike" cap="none" normalizeH="0" baseline="0">
                <a:ln>
                  <a:noFill/>
                </a:ln>
                <a:solidFill>
                  <a:schemeClr val="tx2"/>
                </a:solidFill>
                <a:effectLst/>
                <a:latin typeface="Arial Narrow" pitchFamily="34" charset="0"/>
              </a:endParaRPr>
            </a:p>
          </p:txBody>
        </p:sp>
        <p:sp>
          <p:nvSpPr>
            <p:cNvPr id="27" name="Rectangle 26">
              <a:extLst>
                <a:ext uri="{FF2B5EF4-FFF2-40B4-BE49-F238E27FC236}">
                  <a16:creationId xmlns="" xmlns:a16="http://schemas.microsoft.com/office/drawing/2014/main" id="{0938955A-97B9-4845-9E13-A19FF0318255}"/>
                </a:ext>
              </a:extLst>
            </p:cNvPr>
            <p:cNvSpPr/>
            <p:nvPr/>
          </p:nvSpPr>
          <p:spPr bwMode="auto">
            <a:xfrm>
              <a:off x="9281784" y="2708900"/>
              <a:ext cx="1224170" cy="504070"/>
            </a:xfrm>
            <a:prstGeom prst="rect">
              <a:avLst/>
            </a:prstGeom>
            <a:solidFill>
              <a:schemeClr val="accent1">
                <a:lumMod val="60000"/>
                <a:lumOff val="40000"/>
              </a:schemeClr>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dirty="0">
                  <a:ln>
                    <a:noFill/>
                  </a:ln>
                  <a:solidFill>
                    <a:schemeClr val="tx1"/>
                  </a:solidFill>
                  <a:effectLst/>
                  <a:latin typeface="Calibri" pitchFamily="34" charset="0"/>
                  <a:cs typeface="Calibri" pitchFamily="34" charset="0"/>
                </a:rPr>
                <a:t>Saisie titres d’accès</a:t>
              </a:r>
            </a:p>
          </p:txBody>
        </p:sp>
        <p:sp>
          <p:nvSpPr>
            <p:cNvPr id="28" name="Rectangle 27">
              <a:extLst>
                <a:ext uri="{FF2B5EF4-FFF2-40B4-BE49-F238E27FC236}">
                  <a16:creationId xmlns="" xmlns:a16="http://schemas.microsoft.com/office/drawing/2014/main" id="{61F84619-3A22-413E-9065-91A02AF5B4FF}"/>
                </a:ext>
              </a:extLst>
            </p:cNvPr>
            <p:cNvSpPr/>
            <p:nvPr/>
          </p:nvSpPr>
          <p:spPr bwMode="auto">
            <a:xfrm>
              <a:off x="7324983" y="2757685"/>
              <a:ext cx="1224170" cy="504070"/>
            </a:xfrm>
            <a:prstGeom prst="rect">
              <a:avLst/>
            </a:prstGeom>
            <a:solidFill>
              <a:schemeClr val="accent1">
                <a:lumMod val="60000"/>
                <a:lumOff val="40000"/>
              </a:schemeClr>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dirty="0">
                  <a:ln>
                    <a:noFill/>
                  </a:ln>
                  <a:solidFill>
                    <a:schemeClr val="tx1"/>
                  </a:solidFill>
                  <a:effectLst/>
                  <a:latin typeface="Calibri" pitchFamily="34" charset="0"/>
                  <a:cs typeface="Calibri" pitchFamily="34" charset="0"/>
                </a:rPr>
                <a:t>Dépôt thèse en cours</a:t>
              </a:r>
            </a:p>
          </p:txBody>
        </p:sp>
        <p:sp>
          <p:nvSpPr>
            <p:cNvPr id="29" name="Flèche vers le bas 53">
              <a:extLst>
                <a:ext uri="{FF2B5EF4-FFF2-40B4-BE49-F238E27FC236}">
                  <a16:creationId xmlns="" xmlns:a16="http://schemas.microsoft.com/office/drawing/2014/main" id="{7C381495-0551-4D11-8758-8CA269C865A4}"/>
                </a:ext>
              </a:extLst>
            </p:cNvPr>
            <p:cNvSpPr/>
            <p:nvPr/>
          </p:nvSpPr>
          <p:spPr bwMode="auto">
            <a:xfrm>
              <a:off x="7795236" y="2348850"/>
              <a:ext cx="360050" cy="432060"/>
            </a:xfrm>
            <a:prstGeom prst="downArrow">
              <a:avLst/>
            </a:prstGeom>
            <a:solidFill>
              <a:schemeClr val="accent4">
                <a:lumMod val="75000"/>
              </a:schemeClr>
            </a:solidFill>
            <a:ln w="9525" cap="flat" cmpd="sng" algn="ctr">
              <a:no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2000" b="0" i="0" u="none" strike="noStrike" cap="none" normalizeH="0" baseline="0">
                <a:ln>
                  <a:noFill/>
                </a:ln>
                <a:solidFill>
                  <a:schemeClr val="tx2"/>
                </a:solidFill>
                <a:effectLst/>
                <a:latin typeface="Arial Narrow" pitchFamily="34" charset="0"/>
              </a:endParaRPr>
            </a:p>
          </p:txBody>
        </p:sp>
        <p:sp>
          <p:nvSpPr>
            <p:cNvPr id="36" name="Rectangle 35">
              <a:extLst>
                <a:ext uri="{FF2B5EF4-FFF2-40B4-BE49-F238E27FC236}">
                  <a16:creationId xmlns="" xmlns:a16="http://schemas.microsoft.com/office/drawing/2014/main" id="{1C8A8AC2-2F2A-42C1-91AD-C153C5D0D263}"/>
                </a:ext>
              </a:extLst>
            </p:cNvPr>
            <p:cNvSpPr/>
            <p:nvPr/>
          </p:nvSpPr>
          <p:spPr bwMode="auto">
            <a:xfrm>
              <a:off x="7003126" y="4581160"/>
              <a:ext cx="1224170" cy="288040"/>
            </a:xfrm>
            <a:prstGeom prst="rect">
              <a:avLst/>
            </a:prstGeom>
            <a:solidFill>
              <a:schemeClr val="accent1">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dirty="0">
                  <a:ln>
                    <a:noFill/>
                  </a:ln>
                  <a:solidFill>
                    <a:schemeClr val="tx1"/>
                  </a:solidFill>
                  <a:effectLst/>
                  <a:latin typeface="Calibri" pitchFamily="34" charset="0"/>
                  <a:cs typeface="Calibri" pitchFamily="34" charset="0"/>
                </a:rPr>
                <a:t>Copie de thèse</a:t>
              </a:r>
            </a:p>
          </p:txBody>
        </p:sp>
        <p:sp>
          <p:nvSpPr>
            <p:cNvPr id="38" name="Rectangle 37">
              <a:extLst>
                <a:ext uri="{FF2B5EF4-FFF2-40B4-BE49-F238E27FC236}">
                  <a16:creationId xmlns="" xmlns:a16="http://schemas.microsoft.com/office/drawing/2014/main" id="{986DC737-7657-4CF3-8E13-D2EAF0BF03E4}"/>
                </a:ext>
              </a:extLst>
            </p:cNvPr>
            <p:cNvSpPr/>
            <p:nvPr/>
          </p:nvSpPr>
          <p:spPr bwMode="auto">
            <a:xfrm>
              <a:off x="7007594" y="4972470"/>
              <a:ext cx="1224170" cy="432060"/>
            </a:xfrm>
            <a:prstGeom prst="rect">
              <a:avLst/>
            </a:prstGeom>
            <a:solidFill>
              <a:schemeClr val="accent1">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dirty="0">
                  <a:ln>
                    <a:noFill/>
                  </a:ln>
                  <a:solidFill>
                    <a:schemeClr val="tx1"/>
                  </a:solidFill>
                  <a:effectLst/>
                  <a:latin typeface="Calibri" pitchFamily="34" charset="0"/>
                  <a:cs typeface="Calibri" pitchFamily="34" charset="0"/>
                </a:rPr>
                <a:t>Abandon</a:t>
              </a:r>
            </a:p>
            <a:p>
              <a:pPr marL="0" marR="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dirty="0">
                  <a:ln>
                    <a:noFill/>
                  </a:ln>
                  <a:solidFill>
                    <a:schemeClr val="tx1"/>
                  </a:solidFill>
                  <a:effectLst/>
                  <a:latin typeface="Calibri" pitchFamily="34" charset="0"/>
                  <a:cs typeface="Calibri" pitchFamily="34" charset="0"/>
                </a:rPr>
                <a:t>Interruption</a:t>
              </a:r>
            </a:p>
          </p:txBody>
        </p:sp>
        <p:sp>
          <p:nvSpPr>
            <p:cNvPr id="39" name="Flèche gauche 48">
              <a:extLst>
                <a:ext uri="{FF2B5EF4-FFF2-40B4-BE49-F238E27FC236}">
                  <a16:creationId xmlns="" xmlns:a16="http://schemas.microsoft.com/office/drawing/2014/main" id="{A6E4FC76-21B6-4A71-A75F-C2BDB2F54AD9}"/>
                </a:ext>
              </a:extLst>
            </p:cNvPr>
            <p:cNvSpPr/>
            <p:nvPr/>
          </p:nvSpPr>
          <p:spPr bwMode="auto">
            <a:xfrm>
              <a:off x="8255106" y="4941210"/>
              <a:ext cx="720100" cy="360050"/>
            </a:xfrm>
            <a:prstGeom prst="leftArrow">
              <a:avLst/>
            </a:prstGeom>
            <a:solidFill>
              <a:schemeClr val="accent4">
                <a:lumMod val="75000"/>
              </a:schemeClr>
            </a:solidFill>
            <a:ln w="9525" cap="flat" cmpd="sng" algn="ctr">
              <a:no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2000" b="0" i="0" u="none" strike="noStrike" cap="none" normalizeH="0" baseline="0">
                <a:ln>
                  <a:noFill/>
                </a:ln>
                <a:solidFill>
                  <a:schemeClr val="tx2"/>
                </a:solidFill>
                <a:effectLst/>
                <a:latin typeface="Arial Narrow" pitchFamily="34" charset="0"/>
              </a:endParaRPr>
            </a:p>
          </p:txBody>
        </p:sp>
        <p:sp>
          <p:nvSpPr>
            <p:cNvPr id="40" name="Flèche vers le haut 29">
              <a:extLst>
                <a:ext uri="{FF2B5EF4-FFF2-40B4-BE49-F238E27FC236}">
                  <a16:creationId xmlns="" xmlns:a16="http://schemas.microsoft.com/office/drawing/2014/main" id="{B5A60C08-97C2-413A-8F97-83ECCEA08AF8}"/>
                </a:ext>
              </a:extLst>
            </p:cNvPr>
            <p:cNvSpPr/>
            <p:nvPr/>
          </p:nvSpPr>
          <p:spPr bwMode="auto">
            <a:xfrm>
              <a:off x="9667496" y="3212970"/>
              <a:ext cx="360050" cy="1008140"/>
            </a:xfrm>
            <a:prstGeom prst="upArrow">
              <a:avLst/>
            </a:prstGeom>
            <a:solidFill>
              <a:schemeClr val="accent4">
                <a:lumMod val="75000"/>
              </a:schemeClr>
            </a:solidFill>
            <a:ln w="9525" cap="flat" cmpd="sng" algn="ctr">
              <a:no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2000" b="0" i="0" u="none" strike="noStrike" cap="none" normalizeH="0" baseline="0">
                <a:ln>
                  <a:noFill/>
                </a:ln>
                <a:solidFill>
                  <a:schemeClr val="tx2"/>
                </a:solidFill>
                <a:effectLst/>
                <a:latin typeface="Arial Narrow" pitchFamily="34" charset="0"/>
              </a:endParaRPr>
            </a:p>
          </p:txBody>
        </p:sp>
        <p:sp>
          <p:nvSpPr>
            <p:cNvPr id="41" name="Rectangle 40">
              <a:extLst>
                <a:ext uri="{FF2B5EF4-FFF2-40B4-BE49-F238E27FC236}">
                  <a16:creationId xmlns="" xmlns:a16="http://schemas.microsoft.com/office/drawing/2014/main" id="{A2E62F87-15B7-4136-944B-5FDC21B6D40F}"/>
                </a:ext>
              </a:extLst>
            </p:cNvPr>
            <p:cNvSpPr/>
            <p:nvPr/>
          </p:nvSpPr>
          <p:spPr bwMode="auto">
            <a:xfrm>
              <a:off x="7007594" y="5404530"/>
              <a:ext cx="1224170" cy="432060"/>
            </a:xfrm>
            <a:prstGeom prst="rect">
              <a:avLst/>
            </a:prstGeom>
            <a:solidFill>
              <a:schemeClr val="accent1">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dirty="0">
                  <a:ln>
                    <a:noFill/>
                  </a:ln>
                  <a:solidFill>
                    <a:schemeClr val="tx1"/>
                  </a:solidFill>
                  <a:effectLst/>
                  <a:latin typeface="Calibri" pitchFamily="34" charset="0"/>
                  <a:cs typeface="Calibri" pitchFamily="34" charset="0"/>
                </a:rPr>
                <a:t>Changement d’université</a:t>
              </a:r>
            </a:p>
          </p:txBody>
        </p:sp>
        <p:sp>
          <p:nvSpPr>
            <p:cNvPr id="42" name="Rectangle 41">
              <a:extLst>
                <a:ext uri="{FF2B5EF4-FFF2-40B4-BE49-F238E27FC236}">
                  <a16:creationId xmlns="" xmlns:a16="http://schemas.microsoft.com/office/drawing/2014/main" id="{929FFD22-6E81-44FA-9640-DF670E54B6FB}"/>
                </a:ext>
              </a:extLst>
            </p:cNvPr>
            <p:cNvSpPr/>
            <p:nvPr/>
          </p:nvSpPr>
          <p:spPr bwMode="auto">
            <a:xfrm>
              <a:off x="7007594" y="5836590"/>
              <a:ext cx="1224170" cy="288040"/>
            </a:xfrm>
            <a:prstGeom prst="rect">
              <a:avLst/>
            </a:prstGeom>
            <a:solidFill>
              <a:schemeClr val="accent1">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dirty="0">
                  <a:ln>
                    <a:noFill/>
                  </a:ln>
                  <a:solidFill>
                    <a:schemeClr val="tx1"/>
                  </a:solidFill>
                  <a:effectLst/>
                  <a:latin typeface="Calibri" pitchFamily="34" charset="0"/>
                  <a:cs typeface="Calibri" pitchFamily="34" charset="0"/>
                </a:rPr>
                <a:t>Dérogation</a:t>
              </a:r>
            </a:p>
          </p:txBody>
        </p:sp>
        <p:sp>
          <p:nvSpPr>
            <p:cNvPr id="43" name="Rectangle 42">
              <a:extLst>
                <a:ext uri="{FF2B5EF4-FFF2-40B4-BE49-F238E27FC236}">
                  <a16:creationId xmlns="" xmlns:a16="http://schemas.microsoft.com/office/drawing/2014/main" id="{55C18957-7C51-4611-BA45-82BC09F9C514}"/>
                </a:ext>
              </a:extLst>
            </p:cNvPr>
            <p:cNvSpPr/>
            <p:nvPr/>
          </p:nvSpPr>
          <p:spPr bwMode="auto">
            <a:xfrm>
              <a:off x="4266746" y="4797190"/>
              <a:ext cx="1728240" cy="1224170"/>
            </a:xfrm>
            <a:prstGeom prst="rect">
              <a:avLst/>
            </a:prstGeom>
            <a:solidFill>
              <a:srgbClr val="2200C8"/>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fr-FR" sz="1600" b="1" i="0" u="none" strike="noStrike" cap="none" normalizeH="0" baseline="0" dirty="0">
                <a:ln>
                  <a:noFill/>
                </a:ln>
                <a:solidFill>
                  <a:schemeClr val="tx1"/>
                </a:solidFill>
                <a:effectLst/>
                <a:latin typeface="Calibri" pitchFamily="34" charset="0"/>
                <a:cs typeface="Calibri"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1" lang="fr-FR" sz="1600" b="1" i="0" u="none" strike="noStrike" cap="none" normalizeH="0" baseline="0" dirty="0">
                  <a:ln>
                    <a:noFill/>
                  </a:ln>
                  <a:solidFill>
                    <a:schemeClr val="bg1"/>
                  </a:solidFill>
                  <a:effectLst/>
                  <a:latin typeface="Calibri" pitchFamily="34" charset="0"/>
                  <a:cs typeface="Calibri" pitchFamily="34" charset="0"/>
                </a:rPr>
                <a:t>Réinscription administrative doctorant</a:t>
              </a:r>
            </a:p>
          </p:txBody>
        </p:sp>
        <p:sp>
          <p:nvSpPr>
            <p:cNvPr id="44" name="Flèche gauche 64">
              <a:extLst>
                <a:ext uri="{FF2B5EF4-FFF2-40B4-BE49-F238E27FC236}">
                  <a16:creationId xmlns="" xmlns:a16="http://schemas.microsoft.com/office/drawing/2014/main" id="{2D148847-EB5E-4310-A4E7-176EB6A77819}"/>
                </a:ext>
              </a:extLst>
            </p:cNvPr>
            <p:cNvSpPr/>
            <p:nvPr/>
          </p:nvSpPr>
          <p:spPr bwMode="auto">
            <a:xfrm>
              <a:off x="6066996" y="5661310"/>
              <a:ext cx="864120" cy="432060"/>
            </a:xfrm>
            <a:prstGeom prst="leftArrow">
              <a:avLst/>
            </a:prstGeom>
            <a:solidFill>
              <a:schemeClr val="accent4">
                <a:lumMod val="75000"/>
              </a:schemeClr>
            </a:solidFill>
            <a:ln w="9525" cap="flat" cmpd="sng" algn="ctr">
              <a:no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2000" b="0" i="0" u="none" strike="noStrike" cap="none" normalizeH="0" baseline="0">
                <a:ln>
                  <a:noFill/>
                </a:ln>
                <a:solidFill>
                  <a:schemeClr val="tx2"/>
                </a:solidFill>
                <a:effectLst/>
                <a:latin typeface="Arial Narrow" pitchFamily="34" charset="0"/>
              </a:endParaRPr>
            </a:p>
          </p:txBody>
        </p:sp>
        <p:sp>
          <p:nvSpPr>
            <p:cNvPr id="45" name="Rectangle 44">
              <a:extLst>
                <a:ext uri="{FF2B5EF4-FFF2-40B4-BE49-F238E27FC236}">
                  <a16:creationId xmlns="" xmlns:a16="http://schemas.microsoft.com/office/drawing/2014/main" id="{E7414080-C432-4A42-A745-217B55FFF8CC}"/>
                </a:ext>
              </a:extLst>
            </p:cNvPr>
            <p:cNvSpPr/>
            <p:nvPr/>
          </p:nvSpPr>
          <p:spPr bwMode="auto">
            <a:xfrm>
              <a:off x="7007594" y="6124630"/>
              <a:ext cx="1224170" cy="288040"/>
            </a:xfrm>
            <a:prstGeom prst="rect">
              <a:avLst/>
            </a:prstGeom>
            <a:solidFill>
              <a:schemeClr val="accent1">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dirty="0">
                  <a:ln>
                    <a:noFill/>
                  </a:ln>
                  <a:solidFill>
                    <a:schemeClr val="tx1"/>
                  </a:solidFill>
                  <a:effectLst/>
                  <a:latin typeface="Calibri" pitchFamily="34" charset="0"/>
                  <a:cs typeface="Calibri" pitchFamily="34" charset="0"/>
                </a:rPr>
                <a:t>Soutenance</a:t>
              </a:r>
            </a:p>
          </p:txBody>
        </p:sp>
        <p:sp>
          <p:nvSpPr>
            <p:cNvPr id="46" name="Rectangle 45">
              <a:extLst>
                <a:ext uri="{FF2B5EF4-FFF2-40B4-BE49-F238E27FC236}">
                  <a16:creationId xmlns="" xmlns:a16="http://schemas.microsoft.com/office/drawing/2014/main" id="{F097E6D8-5317-4374-A2A5-9CA4E8B5ED74}"/>
                </a:ext>
              </a:extLst>
            </p:cNvPr>
            <p:cNvSpPr/>
            <p:nvPr/>
          </p:nvSpPr>
          <p:spPr bwMode="auto">
            <a:xfrm>
              <a:off x="9312284" y="5980610"/>
              <a:ext cx="1224170" cy="504070"/>
            </a:xfrm>
            <a:prstGeom prst="rect">
              <a:avLst/>
            </a:prstGeom>
            <a:solidFill>
              <a:schemeClr val="accent1">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dirty="0">
                  <a:ln>
                    <a:noFill/>
                  </a:ln>
                  <a:solidFill>
                    <a:schemeClr val="tx1"/>
                  </a:solidFill>
                  <a:effectLst/>
                  <a:latin typeface="Calibri" pitchFamily="34" charset="0"/>
                  <a:cs typeface="Calibri" pitchFamily="34" charset="0"/>
                </a:rPr>
                <a:t>Dépôt thèse</a:t>
              </a:r>
            </a:p>
            <a:p>
              <a:pPr marL="0" marR="0" indent="0" algn="ctr" defTabSz="914400" rtl="0" eaLnBrk="0" fontAlgn="base" latinLnBrk="0" hangingPunct="0">
                <a:lnSpc>
                  <a:spcPct val="100000"/>
                </a:lnSpc>
                <a:spcBef>
                  <a:spcPct val="0"/>
                </a:spcBef>
                <a:spcAft>
                  <a:spcPct val="0"/>
                </a:spcAft>
                <a:buClrTx/>
                <a:buSzTx/>
                <a:buFontTx/>
                <a:buNone/>
                <a:tabLst/>
              </a:pPr>
              <a:r>
                <a:rPr lang="fr-FR" sz="1100" b="1" dirty="0">
                  <a:solidFill>
                    <a:schemeClr val="tx1"/>
                  </a:solidFill>
                  <a:latin typeface="Calibri" pitchFamily="34" charset="0"/>
                  <a:cs typeface="Calibri" pitchFamily="34" charset="0"/>
                </a:rPr>
                <a:t>Soutenue</a:t>
              </a:r>
              <a:r>
                <a:rPr kumimoji="1" lang="fr-FR" sz="1100" b="1" i="0" u="none" strike="noStrike" cap="none" normalizeH="0" baseline="0" dirty="0">
                  <a:ln>
                    <a:noFill/>
                  </a:ln>
                  <a:solidFill>
                    <a:schemeClr val="tx1"/>
                  </a:solidFill>
                  <a:effectLst/>
                  <a:latin typeface="Calibri" pitchFamily="34" charset="0"/>
                  <a:cs typeface="Calibri" pitchFamily="34" charset="0"/>
                </a:rPr>
                <a:t> </a:t>
              </a:r>
            </a:p>
          </p:txBody>
        </p:sp>
        <p:sp>
          <p:nvSpPr>
            <p:cNvPr id="47" name="Flèche droite 68">
              <a:extLst>
                <a:ext uri="{FF2B5EF4-FFF2-40B4-BE49-F238E27FC236}">
                  <a16:creationId xmlns="" xmlns:a16="http://schemas.microsoft.com/office/drawing/2014/main" id="{B238385B-21C6-48C7-81B7-53EE0038C9D5}"/>
                </a:ext>
              </a:extLst>
            </p:cNvPr>
            <p:cNvSpPr/>
            <p:nvPr/>
          </p:nvSpPr>
          <p:spPr bwMode="auto">
            <a:xfrm>
              <a:off x="8249660" y="6079826"/>
              <a:ext cx="1062624" cy="360050"/>
            </a:xfrm>
            <a:prstGeom prst="rightArrow">
              <a:avLst>
                <a:gd name="adj1" fmla="val 50000"/>
                <a:gd name="adj2" fmla="val 55247"/>
              </a:avLst>
            </a:prstGeom>
            <a:solidFill>
              <a:schemeClr val="accent4">
                <a:lumMod val="75000"/>
              </a:schemeClr>
            </a:solidFill>
            <a:ln w="9525" cap="flat" cmpd="sng" algn="ctr">
              <a:no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2000" b="0" i="0" u="none" strike="noStrike" cap="none" normalizeH="0" baseline="0">
                <a:ln>
                  <a:noFill/>
                </a:ln>
                <a:solidFill>
                  <a:schemeClr val="tx2"/>
                </a:solidFill>
                <a:effectLst/>
                <a:latin typeface="Arial Narrow" pitchFamily="34" charset="0"/>
              </a:endParaRPr>
            </a:p>
          </p:txBody>
        </p:sp>
        <p:sp>
          <p:nvSpPr>
            <p:cNvPr id="48" name="Rectangle 47">
              <a:extLst>
                <a:ext uri="{FF2B5EF4-FFF2-40B4-BE49-F238E27FC236}">
                  <a16:creationId xmlns="" xmlns:a16="http://schemas.microsoft.com/office/drawing/2014/main" id="{5A509C64-2AD0-4A58-8230-7657E4FB3F08}"/>
                </a:ext>
              </a:extLst>
            </p:cNvPr>
            <p:cNvSpPr/>
            <p:nvPr/>
          </p:nvSpPr>
          <p:spPr bwMode="auto">
            <a:xfrm>
              <a:off x="4274029" y="6065777"/>
              <a:ext cx="1728240" cy="360050"/>
            </a:xfrm>
            <a:prstGeom prst="rect">
              <a:avLst/>
            </a:prstGeom>
            <a:solidFill>
              <a:srgbClr val="2200C8"/>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fr-FR" sz="1600" b="1" i="0" u="none" strike="noStrike" cap="none" normalizeH="0" baseline="0" dirty="0">
                  <a:ln>
                    <a:noFill/>
                  </a:ln>
                  <a:solidFill>
                    <a:schemeClr val="bg1"/>
                  </a:solidFill>
                  <a:effectLst/>
                  <a:latin typeface="Calibri" pitchFamily="34" charset="0"/>
                  <a:cs typeface="Calibri" pitchFamily="34" charset="0"/>
                </a:rPr>
                <a:t>Diplomation</a:t>
              </a:r>
            </a:p>
          </p:txBody>
        </p:sp>
        <p:sp>
          <p:nvSpPr>
            <p:cNvPr id="49" name="Flèche gauche 70">
              <a:extLst>
                <a:ext uri="{FF2B5EF4-FFF2-40B4-BE49-F238E27FC236}">
                  <a16:creationId xmlns="" xmlns:a16="http://schemas.microsoft.com/office/drawing/2014/main" id="{A2080F09-85EB-4F35-B766-D24C86A37072}"/>
                </a:ext>
              </a:extLst>
            </p:cNvPr>
            <p:cNvSpPr/>
            <p:nvPr/>
          </p:nvSpPr>
          <p:spPr bwMode="auto">
            <a:xfrm>
              <a:off x="6066996" y="6093370"/>
              <a:ext cx="864120" cy="432060"/>
            </a:xfrm>
            <a:prstGeom prst="leftArrow">
              <a:avLst/>
            </a:prstGeom>
            <a:solidFill>
              <a:schemeClr val="accent4">
                <a:lumMod val="75000"/>
              </a:schemeClr>
            </a:solidFill>
            <a:ln w="9525" cap="flat" cmpd="sng" algn="ctr">
              <a:no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2000" b="0" i="0" u="none" strike="noStrike" cap="none" normalizeH="0" baseline="0">
                <a:ln>
                  <a:noFill/>
                </a:ln>
                <a:solidFill>
                  <a:schemeClr val="tx2"/>
                </a:solidFill>
                <a:effectLst/>
                <a:latin typeface="Arial Narrow" pitchFamily="34" charset="0"/>
              </a:endParaRPr>
            </a:p>
          </p:txBody>
        </p:sp>
        <p:sp>
          <p:nvSpPr>
            <p:cNvPr id="52" name="Rectangle 51">
              <a:extLst>
                <a:ext uri="{FF2B5EF4-FFF2-40B4-BE49-F238E27FC236}">
                  <a16:creationId xmlns="" xmlns:a16="http://schemas.microsoft.com/office/drawing/2014/main" id="{34677289-F7BA-4B1A-8DC0-5EB86BD5CF68}"/>
                </a:ext>
              </a:extLst>
            </p:cNvPr>
            <p:cNvSpPr/>
            <p:nvPr/>
          </p:nvSpPr>
          <p:spPr bwMode="auto">
            <a:xfrm>
              <a:off x="2682526" y="3933070"/>
              <a:ext cx="1512210" cy="1008140"/>
            </a:xfrm>
            <a:prstGeom prst="rect">
              <a:avLst/>
            </a:prstGeom>
            <a:solidFill>
              <a:srgbClr val="2200C8"/>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fr-FR" sz="1600" b="1" i="0" u="none" strike="noStrike" cap="none" normalizeH="0" baseline="0" dirty="0">
                <a:ln>
                  <a:noFill/>
                </a:ln>
                <a:solidFill>
                  <a:schemeClr val="tx1"/>
                </a:solidFill>
                <a:effectLst/>
                <a:latin typeface="Calibri" pitchFamily="34" charset="0"/>
                <a:cs typeface="Calibri"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1" lang="fr-FR" sz="1600" b="1" i="0" u="none" strike="noStrike" cap="none" normalizeH="0" baseline="0" dirty="0">
                  <a:ln>
                    <a:noFill/>
                  </a:ln>
                  <a:solidFill>
                    <a:schemeClr val="bg1"/>
                  </a:solidFill>
                  <a:effectLst/>
                  <a:latin typeface="Calibri" pitchFamily="34" charset="0"/>
                  <a:cs typeface="Calibri" pitchFamily="34" charset="0"/>
                </a:rPr>
                <a:t>Gestion des </a:t>
              </a:r>
              <a:r>
                <a:rPr kumimoji="1" lang="fr-FR" sz="1600" b="1" dirty="0">
                  <a:solidFill>
                    <a:schemeClr val="bg1"/>
                  </a:solidFill>
                  <a:latin typeface="Calibri" pitchFamily="34" charset="0"/>
                  <a:cs typeface="Calibri" pitchFamily="34" charset="0"/>
                </a:rPr>
                <a:t>é</a:t>
              </a:r>
              <a:r>
                <a:rPr kumimoji="1" lang="fr-FR" sz="1600" b="1" i="0" u="none" strike="noStrike" cap="none" normalizeH="0" baseline="0" dirty="0">
                  <a:ln>
                    <a:noFill/>
                  </a:ln>
                  <a:solidFill>
                    <a:schemeClr val="bg1"/>
                  </a:solidFill>
                  <a:effectLst/>
                  <a:latin typeface="Calibri" pitchFamily="34" charset="0"/>
                  <a:cs typeface="Calibri" pitchFamily="34" charset="0"/>
                </a:rPr>
                <a:t>ditions</a:t>
              </a:r>
            </a:p>
          </p:txBody>
        </p:sp>
        <p:sp>
          <p:nvSpPr>
            <p:cNvPr id="53" name="Flèche courbée vers la gauche 74">
              <a:extLst>
                <a:ext uri="{FF2B5EF4-FFF2-40B4-BE49-F238E27FC236}">
                  <a16:creationId xmlns="" xmlns:a16="http://schemas.microsoft.com/office/drawing/2014/main" id="{97EA3AB1-0D6D-461F-B067-F17764C336BE}"/>
                </a:ext>
              </a:extLst>
            </p:cNvPr>
            <p:cNvSpPr/>
            <p:nvPr/>
          </p:nvSpPr>
          <p:spPr bwMode="auto">
            <a:xfrm>
              <a:off x="8227296" y="3933070"/>
              <a:ext cx="288040" cy="792110"/>
            </a:xfrm>
            <a:prstGeom prst="curvedLeftArrow">
              <a:avLst/>
            </a:prstGeom>
            <a:solidFill>
              <a:schemeClr val="accent1">
                <a:lumMod val="40000"/>
                <a:lumOff val="60000"/>
              </a:schemeClr>
            </a:solidFill>
            <a:ln w="19050"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2000" b="0" i="0" u="none" strike="noStrike" cap="none" normalizeH="0" baseline="0">
                <a:ln>
                  <a:noFill/>
                </a:ln>
                <a:solidFill>
                  <a:schemeClr val="tx2"/>
                </a:solidFill>
                <a:effectLst/>
                <a:latin typeface="Arial Narrow" pitchFamily="34" charset="0"/>
              </a:endParaRPr>
            </a:p>
          </p:txBody>
        </p:sp>
        <p:sp>
          <p:nvSpPr>
            <p:cNvPr id="54" name="Flèche gauche 75">
              <a:extLst>
                <a:ext uri="{FF2B5EF4-FFF2-40B4-BE49-F238E27FC236}">
                  <a16:creationId xmlns="" xmlns:a16="http://schemas.microsoft.com/office/drawing/2014/main" id="{2D7A5BFF-4C9C-46B9-8E73-215364009F9C}"/>
                </a:ext>
              </a:extLst>
            </p:cNvPr>
            <p:cNvSpPr/>
            <p:nvPr/>
          </p:nvSpPr>
          <p:spPr bwMode="auto">
            <a:xfrm>
              <a:off x="8351462" y="4174659"/>
              <a:ext cx="576080" cy="360050"/>
            </a:xfrm>
            <a:prstGeom prst="leftArrow">
              <a:avLst/>
            </a:prstGeom>
            <a:solidFill>
              <a:schemeClr val="accent4">
                <a:lumMod val="75000"/>
              </a:schemeClr>
            </a:solidFill>
            <a:ln w="9525" cap="flat" cmpd="sng" algn="ctr">
              <a:no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2000" b="0" i="0" u="none" strike="noStrike" cap="none" normalizeH="0" baseline="0">
                <a:ln>
                  <a:noFill/>
                </a:ln>
                <a:solidFill>
                  <a:schemeClr val="tx2"/>
                </a:solidFill>
                <a:effectLst/>
                <a:latin typeface="Arial Narrow" pitchFamily="34" charset="0"/>
              </a:endParaRPr>
            </a:p>
          </p:txBody>
        </p:sp>
      </p:grpSp>
      <p:pic>
        <p:nvPicPr>
          <p:cNvPr id="30" name="Image 29">
            <a:extLst>
              <a:ext uri="{FF2B5EF4-FFF2-40B4-BE49-F238E27FC236}">
                <a16:creationId xmlns="" xmlns:a16="http://schemas.microsoft.com/office/drawing/2014/main" id="{F18D09E2-2E78-4AD4-9E9D-59EE8684A559}"/>
              </a:ext>
            </a:extLst>
          </p:cNvPr>
          <p:cNvPicPr>
            <a:picLocks noChangeAspect="1"/>
          </p:cNvPicPr>
          <p:nvPr/>
        </p:nvPicPr>
        <p:blipFill>
          <a:blip r:embed="rId3"/>
          <a:stretch>
            <a:fillRect/>
          </a:stretch>
        </p:blipFill>
        <p:spPr>
          <a:xfrm>
            <a:off x="5257240" y="4293120"/>
            <a:ext cx="685714" cy="342857"/>
          </a:xfrm>
          <a:prstGeom prst="rect">
            <a:avLst/>
          </a:prstGeom>
        </p:spPr>
      </p:pic>
    </p:spTree>
    <p:extLst>
      <p:ext uri="{BB962C8B-B14F-4D97-AF65-F5344CB8AC3E}">
        <p14:creationId xmlns:p14="http://schemas.microsoft.com/office/powerpoint/2010/main" val="2204101725"/>
      </p:ext>
    </p:extLst>
  </p:cSld>
  <p:clrMapOvr>
    <a:masterClrMapping/>
  </p:clrMapOvr>
</p:sld>
</file>

<file path=ppt/theme/theme1.xml><?xml version="1.0" encoding="utf-8"?>
<a:theme xmlns:a="http://schemas.openxmlformats.org/drawingml/2006/main" name="Thème Office">
  <a:themeElements>
    <a:clrScheme name="FVE">
      <a:dk1>
        <a:sysClr val="windowText" lastClr="000000"/>
      </a:dk1>
      <a:lt1>
        <a:sysClr val="window" lastClr="FFFFFF"/>
      </a:lt1>
      <a:dk2>
        <a:srgbClr val="696464"/>
      </a:dk2>
      <a:lt2>
        <a:srgbClr val="E9E5DC"/>
      </a:lt2>
      <a:accent1>
        <a:srgbClr val="6D3DFF"/>
      </a:accent1>
      <a:accent2>
        <a:srgbClr val="2200C8"/>
      </a:accent2>
      <a:accent3>
        <a:srgbClr val="908484"/>
      </a:accent3>
      <a:accent4>
        <a:srgbClr val="60C4DE"/>
      </a:accent4>
      <a:accent5>
        <a:srgbClr val="084F9C"/>
      </a:accent5>
      <a:accent6>
        <a:srgbClr val="AAD1F1"/>
      </a:accent6>
      <a:hlink>
        <a:srgbClr val="2200C8"/>
      </a:hlink>
      <a:folHlink>
        <a:srgbClr val="6D3D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DA88D1EF-CC90-4D26-B3EE-66AB0EA85464}" vid="{841275B1-7DAF-4CB4-B2D7-708577DFC7D8}"/>
    </a:ext>
  </a:extLst>
</a:theme>
</file>

<file path=ppt/theme/theme2.xml><?xml version="1.0" encoding="utf-8"?>
<a:theme xmlns:a="http://schemas.openxmlformats.org/drawingml/2006/main" name="1_Thème Office">
  <a:themeElements>
    <a:clrScheme name="UniversitéParis1_PanthéonSorbonne">
      <a:dk1>
        <a:srgbClr val="00386E"/>
      </a:dk1>
      <a:lt1>
        <a:srgbClr val="FFFFFF"/>
      </a:lt1>
      <a:dk2>
        <a:srgbClr val="000000"/>
      </a:dk2>
      <a:lt2>
        <a:srgbClr val="FFFFFF"/>
      </a:lt2>
      <a:accent1>
        <a:srgbClr val="ED9B27"/>
      </a:accent1>
      <a:accent2>
        <a:srgbClr val="9CD6D1"/>
      </a:accent2>
      <a:accent3>
        <a:srgbClr val="F94D49"/>
      </a:accent3>
      <a:accent4>
        <a:srgbClr val="58239C"/>
      </a:accent4>
      <a:accent5>
        <a:srgbClr val="3C99DE"/>
      </a:accent5>
      <a:accent6>
        <a:srgbClr val="2E4D49"/>
      </a:accent6>
      <a:hlink>
        <a:srgbClr val="3C99DE"/>
      </a:hlink>
      <a:folHlink>
        <a:srgbClr val="5823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6dd8a7ad-c7c4-4d68-a4b6-3c122a739d09" ContentTypeId="0x010100A7ECBEA17FFE9F409056392E21A81FBA" PreviousValue="false"/>
</file>

<file path=customXml/item3.xml><?xml version="1.0" encoding="utf-8"?>
<p:properties xmlns:p="http://schemas.microsoft.com/office/2006/metadata/properties" xmlns:xsi="http://www.w3.org/2001/XMLSchema-instance" xmlns:pc="http://schemas.microsoft.com/office/infopath/2007/PartnerControls">
  <documentManagement>
    <cfa40f53263d4669a6b707f3774ff20f xmlns="302a18eb-298b-4007-becd-404871a3b782">
      <Terms xmlns="http://schemas.microsoft.com/office/infopath/2007/PartnerControls">
        <TermInfo xmlns="http://schemas.microsoft.com/office/infopath/2007/PartnerControls">
          <TermName xmlns="http://schemas.microsoft.com/office/infopath/2007/PartnerControls">Je cherche un modèle:par domaine:Formation et vie de l’étudiant</TermName>
          <TermId xmlns="http://schemas.microsoft.com/office/infopath/2007/PartnerControls">25e6c62f-ee7a-438f-9d48-99023eda22ee</TermId>
        </TermInfo>
      </Terms>
    </cfa40f53263d4669a6b707f3774ff20f>
    <m1d95996fdfa4d8eaf9008328393d3e4 xmlns="302a18eb-298b-4007-becd-404871a3b782">
      <Terms xmlns="http://schemas.microsoft.com/office/infopath/2007/PartnerControls">
        <TermInfo xmlns="http://schemas.microsoft.com/office/infopath/2007/PartnerControls">
          <TermName xmlns="http://schemas.microsoft.com/office/infopath/2007/PartnerControls">Apogée</TermName>
          <TermId xmlns="http://schemas.microsoft.com/office/infopath/2007/PartnerControls">aa430300-35aa-43e3-a3ff-9095798bfd71</TermId>
        </TermInfo>
      </Terms>
    </m1d95996fdfa4d8eaf9008328393d3e4>
    <TaxCatchAll xmlns="302a18eb-298b-4007-becd-404871a3b782">
      <Value>96</Value>
      <Value>77</Value>
      <Value>177</Value>
      <Value>155</Value>
      <Value>98</Value>
    </TaxCatchAll>
    <i5f1ba65b5cd4c03836ee97974627b35 xmlns="302a18eb-298b-4007-becd-404871a3b782">
      <Terms xmlns="http://schemas.microsoft.com/office/infopath/2007/PartnerControls">
        <TermInfo xmlns="http://schemas.microsoft.com/office/infopath/2007/PartnerControls">
          <TermName xmlns="http://schemas.microsoft.com/office/infopath/2007/PartnerControls">Formation et vie de l’étudiant</TermName>
          <TermId xmlns="http://schemas.microsoft.com/office/infopath/2007/PartnerControls">25e6c62f-ee7a-438f-9d48-99023eda22ee</TermId>
        </TermInfo>
      </Terms>
    </i5f1ba65b5cd4c03836ee97974627b35>
    <m783798aa1e34f58967c11374f87743f xmlns="302a18eb-298b-4007-becd-404871a3b782">
      <Terms xmlns="http://schemas.microsoft.com/office/infopath/2007/PartnerControls">
        <TermInfo xmlns="http://schemas.microsoft.com/office/infopath/2007/PartnerControls">
          <TermName xmlns="http://schemas.microsoft.com/office/infopath/2007/PartnerControls">modèles</TermName>
          <TermId xmlns="http://schemas.microsoft.com/office/infopath/2007/PartnerControls">ff420f4e-87de-4852-8a10-a1e9ebb060e9</TermId>
        </TermInfo>
        <TermInfo xmlns="http://schemas.microsoft.com/office/infopath/2007/PartnerControls">
          <TermName xmlns="http://schemas.microsoft.com/office/infopath/2007/PartnerControls">Apogée</TermName>
          <TermId xmlns="http://schemas.microsoft.com/office/infopath/2007/PartnerControls">a82c5b24-2f18-46f3-bd15-71f20bf5cf1a</TermId>
        </TermInfo>
        <TermInfo xmlns="http://schemas.microsoft.com/office/infopath/2007/PartnerControls">
          <TermName xmlns="http://schemas.microsoft.com/office/infopath/2007/PartnerControls">ppt</TermName>
          <TermId xmlns="http://schemas.microsoft.com/office/infopath/2007/PartnerControls">9cefdd8a-0bbf-4d84-aaf6-411785395a44</TermId>
        </TermInfo>
      </Terms>
    </m783798aa1e34f58967c11374f87743f>
    <MAJ_TITRE xmlns="3ee59ea0-16d7-4df1-8256-9d368241ec13">
      <Url xsi:nil="true"/>
      <Description xsi:nil="true"/>
    </MAJ_TITRE>
    <_dlc_DocId xmlns="302a18eb-298b-4007-becd-404871a3b782">COMM-615532630-635</_dlc_DocId>
    <_dlc_DocIdUrl xmlns="302a18eb-298b-4007-becd-404871a3b782">
      <Url>https://intranet.amue.fr/sites/COM/_layouts/15/DocIdRedir.aspx?ID=COMM-615532630-635</Url>
      <Description>COMM-615532630-635</Description>
    </_dlc_DocIdUrl>
    <KpiDescription xmlns="http://schemas.microsoft.com/sharepoint/v3" xsi:nil="true"/>
    <Description1 xmlns="http://schemas.microsoft.com/sharepoint.v3" xsi:nil="true"/>
    <Description_x0020_de_x0020_la_x0020_demande xmlns="302a18eb-298b-4007-becd-404871a3b782" xsi:nil="true"/>
    <RoutingRuleDescription xmlns="http://schemas.microsoft.com/sharepoint/v3" xsi:nil="true"/>
    <ReportDescription xmlns="http://schemas.microsoft.com/sharepoint/v3" xsi:nil="true"/>
    <SeoMetaDescription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 Base de connaissance" ma:contentTypeID="0x010100A7ECBEA17FFE9F409056392E21A81FBA009ACD92090BF339479BAD556EE5A68F0D" ma:contentTypeVersion="34" ma:contentTypeDescription="" ma:contentTypeScope="" ma:versionID="b2f1e292dfb456c4e549d036cb789890">
  <xsd:schema xmlns:xsd="http://www.w3.org/2001/XMLSchema" xmlns:xs="http://www.w3.org/2001/XMLSchema" xmlns:p="http://schemas.microsoft.com/office/2006/metadata/properties" xmlns:ns1="http://schemas.microsoft.com/sharepoint/v3" xmlns:ns2="302a18eb-298b-4007-becd-404871a3b782" xmlns:ns3="3ee59ea0-16d7-4df1-8256-9d368241ec13" xmlns:ns4="http://schemas.microsoft.com/sharepoint.v3" targetNamespace="http://schemas.microsoft.com/office/2006/metadata/properties" ma:root="true" ma:fieldsID="52f9bd3b9b2a875e96a202f42d1ea66e" ns1:_="" ns2:_="" ns3:_="" ns4:_="">
    <xsd:import namespace="http://schemas.microsoft.com/sharepoint/v3"/>
    <xsd:import namespace="302a18eb-298b-4007-becd-404871a3b782"/>
    <xsd:import namespace="3ee59ea0-16d7-4df1-8256-9d368241ec13"/>
    <xsd:import namespace="http://schemas.microsoft.com/sharepoint.v3"/>
    <xsd:element name="properties">
      <xsd:complexType>
        <xsd:sequence>
          <xsd:element name="documentManagement">
            <xsd:complexType>
              <xsd:all>
                <xsd:element ref="ns2:_dlc_DocId" minOccurs="0"/>
                <xsd:element ref="ns2:_dlc_DocIdUrl" minOccurs="0"/>
                <xsd:element ref="ns2:_dlc_DocIdPersistId" minOccurs="0"/>
                <xsd:element ref="ns2:cfa40f53263d4669a6b707f3774ff20f" minOccurs="0"/>
                <xsd:element ref="ns2:TaxCatchAll" minOccurs="0"/>
                <xsd:element ref="ns2:TaxCatchAllLabel" minOccurs="0"/>
                <xsd:element ref="ns2:i5f1ba65b5cd4c03836ee97974627b35" minOccurs="0"/>
                <xsd:element ref="ns2:m783798aa1e34f58967c11374f87743f" minOccurs="0"/>
                <xsd:element ref="ns3:MAJ_TITRE" minOccurs="0"/>
                <xsd:element ref="ns2:m1d95996fdfa4d8eaf9008328393d3e4" minOccurs="0"/>
                <xsd:element ref="ns1:RoutingRuleDescription" minOccurs="0"/>
                <xsd:element ref="ns1:SeoMetaDescription" minOccurs="0"/>
                <xsd:element ref="ns4:Description1" minOccurs="0"/>
                <xsd:element ref="ns1:KpiDescription" minOccurs="0"/>
                <xsd:element ref="ns1:ReportDescription" minOccurs="0"/>
                <xsd:element ref="ns2:Description_x0020_de_x0020_la_x0020_deman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3" nillable="true" ma:displayName="Description" ma:internalName="Description0" ma:readOnly="false">
      <xsd:simpleType>
        <xsd:restriction base="dms:Text">
          <xsd:maxLength value="255"/>
        </xsd:restriction>
      </xsd:simpleType>
    </xsd:element>
    <xsd:element name="SeoMetaDescription" ma:index="24" nillable="true" ma:displayName="Description META" ma:description="La colonne de site Description META est créée par la fonctionnalité Publication. Les moteurs de recherche Internet peuvent afficher cette description dans les pages de résultats de recherche." ma:hidden="true" ma:internalName="Description_x0020_META">
      <xsd:simpleType>
        <xsd:restriction base="dms:Text"/>
      </xsd:simpleType>
    </xsd:element>
    <xsd:element name="KpiDescription" ma:index="26" nillable="true" ma:displayName="Description" ma:description="La description fournit des informations sur le but de cet objectif." ma:internalName="Description2">
      <xsd:simpleType>
        <xsd:restriction base="dms:Note">
          <xsd:maxLength value="255"/>
        </xsd:restriction>
      </xsd:simpleType>
    </xsd:element>
    <xsd:element name="ReportDescription" ma:index="27" nillable="true" ma:displayName="Description du rapport" ma:description="Description du contenu du rapport" ma:internalName="Description_x0020_du_x0020_rappor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2a18eb-298b-4007-becd-404871a3b782"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element name="cfa40f53263d4669a6b707f3774ff20f" ma:index="11" ma:taxonomy="true" ma:internalName="cfa40f53263d4669a6b707f3774ff20f" ma:taxonomyFieldName="Navigation" ma:displayName="Navigation" ma:default="" ma:fieldId="{cfa40f53-263d-4669-a6b7-07f3774ff20f}" ma:sspId="6dd8a7ad-c7c4-4d68-a4b6-3c122a739d09" ma:termSetId="e1f27cb5-987a-4992-80b5-4f5ca6c8855a" ma:anchorId="00000000-0000-0000-0000-000000000000" ma:open="true" ma:isKeyword="false">
      <xsd:complexType>
        <xsd:sequence>
          <xsd:element ref="pc:Terms" minOccurs="0" maxOccurs="1"/>
        </xsd:sequence>
      </xsd:complexType>
    </xsd:element>
    <xsd:element name="TaxCatchAll" ma:index="12" nillable="true" ma:displayName="Colonne Attraper tout de Taxonomie" ma:hidden="true" ma:list="{ac28aea3-e4ab-4b7c-92cf-1927b7b79323}" ma:internalName="TaxCatchAll" ma:showField="CatchAllData" ma:web="8203e723-ae56-4245-b5d2-14ce1c90df85">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Colonne Attraper tout de Taxonomie1" ma:hidden="true" ma:list="{ac28aea3-e4ab-4b7c-92cf-1927b7b79323}" ma:internalName="TaxCatchAllLabel" ma:readOnly="true" ma:showField="CatchAllDataLabel" ma:web="8203e723-ae56-4245-b5d2-14ce1c90df85">
      <xsd:complexType>
        <xsd:complexContent>
          <xsd:extension base="dms:MultiChoiceLookup">
            <xsd:sequence>
              <xsd:element name="Value" type="dms:Lookup" maxOccurs="unbounded" minOccurs="0" nillable="true"/>
            </xsd:sequence>
          </xsd:extension>
        </xsd:complexContent>
      </xsd:complexType>
    </xsd:element>
    <xsd:element name="i5f1ba65b5cd4c03836ee97974627b35" ma:index="15" nillable="true" ma:taxonomy="true" ma:internalName="i5f1ba65b5cd4c03836ee97974627b35" ma:taxonomyFieldName="Domaines" ma:displayName="Domaines" ma:default="" ma:fieldId="{25f1ba65-b5cd-4c03-836e-e97974627b35}" ma:taxonomyMulti="true" ma:sspId="6dd8a7ad-c7c4-4d68-a4b6-3c122a739d09" ma:termSetId="e1f27cb5-987a-4992-80b5-4f5ca6c8855a" ma:anchorId="0ba2aec3-fbcc-4f22-92a3-13ff1e1fafd2" ma:open="true" ma:isKeyword="false">
      <xsd:complexType>
        <xsd:sequence>
          <xsd:element ref="pc:Terms" minOccurs="0" maxOccurs="1"/>
        </xsd:sequence>
      </xsd:complexType>
    </xsd:element>
    <xsd:element name="m783798aa1e34f58967c11374f87743f" ma:index="17" nillable="true" ma:taxonomy="true" ma:internalName="m783798aa1e34f58967c11374f87743f" ma:taxonomyFieldName="Tags" ma:displayName="Tags" ma:default="" ma:fieldId="{6783798a-a1e3-4f58-967c-11374f87743f}" ma:taxonomyMulti="true" ma:sspId="6dd8a7ad-c7c4-4d68-a4b6-3c122a739d09" ma:termSetId="0b25d237-7967-46dc-b8a9-b643a0bb328d" ma:anchorId="00000000-0000-0000-0000-000000000000" ma:open="true" ma:isKeyword="false">
      <xsd:complexType>
        <xsd:sequence>
          <xsd:element ref="pc:Terms" minOccurs="0" maxOccurs="1"/>
        </xsd:sequence>
      </xsd:complexType>
    </xsd:element>
    <xsd:element name="m1d95996fdfa4d8eaf9008328393d3e4" ma:index="20" nillable="true" ma:taxonomy="true" ma:internalName="m1d95996fdfa4d8eaf9008328393d3e4" ma:taxonomyFieldName="Logiciels" ma:displayName="Logiciels" ma:default="" ma:fieldId="{61d95996-fdfa-4d8e-af90-08328393d3e4}" ma:sspId="6dd8a7ad-c7c4-4d68-a4b6-3c122a739d09" ma:termSetId="e6e2bb6a-8e8d-4f1d-86b6-8453eb528e31" ma:anchorId="00000000-0000-0000-0000-000000000000" ma:open="false" ma:isKeyword="false">
      <xsd:complexType>
        <xsd:sequence>
          <xsd:element ref="pc:Terms" minOccurs="0" maxOccurs="1"/>
        </xsd:sequence>
      </xsd:complexType>
    </xsd:element>
    <xsd:element name="Description_x0020_de_x0020_la_x0020_demande" ma:index="28" nillable="true" ma:displayName="Description de la demande" ma:internalName="Description_x0020_de_x0020_la_x0020_demand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e59ea0-16d7-4df1-8256-9d368241ec13" elementFormDefault="qualified">
    <xsd:import namespace="http://schemas.microsoft.com/office/2006/documentManagement/types"/>
    <xsd:import namespace="http://schemas.microsoft.com/office/infopath/2007/PartnerControls"/>
    <xsd:element name="MAJ_TITRE" ma:index="19" nillable="true" ma:displayName="MAJ_TITRE" ma:internalName="MAJ_TITR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scription1" ma:index="25" nillable="true" ma:displayName="Description" ma:internalName="Description1">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ma:index="22" ma:displayName="Commentaire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C76CD56-8693-4FAB-AEC4-54FCA5258238}">
  <ds:schemaRefs>
    <ds:schemaRef ds:uri="http://schemas.microsoft.com/sharepoint/v3/contenttype/forms"/>
  </ds:schemaRefs>
</ds:datastoreItem>
</file>

<file path=customXml/itemProps2.xml><?xml version="1.0" encoding="utf-8"?>
<ds:datastoreItem xmlns:ds="http://schemas.openxmlformats.org/officeDocument/2006/customXml" ds:itemID="{CD180C58-80BF-4D5C-8639-B6051F15579B}">
  <ds:schemaRefs>
    <ds:schemaRef ds:uri="Microsoft.SharePoint.Taxonomy.ContentTypeSync"/>
  </ds:schemaRefs>
</ds:datastoreItem>
</file>

<file path=customXml/itemProps3.xml><?xml version="1.0" encoding="utf-8"?>
<ds:datastoreItem xmlns:ds="http://schemas.openxmlformats.org/officeDocument/2006/customXml" ds:itemID="{740DF862-842C-4922-8EDD-4142130A20D3}">
  <ds:schemaRefs>
    <ds:schemaRef ds:uri="http://schemas.microsoft.com/office/2006/documentManagement/types"/>
    <ds:schemaRef ds:uri="http://schemas.microsoft.com/office/2006/metadata/properties"/>
    <ds:schemaRef ds:uri="http://purl.org/dc/elements/1.1/"/>
    <ds:schemaRef ds:uri="3ee59ea0-16d7-4df1-8256-9d368241ec13"/>
    <ds:schemaRef ds:uri="http://schemas.microsoft.com/sharepoint/v3"/>
    <ds:schemaRef ds:uri="http://purl.org/dc/terms/"/>
    <ds:schemaRef ds:uri="http://schemas.microsoft.com/office/infopath/2007/PartnerControls"/>
    <ds:schemaRef ds:uri="http://www.w3.org/XML/1998/namespace"/>
    <ds:schemaRef ds:uri="302a18eb-298b-4007-becd-404871a3b782"/>
    <ds:schemaRef ds:uri="http://schemas.openxmlformats.org/package/2006/metadata/core-properties"/>
    <ds:schemaRef ds:uri="http://schemas.microsoft.com/sharepoint.v3"/>
    <ds:schemaRef ds:uri="http://purl.org/dc/dcmitype/"/>
  </ds:schemaRefs>
</ds:datastoreItem>
</file>

<file path=customXml/itemProps4.xml><?xml version="1.0" encoding="utf-8"?>
<ds:datastoreItem xmlns:ds="http://schemas.openxmlformats.org/officeDocument/2006/customXml" ds:itemID="{B65DB421-918E-4CC2-8E24-76A2FF61C3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02a18eb-298b-4007-becd-404871a3b782"/>
    <ds:schemaRef ds:uri="3ee59ea0-16d7-4df1-8256-9d368241ec13"/>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577C338C-27F1-453E-9C7C-B0FE4F54F18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Powerpoint_Apogee</Template>
  <TotalTime>2729</TotalTime>
  <Words>3418</Words>
  <Application>Microsoft Office PowerPoint</Application>
  <PresentationFormat>Grand écran</PresentationFormat>
  <Paragraphs>619</Paragraphs>
  <Slides>42</Slides>
  <Notes>38</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42</vt:i4>
      </vt:variant>
    </vt:vector>
  </HeadingPairs>
  <TitlesOfParts>
    <vt:vector size="56" baseType="lpstr">
      <vt:lpstr>Aptos</vt:lpstr>
      <vt:lpstr>Arial</vt:lpstr>
      <vt:lpstr>Arial Narrow</vt:lpstr>
      <vt:lpstr>Calibri</vt:lpstr>
      <vt:lpstr>Calibri Light</vt:lpstr>
      <vt:lpstr>CCSDmanrope</vt:lpstr>
      <vt:lpstr>Montserrat</vt:lpstr>
      <vt:lpstr>Montserrat ExtraBold</vt:lpstr>
      <vt:lpstr>PMUQRK+CCSD_manrope</vt:lpstr>
      <vt:lpstr>Times</vt:lpstr>
      <vt:lpstr>Times New Roman</vt:lpstr>
      <vt:lpstr>Wingdings</vt:lpstr>
      <vt:lpstr>Thème Office</vt:lpstr>
      <vt:lpstr>1_Thème Office</vt:lpstr>
      <vt:lpstr>Présentation PowerPoint</vt:lpstr>
      <vt:lpstr>De la gestion des thèses sur APOGEE au transfert vers STEP ou STAR</vt:lpstr>
      <vt:lpstr>Sommaire</vt:lpstr>
      <vt:lpstr>Contexte</vt:lpstr>
      <vt:lpstr>Contexte </vt:lpstr>
      <vt:lpstr>Contexte </vt:lpstr>
      <vt:lpstr>Contexte </vt:lpstr>
      <vt:lpstr>Documentation Apogée</vt:lpstr>
      <vt:lpstr>Schéma </vt:lpstr>
      <vt:lpstr>Modélisation d’un diplôme de doctorat</vt:lpstr>
      <vt:lpstr>Modélisation d’un Doctorat</vt:lpstr>
      <vt:lpstr>Modélisation d’un Doctorat</vt:lpstr>
      <vt:lpstr>Inscription administrative annuelle d’un doctorant </vt:lpstr>
      <vt:lpstr>Présentation des différentes étapes composant le cursus du doctorant</vt:lpstr>
      <vt:lpstr>Présentation du module 3e cycle </vt:lpstr>
      <vt:lpstr>Présentation des différentes étapes composant le cursus du doctorant</vt:lpstr>
      <vt:lpstr>Etapes composant le cursus du doctorant Enregistrement et interruption de la thèse/travaux</vt:lpstr>
      <vt:lpstr>Etapes composant le cursus du doctorant Enregistrement et interruption de la thèse/travaux</vt:lpstr>
      <vt:lpstr>Etapes composant le cursus du doctorant Financement</vt:lpstr>
      <vt:lpstr>Etapes composant le cursus du doctorant Cotutelle</vt:lpstr>
      <vt:lpstr>Etapes composant le cursus du doctorant Organisation soutenance</vt:lpstr>
      <vt:lpstr>Transferts vers STEP et STAR </vt:lpstr>
      <vt:lpstr>Transferts vers STEP et STAR Comment activer  le transfert </vt:lpstr>
      <vt:lpstr>Transferts vers STEP et STAR Principe de fonctionnement</vt:lpstr>
      <vt:lpstr>Transferts vers STEP et STAR Principe de fonctionnement</vt:lpstr>
      <vt:lpstr>Transferts vers STEP et STAR Quelles sont les données transmises</vt:lpstr>
      <vt:lpstr>Transferts vers STEP et STAR Quelles sont les données transmises</vt:lpstr>
      <vt:lpstr>Transferts vers STEP et STAR Quelles sont les données transmises</vt:lpstr>
      <vt:lpstr>Retour d’expérience</vt:lpstr>
      <vt:lpstr>Retour d’expérience Transferts Apogée/STEP-STAR</vt:lpstr>
      <vt:lpstr>Programme</vt:lpstr>
      <vt:lpstr>I. Contexte</vt:lpstr>
      <vt:lpstr>II. Utilisation d’Apogée</vt:lpstr>
      <vt:lpstr>II. Utilisation d’Apogée</vt:lpstr>
      <vt:lpstr>II. Utilisation d’Apogée</vt:lpstr>
      <vt:lpstr>Présentation PowerPoint</vt:lpstr>
      <vt:lpstr>Présentation PowerPoint</vt:lpstr>
      <vt:lpstr>III. Les limites d’Apogée</vt:lpstr>
      <vt:lpstr>IV. L’avenir des transferts des thèses à Paris 1</vt:lpstr>
      <vt:lpstr>Présentation PowerPoint</vt:lpstr>
      <vt:lpstr>Questions/Réponses</vt:lpstr>
      <vt:lpstr>Merci de votre attention pascale.arnoult@amue.fr eric.veziat@amue.fr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ARNOULT Pascale</dc:creator>
  <cp:lastModifiedBy>animateur formateur</cp:lastModifiedBy>
  <cp:revision>150</cp:revision>
  <cp:lastPrinted>2025-02-11T09:41:47Z</cp:lastPrinted>
  <dcterms:created xsi:type="dcterms:W3CDTF">2024-09-12T12:50:53Z</dcterms:created>
  <dcterms:modified xsi:type="dcterms:W3CDTF">2025-02-13T09:36:09Z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0x010100A7ECBEA17FFE9F409056392E21A81FBA009ACD92090BF339479BAD556EE5A68F0D</vt:lpwstr>
  </property>
  <property fmtid="{D5CDD505-2E9C-101B-9397-08002B2CF9AE}" pid="3" name="_dlc_DocIdItemGuid">
    <vt:lpwstr>c6572253-6773-46bc-bcff-43757f17aee7</vt:lpwstr>
  </property>
  <property fmtid="{D5CDD505-2E9C-101B-9397-08002B2CF9AE}" pid="4" name="Logiciels">
    <vt:lpwstr>155;#Apogée|aa430300-35aa-43e3-a3ff-9095798bfd71</vt:lpwstr>
  </property>
  <property fmtid="{D5CDD505-2E9C-101B-9397-08002B2CF9AE}" pid="5" name="Navigation">
    <vt:lpwstr>177;#Je cherche un modèle:par domaine:Formation et vie de l’étudiant|25e6c62f-ee7a-438f-9d48-99023eda22ee</vt:lpwstr>
  </property>
  <property fmtid="{D5CDD505-2E9C-101B-9397-08002B2CF9AE}" pid="6" name="Tags">
    <vt:lpwstr>98;#modèles|ff420f4e-87de-4852-8a10-a1e9ebb060e9;#96;#Apogée|a82c5b24-2f18-46f3-bd15-71f20bf5cf1a;#77;#ppt|9cefdd8a-0bbf-4d84-aaf6-411785395a44</vt:lpwstr>
  </property>
  <property fmtid="{D5CDD505-2E9C-101B-9397-08002B2CF9AE}" pid="7" name="Domaines">
    <vt:lpwstr>177;#Formation et vie de l’étudiant|25e6c62f-ee7a-438f-9d48-99023eda22ee</vt:lpwstr>
  </property>
</Properties>
</file>