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95" r:id="rId6"/>
    <p:sldId id="287" r:id="rId7"/>
    <p:sldId id="283" r:id="rId8"/>
    <p:sldId id="269" r:id="rId9"/>
    <p:sldId id="288" r:id="rId10"/>
    <p:sldId id="289" r:id="rId11"/>
    <p:sldId id="282" r:id="rId12"/>
    <p:sldId id="285" r:id="rId13"/>
    <p:sldId id="259" r:id="rId14"/>
    <p:sldId id="280" r:id="rId15"/>
    <p:sldId id="290" r:id="rId16"/>
    <p:sldId id="291" r:id="rId17"/>
    <p:sldId id="260" r:id="rId18"/>
    <p:sldId id="292" r:id="rId19"/>
    <p:sldId id="258" r:id="rId20"/>
    <p:sldId id="257" r:id="rId21"/>
    <p:sldId id="286" r:id="rId22"/>
    <p:sldId id="293" r:id="rId23"/>
    <p:sldId id="29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CD30D-8163-00CA-9C9E-F9BBEC251EF3}" v="27" dt="2025-06-04T15:51:08.069"/>
    <p1510:client id="{36E2588C-39DD-BF02-C3A7-2CE91FCEC149}" v="11" dt="2025-06-05T06:16:04.720"/>
    <p1510:client id="{9A148880-3485-ECE3-A81D-3ED89A6BE4A9}" v="3" dt="2025-06-04T10:04:07.884"/>
    <p1510:client id="{EE8D997B-2943-B5AC-DE6B-51FEA670A0A1}" v="4" dt="2025-06-03T15:08:57.766"/>
    <p1510:client id="{FF2FD1CE-AABF-4AB2-9A83-D88817C86936}" v="2185" dt="2025-06-04T13:54:32.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29728-37B2-4DE4-BBF0-D16EDE273063}"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fr-FR"/>
        </a:p>
      </dgm:t>
    </dgm:pt>
    <dgm:pt modelId="{E90EA68F-6FB9-4891-829D-5304047E4BF5}">
      <dgm:prSet phldrT="[Texte]" custT="1"/>
      <dgm:spPr/>
      <dgm:t>
        <a:bodyPr/>
        <a:lstStyle/>
        <a:p>
          <a:r>
            <a:rPr lang="fr-FR" sz="1900" b="1"/>
            <a:t>2025</a:t>
          </a:r>
        </a:p>
        <a:p>
          <a:r>
            <a:rPr lang="fr-FR" sz="1800"/>
            <a:t>Instruction préalable des dossiers, définition des services, publication du marché, négociation</a:t>
          </a:r>
        </a:p>
      </dgm:t>
    </dgm:pt>
    <dgm:pt modelId="{CEE995DD-ED1C-4BE4-890F-010180D37F23}" type="parTrans" cxnId="{FE9C72BA-49D4-4FD4-9956-7D5EB468F219}">
      <dgm:prSet/>
      <dgm:spPr/>
      <dgm:t>
        <a:bodyPr/>
        <a:lstStyle/>
        <a:p>
          <a:endParaRPr lang="fr-FR"/>
        </a:p>
      </dgm:t>
    </dgm:pt>
    <dgm:pt modelId="{129D26F8-F66A-4D19-86A1-12F70AF1E6F1}" type="sibTrans" cxnId="{FE9C72BA-49D4-4FD4-9956-7D5EB468F219}">
      <dgm:prSet/>
      <dgm:spPr/>
      <dgm:t>
        <a:bodyPr/>
        <a:lstStyle/>
        <a:p>
          <a:endParaRPr lang="fr-FR"/>
        </a:p>
      </dgm:t>
    </dgm:pt>
    <dgm:pt modelId="{5938C31E-040A-40D9-B88F-0366DB5F0094}">
      <dgm:prSet phldrT="[Texte]"/>
      <dgm:spPr/>
      <dgm:t>
        <a:bodyPr/>
        <a:lstStyle/>
        <a:p>
          <a:endParaRPr lang="fr-FR"/>
        </a:p>
      </dgm:t>
    </dgm:pt>
    <dgm:pt modelId="{1A65E6DE-D6E5-4C9C-B3EE-6137FDB831DA}" type="parTrans" cxnId="{EEBECD3B-9D19-4848-A8C3-3D0B63D611F3}">
      <dgm:prSet/>
      <dgm:spPr/>
      <dgm:t>
        <a:bodyPr/>
        <a:lstStyle/>
        <a:p>
          <a:endParaRPr lang="fr-FR"/>
        </a:p>
      </dgm:t>
    </dgm:pt>
    <dgm:pt modelId="{6F1D5AD1-6F23-476F-948A-C616C35A821A}" type="sibTrans" cxnId="{EEBECD3B-9D19-4848-A8C3-3D0B63D611F3}">
      <dgm:prSet/>
      <dgm:spPr/>
      <dgm:t>
        <a:bodyPr/>
        <a:lstStyle/>
        <a:p>
          <a:endParaRPr lang="fr-FR"/>
        </a:p>
      </dgm:t>
    </dgm:pt>
    <dgm:pt modelId="{0278E678-79C0-4E7D-82CE-9ECBFBD75766}">
      <dgm:prSet phldrT="[Texte]" custT="1"/>
      <dgm:spPr/>
      <dgm:t>
        <a:bodyPr/>
        <a:lstStyle/>
        <a:p>
          <a:r>
            <a:rPr lang="fr-FR" sz="1900" b="1"/>
            <a:t>Fin 2027</a:t>
          </a:r>
        </a:p>
        <a:p>
          <a:r>
            <a:rPr lang="fr-FR" sz="1800"/>
            <a:t>Mise en production de la brique centrale du système, migration des données </a:t>
          </a:r>
          <a:r>
            <a:rPr lang="fr-FR" sz="1800" err="1"/>
            <a:t>Sudoc</a:t>
          </a:r>
          <a:r>
            <a:rPr lang="fr-FR" sz="1800"/>
            <a:t> et BACON</a:t>
          </a:r>
        </a:p>
      </dgm:t>
    </dgm:pt>
    <dgm:pt modelId="{466FAF2C-BEE8-4462-8A97-CF71CDBB0128}" type="parTrans" cxnId="{50859B67-ECDD-4828-BD34-03013F84908A}">
      <dgm:prSet/>
      <dgm:spPr/>
      <dgm:t>
        <a:bodyPr/>
        <a:lstStyle/>
        <a:p>
          <a:endParaRPr lang="fr-FR"/>
        </a:p>
      </dgm:t>
    </dgm:pt>
    <dgm:pt modelId="{7A07CD99-60A0-4116-94E1-6D32C7874389}" type="sibTrans" cxnId="{50859B67-ECDD-4828-BD34-03013F84908A}">
      <dgm:prSet/>
      <dgm:spPr/>
      <dgm:t>
        <a:bodyPr/>
        <a:lstStyle/>
        <a:p>
          <a:endParaRPr lang="fr-FR"/>
        </a:p>
      </dgm:t>
    </dgm:pt>
    <dgm:pt modelId="{03142BFC-BA0A-4DFF-AB22-3BE7FB70246E}" type="pres">
      <dgm:prSet presAssocID="{B9D29728-37B2-4DE4-BBF0-D16EDE273063}" presName="Name0" presStyleCnt="0">
        <dgm:presLayoutVars>
          <dgm:dir/>
          <dgm:resizeHandles val="exact"/>
        </dgm:presLayoutVars>
      </dgm:prSet>
      <dgm:spPr/>
    </dgm:pt>
    <dgm:pt modelId="{9ECA3767-B47B-40ED-9A3D-E4ED020CA237}" type="pres">
      <dgm:prSet presAssocID="{B9D29728-37B2-4DE4-BBF0-D16EDE273063}" presName="arrow" presStyleLbl="bgShp" presStyleIdx="0" presStyleCnt="1" custLinFactNeighborY="-1692"/>
      <dgm:spPr/>
    </dgm:pt>
    <dgm:pt modelId="{B2AC8E74-5301-4AAF-A170-AA1866B13632}" type="pres">
      <dgm:prSet presAssocID="{B9D29728-37B2-4DE4-BBF0-D16EDE273063}" presName="points" presStyleCnt="0"/>
      <dgm:spPr/>
    </dgm:pt>
    <dgm:pt modelId="{BADE99A0-3D94-42EC-B6AF-E39020D64E65}" type="pres">
      <dgm:prSet presAssocID="{E90EA68F-6FB9-4891-829D-5304047E4BF5}" presName="compositeA" presStyleCnt="0"/>
      <dgm:spPr/>
    </dgm:pt>
    <dgm:pt modelId="{6643F06E-E34E-4F45-B333-AB5C154B0D24}" type="pres">
      <dgm:prSet presAssocID="{E90EA68F-6FB9-4891-829D-5304047E4BF5}" presName="textA" presStyleLbl="revTx" presStyleIdx="0" presStyleCnt="3">
        <dgm:presLayoutVars>
          <dgm:bulletEnabled val="1"/>
        </dgm:presLayoutVars>
      </dgm:prSet>
      <dgm:spPr/>
    </dgm:pt>
    <dgm:pt modelId="{C5BE4B45-983D-4166-AAEC-D411573E5269}" type="pres">
      <dgm:prSet presAssocID="{E90EA68F-6FB9-4891-829D-5304047E4BF5}" presName="circleA" presStyleLbl="node1" presStyleIdx="0" presStyleCnt="3"/>
      <dgm:spPr/>
    </dgm:pt>
    <dgm:pt modelId="{AAD0805C-86DD-4EC2-944F-D1FDF7B877FC}" type="pres">
      <dgm:prSet presAssocID="{E90EA68F-6FB9-4891-829D-5304047E4BF5}" presName="spaceA" presStyleCnt="0"/>
      <dgm:spPr/>
    </dgm:pt>
    <dgm:pt modelId="{77CEA15D-49F7-4701-8371-C66325EAAFD8}" type="pres">
      <dgm:prSet presAssocID="{129D26F8-F66A-4D19-86A1-12F70AF1E6F1}" presName="space" presStyleCnt="0"/>
      <dgm:spPr/>
    </dgm:pt>
    <dgm:pt modelId="{6059C07D-E055-4400-9D14-8803D30B72B9}" type="pres">
      <dgm:prSet presAssocID="{5938C31E-040A-40D9-B88F-0366DB5F0094}" presName="compositeB" presStyleCnt="0"/>
      <dgm:spPr/>
    </dgm:pt>
    <dgm:pt modelId="{AEC386CF-297B-4732-900C-A14CD1F942A9}" type="pres">
      <dgm:prSet presAssocID="{5938C31E-040A-40D9-B88F-0366DB5F0094}" presName="textB" presStyleLbl="revTx" presStyleIdx="1" presStyleCnt="3">
        <dgm:presLayoutVars>
          <dgm:bulletEnabled val="1"/>
        </dgm:presLayoutVars>
      </dgm:prSet>
      <dgm:spPr/>
    </dgm:pt>
    <dgm:pt modelId="{9283207B-0FE5-4F85-8240-DB52DE7BD7A5}" type="pres">
      <dgm:prSet presAssocID="{5938C31E-040A-40D9-B88F-0366DB5F0094}" presName="circleB" presStyleLbl="node1" presStyleIdx="1" presStyleCnt="3"/>
      <dgm:spPr/>
    </dgm:pt>
    <dgm:pt modelId="{FA0FEB74-097C-4560-9A25-FB0E44FC3EEA}" type="pres">
      <dgm:prSet presAssocID="{5938C31E-040A-40D9-B88F-0366DB5F0094}" presName="spaceB" presStyleCnt="0"/>
      <dgm:spPr/>
    </dgm:pt>
    <dgm:pt modelId="{79C50376-1537-4263-ADAA-12DD286B106D}" type="pres">
      <dgm:prSet presAssocID="{6F1D5AD1-6F23-476F-948A-C616C35A821A}" presName="space" presStyleCnt="0"/>
      <dgm:spPr/>
    </dgm:pt>
    <dgm:pt modelId="{D1B9C235-797E-48C0-B6D4-993FC2272593}" type="pres">
      <dgm:prSet presAssocID="{0278E678-79C0-4E7D-82CE-9ECBFBD75766}" presName="compositeA" presStyleCnt="0"/>
      <dgm:spPr/>
    </dgm:pt>
    <dgm:pt modelId="{7DF18512-FC16-416E-B499-05F740FF7E47}" type="pres">
      <dgm:prSet presAssocID="{0278E678-79C0-4E7D-82CE-9ECBFBD75766}" presName="textA" presStyleLbl="revTx" presStyleIdx="2" presStyleCnt="3">
        <dgm:presLayoutVars>
          <dgm:bulletEnabled val="1"/>
        </dgm:presLayoutVars>
      </dgm:prSet>
      <dgm:spPr/>
    </dgm:pt>
    <dgm:pt modelId="{23212BA7-0B03-4542-ABBB-ED27CB30715A}" type="pres">
      <dgm:prSet presAssocID="{0278E678-79C0-4E7D-82CE-9ECBFBD75766}" presName="circleA" presStyleLbl="node1" presStyleIdx="2" presStyleCnt="3"/>
      <dgm:spPr/>
    </dgm:pt>
    <dgm:pt modelId="{9EF3D3C2-264C-48EF-8DD7-C7A14F4ECA8C}" type="pres">
      <dgm:prSet presAssocID="{0278E678-79C0-4E7D-82CE-9ECBFBD75766}" presName="spaceA" presStyleCnt="0"/>
      <dgm:spPr/>
    </dgm:pt>
  </dgm:ptLst>
  <dgm:cxnLst>
    <dgm:cxn modelId="{18C4311B-93E0-4A87-9991-14598231703E}" type="presOf" srcId="{E90EA68F-6FB9-4891-829D-5304047E4BF5}" destId="{6643F06E-E34E-4F45-B333-AB5C154B0D24}" srcOrd="0" destOrd="0" presId="urn:microsoft.com/office/officeart/2005/8/layout/hProcess11"/>
    <dgm:cxn modelId="{EEBECD3B-9D19-4848-A8C3-3D0B63D611F3}" srcId="{B9D29728-37B2-4DE4-BBF0-D16EDE273063}" destId="{5938C31E-040A-40D9-B88F-0366DB5F0094}" srcOrd="1" destOrd="0" parTransId="{1A65E6DE-D6E5-4C9C-B3EE-6137FDB831DA}" sibTransId="{6F1D5AD1-6F23-476F-948A-C616C35A821A}"/>
    <dgm:cxn modelId="{50859B67-ECDD-4828-BD34-03013F84908A}" srcId="{B9D29728-37B2-4DE4-BBF0-D16EDE273063}" destId="{0278E678-79C0-4E7D-82CE-9ECBFBD75766}" srcOrd="2" destOrd="0" parTransId="{466FAF2C-BEE8-4462-8A97-CF71CDBB0128}" sibTransId="{7A07CD99-60A0-4116-94E1-6D32C7874389}"/>
    <dgm:cxn modelId="{64B74855-5DAD-4F2F-AA6A-3C7A370EB9A4}" type="presOf" srcId="{0278E678-79C0-4E7D-82CE-9ECBFBD75766}" destId="{7DF18512-FC16-416E-B499-05F740FF7E47}" srcOrd="0" destOrd="0" presId="urn:microsoft.com/office/officeart/2005/8/layout/hProcess11"/>
    <dgm:cxn modelId="{35D50F7B-BAF4-4F09-9080-43D106818D52}" type="presOf" srcId="{B9D29728-37B2-4DE4-BBF0-D16EDE273063}" destId="{03142BFC-BA0A-4DFF-AB22-3BE7FB70246E}" srcOrd="0" destOrd="0" presId="urn:microsoft.com/office/officeart/2005/8/layout/hProcess11"/>
    <dgm:cxn modelId="{FE9C72BA-49D4-4FD4-9956-7D5EB468F219}" srcId="{B9D29728-37B2-4DE4-BBF0-D16EDE273063}" destId="{E90EA68F-6FB9-4891-829D-5304047E4BF5}" srcOrd="0" destOrd="0" parTransId="{CEE995DD-ED1C-4BE4-890F-010180D37F23}" sibTransId="{129D26F8-F66A-4D19-86A1-12F70AF1E6F1}"/>
    <dgm:cxn modelId="{99A7C5E7-561E-4812-AB69-291D7C1D6C71}" type="presOf" srcId="{5938C31E-040A-40D9-B88F-0366DB5F0094}" destId="{AEC386CF-297B-4732-900C-A14CD1F942A9}" srcOrd="0" destOrd="0" presId="urn:microsoft.com/office/officeart/2005/8/layout/hProcess11"/>
    <dgm:cxn modelId="{DB902DB9-8512-4D06-A28E-0C1E90FA2B30}" type="presParOf" srcId="{03142BFC-BA0A-4DFF-AB22-3BE7FB70246E}" destId="{9ECA3767-B47B-40ED-9A3D-E4ED020CA237}" srcOrd="0" destOrd="0" presId="urn:microsoft.com/office/officeart/2005/8/layout/hProcess11"/>
    <dgm:cxn modelId="{7E9005BC-75E6-484C-B480-65B7F9F7FAC6}" type="presParOf" srcId="{03142BFC-BA0A-4DFF-AB22-3BE7FB70246E}" destId="{B2AC8E74-5301-4AAF-A170-AA1866B13632}" srcOrd="1" destOrd="0" presId="urn:microsoft.com/office/officeart/2005/8/layout/hProcess11"/>
    <dgm:cxn modelId="{3D7C6E0D-2974-4E02-9F76-D21D97AF75B9}" type="presParOf" srcId="{B2AC8E74-5301-4AAF-A170-AA1866B13632}" destId="{BADE99A0-3D94-42EC-B6AF-E39020D64E65}" srcOrd="0" destOrd="0" presId="urn:microsoft.com/office/officeart/2005/8/layout/hProcess11"/>
    <dgm:cxn modelId="{0EE2FC7F-260F-4319-A72F-FB279A11D2AB}" type="presParOf" srcId="{BADE99A0-3D94-42EC-B6AF-E39020D64E65}" destId="{6643F06E-E34E-4F45-B333-AB5C154B0D24}" srcOrd="0" destOrd="0" presId="urn:microsoft.com/office/officeart/2005/8/layout/hProcess11"/>
    <dgm:cxn modelId="{740A276D-E213-4F42-8144-23FB92D6A1B4}" type="presParOf" srcId="{BADE99A0-3D94-42EC-B6AF-E39020D64E65}" destId="{C5BE4B45-983D-4166-AAEC-D411573E5269}" srcOrd="1" destOrd="0" presId="urn:microsoft.com/office/officeart/2005/8/layout/hProcess11"/>
    <dgm:cxn modelId="{C301A912-C431-4672-AFE7-B87096CA1400}" type="presParOf" srcId="{BADE99A0-3D94-42EC-B6AF-E39020D64E65}" destId="{AAD0805C-86DD-4EC2-944F-D1FDF7B877FC}" srcOrd="2" destOrd="0" presId="urn:microsoft.com/office/officeart/2005/8/layout/hProcess11"/>
    <dgm:cxn modelId="{950467A1-A8F7-43A4-B541-8F23C90715EA}" type="presParOf" srcId="{B2AC8E74-5301-4AAF-A170-AA1866B13632}" destId="{77CEA15D-49F7-4701-8371-C66325EAAFD8}" srcOrd="1" destOrd="0" presId="urn:microsoft.com/office/officeart/2005/8/layout/hProcess11"/>
    <dgm:cxn modelId="{03B00E75-510C-4FEF-9916-2004239E19AD}" type="presParOf" srcId="{B2AC8E74-5301-4AAF-A170-AA1866B13632}" destId="{6059C07D-E055-4400-9D14-8803D30B72B9}" srcOrd="2" destOrd="0" presId="urn:microsoft.com/office/officeart/2005/8/layout/hProcess11"/>
    <dgm:cxn modelId="{7E46C035-B533-434C-A136-59A0A86BB843}" type="presParOf" srcId="{6059C07D-E055-4400-9D14-8803D30B72B9}" destId="{AEC386CF-297B-4732-900C-A14CD1F942A9}" srcOrd="0" destOrd="0" presId="urn:microsoft.com/office/officeart/2005/8/layout/hProcess11"/>
    <dgm:cxn modelId="{DE7C9127-D3A9-47D6-916A-4BE13D1F5F12}" type="presParOf" srcId="{6059C07D-E055-4400-9D14-8803D30B72B9}" destId="{9283207B-0FE5-4F85-8240-DB52DE7BD7A5}" srcOrd="1" destOrd="0" presId="urn:microsoft.com/office/officeart/2005/8/layout/hProcess11"/>
    <dgm:cxn modelId="{7E8DD213-E289-4E04-A2C6-1117F1763007}" type="presParOf" srcId="{6059C07D-E055-4400-9D14-8803D30B72B9}" destId="{FA0FEB74-097C-4560-9A25-FB0E44FC3EEA}" srcOrd="2" destOrd="0" presId="urn:microsoft.com/office/officeart/2005/8/layout/hProcess11"/>
    <dgm:cxn modelId="{5ECE9C18-080F-49F7-837E-03C92F6B64C1}" type="presParOf" srcId="{B2AC8E74-5301-4AAF-A170-AA1866B13632}" destId="{79C50376-1537-4263-ADAA-12DD286B106D}" srcOrd="3" destOrd="0" presId="urn:microsoft.com/office/officeart/2005/8/layout/hProcess11"/>
    <dgm:cxn modelId="{F054951D-4649-463A-A7B4-A73526FFF9D6}" type="presParOf" srcId="{B2AC8E74-5301-4AAF-A170-AA1866B13632}" destId="{D1B9C235-797E-48C0-B6D4-993FC2272593}" srcOrd="4" destOrd="0" presId="urn:microsoft.com/office/officeart/2005/8/layout/hProcess11"/>
    <dgm:cxn modelId="{070C66A9-B8DC-4A2C-A74F-DA8862A60F36}" type="presParOf" srcId="{D1B9C235-797E-48C0-B6D4-993FC2272593}" destId="{7DF18512-FC16-416E-B499-05F740FF7E47}" srcOrd="0" destOrd="0" presId="urn:microsoft.com/office/officeart/2005/8/layout/hProcess11"/>
    <dgm:cxn modelId="{5CAB9BB0-D5B0-464D-97B0-4D1190AB1979}" type="presParOf" srcId="{D1B9C235-797E-48C0-B6D4-993FC2272593}" destId="{23212BA7-0B03-4542-ABBB-ED27CB30715A}" srcOrd="1" destOrd="0" presId="urn:microsoft.com/office/officeart/2005/8/layout/hProcess11"/>
    <dgm:cxn modelId="{4927A962-8A42-4512-9F96-5878ECB6A2E4}" type="presParOf" srcId="{D1B9C235-797E-48C0-B6D4-993FC2272593}" destId="{9EF3D3C2-264C-48EF-8DD7-C7A14F4ECA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3767-B47B-40ED-9A3D-E4ED020CA237}">
      <dsp:nvSpPr>
        <dsp:cNvPr id="0" name=""/>
        <dsp:cNvSpPr/>
      </dsp:nvSpPr>
      <dsp:spPr>
        <a:xfrm>
          <a:off x="0" y="1275951"/>
          <a:ext cx="10515600" cy="1740535"/>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43F06E-E34E-4F45-B333-AB5C154B0D24}">
      <dsp:nvSpPr>
        <dsp:cNvPr id="0" name=""/>
        <dsp:cNvSpPr/>
      </dsp:nvSpPr>
      <dsp:spPr>
        <a:xfrm>
          <a:off x="4621"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fr-FR" sz="1900" b="1" kern="1200"/>
            <a:t>2025</a:t>
          </a:r>
        </a:p>
        <a:p>
          <a:pPr marL="0" lvl="0" indent="0" algn="ctr" defTabSz="844550">
            <a:lnSpc>
              <a:spcPct val="90000"/>
            </a:lnSpc>
            <a:spcBef>
              <a:spcPct val="0"/>
            </a:spcBef>
            <a:spcAft>
              <a:spcPct val="35000"/>
            </a:spcAft>
            <a:buNone/>
          </a:pPr>
          <a:r>
            <a:rPr lang="fr-FR" sz="1800" kern="1200"/>
            <a:t>Instruction préalable des dossiers, définition des services, publication du marché, négociation</a:t>
          </a:r>
        </a:p>
      </dsp:txBody>
      <dsp:txXfrm>
        <a:off x="4621" y="0"/>
        <a:ext cx="3049934" cy="1740535"/>
      </dsp:txXfrm>
    </dsp:sp>
    <dsp:sp modelId="{C5BE4B45-983D-4166-AAEC-D411573E5269}">
      <dsp:nvSpPr>
        <dsp:cNvPr id="0" name=""/>
        <dsp:cNvSpPr/>
      </dsp:nvSpPr>
      <dsp:spPr>
        <a:xfrm>
          <a:off x="1312021" y="1958102"/>
          <a:ext cx="435133" cy="435133"/>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386CF-297B-4732-900C-A14CD1F942A9}">
      <dsp:nvSpPr>
        <dsp:cNvPr id="0" name=""/>
        <dsp:cNvSpPr/>
      </dsp:nvSpPr>
      <dsp:spPr>
        <a:xfrm>
          <a:off x="3207052" y="2610802"/>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832" tIns="433832" rIns="433832" bIns="433832" numCol="1" spcCol="1270" anchor="t" anchorCtr="0">
          <a:noAutofit/>
        </a:bodyPr>
        <a:lstStyle/>
        <a:p>
          <a:pPr marL="0" lvl="0" indent="0" algn="ctr" defTabSz="2711450">
            <a:lnSpc>
              <a:spcPct val="90000"/>
            </a:lnSpc>
            <a:spcBef>
              <a:spcPct val="0"/>
            </a:spcBef>
            <a:spcAft>
              <a:spcPct val="35000"/>
            </a:spcAft>
            <a:buNone/>
          </a:pPr>
          <a:endParaRPr lang="fr-FR" sz="6100" kern="1200"/>
        </a:p>
      </dsp:txBody>
      <dsp:txXfrm>
        <a:off x="3207052" y="2610802"/>
        <a:ext cx="3049934" cy="1740535"/>
      </dsp:txXfrm>
    </dsp:sp>
    <dsp:sp modelId="{9283207B-0FE5-4F85-8240-DB52DE7BD7A5}">
      <dsp:nvSpPr>
        <dsp:cNvPr id="0" name=""/>
        <dsp:cNvSpPr/>
      </dsp:nvSpPr>
      <dsp:spPr>
        <a:xfrm>
          <a:off x="4514453" y="1958102"/>
          <a:ext cx="435133" cy="435133"/>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F18512-FC16-416E-B499-05F740FF7E47}">
      <dsp:nvSpPr>
        <dsp:cNvPr id="0" name=""/>
        <dsp:cNvSpPr/>
      </dsp:nvSpPr>
      <dsp:spPr>
        <a:xfrm>
          <a:off x="6409484" y="0"/>
          <a:ext cx="304993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fr-FR" sz="1900" b="1" kern="1200"/>
            <a:t>Fin 2027</a:t>
          </a:r>
        </a:p>
        <a:p>
          <a:pPr marL="0" lvl="0" indent="0" algn="ctr" defTabSz="844550">
            <a:lnSpc>
              <a:spcPct val="90000"/>
            </a:lnSpc>
            <a:spcBef>
              <a:spcPct val="0"/>
            </a:spcBef>
            <a:spcAft>
              <a:spcPct val="35000"/>
            </a:spcAft>
            <a:buNone/>
          </a:pPr>
          <a:r>
            <a:rPr lang="fr-FR" sz="1800" kern="1200"/>
            <a:t>Mise en production de la brique centrale du système, migration des données </a:t>
          </a:r>
          <a:r>
            <a:rPr lang="fr-FR" sz="1800" kern="1200" err="1"/>
            <a:t>Sudoc</a:t>
          </a:r>
          <a:r>
            <a:rPr lang="fr-FR" sz="1800" kern="1200"/>
            <a:t> et BACON</a:t>
          </a:r>
        </a:p>
      </dsp:txBody>
      <dsp:txXfrm>
        <a:off x="6409484" y="0"/>
        <a:ext cx="3049934" cy="1740535"/>
      </dsp:txXfrm>
    </dsp:sp>
    <dsp:sp modelId="{23212BA7-0B03-4542-ABBB-ED27CB30715A}">
      <dsp:nvSpPr>
        <dsp:cNvPr id="0" name=""/>
        <dsp:cNvSpPr/>
      </dsp:nvSpPr>
      <dsp:spPr>
        <a:xfrm>
          <a:off x="7716884" y="1958102"/>
          <a:ext cx="435133" cy="435133"/>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E9EAF-D34D-4B56-B873-C97298C0A819}" type="datetimeFigureOut">
              <a:rPr lang="fr-FR" smtClean="0"/>
              <a:t>05/06/2025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32B2C-94D1-4E5D-813C-B3E067BA23CD}" type="slidenum">
              <a:rPr lang="fr-FR" smtClean="0"/>
              <a:t>‹N°›</a:t>
            </a:fld>
            <a:endParaRPr lang="fr-FR"/>
          </a:p>
        </p:txBody>
      </p:sp>
    </p:spTree>
    <p:extLst>
      <p:ext uri="{BB962C8B-B14F-4D97-AF65-F5344CB8AC3E}">
        <p14:creationId xmlns:p14="http://schemas.microsoft.com/office/powerpoint/2010/main" val="245821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12B84-B251-42B7-9EAD-23E079016A6C}"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40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600" kern="120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0232B2C-94D1-4E5D-813C-B3E067BA23CD}" type="slidenum">
              <a:rPr lang="fr-FR" smtClean="0"/>
              <a:t>12</a:t>
            </a:fld>
            <a:endParaRPr lang="fr-FR"/>
          </a:p>
        </p:txBody>
      </p:sp>
    </p:spTree>
    <p:extLst>
      <p:ext uri="{BB962C8B-B14F-4D97-AF65-F5344CB8AC3E}">
        <p14:creationId xmlns:p14="http://schemas.microsoft.com/office/powerpoint/2010/main" val="213394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kern="1200">
              <a:solidFill>
                <a:schemeClr val="tx1"/>
              </a:solidFill>
              <a:latin typeface="+mn-lt"/>
              <a:ea typeface="+mn-lt"/>
              <a:cs typeface="+mn-lt"/>
            </a:endParaRPr>
          </a:p>
        </p:txBody>
      </p:sp>
      <p:sp>
        <p:nvSpPr>
          <p:cNvPr id="4" name="Espace réservé du numéro de diapositive 3"/>
          <p:cNvSpPr>
            <a:spLocks noGrp="1"/>
          </p:cNvSpPr>
          <p:nvPr>
            <p:ph type="sldNum" sz="quarter" idx="5"/>
          </p:nvPr>
        </p:nvSpPr>
        <p:spPr/>
        <p:txBody>
          <a:bodyPr/>
          <a:lstStyle/>
          <a:p>
            <a:fld id="{10232B2C-94D1-4E5D-813C-B3E067BA23CD}" type="slidenum">
              <a:rPr lang="fr-FR" smtClean="0"/>
              <a:t>13</a:t>
            </a:fld>
            <a:endParaRPr lang="fr-FR"/>
          </a:p>
        </p:txBody>
      </p:sp>
    </p:spTree>
    <p:extLst>
      <p:ext uri="{BB962C8B-B14F-4D97-AF65-F5344CB8AC3E}">
        <p14:creationId xmlns:p14="http://schemas.microsoft.com/office/powerpoint/2010/main" val="276723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3EA7E-008B-DB0A-33BC-F782D8F26F0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FD2A254-7094-DBD3-CA7C-8878C184A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DEB6527-7613-068E-0BF4-C83929D09559}"/>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BA273C0A-D1DC-884B-EF89-00FB5A4B96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73D1C9-261F-8427-950C-9E3B92575379}"/>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12496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309CC-0210-BA0F-060E-FF7ADE456A6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01AF65-50CC-DEE3-FCCF-5626671214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111AF1-36A2-8215-8C93-23E6DDB42478}"/>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DBF9837C-36FC-3902-55C3-D1FC9F0CE5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EDC2CB-F62B-0B32-F084-9BF405E6E450}"/>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329106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B2FE6A5-A867-98D6-9663-70DBCAFD3E3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2101598-55C4-31D3-C0C0-16CDE3591F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DD749A-4FAE-D89B-3EA5-71B1C3598E8B}"/>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356FE968-2336-9D9B-1456-775A3A37D6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F54BA7-FACD-07B3-E121-9DB9C713EFEF}"/>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82552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2301B-A743-E553-BCDB-4A673027BBD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76316AF-04A8-83DE-88DC-BCF00DA7475C}"/>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6A1064-DA62-D544-F414-B809FA816446}"/>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C604AD69-3746-6879-DFC5-88DA4F22B0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70FEA-3F35-559A-4A11-CB62423EAA4B}"/>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58649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10E2E-591E-D01D-5BCC-74EBDDB7D1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0C2308-F68D-3E09-C89A-EF622AD96A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50D356-52BA-91A1-A94B-136F23CE5461}"/>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EF8943B8-133D-E2E8-04BD-63655AD3E7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0472AB-A087-4C9E-3CF7-DD9F78F588F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306018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4A725-AA41-EC14-D398-66C0681B43AA}"/>
              </a:ext>
            </a:extLst>
          </p:cNvPr>
          <p:cNvSpPr>
            <a:spLocks noGrp="1"/>
          </p:cNvSpPr>
          <p:nvPr>
            <p:ph type="title"/>
          </p:nvPr>
        </p:nvSpPr>
        <p:spPr>
          <a:xfrm>
            <a:off x="831851" y="1709744"/>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F87879-DC83-B4D8-D355-625EFDE1CFF0}"/>
              </a:ext>
            </a:extLst>
          </p:cNvPr>
          <p:cNvSpPr>
            <a:spLocks noGrp="1"/>
          </p:cNvSpPr>
          <p:nvPr>
            <p:ph type="body" idx="1"/>
          </p:nvPr>
        </p:nvSpPr>
        <p:spPr>
          <a:xfrm>
            <a:off x="831851" y="4589469"/>
            <a:ext cx="10515600" cy="1500187"/>
          </a:xfrm>
        </p:spPr>
        <p:txBody>
          <a:bodyPr/>
          <a:lstStyle>
            <a:lvl1pPr marL="0" indent="0">
              <a:buNone/>
              <a:defRPr sz="2400">
                <a:solidFill>
                  <a:schemeClr val="tx1">
                    <a:tint val="82000"/>
                  </a:schemeClr>
                </a:solidFill>
              </a:defRPr>
            </a:lvl1pPr>
            <a:lvl2pPr marL="457178" indent="0">
              <a:buNone/>
              <a:defRPr sz="2000">
                <a:solidFill>
                  <a:schemeClr val="tx1">
                    <a:tint val="82000"/>
                  </a:schemeClr>
                </a:solidFill>
              </a:defRPr>
            </a:lvl2pPr>
            <a:lvl3pPr marL="914354" indent="0">
              <a:buNone/>
              <a:defRPr sz="1800">
                <a:solidFill>
                  <a:schemeClr val="tx1">
                    <a:tint val="82000"/>
                  </a:schemeClr>
                </a:solidFill>
              </a:defRPr>
            </a:lvl3pPr>
            <a:lvl4pPr marL="1371532" indent="0">
              <a:buNone/>
              <a:defRPr sz="1600">
                <a:solidFill>
                  <a:schemeClr val="tx1">
                    <a:tint val="82000"/>
                  </a:schemeClr>
                </a:solidFill>
              </a:defRPr>
            </a:lvl4pPr>
            <a:lvl5pPr marL="1828709" indent="0">
              <a:buNone/>
              <a:defRPr sz="1600">
                <a:solidFill>
                  <a:schemeClr val="tx1">
                    <a:tint val="82000"/>
                  </a:schemeClr>
                </a:solidFill>
              </a:defRPr>
            </a:lvl5pPr>
            <a:lvl6pPr marL="2285886" indent="0">
              <a:buNone/>
              <a:defRPr sz="1600">
                <a:solidFill>
                  <a:schemeClr val="tx1">
                    <a:tint val="82000"/>
                  </a:schemeClr>
                </a:solidFill>
              </a:defRPr>
            </a:lvl6pPr>
            <a:lvl7pPr marL="2743062" indent="0">
              <a:buNone/>
              <a:defRPr sz="1600">
                <a:solidFill>
                  <a:schemeClr val="tx1">
                    <a:tint val="82000"/>
                  </a:schemeClr>
                </a:solidFill>
              </a:defRPr>
            </a:lvl7pPr>
            <a:lvl8pPr marL="3200240" indent="0">
              <a:buNone/>
              <a:defRPr sz="1600">
                <a:solidFill>
                  <a:schemeClr val="tx1">
                    <a:tint val="82000"/>
                  </a:schemeClr>
                </a:solidFill>
              </a:defRPr>
            </a:lvl8pPr>
            <a:lvl9pPr marL="3657418"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AD9EDB-11EF-A339-1CE5-4E49134483AE}"/>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F4DBF61A-7C7F-E424-AD92-F5C2952A99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E71B8C-D8A2-0C19-081B-6F27F113128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401786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767ED-1BDC-90A1-BCAC-2F7CD409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01BAEE-5D3E-9EB4-5284-4E61D7CC59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1AA0A4-A2D8-8465-EE1B-1D6A6AD5D82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513E57-92DF-217E-D7BB-E9C8C070F3BB}"/>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87B832E7-9B1C-FF60-054F-4F37BD525C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F3073D-FAF0-A0DF-CB68-1D065D159DC1}"/>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35737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C1C5B-77BC-9156-2DD3-71C89A1D54D0}"/>
              </a:ext>
            </a:extLst>
          </p:cNvPr>
          <p:cNvSpPr>
            <a:spLocks noGrp="1"/>
          </p:cNvSpPr>
          <p:nvPr>
            <p:ph type="title"/>
          </p:nvPr>
        </p:nvSpPr>
        <p:spPr>
          <a:xfrm>
            <a:off x="839788" y="365129"/>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2F0F215-308D-E2AB-749A-B83AE79AADFF}"/>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E4A35C-C72F-F064-0879-0CF59A828E85}"/>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A23623-7312-EC8C-B69E-F443B645E72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C4EC3E-4D65-EE94-AE15-89EE33D857D0}"/>
              </a:ext>
            </a:extLst>
          </p:cNvPr>
          <p:cNvSpPr>
            <a:spLocks noGrp="1"/>
          </p:cNvSpPr>
          <p:nvPr>
            <p:ph sz="quarter" idx="4"/>
          </p:nvPr>
        </p:nvSpPr>
        <p:spPr>
          <a:xfrm>
            <a:off x="6172203"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C4A8DF-5DA2-6914-FE31-C013DE147590}"/>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8" name="Espace réservé du pied de page 7">
            <a:extLst>
              <a:ext uri="{FF2B5EF4-FFF2-40B4-BE49-F238E27FC236}">
                <a16:creationId xmlns:a16="http://schemas.microsoft.com/office/drawing/2014/main" id="{433C597B-FC1B-2C56-B62B-DEE3E601A6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E46AC93-7916-0AE6-3DE3-C98C56C4636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60925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36783-B8DD-692E-8E33-678DCBF72A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E3C450-A90D-127D-01CB-CF74FC2FE057}"/>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4" name="Espace réservé du pied de page 3">
            <a:extLst>
              <a:ext uri="{FF2B5EF4-FFF2-40B4-BE49-F238E27FC236}">
                <a16:creationId xmlns:a16="http://schemas.microsoft.com/office/drawing/2014/main" id="{E96B2539-8C3B-1BF3-51BA-66BF2A0BED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E81657D-D6F4-454B-6592-03B31F54716B}"/>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780793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26FC76-B591-5346-14F3-3458C8A00CD2}"/>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3" name="Espace réservé du pied de page 2">
            <a:extLst>
              <a:ext uri="{FF2B5EF4-FFF2-40B4-BE49-F238E27FC236}">
                <a16:creationId xmlns:a16="http://schemas.microsoft.com/office/drawing/2014/main" id="{9D4F7F85-1BFA-9F50-8079-321B264D7D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3E55AA-B057-F03F-D745-16F48E5C5CA9}"/>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41868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F83A6-E5EF-2719-F65B-42090569FD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6A0CFC1-9B2D-3F53-4953-E7AC32F17815}"/>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852234-11D9-2E7F-06EC-82B444E933C8}"/>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489D55-A56A-41F6-641F-19F3E99D3A7C}"/>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ED7BC69E-3E60-AB72-BDD9-99036D0DD9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CFE20D-109E-A5BE-2AD6-2C8FC42F86E7}"/>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76014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79345-BB6C-4A1B-894E-92FF1DDCD7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34F9FB-5368-1ECA-1625-F1B6DC3DFA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2B1B14-4E3D-CCFC-60B0-20710D8C2AC2}"/>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80DE0FBB-A367-726C-763A-1A9CC44912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2ED7B2-4BD5-D36A-828B-786D3D23EA12}"/>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46837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42FA5-9DC8-5A51-89C2-0631121F46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78093A-2062-CF1B-49A5-AA97816B53AF}"/>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fr-FR"/>
          </a:p>
        </p:txBody>
      </p:sp>
      <p:sp>
        <p:nvSpPr>
          <p:cNvPr id="4" name="Espace réservé du texte 3">
            <a:extLst>
              <a:ext uri="{FF2B5EF4-FFF2-40B4-BE49-F238E27FC236}">
                <a16:creationId xmlns:a16="http://schemas.microsoft.com/office/drawing/2014/main" id="{73ECA994-5DBA-A4C0-5F92-DFCA40AE255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4BF1B1-82DA-06DA-C584-1DFFA3F55791}"/>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4797ADEC-7971-D58A-465B-786C74C587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35B86B-9BDD-41D1-511F-4AFFC0EDE711}"/>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85229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E141A-A855-E85C-08E9-AEAC87BEC32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5AC9D0-5442-1A54-2E2D-FCE827546E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082DF7-7F09-E8AA-6BB9-D4D24F431192}"/>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155B7F23-96AA-55CF-8D06-30FAB8802E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7D39DC-F359-C70A-2ACD-FE6B552CFA8A}"/>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79920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14873A-2AD6-800D-E505-B577D9CE5777}"/>
              </a:ext>
            </a:extLst>
          </p:cNvPr>
          <p:cNvSpPr>
            <a:spLocks noGrp="1"/>
          </p:cNvSpPr>
          <p:nvPr>
            <p:ph type="title" orient="vert"/>
          </p:nvPr>
        </p:nvSpPr>
        <p:spPr>
          <a:xfrm>
            <a:off x="8724902"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756558-449B-5993-AE33-BFD45A50414B}"/>
              </a:ext>
            </a:extLst>
          </p:cNvPr>
          <p:cNvSpPr>
            <a:spLocks noGrp="1"/>
          </p:cNvSpPr>
          <p:nvPr>
            <p:ph type="body" orient="vert" idx="1"/>
          </p:nvPr>
        </p:nvSpPr>
        <p:spPr>
          <a:xfrm>
            <a:off x="838203"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150D83-24E4-81F0-58C1-3B7CF690752E}"/>
              </a:ext>
            </a:extLst>
          </p:cNvPr>
          <p:cNvSpPr>
            <a:spLocks noGrp="1"/>
          </p:cNvSpPr>
          <p:nvPr>
            <p:ph type="dt" sz="half" idx="10"/>
          </p:nvPr>
        </p:nvSpPr>
        <p:spPr/>
        <p:txBody>
          <a:bodyPr/>
          <a:lstStyle/>
          <a:p>
            <a:fld id="{3B53B2A5-EE73-4CDB-87D0-C6EECB54E5E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27B56FDF-9F82-C7FE-2132-1791F0B37E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867351-B004-2657-611D-EA9B51F70600}"/>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94855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C1761-8C34-0981-E162-DFB85B4637F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81F39B0-DFAD-E51E-CBC3-AA7F8E215A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F29937-E766-4876-67F4-AF9D39A06993}"/>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55711440-B219-1DDE-B260-ED7364E86B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8A102C-C35D-1FA5-2886-CC67E8EBA214}"/>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345651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3F4F4-E81F-3B15-E312-03A0BCDC9F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81417B-56ED-C302-939C-5A66B657435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2FF29C-DD9D-5A7B-C4D5-15AF3A73BA8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15C3DBF-71B1-AA92-38B9-65D024FF651C}"/>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94D0C348-1430-F4C7-166A-7727FF7312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D7530D-A118-2309-C50F-9A0E8F0BA5B9}"/>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34534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10F2B-4889-83E6-F71B-2FD42DDDE35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18ED689-914B-3665-4BD0-99B974A99B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F1D73D-D8EC-A449-172D-C8297005FB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99000CF-618F-ED57-940A-3DBD32289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59D352-4E5F-FE5A-FD9E-AB477FD712C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58D3083-342A-89FE-6DDF-E5AB284077F1}"/>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8" name="Espace réservé du pied de page 7">
            <a:extLst>
              <a:ext uri="{FF2B5EF4-FFF2-40B4-BE49-F238E27FC236}">
                <a16:creationId xmlns:a16="http://schemas.microsoft.com/office/drawing/2014/main" id="{60581F27-AE9C-77FF-A474-504A9DEB73D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2C8D4A4-AC16-D0E7-A686-1D7948683D11}"/>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98450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4313E-6AEB-D034-784F-35FDFCD9EC1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87300D4-18CD-A033-B526-E509C733FF59}"/>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4" name="Espace réservé du pied de page 3">
            <a:extLst>
              <a:ext uri="{FF2B5EF4-FFF2-40B4-BE49-F238E27FC236}">
                <a16:creationId xmlns:a16="http://schemas.microsoft.com/office/drawing/2014/main" id="{4B3FF757-96EC-DF2F-6184-0BBBF5F792C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3C3B9A2-329B-54B0-E4B2-345D80651DA6}"/>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416755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9D1498-F67F-E1CE-E0E0-57DA354AD5A1}"/>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3" name="Espace réservé du pied de page 2">
            <a:extLst>
              <a:ext uri="{FF2B5EF4-FFF2-40B4-BE49-F238E27FC236}">
                <a16:creationId xmlns:a16="http://schemas.microsoft.com/office/drawing/2014/main" id="{E9888E03-1521-6BB4-312B-1B28AE446D9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AC9B965-988C-1D16-CA20-82D24457E45B}"/>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254634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E67E9-9364-0678-1132-0E457FDD19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2C479B7-7735-E929-363C-A5F454914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CEA7CA2-58BD-C713-F8F8-347F7CA80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C158F7-51F1-2E70-5F29-71D6BACB8E96}"/>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69A67261-8FEE-5B6D-A380-1044ABB928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5DFD30-D910-8625-4B86-F0B0D0150AEC}"/>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73426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F4C55-FF92-D2DB-6F2F-8FE762A7C3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9CFB40-F8A7-16B3-4209-4134179CA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A3BE8C-99B0-E57C-9D5B-B67C425B7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7685C10-7EC3-DAFE-2E9E-2AD86811A8A1}"/>
              </a:ext>
            </a:extLst>
          </p:cNvPr>
          <p:cNvSpPr>
            <a:spLocks noGrp="1"/>
          </p:cNvSpPr>
          <p:nvPr>
            <p:ph type="dt" sz="half" idx="10"/>
          </p:nvPr>
        </p:nvSpPr>
        <p:spPr/>
        <p:txBody>
          <a:bodyPr/>
          <a:lstStyle/>
          <a:p>
            <a:fld id="{53F1142D-6A38-4731-A2BB-0A8DF4F4A508}"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B69B91BD-C22D-72CB-D541-45933FB709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31AF66-20AC-9799-7C79-06CB7D6AA38E}"/>
              </a:ext>
            </a:extLst>
          </p:cNvPr>
          <p:cNvSpPr>
            <a:spLocks noGrp="1"/>
          </p:cNvSpPr>
          <p:nvPr>
            <p:ph type="sldNum" sz="quarter" idx="12"/>
          </p:nvPr>
        </p:nvSpPr>
        <p:spPr/>
        <p:txBody>
          <a:bodyPr/>
          <a:lstStyle/>
          <a:p>
            <a:fld id="{D156E22B-A754-4731-A942-DECA88D77C48}" type="slidenum">
              <a:rPr lang="fr-FR" smtClean="0"/>
              <a:t>‹N°›</a:t>
            </a:fld>
            <a:endParaRPr lang="fr-FR"/>
          </a:p>
        </p:txBody>
      </p:sp>
    </p:spTree>
    <p:extLst>
      <p:ext uri="{BB962C8B-B14F-4D97-AF65-F5344CB8AC3E}">
        <p14:creationId xmlns:p14="http://schemas.microsoft.com/office/powerpoint/2010/main" val="353223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4DB831-D06F-6D35-76D7-C87ED12CD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6381BD-356F-E9A5-FDE1-665DC7B7C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6B3EB-F31E-8CAD-9A5D-188197689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F1142D-6A38-4731-A2BB-0A8DF4F4A50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A3CD6223-3F6E-9F65-5CF1-19FC427A86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A7C781-642D-47D7-5088-F1FFCA00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56E22B-A754-4731-A942-DECA88D77C48}" type="slidenum">
              <a:rPr lang="fr-FR" smtClean="0"/>
              <a:t>‹N°›</a:t>
            </a:fld>
            <a:endParaRPr lang="fr-FR"/>
          </a:p>
        </p:txBody>
      </p:sp>
    </p:spTree>
    <p:extLst>
      <p:ext uri="{BB962C8B-B14F-4D97-AF65-F5344CB8AC3E}">
        <p14:creationId xmlns:p14="http://schemas.microsoft.com/office/powerpoint/2010/main" val="390620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4C7911-433B-CC01-B722-1B73134C32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1395DF-3B92-E6CC-D6CF-54809F85B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674D9F-C38F-6F0E-D0DC-A85DF3CF20E7}"/>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53B2A5-EE73-4CDB-87D0-C6EECB54E5E8}"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21407E55-1B4B-0B37-062B-D1B36451363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E01A07F-8A84-5DC7-AEFB-6D4D66818B09}"/>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659DDB-A979-4252-B2FE-F6244C6D4913}" type="slidenum">
              <a:rPr lang="fr-FR" smtClean="0"/>
              <a:t>‹N°›</a:t>
            </a:fld>
            <a:endParaRPr lang="fr-FR"/>
          </a:p>
        </p:txBody>
      </p:sp>
    </p:spTree>
    <p:extLst>
      <p:ext uri="{BB962C8B-B14F-4D97-AF65-F5344CB8AC3E}">
        <p14:creationId xmlns:p14="http://schemas.microsoft.com/office/powerpoint/2010/main" val="1227476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6A347D5-4143-C170-EC50-F959A900005C}"/>
              </a:ext>
            </a:extLst>
          </p:cNvPr>
          <p:cNvSpPr txBox="1"/>
          <p:nvPr/>
        </p:nvSpPr>
        <p:spPr>
          <a:xfrm>
            <a:off x="1523999" y="2434476"/>
            <a:ext cx="4330458" cy="3779044"/>
          </a:xfrm>
          <a:prstGeom prst="roundRect">
            <a:avLst>
              <a:gd name="adj" fmla="val 11158"/>
            </a:avLst>
          </a:prstGeom>
          <a:solidFill>
            <a:schemeClr val="bg1">
              <a:alpha val="60000"/>
            </a:schemeClr>
          </a:solid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52C61"/>
                </a:solidFill>
                <a:effectLst/>
                <a:uLnTx/>
                <a:uFillTx/>
                <a:latin typeface="Arial" panose="020B0604020202020204" pitchFamily="34" charset="0"/>
                <a:ea typeface="+mn-ea"/>
                <a:cs typeface="Arial" panose="020B0604020202020204" pitchFamily="34" charset="0"/>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ptos" panose="02110004020202020204"/>
                <a:ea typeface="+mn-lt"/>
                <a:cs typeface="+mn-lt"/>
              </a:rPr>
              <a:t>Ce </a:t>
            </a:r>
            <a:r>
              <a:rPr kumimoji="0" lang="fr-FR" sz="1400" b="0" i="0" u="none" strike="noStrike" kern="1200" cap="none" spc="0" normalizeH="0" baseline="0" noProof="0" err="1">
                <a:ln>
                  <a:noFill/>
                </a:ln>
                <a:solidFill>
                  <a:prstClr val="black"/>
                </a:solidFill>
                <a:effectLst/>
                <a:uLnTx/>
                <a:uFillTx/>
                <a:latin typeface="Aptos" panose="02110004020202020204"/>
                <a:ea typeface="+mn-lt"/>
                <a:cs typeface="+mn-lt"/>
              </a:rPr>
              <a:t>J.e</a:t>
            </a:r>
            <a:r>
              <a:rPr kumimoji="0" lang="fr-FR" sz="1400" b="0" i="0" u="none" strike="noStrike" kern="1200" cap="none" spc="0" normalizeH="0" baseline="0" noProof="0">
                <a:ln>
                  <a:noFill/>
                </a:ln>
                <a:solidFill>
                  <a:prstClr val="black"/>
                </a:solidFill>
                <a:effectLst/>
                <a:uLnTx/>
                <a:uFillTx/>
                <a:latin typeface="Aptos" panose="02110004020202020204"/>
                <a:ea typeface="+mn-lt"/>
                <a:cs typeface="+mn-lt"/>
              </a:rPr>
              <a:t>-cours présente l’état d’avancement du projet de changement du socle technique du </a:t>
            </a:r>
            <a:r>
              <a:rPr kumimoji="0" lang="fr-FR" sz="1400" b="0" i="0" u="none" strike="noStrike" kern="1200" cap="none" spc="0" normalizeH="0" baseline="0" noProof="0" err="1">
                <a:ln>
                  <a:noFill/>
                </a:ln>
                <a:solidFill>
                  <a:prstClr val="black"/>
                </a:solidFill>
                <a:effectLst/>
                <a:uLnTx/>
                <a:uFillTx/>
                <a:latin typeface="Aptos" panose="02110004020202020204"/>
                <a:ea typeface="+mn-lt"/>
                <a:cs typeface="+mn-lt"/>
              </a:rPr>
              <a:t>Sudoc</a:t>
            </a:r>
            <a:r>
              <a:rPr kumimoji="0" lang="fr-FR" sz="1400" b="0" i="0" u="none" strike="noStrike" kern="1200" cap="none" spc="0" normalizeH="0" baseline="0" noProof="0">
                <a:ln>
                  <a:noFill/>
                </a:ln>
                <a:solidFill>
                  <a:prstClr val="black"/>
                </a:solidFill>
                <a:effectLst/>
                <a:uLnTx/>
                <a:uFillTx/>
                <a:latin typeface="Aptos" panose="02110004020202020204"/>
                <a:ea typeface="+mn-lt"/>
                <a:cs typeface="+mn-lt"/>
              </a:rPr>
              <a:t>, impliquant également des applications connexes développées par l’</a:t>
            </a:r>
            <a:r>
              <a:rPr kumimoji="0" lang="fr-FR" sz="1400" b="0" i="0" u="none" strike="noStrike" kern="1200" cap="none" spc="0" normalizeH="0" baseline="0" noProof="0" err="1">
                <a:ln>
                  <a:noFill/>
                </a:ln>
                <a:solidFill>
                  <a:prstClr val="black"/>
                </a:solidFill>
                <a:effectLst/>
                <a:uLnTx/>
                <a:uFillTx/>
                <a:latin typeface="Aptos" panose="02110004020202020204"/>
                <a:ea typeface="+mn-lt"/>
                <a:cs typeface="+mn-lt"/>
              </a:rPr>
              <a:t>Abes</a:t>
            </a:r>
            <a:r>
              <a:rPr lang="fr-FR" sz="1400">
                <a:solidFill>
                  <a:prstClr val="black"/>
                </a:solidFill>
                <a:latin typeface="Aptos" panose="02110004020202020204"/>
                <a:ea typeface="+mn-lt"/>
                <a:cs typeface="+mn-lt"/>
              </a:rPr>
              <a:t> (la base de connaissance nationale BACON, </a:t>
            </a:r>
            <a:r>
              <a:rPr lang="fr-FR" sz="1400" err="1">
                <a:solidFill>
                  <a:prstClr val="black"/>
                </a:solidFill>
                <a:latin typeface="Aptos" panose="02110004020202020204"/>
                <a:ea typeface="+mn-lt"/>
                <a:cs typeface="+mn-lt"/>
              </a:rPr>
              <a:t>Colodus</a:t>
            </a:r>
            <a:r>
              <a:rPr lang="fr-FR" sz="1400">
                <a:solidFill>
                  <a:prstClr val="black"/>
                </a:solidFill>
                <a:latin typeface="Aptos" panose="02110004020202020204"/>
                <a:ea typeface="+mn-lt"/>
                <a:cs typeface="+mn-lt"/>
              </a:rPr>
              <a:t>, </a:t>
            </a:r>
            <a:r>
              <a:rPr lang="fr-FR" sz="1400" err="1">
                <a:solidFill>
                  <a:prstClr val="black"/>
                </a:solidFill>
                <a:latin typeface="Aptos" panose="02110004020202020204"/>
                <a:ea typeface="+mn-lt"/>
                <a:cs typeface="+mn-lt"/>
              </a:rPr>
              <a:t>IdRef</a:t>
            </a:r>
            <a:r>
              <a:rPr lang="fr-FR" sz="1400">
                <a:solidFill>
                  <a:prstClr val="black"/>
                </a:solidFill>
                <a:latin typeface="Aptos" panose="02110004020202020204"/>
                <a:ea typeface="+mn-lt"/>
                <a:cs typeface="+mn-lt"/>
              </a:rPr>
              <a:t>, ITEM,…).</a:t>
            </a:r>
            <a:br>
              <a:rPr lang="fr-FR" sz="1400">
                <a:solidFill>
                  <a:prstClr val="black"/>
                </a:solidFill>
                <a:latin typeface="Aptos" panose="02110004020202020204"/>
                <a:ea typeface="+mn-lt"/>
                <a:cs typeface="+mn-lt"/>
              </a:rPr>
            </a:br>
            <a:r>
              <a:rPr lang="fr-FR" sz="1400">
                <a:solidFill>
                  <a:prstClr val="black"/>
                </a:solidFill>
                <a:latin typeface="Aptos" panose="02110004020202020204"/>
                <a:ea typeface="+mn-lt"/>
                <a:cs typeface="+mn-lt"/>
              </a:rPr>
              <a:t>Après une présentation du contexte dans lequel le projet s’inscrit, des focus sont proposés sur la situation à l’international, le périmètre du projet, l’analyse des besoins exprimés par les membres du réseau, le calendrier prévisionnel et les impacts du changement de système sur les membres des réseaux </a:t>
            </a:r>
            <a:r>
              <a:rPr lang="fr-FR" sz="1400" err="1">
                <a:solidFill>
                  <a:prstClr val="black"/>
                </a:solidFill>
                <a:latin typeface="Aptos" panose="02110004020202020204"/>
                <a:ea typeface="+mn-lt"/>
                <a:cs typeface="+mn-lt"/>
              </a:rPr>
              <a:t>Abes</a:t>
            </a:r>
            <a:r>
              <a:rPr lang="fr-FR" sz="1400">
                <a:solidFill>
                  <a:prstClr val="black"/>
                </a:solidFill>
                <a:latin typeface="Aptos" panose="02110004020202020204"/>
                <a:ea typeface="+mn-lt"/>
                <a:cs typeface="+mn-lt"/>
              </a:rPr>
              <a:t>. </a:t>
            </a:r>
            <a:endParaRPr kumimoji="0" lang="fr-FR" sz="14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a:ea typeface="+mn-ea"/>
              <a:cs typeface="Arial"/>
            </a:endParaRPr>
          </a:p>
        </p:txBody>
      </p:sp>
      <p:sp>
        <p:nvSpPr>
          <p:cNvPr id="13" name="Titre 1">
            <a:extLst>
              <a:ext uri="{FF2B5EF4-FFF2-40B4-BE49-F238E27FC236}">
                <a16:creationId xmlns:a16="http://schemas.microsoft.com/office/drawing/2014/main" id="{B4D4E6EA-05A7-E7D4-1C21-3FC481A1E06D}"/>
              </a:ext>
            </a:extLst>
          </p:cNvPr>
          <p:cNvSpPr txBox="1">
            <a:spLocks/>
          </p:cNvSpPr>
          <p:nvPr/>
        </p:nvSpPr>
        <p:spPr>
          <a:xfrm>
            <a:off x="1519405" y="1024418"/>
            <a:ext cx="9144000" cy="1261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400" b="1" i="0" u="none" strike="noStrike" kern="1200" cap="none" spc="0" normalizeH="0" baseline="0" noProof="0">
                <a:ln>
                  <a:noFill/>
                </a:ln>
                <a:solidFill>
                  <a:srgbClr val="CF491B"/>
                </a:solidFill>
                <a:effectLst/>
                <a:uLnTx/>
                <a:uFillTx/>
                <a:latin typeface="Arial"/>
                <a:ea typeface="+mj-lt"/>
                <a:cs typeface="+mj-lt"/>
              </a:rPr>
              <a:t>Le futur du </a:t>
            </a:r>
            <a:r>
              <a:rPr kumimoji="0" lang="fr-FR" sz="3400" b="1" i="0" u="none" strike="noStrike" kern="1200" cap="none" spc="0" normalizeH="0" baseline="0" noProof="0" err="1">
                <a:ln>
                  <a:noFill/>
                </a:ln>
                <a:solidFill>
                  <a:srgbClr val="CF491B"/>
                </a:solidFill>
                <a:effectLst/>
                <a:uLnTx/>
                <a:uFillTx/>
                <a:latin typeface="Arial"/>
                <a:ea typeface="+mj-lt"/>
                <a:cs typeface="+mj-lt"/>
              </a:rPr>
              <a:t>Sudoc</a:t>
            </a:r>
            <a:r>
              <a:rPr kumimoji="0" lang="fr-FR" sz="3400" b="1" i="0" u="none" strike="noStrike" kern="1200" cap="none" spc="0" normalizeH="0" baseline="0" noProof="0">
                <a:ln>
                  <a:noFill/>
                </a:ln>
                <a:solidFill>
                  <a:srgbClr val="CF491B"/>
                </a:solidFill>
                <a:effectLst/>
                <a:uLnTx/>
                <a:uFillTx/>
                <a:latin typeface="Arial"/>
                <a:ea typeface="+mj-lt"/>
                <a:cs typeface="+mj-lt"/>
              </a:rPr>
              <a:t> : point d’information sur le projet du nouveau système de gestion</a:t>
            </a:r>
            <a:endParaRPr kumimoji="0" lang="en-US" sz="3400" b="1" i="0" u="none" strike="noStrike" kern="1200" cap="none" spc="0" normalizeH="0" baseline="0" noProof="0">
              <a:ln>
                <a:noFill/>
              </a:ln>
              <a:solidFill>
                <a:srgbClr val="CF491B"/>
              </a:solidFill>
              <a:effectLst/>
              <a:uLnTx/>
              <a:uFillTx/>
              <a:latin typeface="Arial"/>
              <a:ea typeface="+mj-ea"/>
              <a:cs typeface="Arial"/>
            </a:endParaRPr>
          </a:p>
        </p:txBody>
      </p:sp>
      <p:sp>
        <p:nvSpPr>
          <p:cNvPr id="16" name="ZoneTexte 15">
            <a:extLst>
              <a:ext uri="{FF2B5EF4-FFF2-40B4-BE49-F238E27FC236}">
                <a16:creationId xmlns:a16="http://schemas.microsoft.com/office/drawing/2014/main" id="{CE8C7D37-E74F-4AA6-B55C-BB4ADD158666}"/>
              </a:ext>
            </a:extLst>
          </p:cNvPr>
          <p:cNvSpPr txBox="1"/>
          <p:nvPr/>
        </p:nvSpPr>
        <p:spPr>
          <a:xfrm>
            <a:off x="6324604" y="2513892"/>
            <a:ext cx="3876675" cy="1123712"/>
          </a:xfrm>
          <a:prstGeom prst="roundRect">
            <a:avLst/>
          </a:prstGeom>
          <a:solidFill>
            <a:schemeClr val="bg1">
              <a:alpha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52C61"/>
                </a:solidFill>
                <a:effectLst/>
                <a:uLnTx/>
                <a:uFillTx/>
                <a:latin typeface="Arial" panose="020B0604020202020204" pitchFamily="34" charset="0"/>
                <a:ea typeface="+mn-ea"/>
                <a:cs typeface="Arial" panose="020B0604020202020204" pitchFamily="34" charset="0"/>
              </a:rPr>
              <a:t>Public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prstClr val="black"/>
                </a:solidFill>
                <a:effectLst/>
                <a:uLnTx/>
                <a:uFillTx/>
                <a:latin typeface="Aptos" panose="02110004020202020204"/>
                <a:ea typeface="+mn-lt"/>
                <a:cs typeface="+mn-lt"/>
              </a:rPr>
              <a:t> Tous utilisateurs des applications et services en lien avec le </a:t>
            </a:r>
            <a:r>
              <a:rPr kumimoji="0" lang="fr-FR" sz="1400" b="0" i="0" u="none" strike="noStrike" kern="1200" cap="none" spc="0" normalizeH="0" baseline="0" noProof="0" err="1">
                <a:ln>
                  <a:noFill/>
                </a:ln>
                <a:solidFill>
                  <a:prstClr val="black"/>
                </a:solidFill>
                <a:effectLst/>
                <a:uLnTx/>
                <a:uFillTx/>
                <a:latin typeface="Aptos" panose="02110004020202020204"/>
                <a:ea typeface="+mn-lt"/>
                <a:cs typeface="+mn-lt"/>
              </a:rPr>
              <a:t>Sudoc</a:t>
            </a:r>
            <a:endParaRPr kumimoji="0" lang="fr-FR" sz="2000" b="0" i="0" u="none" strike="noStrike" kern="1200" cap="none" spc="0" normalizeH="0" baseline="0" noProof="0">
              <a:ln>
                <a:noFill/>
              </a:ln>
              <a:solidFill>
                <a:prstClr val="black"/>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prstClr val="black"/>
                </a:solidFill>
                <a:effectLst/>
                <a:uLnTx/>
                <a:uFillTx/>
                <a:latin typeface="Aptos" panose="02110004020202020204"/>
                <a:ea typeface="+mn-lt"/>
                <a:cs typeface="+mn-lt"/>
              </a:rPr>
              <a:t> Tous utilisateurs des applications de l’</a:t>
            </a:r>
            <a:r>
              <a:rPr kumimoji="0" lang="fr-FR" sz="1400" b="0" i="0" u="none" strike="noStrike" kern="1200" cap="none" spc="0" normalizeH="0" baseline="0" noProof="0" err="1">
                <a:ln>
                  <a:noFill/>
                </a:ln>
                <a:solidFill>
                  <a:prstClr val="black"/>
                </a:solidFill>
                <a:effectLst/>
                <a:uLnTx/>
                <a:uFillTx/>
                <a:latin typeface="Aptos" panose="02110004020202020204"/>
                <a:ea typeface="+mn-lt"/>
                <a:cs typeface="+mn-lt"/>
              </a:rPr>
              <a:t>Abes</a:t>
            </a:r>
            <a:endParaRPr kumimoji="0" lang="fr-FR" sz="20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ZoneTexte 19">
            <a:extLst>
              <a:ext uri="{FF2B5EF4-FFF2-40B4-BE49-F238E27FC236}">
                <a16:creationId xmlns:a16="http://schemas.microsoft.com/office/drawing/2014/main" id="{092AE6EA-07F4-BF8E-D2E3-423A6C8E4463}"/>
              </a:ext>
            </a:extLst>
          </p:cNvPr>
          <p:cNvSpPr txBox="1"/>
          <p:nvPr/>
        </p:nvSpPr>
        <p:spPr>
          <a:xfrm>
            <a:off x="6324603" y="3977917"/>
            <a:ext cx="3876675" cy="885349"/>
          </a:xfrm>
          <a:prstGeom prst="roundRect">
            <a:avLst/>
          </a:prstGeom>
          <a:solidFill>
            <a:schemeClr val="bg1">
              <a:alpha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252C61"/>
                </a:solidFill>
                <a:effectLst/>
                <a:uLnTx/>
                <a:uFillTx/>
                <a:latin typeface="Arial"/>
                <a:ea typeface="+mn-ea"/>
                <a:cs typeface="Arial"/>
              </a:rPr>
              <a:t>Intervenants</a:t>
            </a:r>
            <a:endParaRPr kumimoji="0" lang="fr-FR" sz="1800" b="1" i="0" u="none" strike="noStrike" kern="1200" cap="none" spc="0" normalizeH="0" baseline="0" noProof="0">
              <a:ln>
                <a:noFill/>
              </a:ln>
              <a:solidFill>
                <a:srgbClr val="252C6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ptos" panose="020B0004020202020204" pitchFamily="34" charset="0"/>
                <a:cs typeface="Arial"/>
              </a:rPr>
              <a:t>Jean-Marie </a:t>
            </a:r>
            <a:r>
              <a:rPr kumimoji="0" lang="fr-FR" sz="1400" b="0" i="0" u="none" strike="noStrike" kern="1200" cap="none" spc="0" normalizeH="0" baseline="0" noProof="0" err="1">
                <a:ln>
                  <a:noFill/>
                </a:ln>
                <a:solidFill>
                  <a:prstClr val="black"/>
                </a:solidFill>
                <a:effectLst/>
                <a:uLnTx/>
                <a:uFillTx/>
                <a:latin typeface="Aptos" panose="020B0004020202020204" pitchFamily="34" charset="0"/>
                <a:cs typeface="Arial"/>
              </a:rPr>
              <a:t>Feurtet</a:t>
            </a:r>
            <a:r>
              <a:rPr kumimoji="0" lang="fr-FR" sz="1400" b="0" i="0" u="none" strike="noStrike" kern="1200" cap="none" spc="0" normalizeH="0" baseline="0" noProof="0">
                <a:ln>
                  <a:noFill/>
                </a:ln>
                <a:solidFill>
                  <a:prstClr val="black"/>
                </a:solidFill>
                <a:effectLst/>
                <a:uLnTx/>
                <a:uFillTx/>
                <a:latin typeface="Aptos" panose="020B0004020202020204" pitchFamily="34" charset="0"/>
                <a:cs typeface="Arial"/>
              </a:rPr>
              <a:t>, Thomas Fresneau,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ptos" panose="020B0004020202020204" pitchFamily="34" charset="0"/>
                <a:cs typeface="Arial"/>
              </a:rPr>
              <a:t>Raluca Pierrot</a:t>
            </a:r>
          </a:p>
        </p:txBody>
      </p:sp>
      <p:pic>
        <p:nvPicPr>
          <p:cNvPr id="5" name="Graphique 4">
            <a:extLst>
              <a:ext uri="{FF2B5EF4-FFF2-40B4-BE49-F238E27FC236}">
                <a16:creationId xmlns:a16="http://schemas.microsoft.com/office/drawing/2014/main" id="{79995EE3-58E7-6FC0-0ED7-EDC95F7497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7818" y="3259696"/>
            <a:ext cx="540000" cy="540000"/>
          </a:xfrm>
          <a:prstGeom prst="rect">
            <a:avLst/>
          </a:prstGeom>
        </p:spPr>
      </p:pic>
      <p:pic>
        <p:nvPicPr>
          <p:cNvPr id="10" name="Graphique 9">
            <a:extLst>
              <a:ext uri="{FF2B5EF4-FFF2-40B4-BE49-F238E27FC236}">
                <a16:creationId xmlns:a16="http://schemas.microsoft.com/office/drawing/2014/main" id="{2EA721C7-7F59-897A-1CDA-F2EB0DDAE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01278" y="174728"/>
            <a:ext cx="1860474" cy="528056"/>
          </a:xfrm>
          <a:prstGeom prst="rect">
            <a:avLst/>
          </a:prstGeom>
        </p:spPr>
      </p:pic>
      <p:pic>
        <p:nvPicPr>
          <p:cNvPr id="21" name="Graphique 20">
            <a:extLst>
              <a:ext uri="{FF2B5EF4-FFF2-40B4-BE49-F238E27FC236}">
                <a16:creationId xmlns:a16="http://schemas.microsoft.com/office/drawing/2014/main" id="{5683FC02-FD3C-557C-3677-780D0628FF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9952" y="2419432"/>
            <a:ext cx="540000" cy="540000"/>
          </a:xfrm>
          <a:prstGeom prst="rect">
            <a:avLst/>
          </a:prstGeom>
        </p:spPr>
      </p:pic>
      <p:pic>
        <p:nvPicPr>
          <p:cNvPr id="23" name="Graphique 22">
            <a:extLst>
              <a:ext uri="{FF2B5EF4-FFF2-40B4-BE49-F238E27FC236}">
                <a16:creationId xmlns:a16="http://schemas.microsoft.com/office/drawing/2014/main" id="{B81D11D4-835F-3D2E-D495-5FB272CAF8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20264" y="1572610"/>
            <a:ext cx="540000" cy="540000"/>
          </a:xfrm>
          <a:prstGeom prst="rect">
            <a:avLst/>
          </a:prstGeom>
        </p:spPr>
      </p:pic>
    </p:spTree>
    <p:extLst>
      <p:ext uri="{BB962C8B-B14F-4D97-AF65-F5344CB8AC3E}">
        <p14:creationId xmlns:p14="http://schemas.microsoft.com/office/powerpoint/2010/main" val="222707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1F869-28E9-2497-2707-A3B9ABC86A5D}"/>
              </a:ext>
            </a:extLst>
          </p:cNvPr>
          <p:cNvSpPr>
            <a:spLocks noGrp="1"/>
          </p:cNvSpPr>
          <p:nvPr>
            <p:ph type="title"/>
          </p:nvPr>
        </p:nvSpPr>
        <p:spPr>
          <a:xfrm>
            <a:off x="838200" y="556995"/>
            <a:ext cx="10515600" cy="1133693"/>
          </a:xfrm>
        </p:spPr>
        <p:txBody>
          <a:bodyPr>
            <a:normAutofit/>
          </a:bodyPr>
          <a:lstStyle/>
          <a:p>
            <a:r>
              <a:rPr lang="fr-FR" sz="5200"/>
              <a:t>Calendrier prévisionnel du projet</a:t>
            </a:r>
          </a:p>
        </p:txBody>
      </p:sp>
      <p:graphicFrame>
        <p:nvGraphicFramePr>
          <p:cNvPr id="4" name="Espace réservé du contenu 3">
            <a:extLst>
              <a:ext uri="{FF2B5EF4-FFF2-40B4-BE49-F238E27FC236}">
                <a16:creationId xmlns:a16="http://schemas.microsoft.com/office/drawing/2014/main" id="{4F7F996E-9E85-3B86-57C6-D8277C1D8F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necteur droit avec flèche 4">
            <a:extLst>
              <a:ext uri="{FF2B5EF4-FFF2-40B4-BE49-F238E27FC236}">
                <a16:creationId xmlns:a16="http://schemas.microsoft.com/office/drawing/2014/main" id="{0731139E-E6EF-A1D0-9027-E41E557350BD}"/>
              </a:ext>
            </a:extLst>
          </p:cNvPr>
          <p:cNvCxnSpPr>
            <a:cxnSpLocks/>
            <a:endCxn id="9" idx="0"/>
          </p:cNvCxnSpPr>
          <p:nvPr/>
        </p:nvCxnSpPr>
        <p:spPr>
          <a:xfrm flipH="1">
            <a:off x="2333571" y="4458071"/>
            <a:ext cx="11593" cy="7680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90747893-E091-1D47-34B8-BD35E8A8D04B}"/>
              </a:ext>
            </a:extLst>
          </p:cNvPr>
          <p:cNvSpPr txBox="1"/>
          <p:nvPr/>
        </p:nvSpPr>
        <p:spPr>
          <a:xfrm>
            <a:off x="849794" y="5226168"/>
            <a:ext cx="2967554" cy="1205454"/>
          </a:xfrm>
          <a:prstGeom prst="rect">
            <a:avLst/>
          </a:prstGeom>
          <a:noFill/>
        </p:spPr>
        <p:txBody>
          <a:bodyPr wrap="square" rtlCol="0">
            <a:spAutoFit/>
          </a:bodyPr>
          <a:lstStyle/>
          <a:p>
            <a:pPr algn="ctr"/>
            <a:r>
              <a:rPr lang="fr-FR"/>
              <a:t>Lancement de la consultation : septembre, 1</a:t>
            </a:r>
            <a:r>
              <a:rPr lang="fr-FR" baseline="30000"/>
              <a:t>er</a:t>
            </a:r>
            <a:r>
              <a:rPr lang="fr-FR"/>
              <a:t> cycle de négociation : </a:t>
            </a:r>
          </a:p>
          <a:p>
            <a:pPr algn="ctr"/>
            <a:r>
              <a:rPr lang="fr-FR"/>
              <a:t>fin 2025</a:t>
            </a:r>
          </a:p>
        </p:txBody>
      </p:sp>
      <p:sp>
        <p:nvSpPr>
          <p:cNvPr id="12" name="ZoneTexte 11">
            <a:extLst>
              <a:ext uri="{FF2B5EF4-FFF2-40B4-BE49-F238E27FC236}">
                <a16:creationId xmlns:a16="http://schemas.microsoft.com/office/drawing/2014/main" id="{EE12EC49-7009-17B2-B6FF-BF8D80F0BA12}"/>
              </a:ext>
            </a:extLst>
          </p:cNvPr>
          <p:cNvSpPr txBox="1"/>
          <p:nvPr/>
        </p:nvSpPr>
        <p:spPr>
          <a:xfrm>
            <a:off x="4306824" y="2016573"/>
            <a:ext cx="2423160" cy="1443024"/>
          </a:xfrm>
          <a:prstGeom prst="rect">
            <a:avLst/>
          </a:prstGeom>
          <a:noFill/>
        </p:spPr>
        <p:txBody>
          <a:bodyPr wrap="square" rtlCol="0">
            <a:spAutoFit/>
          </a:bodyPr>
          <a:lstStyle/>
          <a:p>
            <a:pPr algn="ctr">
              <a:lnSpc>
                <a:spcPct val="90000"/>
              </a:lnSpc>
              <a:spcAft>
                <a:spcPts val="798"/>
              </a:spcAft>
            </a:pPr>
            <a:r>
              <a:rPr lang="fr-FR" b="1"/>
              <a:t>Début 2026</a:t>
            </a:r>
          </a:p>
          <a:p>
            <a:pPr algn="ctr">
              <a:lnSpc>
                <a:spcPct val="90000"/>
              </a:lnSpc>
              <a:spcAft>
                <a:spcPts val="798"/>
              </a:spcAft>
            </a:pPr>
            <a:r>
              <a:rPr lang="fr-FR"/>
              <a:t>Attribution du marché</a:t>
            </a:r>
            <a:br>
              <a:rPr lang="fr-FR"/>
            </a:br>
            <a:r>
              <a:rPr lang="fr-FR"/>
              <a:t>Démarrage de l’implémentation, paramétrages, tests</a:t>
            </a:r>
          </a:p>
        </p:txBody>
      </p:sp>
      <p:cxnSp>
        <p:nvCxnSpPr>
          <p:cNvPr id="13" name="Connecteur droit avec flèche 12">
            <a:extLst>
              <a:ext uri="{FF2B5EF4-FFF2-40B4-BE49-F238E27FC236}">
                <a16:creationId xmlns:a16="http://schemas.microsoft.com/office/drawing/2014/main" id="{B0CCB3A7-35A6-B506-7E70-735F8468E5A7}"/>
              </a:ext>
            </a:extLst>
          </p:cNvPr>
          <p:cNvCxnSpPr>
            <a:cxnSpLocks/>
          </p:cNvCxnSpPr>
          <p:nvPr/>
        </p:nvCxnSpPr>
        <p:spPr>
          <a:xfrm flipH="1">
            <a:off x="5585787" y="4458071"/>
            <a:ext cx="11593" cy="7680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691A108A-0306-114A-3492-5B4AA33BA291}"/>
              </a:ext>
            </a:extLst>
          </p:cNvPr>
          <p:cNvCxnSpPr>
            <a:cxnSpLocks/>
          </p:cNvCxnSpPr>
          <p:nvPr/>
        </p:nvCxnSpPr>
        <p:spPr>
          <a:xfrm flipH="1">
            <a:off x="8767873" y="4458070"/>
            <a:ext cx="11593" cy="7680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76BF55FF-4529-C353-7B43-9B0E50085BC2}"/>
              </a:ext>
            </a:extLst>
          </p:cNvPr>
          <p:cNvSpPr txBox="1"/>
          <p:nvPr/>
        </p:nvSpPr>
        <p:spPr>
          <a:xfrm>
            <a:off x="4306824" y="5231293"/>
            <a:ext cx="2608972" cy="1477328"/>
          </a:xfrm>
          <a:prstGeom prst="rect">
            <a:avLst/>
          </a:prstGeom>
          <a:noFill/>
        </p:spPr>
        <p:txBody>
          <a:bodyPr wrap="square" rtlCol="0">
            <a:spAutoFit/>
          </a:bodyPr>
          <a:lstStyle/>
          <a:p>
            <a:pPr algn="ctr"/>
            <a:r>
              <a:rPr lang="fr-FR"/>
              <a:t>Lancement des GT thématiques : migration, production des données, nouveaux flux, interface publique  </a:t>
            </a:r>
          </a:p>
        </p:txBody>
      </p:sp>
      <p:sp>
        <p:nvSpPr>
          <p:cNvPr id="18" name="ZoneTexte 17">
            <a:extLst>
              <a:ext uri="{FF2B5EF4-FFF2-40B4-BE49-F238E27FC236}">
                <a16:creationId xmlns:a16="http://schemas.microsoft.com/office/drawing/2014/main" id="{074C619C-4117-7392-AAEB-C6B969BA1169}"/>
              </a:ext>
            </a:extLst>
          </p:cNvPr>
          <p:cNvSpPr txBox="1"/>
          <p:nvPr/>
        </p:nvSpPr>
        <p:spPr>
          <a:xfrm>
            <a:off x="7868741" y="5226167"/>
            <a:ext cx="1821450" cy="1477328"/>
          </a:xfrm>
          <a:prstGeom prst="rect">
            <a:avLst/>
          </a:prstGeom>
          <a:noFill/>
        </p:spPr>
        <p:txBody>
          <a:bodyPr wrap="square" rtlCol="0">
            <a:spAutoFit/>
          </a:bodyPr>
          <a:lstStyle/>
          <a:p>
            <a:pPr algn="ctr"/>
            <a:r>
              <a:rPr lang="fr-FR"/>
              <a:t>Formation des producteurs du </a:t>
            </a:r>
            <a:r>
              <a:rPr lang="fr-FR" err="1"/>
              <a:t>Sudoc</a:t>
            </a:r>
            <a:r>
              <a:rPr lang="fr-FR"/>
              <a:t>, bascule de la production et des flux</a:t>
            </a:r>
          </a:p>
        </p:txBody>
      </p:sp>
    </p:spTree>
    <p:extLst>
      <p:ext uri="{BB962C8B-B14F-4D97-AF65-F5344CB8AC3E}">
        <p14:creationId xmlns:p14="http://schemas.microsoft.com/office/powerpoint/2010/main" val="330136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17BA8-D321-DB0E-F752-78EE63B401DA}"/>
              </a:ext>
            </a:extLst>
          </p:cNvPr>
          <p:cNvSpPr>
            <a:spLocks noGrp="1"/>
          </p:cNvSpPr>
          <p:nvPr>
            <p:ph type="title"/>
          </p:nvPr>
        </p:nvSpPr>
        <p:spPr/>
        <p:txBody>
          <a:bodyPr/>
          <a:lstStyle/>
          <a:p>
            <a:r>
              <a:rPr lang="fr-FR"/>
              <a:t>L’impact du projet sur les réseaux</a:t>
            </a:r>
          </a:p>
        </p:txBody>
      </p:sp>
      <p:sp>
        <p:nvSpPr>
          <p:cNvPr id="3" name="Espace réservé du texte 2">
            <a:extLst>
              <a:ext uri="{FF2B5EF4-FFF2-40B4-BE49-F238E27FC236}">
                <a16:creationId xmlns:a16="http://schemas.microsoft.com/office/drawing/2014/main" id="{1EF03719-D00F-5D8C-070C-EDFEC6A6074E}"/>
              </a:ext>
            </a:extLst>
          </p:cNvPr>
          <p:cNvSpPr>
            <a:spLocks noGrp="1"/>
          </p:cNvSpPr>
          <p:nvPr>
            <p:ph type="body" idx="1"/>
          </p:nvPr>
        </p:nvSpPr>
        <p:spPr/>
        <p:txBody>
          <a:bodyPr/>
          <a:lstStyle/>
          <a:p>
            <a:r>
              <a:rPr lang="fr-FR"/>
              <a:t>A l’horizon 2028 : à anticiper néanmoins dès 2026 / 2027</a:t>
            </a:r>
          </a:p>
        </p:txBody>
      </p:sp>
    </p:spTree>
    <p:extLst>
      <p:ext uri="{BB962C8B-B14F-4D97-AF65-F5344CB8AC3E}">
        <p14:creationId xmlns:p14="http://schemas.microsoft.com/office/powerpoint/2010/main" val="336326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D27B-248C-CA1C-AC9C-8CCFF408069D}"/>
              </a:ext>
            </a:extLst>
          </p:cNvPr>
          <p:cNvSpPr>
            <a:spLocks noGrp="1"/>
          </p:cNvSpPr>
          <p:nvPr>
            <p:ph type="title"/>
          </p:nvPr>
        </p:nvSpPr>
        <p:spPr/>
        <p:txBody>
          <a:bodyPr>
            <a:normAutofit fontScale="90000"/>
          </a:bodyPr>
          <a:lstStyle/>
          <a:p>
            <a:pPr>
              <a:spcBef>
                <a:spcPts val="1000"/>
              </a:spcBef>
            </a:pPr>
            <a:br>
              <a:rPr lang="fr-FR"/>
            </a:br>
            <a:r>
              <a:rPr lang="fr-FR"/>
              <a:t>Les impacts sur les données et leur production </a:t>
            </a:r>
          </a:p>
          <a:p>
            <a:endParaRPr lang="fr-FR" sz="2700">
              <a:latin typeface="+mn-lt"/>
              <a:ea typeface="+mn-ea"/>
              <a:cs typeface="+mn-cs"/>
            </a:endParaRPr>
          </a:p>
        </p:txBody>
      </p:sp>
      <p:sp>
        <p:nvSpPr>
          <p:cNvPr id="3" name="Content Placeholder 2">
            <a:extLst>
              <a:ext uri="{FF2B5EF4-FFF2-40B4-BE49-F238E27FC236}">
                <a16:creationId xmlns:a16="http://schemas.microsoft.com/office/drawing/2014/main" id="{9A030E6C-4E71-D4AC-0689-89ECF46EB51B}"/>
              </a:ext>
            </a:extLst>
          </p:cNvPr>
          <p:cNvSpPr>
            <a:spLocks noGrp="1"/>
          </p:cNvSpPr>
          <p:nvPr>
            <p:ph idx="1"/>
          </p:nvPr>
        </p:nvSpPr>
        <p:spPr>
          <a:xfrm>
            <a:off x="969264" y="1581911"/>
            <a:ext cx="10384536" cy="4595051"/>
          </a:xfrm>
        </p:spPr>
        <p:txBody>
          <a:bodyPr vert="horz" lIns="91440" tIns="45720" rIns="91440" bIns="45720" rtlCol="0" anchor="t">
            <a:normAutofit fontScale="92500" lnSpcReduction="10000"/>
          </a:bodyPr>
          <a:lstStyle/>
          <a:p>
            <a:r>
              <a:rPr lang="fr-FR"/>
              <a:t>Changer</a:t>
            </a:r>
            <a:r>
              <a:rPr lang="fr-FR" sz="2600"/>
              <a:t> les outils</a:t>
            </a:r>
          </a:p>
          <a:p>
            <a:pPr lvl="1"/>
            <a:r>
              <a:rPr lang="fr-FR" sz="1800">
                <a:ea typeface="+mn-lt"/>
                <a:cs typeface="+mn-lt"/>
              </a:rPr>
              <a:t>Un outil de production full web, branché sur la fédération d’identité </a:t>
            </a:r>
            <a:r>
              <a:rPr lang="fr-FR" sz="1800" err="1">
                <a:ea typeface="+mn-lt"/>
                <a:cs typeface="+mn-lt"/>
              </a:rPr>
              <a:t>Renater</a:t>
            </a:r>
            <a:r>
              <a:rPr lang="fr-FR" sz="1800">
                <a:ea typeface="+mn-lt"/>
                <a:cs typeface="+mn-lt"/>
              </a:rPr>
              <a:t> </a:t>
            </a:r>
          </a:p>
          <a:p>
            <a:pPr lvl="1"/>
            <a:r>
              <a:rPr lang="fr-FR" sz="1800">
                <a:ea typeface="+mn-lt"/>
                <a:cs typeface="+mn-lt"/>
              </a:rPr>
              <a:t>Davantage d’autonomie pour les établissements dans la production des données et les traitements en masse</a:t>
            </a:r>
          </a:p>
          <a:p>
            <a:pPr lvl="1"/>
            <a:r>
              <a:rPr lang="fr-FR" sz="1800">
                <a:ea typeface="+mn-lt"/>
                <a:cs typeface="+mn-lt"/>
              </a:rPr>
              <a:t>Valorisation accrue des ressources électroniques, indispensable à la mise en place de services au niveau national</a:t>
            </a:r>
          </a:p>
          <a:p>
            <a:pPr lvl="1"/>
            <a:r>
              <a:rPr lang="fr-FR" sz="1800">
                <a:ea typeface="+mn-lt"/>
                <a:cs typeface="+mn-lt"/>
              </a:rPr>
              <a:t>Réutilisation facilitée des données, dans le monde académique et au-delà : licence Etalab pour l’ensemble des métadonnées du futur système.</a:t>
            </a:r>
          </a:p>
          <a:p>
            <a:r>
              <a:rPr lang="fr-FR" sz="2600"/>
              <a:t>Changer de modèle de données  </a:t>
            </a:r>
          </a:p>
          <a:p>
            <a:pPr lvl="1"/>
            <a:r>
              <a:rPr lang="fr-FR" sz="1800">
                <a:ea typeface="+mn-lt"/>
                <a:cs typeface="+mn-lt"/>
              </a:rPr>
              <a:t>Demande fondamentale : évolutivité et extensivité du modèle de données au sein du nouveau système (possibilité d'intégrer progressivement et en tant que de besoin de nouvelles entités et de nouvelles ontologies dans le SGM)</a:t>
            </a:r>
          </a:p>
          <a:p>
            <a:pPr lvl="1"/>
            <a:r>
              <a:rPr lang="fr-FR" sz="1800">
                <a:ea typeface="+mn-lt"/>
                <a:cs typeface="+mn-lt"/>
              </a:rPr>
              <a:t>Objectif à terme (selon un calendrier qui tiendra au futur produit, ainsi qu'à la communauté qui lui correspondra) : produire et diffuser selon une logique entités-relations et en compatibilité avec le modèle IFLA LRM</a:t>
            </a:r>
          </a:p>
          <a:p>
            <a:pPr lvl="1"/>
            <a:r>
              <a:rPr lang="fr-FR" sz="1800">
                <a:ea typeface="+mn-lt"/>
                <a:cs typeface="+mn-lt"/>
              </a:rPr>
              <a:t>Une transition de plusieurs années et une coexistence à anticiper, pour les catalogueurs, entre la logique Marc et la logique entités-relations.</a:t>
            </a:r>
            <a:endParaRPr lang="fr-FR" sz="1800"/>
          </a:p>
        </p:txBody>
      </p:sp>
    </p:spTree>
    <p:extLst>
      <p:ext uri="{BB962C8B-B14F-4D97-AF65-F5344CB8AC3E}">
        <p14:creationId xmlns:p14="http://schemas.microsoft.com/office/powerpoint/2010/main" val="123930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7D19-EF89-2D34-A888-161231DB2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8B31C-FB6B-7A76-D13C-12E96132D8F1}"/>
              </a:ext>
            </a:extLst>
          </p:cNvPr>
          <p:cNvSpPr>
            <a:spLocks noGrp="1"/>
          </p:cNvSpPr>
          <p:nvPr>
            <p:ph type="title"/>
          </p:nvPr>
        </p:nvSpPr>
        <p:spPr/>
        <p:txBody>
          <a:bodyPr>
            <a:normAutofit fontScale="90000"/>
          </a:bodyPr>
          <a:lstStyle/>
          <a:p>
            <a:pPr>
              <a:spcBef>
                <a:spcPts val="1000"/>
              </a:spcBef>
            </a:pPr>
            <a:br>
              <a:rPr lang="fr-FR"/>
            </a:br>
            <a:r>
              <a:rPr lang="fr-FR"/>
              <a:t>Les impacts sur les données et leur production </a:t>
            </a:r>
          </a:p>
          <a:p>
            <a:endParaRPr lang="fr-FR"/>
          </a:p>
        </p:txBody>
      </p:sp>
      <p:sp>
        <p:nvSpPr>
          <p:cNvPr id="3" name="Content Placeholder 2">
            <a:extLst>
              <a:ext uri="{FF2B5EF4-FFF2-40B4-BE49-F238E27FC236}">
                <a16:creationId xmlns:a16="http://schemas.microsoft.com/office/drawing/2014/main" id="{0E82CA3D-135A-187C-91DB-44CE924FE45E}"/>
              </a:ext>
            </a:extLst>
          </p:cNvPr>
          <p:cNvSpPr>
            <a:spLocks noGrp="1"/>
          </p:cNvSpPr>
          <p:nvPr>
            <p:ph idx="1"/>
          </p:nvPr>
        </p:nvSpPr>
        <p:spPr>
          <a:xfrm>
            <a:off x="685800" y="1618487"/>
            <a:ext cx="10668000" cy="4558475"/>
          </a:xfrm>
        </p:spPr>
        <p:txBody>
          <a:bodyPr vert="horz" lIns="91440" tIns="45720" rIns="91440" bIns="45720" rtlCol="0" anchor="t">
            <a:normAutofit lnSpcReduction="10000"/>
          </a:bodyPr>
          <a:lstStyle/>
          <a:p>
            <a:r>
              <a:rPr lang="fr-FR" sz="2400"/>
              <a:t>Des PPN à des identifiants pérennes pour les notices </a:t>
            </a:r>
          </a:p>
          <a:p>
            <a:pPr lvl="1"/>
            <a:r>
              <a:rPr lang="fr-FR" sz="1800">
                <a:ea typeface="+mn-lt"/>
                <a:cs typeface="+mn-lt"/>
              </a:rPr>
              <a:t>Actuellement : des numéros systèmes qui alimentent des permaliens</a:t>
            </a:r>
          </a:p>
          <a:p>
            <a:pPr lvl="1"/>
            <a:r>
              <a:rPr lang="fr-FR" sz="1800">
                <a:ea typeface="+mn-lt"/>
                <a:cs typeface="+mn-lt"/>
              </a:rPr>
              <a:t>Nouveau système = nouveaux principes d'identification interne et renforcement de la politique </a:t>
            </a:r>
            <a:r>
              <a:rPr lang="fr-FR" sz="1800" err="1">
                <a:ea typeface="+mn-lt"/>
                <a:cs typeface="+mn-lt"/>
              </a:rPr>
              <a:t>PIDs</a:t>
            </a:r>
            <a:r>
              <a:rPr lang="fr-FR" sz="1800">
                <a:ea typeface="+mn-lt"/>
                <a:cs typeface="+mn-lt"/>
              </a:rPr>
              <a:t> de l'</a:t>
            </a:r>
            <a:r>
              <a:rPr lang="fr-FR" sz="1800" err="1">
                <a:ea typeface="+mn-lt"/>
                <a:cs typeface="+mn-lt"/>
              </a:rPr>
              <a:t>Abes</a:t>
            </a:r>
            <a:r>
              <a:rPr lang="fr-FR" sz="1800">
                <a:ea typeface="+mn-lt"/>
                <a:cs typeface="+mn-lt"/>
              </a:rPr>
              <a:t> </a:t>
            </a:r>
            <a:endParaRPr lang="fr-FR" sz="1800"/>
          </a:p>
          <a:p>
            <a:pPr lvl="1"/>
            <a:r>
              <a:rPr lang="fr-FR" sz="1800">
                <a:ea typeface="+mn-lt"/>
                <a:cs typeface="+mn-lt"/>
              </a:rPr>
              <a:t>Les PPN hérités du CBS seront conservés mais n'identifieront plus les notices à récupérer / moissonner par les systèmes locaux </a:t>
            </a:r>
            <a:r>
              <a:rPr lang="fr-FR" sz="1800">
                <a:ea typeface="+mn-lt"/>
                <a:cs typeface="+mn-lt"/>
                <a:sym typeface="Wingdings" panose="05000000000000000000" pitchFamily="2" charset="2"/>
              </a:rPr>
              <a:t></a:t>
            </a:r>
            <a:r>
              <a:rPr lang="fr-FR" sz="1800">
                <a:ea typeface="+mn-lt"/>
                <a:cs typeface="+mn-lt"/>
              </a:rPr>
              <a:t> l'</a:t>
            </a:r>
            <a:r>
              <a:rPr lang="fr-FR" sz="1800" err="1">
                <a:ea typeface="+mn-lt"/>
                <a:cs typeface="+mn-lt"/>
              </a:rPr>
              <a:t>Abes</a:t>
            </a:r>
            <a:r>
              <a:rPr lang="fr-FR" sz="1800">
                <a:ea typeface="+mn-lt"/>
                <a:cs typeface="+mn-lt"/>
              </a:rPr>
              <a:t> prévoira un ou des web services de correspondances d'identifiants, et dédiés aux PPN en particulier, pour permettre la transition des services locaux s'appuyant sur les PPN</a:t>
            </a:r>
          </a:p>
          <a:p>
            <a:pPr lvl="1"/>
            <a:r>
              <a:rPr lang="fr-FR" sz="1800">
                <a:ea typeface="+mn-lt"/>
                <a:cs typeface="+mn-lt"/>
              </a:rPr>
              <a:t>Dans les SGB qui auraient adopté les PPN comme id. propres : prévoir des campagnes de modifications </a:t>
            </a:r>
          </a:p>
          <a:p>
            <a:r>
              <a:rPr lang="fr-FR" sz="2400"/>
              <a:t>Impact de l’évolution du réseau </a:t>
            </a:r>
            <a:r>
              <a:rPr lang="fr-FR" sz="2400" err="1"/>
              <a:t>Sudoc</a:t>
            </a:r>
            <a:r>
              <a:rPr lang="fr-FR" sz="2400"/>
              <a:t>-PS </a:t>
            </a:r>
          </a:p>
          <a:p>
            <a:pPr lvl="1"/>
            <a:r>
              <a:rPr lang="fr-FR" sz="1800">
                <a:ea typeface="+mn-lt"/>
                <a:cs typeface="+mn-lt"/>
              </a:rPr>
              <a:t>Disparition actée du réseau </a:t>
            </a:r>
            <a:r>
              <a:rPr lang="fr-FR" sz="1800" err="1">
                <a:ea typeface="+mn-lt"/>
                <a:cs typeface="+mn-lt"/>
              </a:rPr>
              <a:t>Sudoc</a:t>
            </a:r>
            <a:r>
              <a:rPr lang="fr-FR" sz="1800">
                <a:ea typeface="+mn-lt"/>
                <a:cs typeface="+mn-lt"/>
              </a:rPr>
              <a:t>-PS en 2025 : vers un double réseau des PCPP (thématiques pour l'ESR, régionaux côté Culture)</a:t>
            </a:r>
          </a:p>
          <a:p>
            <a:pPr lvl="1"/>
            <a:r>
              <a:rPr lang="fr-FR" sz="1800">
                <a:ea typeface="+mn-lt"/>
                <a:cs typeface="+mn-lt"/>
              </a:rPr>
              <a:t>Passage d’une logique de « bibliothèques </a:t>
            </a:r>
            <a:r>
              <a:rPr lang="fr-FR" sz="1800" err="1">
                <a:ea typeface="+mn-lt"/>
                <a:cs typeface="+mn-lt"/>
              </a:rPr>
              <a:t>Sudoc</a:t>
            </a:r>
            <a:r>
              <a:rPr lang="fr-FR" sz="1800">
                <a:ea typeface="+mn-lt"/>
                <a:cs typeface="+mn-lt"/>
              </a:rPr>
              <a:t>-PS » à une logique d’appartenance de titres à des PCPP</a:t>
            </a:r>
          </a:p>
          <a:p>
            <a:pPr lvl="1"/>
            <a:r>
              <a:rPr lang="fr-FR" sz="1800">
                <a:ea typeface="+mn-lt"/>
                <a:cs typeface="+mn-lt"/>
              </a:rPr>
              <a:t>Instruction en cours à l’</a:t>
            </a:r>
            <a:r>
              <a:rPr lang="fr-FR" sz="1800" err="1">
                <a:ea typeface="+mn-lt"/>
                <a:cs typeface="+mn-lt"/>
              </a:rPr>
              <a:t>Abes</a:t>
            </a:r>
            <a:r>
              <a:rPr lang="fr-FR" sz="1800">
                <a:ea typeface="+mn-lt"/>
                <a:cs typeface="+mn-lt"/>
              </a:rPr>
              <a:t> pour 2026. </a:t>
            </a:r>
          </a:p>
        </p:txBody>
      </p:sp>
    </p:spTree>
    <p:extLst>
      <p:ext uri="{BB962C8B-B14F-4D97-AF65-F5344CB8AC3E}">
        <p14:creationId xmlns:p14="http://schemas.microsoft.com/office/powerpoint/2010/main" val="89059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E34D2-CE29-2E0D-83C8-326C8C85B27B}"/>
              </a:ext>
            </a:extLst>
          </p:cNvPr>
          <p:cNvSpPr>
            <a:spLocks noGrp="1"/>
          </p:cNvSpPr>
          <p:nvPr>
            <p:ph type="title"/>
          </p:nvPr>
        </p:nvSpPr>
        <p:spPr/>
        <p:txBody>
          <a:bodyPr>
            <a:normAutofit/>
          </a:bodyPr>
          <a:lstStyle/>
          <a:p>
            <a:r>
              <a:rPr lang="fr-FR" sz="4000"/>
              <a:t>Les impacts sur les flux de production de données</a:t>
            </a:r>
          </a:p>
        </p:txBody>
      </p:sp>
      <p:sp>
        <p:nvSpPr>
          <p:cNvPr id="3" name="Espace réservé du contenu 2">
            <a:extLst>
              <a:ext uri="{FF2B5EF4-FFF2-40B4-BE49-F238E27FC236}">
                <a16:creationId xmlns:a16="http://schemas.microsoft.com/office/drawing/2014/main" id="{BE6361B5-EE28-D166-4E42-A4BBCA84A0DA}"/>
              </a:ext>
            </a:extLst>
          </p:cNvPr>
          <p:cNvSpPr>
            <a:spLocks noGrp="1"/>
          </p:cNvSpPr>
          <p:nvPr>
            <p:ph idx="1"/>
          </p:nvPr>
        </p:nvSpPr>
        <p:spPr>
          <a:xfrm>
            <a:off x="1458682" y="1555369"/>
            <a:ext cx="8116443" cy="1465707"/>
          </a:xfrm>
        </p:spPr>
        <p:txBody>
          <a:bodyPr>
            <a:normAutofit fontScale="92500"/>
          </a:bodyPr>
          <a:lstStyle/>
          <a:p>
            <a:r>
              <a:rPr lang="fr-FR" sz="2600"/>
              <a:t>Mise en place d’ </a:t>
            </a:r>
            <a:r>
              <a:rPr lang="fr-FR" sz="2600" b="1"/>
              <a:t>API CRUD</a:t>
            </a:r>
            <a:r>
              <a:rPr lang="fr-FR" sz="2600"/>
              <a:t> (</a:t>
            </a:r>
            <a:r>
              <a:rPr lang="fr-FR" sz="2600" err="1"/>
              <a:t>Create</a:t>
            </a:r>
            <a:r>
              <a:rPr lang="fr-FR" sz="2600"/>
              <a:t> / Read / Update / </a:t>
            </a:r>
            <a:r>
              <a:rPr lang="fr-FR" sz="2600" err="1"/>
              <a:t>Delete</a:t>
            </a:r>
            <a:r>
              <a:rPr lang="fr-FR" sz="2600"/>
              <a:t>) pour l'intégration et la mise à jour des données</a:t>
            </a:r>
          </a:p>
          <a:p>
            <a:pPr lvl="1"/>
            <a:r>
              <a:rPr lang="fr-FR"/>
              <a:t>Permettront la création/modification/suppression des </a:t>
            </a:r>
            <a:r>
              <a:rPr lang="fr-FR" b="1"/>
              <a:t>exemplaires</a:t>
            </a:r>
            <a:r>
              <a:rPr lang="fr-FR"/>
              <a:t>, directement depuis les systèmes locaux.</a:t>
            </a:r>
          </a:p>
          <a:p>
            <a:pPr marL="0" indent="0">
              <a:buNone/>
            </a:pPr>
            <a:endParaRPr lang="fr-FR"/>
          </a:p>
          <a:p>
            <a:pPr marL="457200" lvl="1" indent="0">
              <a:buNone/>
            </a:pPr>
            <a:endParaRPr lang="fr-FR"/>
          </a:p>
        </p:txBody>
      </p:sp>
      <p:grpSp>
        <p:nvGrpSpPr>
          <p:cNvPr id="50" name="Groupe 49">
            <a:extLst>
              <a:ext uri="{FF2B5EF4-FFF2-40B4-BE49-F238E27FC236}">
                <a16:creationId xmlns:a16="http://schemas.microsoft.com/office/drawing/2014/main" id="{4FFED1B2-26A5-5B50-DD8C-B03DF3ABE6E6}"/>
              </a:ext>
            </a:extLst>
          </p:cNvPr>
          <p:cNvGrpSpPr/>
          <p:nvPr/>
        </p:nvGrpSpPr>
        <p:grpSpPr>
          <a:xfrm>
            <a:off x="401235" y="3158093"/>
            <a:ext cx="4776213" cy="3031429"/>
            <a:chOff x="661802" y="2960699"/>
            <a:chExt cx="4776213" cy="3031429"/>
          </a:xfrm>
        </p:grpSpPr>
        <p:sp>
          <p:nvSpPr>
            <p:cNvPr id="48" name="Rectangle 47">
              <a:extLst>
                <a:ext uri="{FF2B5EF4-FFF2-40B4-BE49-F238E27FC236}">
                  <a16:creationId xmlns:a16="http://schemas.microsoft.com/office/drawing/2014/main" id="{68CCCB2C-D75B-C64F-2EBE-5095D88D0C66}"/>
                </a:ext>
              </a:extLst>
            </p:cNvPr>
            <p:cNvSpPr/>
            <p:nvPr/>
          </p:nvSpPr>
          <p:spPr>
            <a:xfrm>
              <a:off x="661802" y="2960699"/>
              <a:ext cx="4776213" cy="30314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nvGrpSpPr>
            <p:cNvPr id="49" name="Groupe 48">
              <a:extLst>
                <a:ext uri="{FF2B5EF4-FFF2-40B4-BE49-F238E27FC236}">
                  <a16:creationId xmlns:a16="http://schemas.microsoft.com/office/drawing/2014/main" id="{3A7530A1-08E4-B85D-515A-33DE1B71816C}"/>
                </a:ext>
              </a:extLst>
            </p:cNvPr>
            <p:cNvGrpSpPr/>
            <p:nvPr/>
          </p:nvGrpSpPr>
          <p:grpSpPr>
            <a:xfrm>
              <a:off x="1326356" y="3267075"/>
              <a:ext cx="3395377" cy="2429794"/>
              <a:chOff x="1326356" y="3267075"/>
              <a:chExt cx="3395377" cy="2429794"/>
            </a:xfrm>
          </p:grpSpPr>
          <p:pic>
            <p:nvPicPr>
              <p:cNvPr id="5" name="Graphique 4" descr="Base de données avec un remplissage uni">
                <a:extLst>
                  <a:ext uri="{FF2B5EF4-FFF2-40B4-BE49-F238E27FC236}">
                    <a16:creationId xmlns:a16="http://schemas.microsoft.com/office/drawing/2014/main" id="{6D75762B-9A48-CBDB-E64D-D62B2C5B5C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7333" y="4060459"/>
                <a:ext cx="914400" cy="914400"/>
              </a:xfrm>
              <a:prstGeom prst="rect">
                <a:avLst/>
              </a:prstGeom>
            </p:spPr>
          </p:pic>
          <p:pic>
            <p:nvPicPr>
              <p:cNvPr id="7" name="Image 6" descr="Une image contenant texte, logo, conception, Graphique&#10;&#10;Le contenu généré par l’IA peut être incorrect.">
                <a:extLst>
                  <a:ext uri="{FF2B5EF4-FFF2-40B4-BE49-F238E27FC236}">
                    <a16:creationId xmlns:a16="http://schemas.microsoft.com/office/drawing/2014/main" id="{43E7B0A9-6B5C-6B4A-F34D-73D91FA3F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356" y="3267075"/>
                <a:ext cx="754856" cy="754856"/>
              </a:xfrm>
              <a:prstGeom prst="rect">
                <a:avLst/>
              </a:prstGeom>
            </p:spPr>
          </p:pic>
          <p:pic>
            <p:nvPicPr>
              <p:cNvPr id="9" name="Image 8" descr="Une image contenant texte, Police, logo, cercle&#10;&#10;Le contenu généré par l’IA peut être incorrect.">
                <a:extLst>
                  <a:ext uri="{FF2B5EF4-FFF2-40B4-BE49-F238E27FC236}">
                    <a16:creationId xmlns:a16="http://schemas.microsoft.com/office/drawing/2014/main" id="{38E4C9C0-246E-9597-7A45-68476B7B8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024" y="4139976"/>
                <a:ext cx="720599" cy="672877"/>
              </a:xfrm>
              <a:prstGeom prst="rect">
                <a:avLst/>
              </a:prstGeom>
            </p:spPr>
          </p:pic>
          <p:pic>
            <p:nvPicPr>
              <p:cNvPr id="13" name="Image 12" descr="Une image contenant texte, logo, cercle, capture d’écran&#10;&#10;Le contenu généré par l’IA peut être incorrect.">
                <a:extLst>
                  <a:ext uri="{FF2B5EF4-FFF2-40B4-BE49-F238E27FC236}">
                    <a16:creationId xmlns:a16="http://schemas.microsoft.com/office/drawing/2014/main" id="{EDFEFCA4-C389-BDB6-61EE-F1966949C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356" y="4942013"/>
                <a:ext cx="754856" cy="754856"/>
              </a:xfrm>
              <a:prstGeom prst="rect">
                <a:avLst/>
              </a:prstGeom>
            </p:spPr>
          </p:pic>
          <p:cxnSp>
            <p:nvCxnSpPr>
              <p:cNvPr id="15" name="Connecteur droit avec flèche 14">
                <a:extLst>
                  <a:ext uri="{FF2B5EF4-FFF2-40B4-BE49-F238E27FC236}">
                    <a16:creationId xmlns:a16="http://schemas.microsoft.com/office/drawing/2014/main" id="{DF5DD573-55C1-D143-4834-992B2B738C85}"/>
                  </a:ext>
                </a:extLst>
              </p:cNvPr>
              <p:cNvCxnSpPr>
                <a:stCxn id="7" idx="3"/>
              </p:cNvCxnSpPr>
              <p:nvPr/>
            </p:nvCxnSpPr>
            <p:spPr>
              <a:xfrm>
                <a:off x="2081212" y="3644503"/>
                <a:ext cx="1804988" cy="831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a:extLst>
                  <a:ext uri="{FF2B5EF4-FFF2-40B4-BE49-F238E27FC236}">
                    <a16:creationId xmlns:a16="http://schemas.microsoft.com/office/drawing/2014/main" id="{327E3BC6-F811-EB66-0CF6-FAFD922C2B44}"/>
                  </a:ext>
                </a:extLst>
              </p:cNvPr>
              <p:cNvCxnSpPr>
                <a:cxnSpLocks/>
                <a:stCxn id="9" idx="3"/>
              </p:cNvCxnSpPr>
              <p:nvPr/>
            </p:nvCxnSpPr>
            <p:spPr>
              <a:xfrm flipV="1">
                <a:off x="2061623" y="4476414"/>
                <a:ext cx="182457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a:extLst>
                  <a:ext uri="{FF2B5EF4-FFF2-40B4-BE49-F238E27FC236}">
                    <a16:creationId xmlns:a16="http://schemas.microsoft.com/office/drawing/2014/main" id="{DFB60F5D-8DB6-DA78-2284-50BB3C9783BB}"/>
                  </a:ext>
                </a:extLst>
              </p:cNvPr>
              <p:cNvCxnSpPr>
                <a:cxnSpLocks/>
                <a:stCxn id="13" idx="3"/>
              </p:cNvCxnSpPr>
              <p:nvPr/>
            </p:nvCxnSpPr>
            <p:spPr>
              <a:xfrm flipV="1">
                <a:off x="2081212" y="4476414"/>
                <a:ext cx="1804988" cy="8430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cxnSp>
        <p:nvCxnSpPr>
          <p:cNvPr id="47" name="Connecteur droit 46">
            <a:extLst>
              <a:ext uri="{FF2B5EF4-FFF2-40B4-BE49-F238E27FC236}">
                <a16:creationId xmlns:a16="http://schemas.microsoft.com/office/drawing/2014/main" id="{25831787-B2C7-4758-44A5-943B683C8D1D}"/>
              </a:ext>
            </a:extLst>
          </p:cNvPr>
          <p:cNvCxnSpPr>
            <a:cxnSpLocks/>
          </p:cNvCxnSpPr>
          <p:nvPr/>
        </p:nvCxnSpPr>
        <p:spPr>
          <a:xfrm>
            <a:off x="5961888" y="3021076"/>
            <a:ext cx="0" cy="3465576"/>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06" name="Groupe 105">
            <a:extLst>
              <a:ext uri="{FF2B5EF4-FFF2-40B4-BE49-F238E27FC236}">
                <a16:creationId xmlns:a16="http://schemas.microsoft.com/office/drawing/2014/main" id="{C0E6D612-EED0-78B1-7787-9E02E8F760B2}"/>
              </a:ext>
            </a:extLst>
          </p:cNvPr>
          <p:cNvGrpSpPr/>
          <p:nvPr/>
        </p:nvGrpSpPr>
        <p:grpSpPr>
          <a:xfrm>
            <a:off x="6774123" y="3158093"/>
            <a:ext cx="5032183" cy="3031429"/>
            <a:chOff x="6774123" y="3158093"/>
            <a:chExt cx="5032183" cy="3031429"/>
          </a:xfrm>
        </p:grpSpPr>
        <p:grpSp>
          <p:nvGrpSpPr>
            <p:cNvPr id="97" name="Groupe 96">
              <a:extLst>
                <a:ext uri="{FF2B5EF4-FFF2-40B4-BE49-F238E27FC236}">
                  <a16:creationId xmlns:a16="http://schemas.microsoft.com/office/drawing/2014/main" id="{72161A2E-8F75-4B2B-C6D4-CC98E3E9BF0F}"/>
                </a:ext>
              </a:extLst>
            </p:cNvPr>
            <p:cNvGrpSpPr/>
            <p:nvPr/>
          </p:nvGrpSpPr>
          <p:grpSpPr>
            <a:xfrm>
              <a:off x="6774123" y="3158093"/>
              <a:ext cx="5032183" cy="3031429"/>
              <a:chOff x="6774123" y="3158093"/>
              <a:chExt cx="5032183" cy="3031429"/>
            </a:xfrm>
          </p:grpSpPr>
          <p:sp>
            <p:nvSpPr>
              <p:cNvPr id="71" name="Rectangle 70">
                <a:extLst>
                  <a:ext uri="{FF2B5EF4-FFF2-40B4-BE49-F238E27FC236}">
                    <a16:creationId xmlns:a16="http://schemas.microsoft.com/office/drawing/2014/main" id="{A4A2699A-81E0-924D-E29E-BD100EA02D4B}"/>
                  </a:ext>
                </a:extLst>
              </p:cNvPr>
              <p:cNvSpPr/>
              <p:nvPr/>
            </p:nvSpPr>
            <p:spPr>
              <a:xfrm>
                <a:off x="6774123" y="3158093"/>
                <a:ext cx="5032183" cy="3031429"/>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6" name="Graphique 27" descr="Engrenage contour">
                <a:extLst>
                  <a:ext uri="{FF2B5EF4-FFF2-40B4-BE49-F238E27FC236}">
                    <a16:creationId xmlns:a16="http://schemas.microsoft.com/office/drawing/2014/main" id="{2F851053-14FD-0268-AF9C-BF0C5019C8BD}"/>
                  </a:ext>
                </a:extLst>
              </p:cNvPr>
              <p:cNvGrpSpPr/>
              <p:nvPr/>
            </p:nvGrpSpPr>
            <p:grpSpPr>
              <a:xfrm>
                <a:off x="8964508" y="4432782"/>
                <a:ext cx="648652" cy="647861"/>
                <a:chOff x="8647919" y="4142254"/>
                <a:chExt cx="648652" cy="647861"/>
              </a:xfrm>
              <a:solidFill>
                <a:srgbClr val="000000"/>
              </a:solidFill>
            </p:grpSpPr>
            <p:sp>
              <p:nvSpPr>
                <p:cNvPr id="77" name="Forme libre : forme 76">
                  <a:extLst>
                    <a:ext uri="{FF2B5EF4-FFF2-40B4-BE49-F238E27FC236}">
                      <a16:creationId xmlns:a16="http://schemas.microsoft.com/office/drawing/2014/main" id="{A6CCB943-1972-2356-1EAA-BAD172E99705}"/>
                    </a:ext>
                  </a:extLst>
                </p:cNvPr>
                <p:cNvSpPr/>
                <p:nvPr/>
              </p:nvSpPr>
              <p:spPr>
                <a:xfrm>
                  <a:off x="8647919" y="4142254"/>
                  <a:ext cx="648652" cy="647861"/>
                </a:xfrm>
                <a:custGeom>
                  <a:avLst/>
                  <a:gdLst>
                    <a:gd name="connsiteX0" fmla="*/ 91440 w 648652"/>
                    <a:gd name="connsiteY0" fmla="*/ 454504 h 647861"/>
                    <a:gd name="connsiteX1" fmla="*/ 67628 w 648652"/>
                    <a:gd name="connsiteY1" fmla="*/ 525942 h 647861"/>
                    <a:gd name="connsiteX2" fmla="*/ 121920 w 648652"/>
                    <a:gd name="connsiteY2" fmla="*/ 580234 h 647861"/>
                    <a:gd name="connsiteX3" fmla="*/ 193358 w 648652"/>
                    <a:gd name="connsiteY3" fmla="*/ 556422 h 647861"/>
                    <a:gd name="connsiteX4" fmla="*/ 253365 w 648652"/>
                    <a:gd name="connsiteY4" fmla="*/ 581187 h 647861"/>
                    <a:gd name="connsiteX5" fmla="*/ 286703 w 648652"/>
                    <a:gd name="connsiteY5" fmla="*/ 647862 h 647861"/>
                    <a:gd name="connsiteX6" fmla="*/ 362903 w 648652"/>
                    <a:gd name="connsiteY6" fmla="*/ 647862 h 647861"/>
                    <a:gd name="connsiteX7" fmla="*/ 396240 w 648652"/>
                    <a:gd name="connsiteY7" fmla="*/ 581187 h 647861"/>
                    <a:gd name="connsiteX8" fmla="*/ 455295 w 648652"/>
                    <a:gd name="connsiteY8" fmla="*/ 556422 h 647861"/>
                    <a:gd name="connsiteX9" fmla="*/ 526733 w 648652"/>
                    <a:gd name="connsiteY9" fmla="*/ 580234 h 647861"/>
                    <a:gd name="connsiteX10" fmla="*/ 581025 w 648652"/>
                    <a:gd name="connsiteY10" fmla="*/ 525942 h 647861"/>
                    <a:gd name="connsiteX11" fmla="*/ 557213 w 648652"/>
                    <a:gd name="connsiteY11" fmla="*/ 454504 h 647861"/>
                    <a:gd name="connsiteX12" fmla="*/ 581978 w 648652"/>
                    <a:gd name="connsiteY12" fmla="*/ 394497 h 647861"/>
                    <a:gd name="connsiteX13" fmla="*/ 648653 w 648652"/>
                    <a:gd name="connsiteY13" fmla="*/ 361159 h 647861"/>
                    <a:gd name="connsiteX14" fmla="*/ 648653 w 648652"/>
                    <a:gd name="connsiteY14" fmla="*/ 284959 h 647861"/>
                    <a:gd name="connsiteX15" fmla="*/ 581025 w 648652"/>
                    <a:gd name="connsiteY15" fmla="*/ 252574 h 647861"/>
                    <a:gd name="connsiteX16" fmla="*/ 556260 w 648652"/>
                    <a:gd name="connsiteY16" fmla="*/ 193519 h 647861"/>
                    <a:gd name="connsiteX17" fmla="*/ 580073 w 648652"/>
                    <a:gd name="connsiteY17" fmla="*/ 122082 h 647861"/>
                    <a:gd name="connsiteX18" fmla="*/ 525780 w 648652"/>
                    <a:gd name="connsiteY18" fmla="*/ 67789 h 647861"/>
                    <a:gd name="connsiteX19" fmla="*/ 454343 w 648652"/>
                    <a:gd name="connsiteY19" fmla="*/ 91602 h 647861"/>
                    <a:gd name="connsiteX20" fmla="*/ 394335 w 648652"/>
                    <a:gd name="connsiteY20" fmla="*/ 66837 h 647861"/>
                    <a:gd name="connsiteX21" fmla="*/ 361950 w 648652"/>
                    <a:gd name="connsiteY21" fmla="*/ 0 h 647861"/>
                    <a:gd name="connsiteX22" fmla="*/ 285750 w 648652"/>
                    <a:gd name="connsiteY22" fmla="*/ 0 h 647861"/>
                    <a:gd name="connsiteX23" fmla="*/ 252413 w 648652"/>
                    <a:gd name="connsiteY23" fmla="*/ 66675 h 647861"/>
                    <a:gd name="connsiteX24" fmla="*/ 193358 w 648652"/>
                    <a:gd name="connsiteY24" fmla="*/ 91440 h 647861"/>
                    <a:gd name="connsiteX25" fmla="*/ 121920 w 648652"/>
                    <a:gd name="connsiteY25" fmla="*/ 67628 h 647861"/>
                    <a:gd name="connsiteX26" fmla="*/ 67628 w 648652"/>
                    <a:gd name="connsiteY26" fmla="*/ 121920 h 647861"/>
                    <a:gd name="connsiteX27" fmla="*/ 91440 w 648652"/>
                    <a:gd name="connsiteY27" fmla="*/ 193358 h 647861"/>
                    <a:gd name="connsiteX28" fmla="*/ 66675 w 648652"/>
                    <a:gd name="connsiteY28" fmla="*/ 253365 h 647861"/>
                    <a:gd name="connsiteX29" fmla="*/ 0 w 648652"/>
                    <a:gd name="connsiteY29" fmla="*/ 285750 h 647861"/>
                    <a:gd name="connsiteX30" fmla="*/ 0 w 648652"/>
                    <a:gd name="connsiteY30" fmla="*/ 361950 h 647861"/>
                    <a:gd name="connsiteX31" fmla="*/ 66675 w 648652"/>
                    <a:gd name="connsiteY31" fmla="*/ 395288 h 647861"/>
                    <a:gd name="connsiteX32" fmla="*/ 91440 w 648652"/>
                    <a:gd name="connsiteY32" fmla="*/ 454504 h 647861"/>
                    <a:gd name="connsiteX33" fmla="*/ 19050 w 648652"/>
                    <a:gd name="connsiteY33" fmla="*/ 297790 h 647861"/>
                    <a:gd name="connsiteX34" fmla="*/ 75000 w 648652"/>
                    <a:gd name="connsiteY34" fmla="*/ 270605 h 647861"/>
                    <a:gd name="connsiteX35" fmla="*/ 82782 w 648652"/>
                    <a:gd name="connsiteY35" fmla="*/ 266795 h 647861"/>
                    <a:gd name="connsiteX36" fmla="*/ 85058 w 648652"/>
                    <a:gd name="connsiteY36" fmla="*/ 258451 h 647861"/>
                    <a:gd name="connsiteX37" fmla="*/ 108137 w 648652"/>
                    <a:gd name="connsiteY37" fmla="*/ 202587 h 647861"/>
                    <a:gd name="connsiteX38" fmla="*/ 112147 w 648652"/>
                    <a:gd name="connsiteY38" fmla="*/ 195291 h 647861"/>
                    <a:gd name="connsiteX39" fmla="*/ 109518 w 648652"/>
                    <a:gd name="connsiteY39" fmla="*/ 187385 h 647861"/>
                    <a:gd name="connsiteX40" fmla="*/ 89421 w 648652"/>
                    <a:gd name="connsiteY40" fmla="*/ 127102 h 647861"/>
                    <a:gd name="connsiteX41" fmla="*/ 127073 w 648652"/>
                    <a:gd name="connsiteY41" fmla="*/ 89440 h 647861"/>
                    <a:gd name="connsiteX42" fmla="*/ 187338 w 648652"/>
                    <a:gd name="connsiteY42" fmla="*/ 109538 h 647861"/>
                    <a:gd name="connsiteX43" fmla="*/ 195482 w 648652"/>
                    <a:gd name="connsiteY43" fmla="*/ 112252 h 647861"/>
                    <a:gd name="connsiteX44" fmla="*/ 202911 w 648652"/>
                    <a:gd name="connsiteY44" fmla="*/ 107947 h 647861"/>
                    <a:gd name="connsiteX45" fmla="*/ 257432 w 648652"/>
                    <a:gd name="connsiteY45" fmla="*/ 85087 h 647861"/>
                    <a:gd name="connsiteX46" fmla="*/ 265652 w 648652"/>
                    <a:gd name="connsiteY46" fmla="*/ 82848 h 647861"/>
                    <a:gd name="connsiteX47" fmla="*/ 269462 w 648652"/>
                    <a:gd name="connsiteY47" fmla="*/ 75228 h 647861"/>
                    <a:gd name="connsiteX48" fmla="*/ 297542 w 648652"/>
                    <a:gd name="connsiteY48" fmla="*/ 19050 h 647861"/>
                    <a:gd name="connsiteX49" fmla="*/ 350044 w 648652"/>
                    <a:gd name="connsiteY49" fmla="*/ 19050 h 647861"/>
                    <a:gd name="connsiteX50" fmla="*/ 377190 w 648652"/>
                    <a:gd name="connsiteY50" fmla="*/ 75057 h 647861"/>
                    <a:gd name="connsiteX51" fmla="*/ 381000 w 648652"/>
                    <a:gd name="connsiteY51" fmla="*/ 82829 h 647861"/>
                    <a:gd name="connsiteX52" fmla="*/ 389344 w 648652"/>
                    <a:gd name="connsiteY52" fmla="*/ 85106 h 647861"/>
                    <a:gd name="connsiteX53" fmla="*/ 445189 w 648652"/>
                    <a:gd name="connsiteY53" fmla="*/ 108194 h 647861"/>
                    <a:gd name="connsiteX54" fmla="*/ 452495 w 648652"/>
                    <a:gd name="connsiteY54" fmla="*/ 112214 h 647861"/>
                    <a:gd name="connsiteX55" fmla="*/ 460400 w 648652"/>
                    <a:gd name="connsiteY55" fmla="*/ 109576 h 647861"/>
                    <a:gd name="connsiteX56" fmla="*/ 520665 w 648652"/>
                    <a:gd name="connsiteY56" fmla="*/ 89478 h 647861"/>
                    <a:gd name="connsiteX57" fmla="*/ 558317 w 648652"/>
                    <a:gd name="connsiteY57" fmla="*/ 127140 h 647861"/>
                    <a:gd name="connsiteX58" fmla="*/ 538220 w 648652"/>
                    <a:gd name="connsiteY58" fmla="*/ 187423 h 647861"/>
                    <a:gd name="connsiteX59" fmla="*/ 535505 w 648652"/>
                    <a:gd name="connsiteY59" fmla="*/ 195567 h 647861"/>
                    <a:gd name="connsiteX60" fmla="*/ 539810 w 648652"/>
                    <a:gd name="connsiteY60" fmla="*/ 202987 h 647861"/>
                    <a:gd name="connsiteX61" fmla="*/ 562670 w 648652"/>
                    <a:gd name="connsiteY61" fmla="*/ 257527 h 647861"/>
                    <a:gd name="connsiteX62" fmla="*/ 564966 w 648652"/>
                    <a:gd name="connsiteY62" fmla="*/ 265938 h 647861"/>
                    <a:gd name="connsiteX63" fmla="*/ 572824 w 648652"/>
                    <a:gd name="connsiteY63" fmla="*/ 269700 h 647861"/>
                    <a:gd name="connsiteX64" fmla="*/ 629603 w 648652"/>
                    <a:gd name="connsiteY64" fmla="*/ 296913 h 647861"/>
                    <a:gd name="connsiteX65" fmla="*/ 629603 w 648652"/>
                    <a:gd name="connsiteY65" fmla="*/ 349367 h 647861"/>
                    <a:gd name="connsiteX66" fmla="*/ 573453 w 648652"/>
                    <a:gd name="connsiteY66" fmla="*/ 377447 h 647861"/>
                    <a:gd name="connsiteX67" fmla="*/ 565833 w 648652"/>
                    <a:gd name="connsiteY67" fmla="*/ 381257 h 647861"/>
                    <a:gd name="connsiteX68" fmla="*/ 563594 w 648652"/>
                    <a:gd name="connsiteY68" fmla="*/ 389468 h 647861"/>
                    <a:gd name="connsiteX69" fmla="*/ 540515 w 648652"/>
                    <a:gd name="connsiteY69" fmla="*/ 445332 h 647861"/>
                    <a:gd name="connsiteX70" fmla="*/ 536505 w 648652"/>
                    <a:gd name="connsiteY70" fmla="*/ 452628 h 647861"/>
                    <a:gd name="connsiteX71" fmla="*/ 539134 w 648652"/>
                    <a:gd name="connsiteY71" fmla="*/ 460534 h 647861"/>
                    <a:gd name="connsiteX72" fmla="*/ 559232 w 648652"/>
                    <a:gd name="connsiteY72" fmla="*/ 520817 h 647861"/>
                    <a:gd name="connsiteX73" fmla="*/ 521580 w 648652"/>
                    <a:gd name="connsiteY73" fmla="*/ 558479 h 647861"/>
                    <a:gd name="connsiteX74" fmla="*/ 461315 w 648652"/>
                    <a:gd name="connsiteY74" fmla="*/ 538382 h 647861"/>
                    <a:gd name="connsiteX75" fmla="*/ 453171 w 648652"/>
                    <a:gd name="connsiteY75" fmla="*/ 535667 h 647861"/>
                    <a:gd name="connsiteX76" fmla="*/ 445741 w 648652"/>
                    <a:gd name="connsiteY76" fmla="*/ 539972 h 647861"/>
                    <a:gd name="connsiteX77" fmla="*/ 391211 w 648652"/>
                    <a:gd name="connsiteY77" fmla="*/ 562832 h 647861"/>
                    <a:gd name="connsiteX78" fmla="*/ 383000 w 648652"/>
                    <a:gd name="connsiteY78" fmla="*/ 565071 h 647861"/>
                    <a:gd name="connsiteX79" fmla="*/ 379190 w 648652"/>
                    <a:gd name="connsiteY79" fmla="*/ 572691 h 647861"/>
                    <a:gd name="connsiteX80" fmla="*/ 351111 w 648652"/>
                    <a:gd name="connsiteY80" fmla="*/ 628888 h 647861"/>
                    <a:gd name="connsiteX81" fmla="*/ 298494 w 648652"/>
                    <a:gd name="connsiteY81" fmla="*/ 628888 h 647861"/>
                    <a:gd name="connsiteX82" fmla="*/ 270424 w 648652"/>
                    <a:gd name="connsiteY82" fmla="*/ 572691 h 647861"/>
                    <a:gd name="connsiteX83" fmla="*/ 266614 w 648652"/>
                    <a:gd name="connsiteY83" fmla="*/ 565071 h 647861"/>
                    <a:gd name="connsiteX84" fmla="*/ 258394 w 648652"/>
                    <a:gd name="connsiteY84" fmla="*/ 562832 h 647861"/>
                    <a:gd name="connsiteX85" fmla="*/ 202559 w 648652"/>
                    <a:gd name="connsiteY85" fmla="*/ 539744 h 647861"/>
                    <a:gd name="connsiteX86" fmla="*/ 195253 w 648652"/>
                    <a:gd name="connsiteY86" fmla="*/ 535724 h 647861"/>
                    <a:gd name="connsiteX87" fmla="*/ 187347 w 648652"/>
                    <a:gd name="connsiteY87" fmla="*/ 538363 h 647861"/>
                    <a:gd name="connsiteX88" fmla="*/ 127083 w 648652"/>
                    <a:gd name="connsiteY88" fmla="*/ 558460 h 647861"/>
                    <a:gd name="connsiteX89" fmla="*/ 89430 w 648652"/>
                    <a:gd name="connsiteY89" fmla="*/ 520798 h 647861"/>
                    <a:gd name="connsiteX90" fmla="*/ 109538 w 648652"/>
                    <a:gd name="connsiteY90" fmla="*/ 460534 h 647861"/>
                    <a:gd name="connsiteX91" fmla="*/ 112243 w 648652"/>
                    <a:gd name="connsiteY91" fmla="*/ 452390 h 647861"/>
                    <a:gd name="connsiteX92" fmla="*/ 107947 w 648652"/>
                    <a:gd name="connsiteY92" fmla="*/ 444960 h 647861"/>
                    <a:gd name="connsiteX93" fmla="*/ 85087 w 648652"/>
                    <a:gd name="connsiteY93" fmla="*/ 390420 h 647861"/>
                    <a:gd name="connsiteX94" fmla="*/ 82839 w 648652"/>
                    <a:gd name="connsiteY94" fmla="*/ 382210 h 647861"/>
                    <a:gd name="connsiteX95" fmla="*/ 75219 w 648652"/>
                    <a:gd name="connsiteY95" fmla="*/ 378400 h 647861"/>
                    <a:gd name="connsiteX96" fmla="*/ 19050 w 648652"/>
                    <a:gd name="connsiteY96" fmla="*/ 350320 h 64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48652" h="647861">
                      <a:moveTo>
                        <a:pt x="91440" y="454504"/>
                      </a:moveTo>
                      <a:lnTo>
                        <a:pt x="67628" y="525942"/>
                      </a:lnTo>
                      <a:lnTo>
                        <a:pt x="121920" y="580234"/>
                      </a:lnTo>
                      <a:lnTo>
                        <a:pt x="193358" y="556422"/>
                      </a:lnTo>
                      <a:cubicBezTo>
                        <a:pt x="212309" y="567022"/>
                        <a:pt x="232453" y="575336"/>
                        <a:pt x="253365" y="581187"/>
                      </a:cubicBezTo>
                      <a:lnTo>
                        <a:pt x="286703" y="647862"/>
                      </a:lnTo>
                      <a:lnTo>
                        <a:pt x="362903" y="647862"/>
                      </a:lnTo>
                      <a:lnTo>
                        <a:pt x="396240" y="581187"/>
                      </a:lnTo>
                      <a:cubicBezTo>
                        <a:pt x="416907" y="575505"/>
                        <a:pt x="436756" y="567181"/>
                        <a:pt x="455295" y="556422"/>
                      </a:cubicBezTo>
                      <a:lnTo>
                        <a:pt x="526733" y="580234"/>
                      </a:lnTo>
                      <a:lnTo>
                        <a:pt x="581025" y="525942"/>
                      </a:lnTo>
                      <a:lnTo>
                        <a:pt x="557213" y="454504"/>
                      </a:lnTo>
                      <a:cubicBezTo>
                        <a:pt x="567808" y="435551"/>
                        <a:pt x="576122" y="415407"/>
                        <a:pt x="581978" y="394497"/>
                      </a:cubicBezTo>
                      <a:lnTo>
                        <a:pt x="648653" y="361159"/>
                      </a:lnTo>
                      <a:lnTo>
                        <a:pt x="648653" y="284959"/>
                      </a:lnTo>
                      <a:lnTo>
                        <a:pt x="581025" y="252574"/>
                      </a:lnTo>
                      <a:cubicBezTo>
                        <a:pt x="575339" y="231908"/>
                        <a:pt x="567015" y="212060"/>
                        <a:pt x="556260" y="193519"/>
                      </a:cubicBezTo>
                      <a:lnTo>
                        <a:pt x="580073" y="122082"/>
                      </a:lnTo>
                      <a:lnTo>
                        <a:pt x="525780" y="67789"/>
                      </a:lnTo>
                      <a:lnTo>
                        <a:pt x="454343" y="91602"/>
                      </a:lnTo>
                      <a:cubicBezTo>
                        <a:pt x="435391" y="81002"/>
                        <a:pt x="415247" y="72688"/>
                        <a:pt x="394335" y="66837"/>
                      </a:cubicBezTo>
                      <a:lnTo>
                        <a:pt x="361950" y="0"/>
                      </a:lnTo>
                      <a:lnTo>
                        <a:pt x="285750" y="0"/>
                      </a:lnTo>
                      <a:lnTo>
                        <a:pt x="252413" y="66675"/>
                      </a:lnTo>
                      <a:cubicBezTo>
                        <a:pt x="231745" y="72357"/>
                        <a:pt x="211896" y="80681"/>
                        <a:pt x="193358" y="91440"/>
                      </a:cubicBezTo>
                      <a:lnTo>
                        <a:pt x="121920" y="67628"/>
                      </a:lnTo>
                      <a:lnTo>
                        <a:pt x="67628" y="121920"/>
                      </a:lnTo>
                      <a:lnTo>
                        <a:pt x="91440" y="193358"/>
                      </a:lnTo>
                      <a:cubicBezTo>
                        <a:pt x="80844" y="212311"/>
                        <a:pt x="72531" y="232455"/>
                        <a:pt x="66675" y="253365"/>
                      </a:cubicBezTo>
                      <a:lnTo>
                        <a:pt x="0" y="285750"/>
                      </a:lnTo>
                      <a:lnTo>
                        <a:pt x="0" y="361950"/>
                      </a:lnTo>
                      <a:lnTo>
                        <a:pt x="66675" y="395288"/>
                      </a:lnTo>
                      <a:cubicBezTo>
                        <a:pt x="72348" y="416009"/>
                        <a:pt x="80672" y="435913"/>
                        <a:pt x="91440" y="454504"/>
                      </a:cubicBezTo>
                      <a:close/>
                      <a:moveTo>
                        <a:pt x="19050" y="297790"/>
                      </a:moveTo>
                      <a:lnTo>
                        <a:pt x="75000" y="270605"/>
                      </a:lnTo>
                      <a:lnTo>
                        <a:pt x="82782" y="266795"/>
                      </a:lnTo>
                      <a:lnTo>
                        <a:pt x="85058" y="258451"/>
                      </a:lnTo>
                      <a:cubicBezTo>
                        <a:pt x="90527" y="238987"/>
                        <a:pt x="98273" y="220236"/>
                        <a:pt x="108137" y="202587"/>
                      </a:cubicBezTo>
                      <a:lnTo>
                        <a:pt x="112147" y="195291"/>
                      </a:lnTo>
                      <a:lnTo>
                        <a:pt x="109518" y="187385"/>
                      </a:lnTo>
                      <a:lnTo>
                        <a:pt x="89421" y="127102"/>
                      </a:lnTo>
                      <a:lnTo>
                        <a:pt x="127073" y="89440"/>
                      </a:lnTo>
                      <a:lnTo>
                        <a:pt x="187338" y="109538"/>
                      </a:lnTo>
                      <a:lnTo>
                        <a:pt x="195482" y="112252"/>
                      </a:lnTo>
                      <a:lnTo>
                        <a:pt x="202911" y="107947"/>
                      </a:lnTo>
                      <a:cubicBezTo>
                        <a:pt x="220026" y="98012"/>
                        <a:pt x="238351" y="90328"/>
                        <a:pt x="257432" y="85087"/>
                      </a:cubicBezTo>
                      <a:lnTo>
                        <a:pt x="265652" y="82848"/>
                      </a:lnTo>
                      <a:lnTo>
                        <a:pt x="269462" y="75228"/>
                      </a:lnTo>
                      <a:lnTo>
                        <a:pt x="297542" y="19050"/>
                      </a:lnTo>
                      <a:lnTo>
                        <a:pt x="350044" y="19050"/>
                      </a:lnTo>
                      <a:lnTo>
                        <a:pt x="377190" y="75057"/>
                      </a:lnTo>
                      <a:lnTo>
                        <a:pt x="381000" y="82829"/>
                      </a:lnTo>
                      <a:lnTo>
                        <a:pt x="389344" y="85106"/>
                      </a:lnTo>
                      <a:cubicBezTo>
                        <a:pt x="408801" y="90583"/>
                        <a:pt x="427545" y="98332"/>
                        <a:pt x="445189" y="108194"/>
                      </a:cubicBezTo>
                      <a:lnTo>
                        <a:pt x="452495" y="112214"/>
                      </a:lnTo>
                      <a:lnTo>
                        <a:pt x="460400" y="109576"/>
                      </a:lnTo>
                      <a:lnTo>
                        <a:pt x="520665" y="89478"/>
                      </a:lnTo>
                      <a:lnTo>
                        <a:pt x="558317" y="127140"/>
                      </a:lnTo>
                      <a:lnTo>
                        <a:pt x="538220" y="187423"/>
                      </a:lnTo>
                      <a:lnTo>
                        <a:pt x="535505" y="195567"/>
                      </a:lnTo>
                      <a:lnTo>
                        <a:pt x="539810" y="202987"/>
                      </a:lnTo>
                      <a:cubicBezTo>
                        <a:pt x="549750" y="220106"/>
                        <a:pt x="557434" y="238438"/>
                        <a:pt x="562670" y="257527"/>
                      </a:cubicBezTo>
                      <a:lnTo>
                        <a:pt x="564966" y="265938"/>
                      </a:lnTo>
                      <a:lnTo>
                        <a:pt x="572824" y="269700"/>
                      </a:lnTo>
                      <a:lnTo>
                        <a:pt x="629603" y="296913"/>
                      </a:lnTo>
                      <a:lnTo>
                        <a:pt x="629603" y="349367"/>
                      </a:lnTo>
                      <a:lnTo>
                        <a:pt x="573453" y="377447"/>
                      </a:lnTo>
                      <a:lnTo>
                        <a:pt x="565833" y="381257"/>
                      </a:lnTo>
                      <a:lnTo>
                        <a:pt x="563594" y="389468"/>
                      </a:lnTo>
                      <a:cubicBezTo>
                        <a:pt x="558124" y="408931"/>
                        <a:pt x="550377" y="427682"/>
                        <a:pt x="540515" y="445332"/>
                      </a:cubicBezTo>
                      <a:lnTo>
                        <a:pt x="536505" y="452628"/>
                      </a:lnTo>
                      <a:lnTo>
                        <a:pt x="539134" y="460534"/>
                      </a:lnTo>
                      <a:lnTo>
                        <a:pt x="559232" y="520817"/>
                      </a:lnTo>
                      <a:lnTo>
                        <a:pt x="521580" y="558479"/>
                      </a:lnTo>
                      <a:lnTo>
                        <a:pt x="461315" y="538382"/>
                      </a:lnTo>
                      <a:lnTo>
                        <a:pt x="453171" y="535667"/>
                      </a:lnTo>
                      <a:lnTo>
                        <a:pt x="445741" y="539972"/>
                      </a:lnTo>
                      <a:cubicBezTo>
                        <a:pt x="428625" y="549909"/>
                        <a:pt x="410296" y="557593"/>
                        <a:pt x="391211" y="562832"/>
                      </a:cubicBezTo>
                      <a:lnTo>
                        <a:pt x="383000" y="565071"/>
                      </a:lnTo>
                      <a:lnTo>
                        <a:pt x="379190" y="572691"/>
                      </a:lnTo>
                      <a:lnTo>
                        <a:pt x="351111" y="628888"/>
                      </a:lnTo>
                      <a:lnTo>
                        <a:pt x="298494" y="628888"/>
                      </a:lnTo>
                      <a:lnTo>
                        <a:pt x="270424" y="572691"/>
                      </a:lnTo>
                      <a:lnTo>
                        <a:pt x="266614" y="565071"/>
                      </a:lnTo>
                      <a:lnTo>
                        <a:pt x="258394" y="562832"/>
                      </a:lnTo>
                      <a:cubicBezTo>
                        <a:pt x="238940" y="557355"/>
                        <a:pt x="220199" y="549606"/>
                        <a:pt x="202559" y="539744"/>
                      </a:cubicBezTo>
                      <a:lnTo>
                        <a:pt x="195253" y="535724"/>
                      </a:lnTo>
                      <a:lnTo>
                        <a:pt x="187347" y="538363"/>
                      </a:lnTo>
                      <a:lnTo>
                        <a:pt x="127083" y="558460"/>
                      </a:lnTo>
                      <a:lnTo>
                        <a:pt x="89430" y="520798"/>
                      </a:lnTo>
                      <a:lnTo>
                        <a:pt x="109538" y="460534"/>
                      </a:lnTo>
                      <a:lnTo>
                        <a:pt x="112243" y="452390"/>
                      </a:lnTo>
                      <a:lnTo>
                        <a:pt x="107947" y="444960"/>
                      </a:lnTo>
                      <a:cubicBezTo>
                        <a:pt x="98005" y="427843"/>
                        <a:pt x="90321" y="409511"/>
                        <a:pt x="85087" y="390420"/>
                      </a:cubicBezTo>
                      <a:lnTo>
                        <a:pt x="82839" y="382210"/>
                      </a:lnTo>
                      <a:lnTo>
                        <a:pt x="75219" y="378400"/>
                      </a:lnTo>
                      <a:lnTo>
                        <a:pt x="19050" y="350320"/>
                      </a:lnTo>
                      <a:close/>
                    </a:path>
                  </a:pathLst>
                </a:custGeom>
                <a:solidFill>
                  <a:srgbClr val="000000"/>
                </a:solidFill>
                <a:ln w="9525" cap="flat">
                  <a:noFill/>
                  <a:prstDash val="solid"/>
                  <a:miter/>
                </a:ln>
              </p:spPr>
              <p:txBody>
                <a:bodyPr rtlCol="0" anchor="ctr"/>
                <a:lstStyle/>
                <a:p>
                  <a:endParaRPr lang="fr-FR"/>
                </a:p>
              </p:txBody>
            </p:sp>
            <p:sp>
              <p:nvSpPr>
                <p:cNvPr id="78" name="Forme libre : forme 77">
                  <a:extLst>
                    <a:ext uri="{FF2B5EF4-FFF2-40B4-BE49-F238E27FC236}">
                      <a16:creationId xmlns:a16="http://schemas.microsoft.com/office/drawing/2014/main" id="{BB157B6C-BCD1-B1CE-909C-35E1992223CA}"/>
                    </a:ext>
                  </a:extLst>
                </p:cNvPr>
                <p:cNvSpPr/>
                <p:nvPr/>
              </p:nvSpPr>
              <p:spPr>
                <a:xfrm>
                  <a:off x="8857469" y="4351965"/>
                  <a:ext cx="228600" cy="228600"/>
                </a:xfrm>
                <a:custGeom>
                  <a:avLst/>
                  <a:gdLst>
                    <a:gd name="connsiteX0" fmla="*/ 114300 w 228600"/>
                    <a:gd name="connsiteY0" fmla="*/ 228600 h 228600"/>
                    <a:gd name="connsiteX1" fmla="*/ 228600 w 228600"/>
                    <a:gd name="connsiteY1" fmla="*/ 114300 h 228600"/>
                    <a:gd name="connsiteX2" fmla="*/ 114300 w 228600"/>
                    <a:gd name="connsiteY2" fmla="*/ 0 h 228600"/>
                    <a:gd name="connsiteX3" fmla="*/ 0 w 228600"/>
                    <a:gd name="connsiteY3" fmla="*/ 114300 h 228600"/>
                    <a:gd name="connsiteX4" fmla="*/ 114300 w 228600"/>
                    <a:gd name="connsiteY4" fmla="*/ 228600 h 228600"/>
                    <a:gd name="connsiteX5" fmla="*/ 114300 w 228600"/>
                    <a:gd name="connsiteY5" fmla="*/ 18983 h 228600"/>
                    <a:gd name="connsiteX6" fmla="*/ 209550 w 228600"/>
                    <a:gd name="connsiteY6" fmla="*/ 114233 h 228600"/>
                    <a:gd name="connsiteX7" fmla="*/ 114300 w 228600"/>
                    <a:gd name="connsiteY7" fmla="*/ 209483 h 228600"/>
                    <a:gd name="connsiteX8" fmla="*/ 19050 w 228600"/>
                    <a:gd name="connsiteY8" fmla="*/ 114233 h 228600"/>
                    <a:gd name="connsiteX9" fmla="*/ 114300 w 228600"/>
                    <a:gd name="connsiteY9" fmla="*/ 1898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28600">
                      <a:moveTo>
                        <a:pt x="114300" y="228600"/>
                      </a:moveTo>
                      <a:cubicBezTo>
                        <a:pt x="177426" y="228600"/>
                        <a:pt x="228600" y="177426"/>
                        <a:pt x="228600" y="114300"/>
                      </a:cubicBezTo>
                      <a:cubicBezTo>
                        <a:pt x="228600" y="51174"/>
                        <a:pt x="177426" y="0"/>
                        <a:pt x="114300" y="0"/>
                      </a:cubicBezTo>
                      <a:cubicBezTo>
                        <a:pt x="51174" y="0"/>
                        <a:pt x="0" y="51174"/>
                        <a:pt x="0" y="114300"/>
                      </a:cubicBezTo>
                      <a:cubicBezTo>
                        <a:pt x="199" y="177344"/>
                        <a:pt x="51256" y="228401"/>
                        <a:pt x="114300" y="228600"/>
                      </a:cubicBezTo>
                      <a:close/>
                      <a:moveTo>
                        <a:pt x="114300" y="18983"/>
                      </a:moveTo>
                      <a:cubicBezTo>
                        <a:pt x="166905" y="18983"/>
                        <a:pt x="209550" y="61629"/>
                        <a:pt x="209550" y="114233"/>
                      </a:cubicBezTo>
                      <a:cubicBezTo>
                        <a:pt x="209550" y="166838"/>
                        <a:pt x="166905" y="209483"/>
                        <a:pt x="114300" y="209483"/>
                      </a:cubicBezTo>
                      <a:cubicBezTo>
                        <a:pt x="61695" y="209483"/>
                        <a:pt x="19050" y="166838"/>
                        <a:pt x="19050" y="114233"/>
                      </a:cubicBezTo>
                      <a:cubicBezTo>
                        <a:pt x="19119" y="61656"/>
                        <a:pt x="61723" y="19052"/>
                        <a:pt x="114300" y="18983"/>
                      </a:cubicBezTo>
                      <a:close/>
                    </a:path>
                  </a:pathLst>
                </a:custGeom>
                <a:solidFill>
                  <a:srgbClr val="000000"/>
                </a:solidFill>
                <a:ln w="9525" cap="flat">
                  <a:noFill/>
                  <a:prstDash val="solid"/>
                  <a:miter/>
                </a:ln>
              </p:spPr>
              <p:txBody>
                <a:bodyPr rtlCol="0" anchor="ctr"/>
                <a:lstStyle/>
                <a:p>
                  <a:endParaRPr lang="fr-FR"/>
                </a:p>
              </p:txBody>
            </p:sp>
          </p:grpSp>
          <p:pic>
            <p:nvPicPr>
              <p:cNvPr id="22" name="Graphique 21" descr="Base de données avec un remplissage uni">
                <a:extLst>
                  <a:ext uri="{FF2B5EF4-FFF2-40B4-BE49-F238E27FC236}">
                    <a16:creationId xmlns:a16="http://schemas.microsoft.com/office/drawing/2014/main" id="{6EB465EF-6663-7C19-FB16-C1EEEB1ED2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91985" y="4312563"/>
                <a:ext cx="1014321" cy="950927"/>
              </a:xfrm>
              <a:prstGeom prst="rect">
                <a:avLst/>
              </a:prstGeom>
            </p:spPr>
          </p:pic>
          <p:cxnSp>
            <p:nvCxnSpPr>
              <p:cNvPr id="32" name="Connecteur droit avec flèche 31">
                <a:extLst>
                  <a:ext uri="{FF2B5EF4-FFF2-40B4-BE49-F238E27FC236}">
                    <a16:creationId xmlns:a16="http://schemas.microsoft.com/office/drawing/2014/main" id="{0DACE124-D34F-1D86-E3DE-0D75DF742527}"/>
                  </a:ext>
                </a:extLst>
              </p:cNvPr>
              <p:cNvCxnSpPr>
                <a:cxnSpLocks/>
              </p:cNvCxnSpPr>
              <p:nvPr/>
            </p:nvCxnSpPr>
            <p:spPr>
              <a:xfrm flipH="1">
                <a:off x="9660402" y="4813009"/>
                <a:ext cx="1229706" cy="208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ZoneTexte 32">
                <a:extLst>
                  <a:ext uri="{FF2B5EF4-FFF2-40B4-BE49-F238E27FC236}">
                    <a16:creationId xmlns:a16="http://schemas.microsoft.com/office/drawing/2014/main" id="{B3DEFD6E-0899-4F6A-D86D-0157966BAABD}"/>
                  </a:ext>
                </a:extLst>
              </p:cNvPr>
              <p:cNvSpPr txBox="1"/>
              <p:nvPr/>
            </p:nvSpPr>
            <p:spPr>
              <a:xfrm>
                <a:off x="8673002" y="5132749"/>
                <a:ext cx="1230998" cy="369332"/>
              </a:xfrm>
              <a:prstGeom prst="rect">
                <a:avLst/>
              </a:prstGeom>
              <a:noFill/>
            </p:spPr>
            <p:txBody>
              <a:bodyPr wrap="square" rtlCol="0">
                <a:spAutoFit/>
              </a:bodyPr>
              <a:lstStyle/>
              <a:p>
                <a:r>
                  <a:rPr lang="fr-FR"/>
                  <a:t>API CRUD</a:t>
                </a:r>
              </a:p>
            </p:txBody>
          </p:sp>
          <p:pic>
            <p:nvPicPr>
              <p:cNvPr id="35" name="Image 34" descr="Une image contenant Police, Graphique, typographie, conception&#10;&#10;Le contenu généré par l’IA peut être incorrect.">
                <a:extLst>
                  <a:ext uri="{FF2B5EF4-FFF2-40B4-BE49-F238E27FC236}">
                    <a16:creationId xmlns:a16="http://schemas.microsoft.com/office/drawing/2014/main" id="{0366CFDE-23FA-8AA6-9E1A-2499705827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5151" y="3722964"/>
                <a:ext cx="1203110" cy="373961"/>
              </a:xfrm>
              <a:prstGeom prst="rect">
                <a:avLst/>
              </a:prstGeom>
            </p:spPr>
          </p:pic>
          <p:pic>
            <p:nvPicPr>
              <p:cNvPr id="37" name="Image 36" descr="Une image contenant logo, Graphique, Police, graphisme&#10;&#10;Le contenu généré par l’IA peut être incorrect.">
                <a:extLst>
                  <a:ext uri="{FF2B5EF4-FFF2-40B4-BE49-F238E27FC236}">
                    <a16:creationId xmlns:a16="http://schemas.microsoft.com/office/drawing/2014/main" id="{B4A01BE0-0631-9289-06D1-75A5159345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7098" y="4398204"/>
                <a:ext cx="647533" cy="713754"/>
              </a:xfrm>
              <a:prstGeom prst="rect">
                <a:avLst/>
              </a:prstGeom>
            </p:spPr>
          </p:pic>
          <p:pic>
            <p:nvPicPr>
              <p:cNvPr id="39" name="Image 38" descr="Une image contenant texte, Police, Graphique, graphisme&#10;&#10;Le contenu généré par l’IA peut être incorrect.">
                <a:extLst>
                  <a:ext uri="{FF2B5EF4-FFF2-40B4-BE49-F238E27FC236}">
                    <a16:creationId xmlns:a16="http://schemas.microsoft.com/office/drawing/2014/main" id="{BF59A493-DF65-1AC5-C314-240A7A4990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8443" y="5317346"/>
                <a:ext cx="1203110" cy="745126"/>
              </a:xfrm>
              <a:prstGeom prst="rect">
                <a:avLst/>
              </a:prstGeom>
            </p:spPr>
          </p:pic>
          <p:cxnSp>
            <p:nvCxnSpPr>
              <p:cNvPr id="41" name="Connecteur droit avec flèche 40">
                <a:extLst>
                  <a:ext uri="{FF2B5EF4-FFF2-40B4-BE49-F238E27FC236}">
                    <a16:creationId xmlns:a16="http://schemas.microsoft.com/office/drawing/2014/main" id="{B3DA2627-7962-D397-34E3-53DBAC023BE7}"/>
                  </a:ext>
                </a:extLst>
              </p:cNvPr>
              <p:cNvCxnSpPr>
                <a:cxnSpLocks/>
                <a:stCxn id="35" idx="3"/>
              </p:cNvCxnSpPr>
              <p:nvPr/>
            </p:nvCxnSpPr>
            <p:spPr>
              <a:xfrm>
                <a:off x="8018261" y="3909945"/>
                <a:ext cx="909969" cy="7122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necteur droit avec flèche 42">
                <a:extLst>
                  <a:ext uri="{FF2B5EF4-FFF2-40B4-BE49-F238E27FC236}">
                    <a16:creationId xmlns:a16="http://schemas.microsoft.com/office/drawing/2014/main" id="{1BDFDFCB-D0F0-882B-3A79-3A607837CB18}"/>
                  </a:ext>
                </a:extLst>
              </p:cNvPr>
              <p:cNvCxnSpPr>
                <a:cxnSpLocks/>
              </p:cNvCxnSpPr>
              <p:nvPr/>
            </p:nvCxnSpPr>
            <p:spPr>
              <a:xfrm>
                <a:off x="7816994" y="4799497"/>
                <a:ext cx="10402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Connecteur droit avec flèche 44">
                <a:extLst>
                  <a:ext uri="{FF2B5EF4-FFF2-40B4-BE49-F238E27FC236}">
                    <a16:creationId xmlns:a16="http://schemas.microsoft.com/office/drawing/2014/main" id="{E252A13F-BA93-A2EE-C559-4B51F456B35C}"/>
                  </a:ext>
                </a:extLst>
              </p:cNvPr>
              <p:cNvCxnSpPr>
                <a:cxnSpLocks/>
              </p:cNvCxnSpPr>
              <p:nvPr/>
            </p:nvCxnSpPr>
            <p:spPr>
              <a:xfrm flipV="1">
                <a:off x="8041180" y="4912865"/>
                <a:ext cx="877973" cy="706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Connecteur droit avec flèche 86">
                <a:extLst>
                  <a:ext uri="{FF2B5EF4-FFF2-40B4-BE49-F238E27FC236}">
                    <a16:creationId xmlns:a16="http://schemas.microsoft.com/office/drawing/2014/main" id="{ED366191-D7E5-5AC5-5A43-596355A75C31}"/>
                  </a:ext>
                </a:extLst>
              </p:cNvPr>
              <p:cNvCxnSpPr>
                <a:cxnSpLocks/>
              </p:cNvCxnSpPr>
              <p:nvPr/>
            </p:nvCxnSpPr>
            <p:spPr>
              <a:xfrm flipV="1">
                <a:off x="9691718" y="4704730"/>
                <a:ext cx="1164582" cy="17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101" name="Image 100" descr="Une image contenant Graphique, clipart, créativité, dessin humoristique&#10;&#10;Le contenu généré par l’IA peut être incorrect.">
              <a:extLst>
                <a:ext uri="{FF2B5EF4-FFF2-40B4-BE49-F238E27FC236}">
                  <a16:creationId xmlns:a16="http://schemas.microsoft.com/office/drawing/2014/main" id="{3565B52B-E86A-EC04-166A-743CDBC20E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956995" y="3241338"/>
              <a:ext cx="647446" cy="668478"/>
            </a:xfrm>
            <a:prstGeom prst="rect">
              <a:avLst/>
            </a:prstGeom>
          </p:spPr>
        </p:pic>
        <p:cxnSp>
          <p:nvCxnSpPr>
            <p:cNvPr id="103" name="Connecteur droit avec flèche 102">
              <a:extLst>
                <a:ext uri="{FF2B5EF4-FFF2-40B4-BE49-F238E27FC236}">
                  <a16:creationId xmlns:a16="http://schemas.microsoft.com/office/drawing/2014/main" id="{CDA8B3FF-DAEA-0D56-1FC0-F4E3AB75C30D}"/>
                </a:ext>
              </a:extLst>
            </p:cNvPr>
            <p:cNvCxnSpPr>
              <a:endCxn id="22" idx="0"/>
            </p:cNvCxnSpPr>
            <p:nvPr/>
          </p:nvCxnSpPr>
          <p:spPr>
            <a:xfrm>
              <a:off x="11280718" y="3977640"/>
              <a:ext cx="18427" cy="4205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04" name="ZoneTexte 103">
            <a:extLst>
              <a:ext uri="{FF2B5EF4-FFF2-40B4-BE49-F238E27FC236}">
                <a16:creationId xmlns:a16="http://schemas.microsoft.com/office/drawing/2014/main" id="{952354C7-BB40-02E9-C28E-BACDC0987339}"/>
              </a:ext>
            </a:extLst>
          </p:cNvPr>
          <p:cNvSpPr txBox="1"/>
          <p:nvPr/>
        </p:nvSpPr>
        <p:spPr>
          <a:xfrm>
            <a:off x="2202237" y="6274673"/>
            <a:ext cx="2706621" cy="369332"/>
          </a:xfrm>
          <a:prstGeom prst="rect">
            <a:avLst/>
          </a:prstGeom>
          <a:noFill/>
        </p:spPr>
        <p:txBody>
          <a:bodyPr wrap="square" lIns="91440" tIns="45720" rIns="91440" bIns="45720" rtlCol="0" anchor="t">
            <a:spAutoFit/>
          </a:bodyPr>
          <a:lstStyle/>
          <a:p>
            <a:r>
              <a:rPr lang="fr-FR">
                <a:latin typeface="Aptos"/>
              </a:rPr>
              <a:t>Avant</a:t>
            </a:r>
          </a:p>
        </p:txBody>
      </p:sp>
      <p:sp>
        <p:nvSpPr>
          <p:cNvPr id="105" name="ZoneTexte 104">
            <a:extLst>
              <a:ext uri="{FF2B5EF4-FFF2-40B4-BE49-F238E27FC236}">
                <a16:creationId xmlns:a16="http://schemas.microsoft.com/office/drawing/2014/main" id="{3C61C46D-B947-8FC5-47E7-740434130E8E}"/>
              </a:ext>
            </a:extLst>
          </p:cNvPr>
          <p:cNvSpPr txBox="1"/>
          <p:nvPr/>
        </p:nvSpPr>
        <p:spPr>
          <a:xfrm>
            <a:off x="8965291" y="6272767"/>
            <a:ext cx="2706621" cy="369332"/>
          </a:xfrm>
          <a:prstGeom prst="rect">
            <a:avLst/>
          </a:prstGeom>
          <a:noFill/>
        </p:spPr>
        <p:txBody>
          <a:bodyPr wrap="square" rtlCol="0">
            <a:spAutoFit/>
          </a:bodyPr>
          <a:lstStyle/>
          <a:p>
            <a:r>
              <a:rPr lang="fr-FR"/>
              <a:t>Après</a:t>
            </a:r>
          </a:p>
        </p:txBody>
      </p:sp>
    </p:spTree>
    <p:extLst>
      <p:ext uri="{BB962C8B-B14F-4D97-AF65-F5344CB8AC3E}">
        <p14:creationId xmlns:p14="http://schemas.microsoft.com/office/powerpoint/2010/main" val="33143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F2EA8-ACF3-44E2-824C-8F537BA37792}"/>
              </a:ext>
            </a:extLst>
          </p:cNvPr>
          <p:cNvSpPr>
            <a:spLocks noGrp="1"/>
          </p:cNvSpPr>
          <p:nvPr>
            <p:ph type="title"/>
          </p:nvPr>
        </p:nvSpPr>
        <p:spPr>
          <a:xfrm>
            <a:off x="736246" y="338329"/>
            <a:ext cx="9468303" cy="809374"/>
          </a:xfrm>
        </p:spPr>
        <p:txBody>
          <a:bodyPr>
            <a:normAutofit fontScale="90000"/>
          </a:bodyPr>
          <a:lstStyle/>
          <a:p>
            <a:r>
              <a:rPr lang="fr-FR"/>
              <a:t>Les impacts sur la récupération des données</a:t>
            </a:r>
          </a:p>
        </p:txBody>
      </p:sp>
      <p:sp>
        <p:nvSpPr>
          <p:cNvPr id="3" name="Espace réservé du contenu 2">
            <a:extLst>
              <a:ext uri="{FF2B5EF4-FFF2-40B4-BE49-F238E27FC236}">
                <a16:creationId xmlns:a16="http://schemas.microsoft.com/office/drawing/2014/main" id="{49125323-3524-0123-0579-7CD1089E766E}"/>
              </a:ext>
            </a:extLst>
          </p:cNvPr>
          <p:cNvSpPr>
            <a:spLocks noGrp="1"/>
          </p:cNvSpPr>
          <p:nvPr>
            <p:ph idx="1"/>
          </p:nvPr>
        </p:nvSpPr>
        <p:spPr>
          <a:xfrm>
            <a:off x="1061466" y="1311717"/>
            <a:ext cx="10359390" cy="4558731"/>
          </a:xfrm>
        </p:spPr>
        <p:txBody>
          <a:bodyPr vert="horz" lIns="91440" tIns="45720" rIns="91440" bIns="45720" rtlCol="0" anchor="t">
            <a:normAutofit/>
          </a:bodyPr>
          <a:lstStyle/>
          <a:p>
            <a:r>
              <a:rPr lang="fr-FR"/>
              <a:t>Diversification des </a:t>
            </a:r>
            <a:r>
              <a:rPr lang="fr-FR" b="1"/>
              <a:t>modalités d'exposition</a:t>
            </a:r>
            <a:r>
              <a:rPr lang="fr-FR"/>
              <a:t> des données :</a:t>
            </a:r>
          </a:p>
          <a:p>
            <a:pPr lvl="1"/>
            <a:r>
              <a:rPr lang="fr-FR"/>
              <a:t>Support étendu des protocoles standards : </a:t>
            </a:r>
            <a:r>
              <a:rPr lang="fr-FR" b="1"/>
              <a:t>Z39.50, SRU, OAI-PMH</a:t>
            </a:r>
            <a:r>
              <a:rPr lang="fr-FR"/>
              <a:t>, et de nouvelles </a:t>
            </a:r>
            <a:r>
              <a:rPr lang="fr-FR" b="1"/>
              <a:t>API</a:t>
            </a:r>
            <a:r>
              <a:rPr lang="fr-FR"/>
              <a:t>, dans des formats et encodages standards </a:t>
            </a:r>
            <a:r>
              <a:rPr lang="fr-FR" b="1"/>
              <a:t>et actuels</a:t>
            </a:r>
          </a:p>
          <a:p>
            <a:r>
              <a:rPr lang="fr-FR"/>
              <a:t>Évolution des </a:t>
            </a:r>
            <a:r>
              <a:rPr lang="fr-FR" b="1"/>
              <a:t>webservices existants</a:t>
            </a:r>
            <a:r>
              <a:rPr lang="fr-FR"/>
              <a:t>.</a:t>
            </a:r>
          </a:p>
          <a:p>
            <a:pPr lvl="2"/>
            <a:r>
              <a:rPr lang="fr-FR">
                <a:ea typeface="+mn-lt"/>
                <a:cs typeface="+mn-lt"/>
              </a:rPr>
              <a:t>Ces changements impliqueront des adaptations : logiciels et codes s'appuyant sur les actuels </a:t>
            </a:r>
            <a:r>
              <a:rPr lang="fr-FR" err="1">
                <a:ea typeface="+mn-lt"/>
                <a:cs typeface="+mn-lt"/>
              </a:rPr>
              <a:t>MicroWebServices</a:t>
            </a:r>
            <a:r>
              <a:rPr lang="fr-FR">
                <a:ea typeface="+mn-lt"/>
                <a:cs typeface="+mn-lt"/>
              </a:rPr>
              <a:t> de l'</a:t>
            </a:r>
            <a:r>
              <a:rPr lang="fr-FR" err="1">
                <a:ea typeface="+mn-lt"/>
                <a:cs typeface="+mn-lt"/>
              </a:rPr>
              <a:t>Abes</a:t>
            </a:r>
            <a:r>
              <a:rPr lang="fr-FR">
                <a:ea typeface="+mn-lt"/>
                <a:cs typeface="+mn-lt"/>
              </a:rPr>
              <a:t> (issn2ppn, merge, isbn2ppn, etc.) devront être refondus : si les données, au moins pour une période transitoire, demeurent, l'adresse des services et la structuration des retours seront différents.</a:t>
            </a:r>
          </a:p>
          <a:p>
            <a:r>
              <a:rPr lang="fr-FR" b="1"/>
              <a:t>Arrêt des transferts réguliers actuels</a:t>
            </a:r>
            <a:endParaRPr lang="fr-FR" b="1">
              <a:sym typeface="Wingdings" panose="05000000000000000000" pitchFamily="2" charset="2"/>
            </a:endParaRPr>
          </a:p>
          <a:p>
            <a:pPr lvl="2"/>
            <a:r>
              <a:rPr lang="fr-FR"/>
              <a:t>Ce changement impliquera une </a:t>
            </a:r>
            <a:r>
              <a:rPr lang="fr-FR" b="1"/>
              <a:t>adaptation nécessaire des systèmes locaux</a:t>
            </a:r>
            <a:r>
              <a:rPr lang="fr-FR"/>
              <a:t> qui dépendent actuellement de ces flux (pour, par exemple, migrer vers l'utilisation de l’OAI-PMH).</a:t>
            </a:r>
          </a:p>
          <a:p>
            <a:pPr marL="457200" lvl="1" indent="0">
              <a:buNone/>
            </a:pPr>
            <a:endParaRPr lang="fr-FR"/>
          </a:p>
          <a:p>
            <a:pPr lvl="1"/>
            <a:endParaRPr lang="fr-FR"/>
          </a:p>
        </p:txBody>
      </p:sp>
    </p:spTree>
    <p:extLst>
      <p:ext uri="{BB962C8B-B14F-4D97-AF65-F5344CB8AC3E}">
        <p14:creationId xmlns:p14="http://schemas.microsoft.com/office/powerpoint/2010/main" val="268110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387F3-B6FC-8C27-4387-1D46AAC7A913}"/>
              </a:ext>
            </a:extLst>
          </p:cNvPr>
          <p:cNvSpPr>
            <a:spLocks noGrp="1"/>
          </p:cNvSpPr>
          <p:nvPr>
            <p:ph type="title"/>
          </p:nvPr>
        </p:nvSpPr>
        <p:spPr/>
        <p:txBody>
          <a:bodyPr/>
          <a:lstStyle/>
          <a:p>
            <a:r>
              <a:rPr lang="fr-FR"/>
              <a:t>PEB / fourniture des documents</a:t>
            </a:r>
          </a:p>
        </p:txBody>
      </p:sp>
      <p:sp>
        <p:nvSpPr>
          <p:cNvPr id="3" name="Espace réservé du contenu 2">
            <a:extLst>
              <a:ext uri="{FF2B5EF4-FFF2-40B4-BE49-F238E27FC236}">
                <a16:creationId xmlns:a16="http://schemas.microsoft.com/office/drawing/2014/main" id="{45DB8DCD-9291-F177-1720-8728F283C2D8}"/>
              </a:ext>
            </a:extLst>
          </p:cNvPr>
          <p:cNvSpPr>
            <a:spLocks noGrp="1"/>
          </p:cNvSpPr>
          <p:nvPr>
            <p:ph idx="1"/>
          </p:nvPr>
        </p:nvSpPr>
        <p:spPr/>
        <p:txBody>
          <a:bodyPr vert="horz" lIns="91440" tIns="45720" rIns="91440" bIns="45720" rtlCol="0" anchor="t">
            <a:normAutofit fontScale="70000" lnSpcReduction="20000"/>
          </a:bodyPr>
          <a:lstStyle/>
          <a:p>
            <a:r>
              <a:rPr lang="fr-FR"/>
              <a:t>Contexte de départ : </a:t>
            </a:r>
          </a:p>
          <a:p>
            <a:pPr lvl="1"/>
            <a:r>
              <a:rPr lang="fr-FR"/>
              <a:t>Historiquement, une solution de PEB nationale gérée par l’</a:t>
            </a:r>
            <a:r>
              <a:rPr lang="fr-FR" err="1"/>
              <a:t>Abes</a:t>
            </a:r>
            <a:r>
              <a:rPr lang="fr-FR"/>
              <a:t> : </a:t>
            </a:r>
            <a:r>
              <a:rPr lang="fr-FR" err="1"/>
              <a:t>Pebnet</a:t>
            </a:r>
            <a:endParaRPr lang="fr-FR"/>
          </a:p>
          <a:p>
            <a:pPr lvl="1"/>
            <a:r>
              <a:rPr lang="fr-FR"/>
              <a:t>Logiciel CBS (</a:t>
            </a:r>
            <a:r>
              <a:rPr lang="fr-FR" err="1"/>
              <a:t>Sudoc</a:t>
            </a:r>
            <a:r>
              <a:rPr lang="fr-FR"/>
              <a:t>) proposant un outil minimaliste de PEB en réseau</a:t>
            </a:r>
          </a:p>
          <a:p>
            <a:pPr lvl="1"/>
            <a:r>
              <a:rPr lang="fr-FR"/>
              <a:t>Approche de la FDD numérique avec un fort degré de complexité</a:t>
            </a:r>
          </a:p>
          <a:p>
            <a:r>
              <a:rPr lang="fr-FR"/>
              <a:t>Evolution des outils de PEB dans un contexte consortial : développement de nombreux outils</a:t>
            </a:r>
          </a:p>
          <a:p>
            <a:pPr lvl="1"/>
            <a:r>
              <a:rPr lang="fr-FR"/>
              <a:t>Interfacer des réseaux multiples</a:t>
            </a:r>
          </a:p>
          <a:p>
            <a:pPr lvl="1"/>
            <a:r>
              <a:rPr lang="fr-FR"/>
              <a:t>Gérer le lien avec les SIGB (circulation des documents, voire facturation des usagers)</a:t>
            </a:r>
          </a:p>
          <a:p>
            <a:pPr lvl="1"/>
            <a:r>
              <a:rPr lang="fr-FR"/>
              <a:t>Gérer la fourniture de documents numériques ou numérisés </a:t>
            </a:r>
          </a:p>
          <a:p>
            <a:pPr lvl="1"/>
            <a:r>
              <a:rPr lang="fr-FR"/>
              <a:t>Mise en place de solutions logicielles agnostiques des SIGB utilisés par les bibliothèques</a:t>
            </a:r>
          </a:p>
          <a:p>
            <a:r>
              <a:rPr lang="fr-FR"/>
              <a:t>Pistes d’application à l’</a:t>
            </a:r>
            <a:r>
              <a:rPr lang="fr-FR" err="1"/>
              <a:t>Abes</a:t>
            </a:r>
            <a:r>
              <a:rPr lang="fr-FR"/>
              <a:t> : </a:t>
            </a:r>
          </a:p>
          <a:p>
            <a:pPr lvl="1"/>
            <a:r>
              <a:rPr lang="fr-FR"/>
              <a:t>Pour les services de PEB : disposer d’un gros réservoir de métadonnées et éviter de re-saisir les informations entre environnement central et outil en local </a:t>
            </a:r>
          </a:p>
          <a:p>
            <a:pPr lvl="1"/>
            <a:r>
              <a:rPr lang="fr-FR"/>
              <a:t>Simplifierait les circuits de PEB à l’international (sans sortir de l’environnement national)</a:t>
            </a:r>
          </a:p>
          <a:p>
            <a:pPr lvl="1"/>
            <a:r>
              <a:rPr lang="fr-FR"/>
              <a:t>Eventuellement, intégrer les fonds en dépôt au CTLES</a:t>
            </a:r>
          </a:p>
          <a:p>
            <a:pPr lvl="1"/>
            <a:r>
              <a:rPr lang="fr-FR"/>
              <a:t>Les usagers finaux pourraient faire leurs demandes via l’interface du catalogue national / local. </a:t>
            </a:r>
          </a:p>
        </p:txBody>
      </p:sp>
    </p:spTree>
    <p:extLst>
      <p:ext uri="{BB962C8B-B14F-4D97-AF65-F5344CB8AC3E}">
        <p14:creationId xmlns:p14="http://schemas.microsoft.com/office/powerpoint/2010/main" val="9162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55659-7DF6-9791-3B7E-7ED93656C7D9}"/>
              </a:ext>
            </a:extLst>
          </p:cNvPr>
          <p:cNvSpPr>
            <a:spLocks noGrp="1"/>
          </p:cNvSpPr>
          <p:nvPr>
            <p:ph type="title"/>
          </p:nvPr>
        </p:nvSpPr>
        <p:spPr/>
        <p:txBody>
          <a:bodyPr/>
          <a:lstStyle/>
          <a:p>
            <a:r>
              <a:rPr lang="fr-FR"/>
              <a:t>Interface publique de recherche</a:t>
            </a:r>
          </a:p>
        </p:txBody>
      </p:sp>
      <p:sp>
        <p:nvSpPr>
          <p:cNvPr id="3" name="Espace réservé du contenu 2">
            <a:extLst>
              <a:ext uri="{FF2B5EF4-FFF2-40B4-BE49-F238E27FC236}">
                <a16:creationId xmlns:a16="http://schemas.microsoft.com/office/drawing/2014/main" id="{16BA3C13-E43E-FD34-D5EA-405E00B0ACC2}"/>
              </a:ext>
            </a:extLst>
          </p:cNvPr>
          <p:cNvSpPr>
            <a:spLocks noGrp="1"/>
          </p:cNvSpPr>
          <p:nvPr>
            <p:ph idx="1"/>
          </p:nvPr>
        </p:nvSpPr>
        <p:spPr/>
        <p:txBody>
          <a:bodyPr vert="horz" lIns="91440" tIns="45720" rIns="91440" bIns="45720" rtlCol="0" anchor="t">
            <a:normAutofit fontScale="92500" lnSpcReduction="10000"/>
          </a:bodyPr>
          <a:lstStyle/>
          <a:p>
            <a:r>
              <a:rPr lang="fr-FR"/>
              <a:t>Rendre visibles l’ensemble des collections : catalogue + base de connaissance (pour les ressources électroniques)</a:t>
            </a:r>
          </a:p>
          <a:p>
            <a:r>
              <a:rPr lang="fr-FR"/>
              <a:t>Passage vers les fonctionnalités d’un outil de découverte, enrichi potentiellement par des sources externes :</a:t>
            </a:r>
          </a:p>
          <a:p>
            <a:pPr lvl="1"/>
            <a:r>
              <a:rPr lang="fr-FR"/>
              <a:t>Données bibliographiques provenant de réservoirs externes</a:t>
            </a:r>
          </a:p>
          <a:p>
            <a:pPr lvl="1"/>
            <a:r>
              <a:rPr lang="fr-FR"/>
              <a:t>Autres types de données enrichissant les informations </a:t>
            </a:r>
          </a:p>
          <a:p>
            <a:r>
              <a:rPr lang="fr-FR"/>
              <a:t>Fonctionnalités nouvelles de présentation des données</a:t>
            </a:r>
          </a:p>
          <a:p>
            <a:pPr lvl="1"/>
            <a:r>
              <a:rPr lang="fr-FR"/>
              <a:t>Algorithmes permettant de matérialiser l’arbre OEMI, les relations entre des entités, pour améliorer la recherche pour les utilisateurs</a:t>
            </a:r>
          </a:p>
          <a:p>
            <a:r>
              <a:rPr lang="fr-FR"/>
              <a:t>Possibilité de brancher la fédération d’identité </a:t>
            </a:r>
            <a:r>
              <a:rPr lang="fr-FR" err="1"/>
              <a:t>Renater</a:t>
            </a:r>
            <a:r>
              <a:rPr lang="fr-FR"/>
              <a:t> pour les utilisateurs finaux (à l’étude). </a:t>
            </a:r>
          </a:p>
        </p:txBody>
      </p:sp>
    </p:spTree>
    <p:extLst>
      <p:ext uri="{BB962C8B-B14F-4D97-AF65-F5344CB8AC3E}">
        <p14:creationId xmlns:p14="http://schemas.microsoft.com/office/powerpoint/2010/main" val="124072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CA66D-FD7D-0934-CEAE-1E426A8B2933}"/>
              </a:ext>
            </a:extLst>
          </p:cNvPr>
          <p:cNvSpPr>
            <a:spLocks noGrp="1"/>
          </p:cNvSpPr>
          <p:nvPr>
            <p:ph type="title"/>
          </p:nvPr>
        </p:nvSpPr>
        <p:spPr/>
        <p:txBody>
          <a:bodyPr/>
          <a:lstStyle/>
          <a:p>
            <a:r>
              <a:rPr lang="fr-FR"/>
              <a:t>Et la suite </a:t>
            </a:r>
          </a:p>
        </p:txBody>
      </p:sp>
      <p:sp>
        <p:nvSpPr>
          <p:cNvPr id="3" name="Espace réservé du texte 2">
            <a:extLst>
              <a:ext uri="{FF2B5EF4-FFF2-40B4-BE49-F238E27FC236}">
                <a16:creationId xmlns:a16="http://schemas.microsoft.com/office/drawing/2014/main" id="{397C975B-A3A8-4D11-7E6D-B05D7DCE8812}"/>
              </a:ext>
            </a:extLst>
          </p:cNvPr>
          <p:cNvSpPr>
            <a:spLocks noGrp="1"/>
          </p:cNvSpPr>
          <p:nvPr>
            <p:ph type="body" idx="1"/>
          </p:nvPr>
        </p:nvSpPr>
        <p:spPr/>
        <p:txBody>
          <a:bodyPr/>
          <a:lstStyle/>
          <a:p>
            <a:r>
              <a:rPr lang="fr-FR"/>
              <a:t>Après choix d’un ou plusieurs outils : élargissement du GT utilisateurs extérieurs pour la mise en place des GT thématiques sur l’implémentation (flux de données, migration, production, interface publique….) et, ensuite, pour les tests</a:t>
            </a:r>
          </a:p>
        </p:txBody>
      </p:sp>
    </p:spTree>
    <p:extLst>
      <p:ext uri="{BB962C8B-B14F-4D97-AF65-F5344CB8AC3E}">
        <p14:creationId xmlns:p14="http://schemas.microsoft.com/office/powerpoint/2010/main" val="234521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20B3B4-C70A-A981-CFBD-4DF2B13CEF72}"/>
              </a:ext>
            </a:extLst>
          </p:cNvPr>
          <p:cNvSpPr>
            <a:spLocks noGrp="1"/>
          </p:cNvSpPr>
          <p:nvPr>
            <p:ph type="title"/>
          </p:nvPr>
        </p:nvSpPr>
        <p:spPr/>
        <p:txBody>
          <a:bodyPr/>
          <a:lstStyle/>
          <a:p>
            <a:r>
              <a:rPr lang="fr-FR"/>
              <a:t>Merci pour votre attention ! </a:t>
            </a:r>
            <a:br>
              <a:rPr lang="fr-FR"/>
            </a:br>
            <a:r>
              <a:rPr lang="fr-FR"/>
              <a:t>Place à vos questions. </a:t>
            </a:r>
          </a:p>
        </p:txBody>
      </p:sp>
      <p:sp>
        <p:nvSpPr>
          <p:cNvPr id="3" name="Espace réservé du texte 2">
            <a:extLst>
              <a:ext uri="{FF2B5EF4-FFF2-40B4-BE49-F238E27FC236}">
                <a16:creationId xmlns:a16="http://schemas.microsoft.com/office/drawing/2014/main" id="{22923D5A-CCA9-0ECD-78A7-88065D0CB50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47447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8106D-CC33-14EE-9DA4-7A645FA9EFA3}"/>
              </a:ext>
            </a:extLst>
          </p:cNvPr>
          <p:cNvSpPr>
            <a:spLocks noGrp="1"/>
          </p:cNvSpPr>
          <p:nvPr>
            <p:ph type="title"/>
          </p:nvPr>
        </p:nvSpPr>
        <p:spPr/>
        <p:txBody>
          <a:bodyPr/>
          <a:lstStyle/>
          <a:p>
            <a:r>
              <a:rPr lang="fr-FR"/>
              <a:t>L’origine du projet de changement de système</a:t>
            </a:r>
          </a:p>
        </p:txBody>
      </p:sp>
      <p:sp>
        <p:nvSpPr>
          <p:cNvPr id="3" name="Espace réservé du texte 2">
            <a:extLst>
              <a:ext uri="{FF2B5EF4-FFF2-40B4-BE49-F238E27FC236}">
                <a16:creationId xmlns:a16="http://schemas.microsoft.com/office/drawing/2014/main" id="{87549938-37C4-9BBE-D998-5AEBE092AE05}"/>
              </a:ext>
            </a:extLst>
          </p:cNvPr>
          <p:cNvSpPr>
            <a:spLocks noGrp="1"/>
          </p:cNvSpPr>
          <p:nvPr>
            <p:ph type="body" idx="1"/>
          </p:nvPr>
        </p:nvSpPr>
        <p:spPr/>
        <p:txBody>
          <a:bodyPr/>
          <a:lstStyle/>
          <a:p>
            <a:r>
              <a:rPr lang="fr-FR"/>
              <a:t>Un projet de remplacement déjà ancien : </a:t>
            </a:r>
            <a:r>
              <a:rPr lang="fr-FR" err="1"/>
              <a:t>Sudoc</a:t>
            </a:r>
            <a:r>
              <a:rPr lang="fr-FR"/>
              <a:t> 2 (en 2015)</a:t>
            </a:r>
          </a:p>
        </p:txBody>
      </p:sp>
    </p:spTree>
    <p:extLst>
      <p:ext uri="{BB962C8B-B14F-4D97-AF65-F5344CB8AC3E}">
        <p14:creationId xmlns:p14="http://schemas.microsoft.com/office/powerpoint/2010/main" val="130853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80DD6-5605-2217-2994-BCBD85ECE655}"/>
              </a:ext>
            </a:extLst>
          </p:cNvPr>
          <p:cNvSpPr>
            <a:spLocks noGrp="1"/>
          </p:cNvSpPr>
          <p:nvPr>
            <p:ph type="title"/>
          </p:nvPr>
        </p:nvSpPr>
        <p:spPr/>
        <p:txBody>
          <a:bodyPr/>
          <a:lstStyle/>
          <a:p>
            <a:r>
              <a:rPr lang="fr-FR"/>
              <a:t>Le système actuel de gestion du </a:t>
            </a:r>
            <a:r>
              <a:rPr lang="fr-FR" err="1"/>
              <a:t>Sudoc</a:t>
            </a:r>
            <a:r>
              <a:rPr lang="fr-FR"/>
              <a:t> </a:t>
            </a:r>
          </a:p>
        </p:txBody>
      </p:sp>
      <p:sp>
        <p:nvSpPr>
          <p:cNvPr id="3" name="Espace réservé du contenu 2">
            <a:extLst>
              <a:ext uri="{FF2B5EF4-FFF2-40B4-BE49-F238E27FC236}">
                <a16:creationId xmlns:a16="http://schemas.microsoft.com/office/drawing/2014/main" id="{04567077-7304-6EAD-6EAB-FB40F9D9ADED}"/>
              </a:ext>
            </a:extLst>
          </p:cNvPr>
          <p:cNvSpPr>
            <a:spLocks noGrp="1"/>
          </p:cNvSpPr>
          <p:nvPr>
            <p:ph idx="1"/>
          </p:nvPr>
        </p:nvSpPr>
        <p:spPr>
          <a:xfrm>
            <a:off x="676656" y="1690688"/>
            <a:ext cx="10677144" cy="4585907"/>
          </a:xfrm>
        </p:spPr>
        <p:txBody>
          <a:bodyPr>
            <a:normAutofit fontScale="70000" lnSpcReduction="20000"/>
          </a:bodyPr>
          <a:lstStyle/>
          <a:p>
            <a:r>
              <a:rPr lang="fr-FR"/>
              <a:t>Outil dédié aux consortia des bibliothèques dans les années 1990 (prestataire : PICA, racheté par OCLC) </a:t>
            </a:r>
          </a:p>
          <a:p>
            <a:pPr lvl="1"/>
            <a:r>
              <a:rPr lang="fr-FR"/>
              <a:t>Un logiciel central : CBS</a:t>
            </a:r>
          </a:p>
          <a:p>
            <a:pPr lvl="1"/>
            <a:r>
              <a:rPr lang="fr-FR"/>
              <a:t>Pouvant être couplé à des logiciels locaux : LBS (non implémentés en France)</a:t>
            </a:r>
          </a:p>
          <a:p>
            <a:pPr lvl="1"/>
            <a:r>
              <a:rPr lang="fr-FR"/>
              <a:t>Absence de politique assumée du prestataire pour faire évoluer le système (constat global OCLC). </a:t>
            </a:r>
          </a:p>
          <a:p>
            <a:r>
              <a:rPr lang="fr-FR"/>
              <a:t>Limites du système CBS</a:t>
            </a:r>
          </a:p>
          <a:p>
            <a:pPr lvl="1"/>
            <a:r>
              <a:rPr lang="fr-FR"/>
              <a:t>Absences d’API externes et ouvertes, difficulté d’interconnexion avec d’autres systèmes pour une meilleure circulation des données </a:t>
            </a:r>
            <a:r>
              <a:rPr lang="fr-FR">
                <a:sym typeface="Wingdings" panose="05000000000000000000" pitchFamily="2" charset="2"/>
              </a:rPr>
              <a:t> développements nécessaires : </a:t>
            </a:r>
            <a:r>
              <a:rPr lang="fr-FR" err="1">
                <a:sym typeface="Wingdings" panose="05000000000000000000" pitchFamily="2" charset="2"/>
              </a:rPr>
              <a:t>IdRef</a:t>
            </a:r>
            <a:r>
              <a:rPr lang="fr-FR">
                <a:sym typeface="Wingdings" panose="05000000000000000000" pitchFamily="2" charset="2"/>
              </a:rPr>
              <a:t> pour intégration des autorités dans Calames et STAR</a:t>
            </a:r>
          </a:p>
          <a:p>
            <a:pPr lvl="1"/>
            <a:r>
              <a:rPr lang="fr-FR">
                <a:sym typeface="Wingdings" panose="05000000000000000000" pitchFamily="2" charset="2"/>
              </a:rPr>
              <a:t>Communication difficile avec les systèmes locaux : dépôt de fichiers sur serveur FTP</a:t>
            </a:r>
          </a:p>
          <a:p>
            <a:pPr lvl="1"/>
            <a:r>
              <a:rPr lang="fr-FR">
                <a:sym typeface="Wingdings" panose="05000000000000000000" pitchFamily="2" charset="2"/>
              </a:rPr>
              <a:t>Peu d’adaptation aux circuits de signalement des ressources électroniques</a:t>
            </a:r>
          </a:p>
          <a:p>
            <a:pPr lvl="1"/>
            <a:r>
              <a:rPr lang="fr-FR"/>
              <a:t>Absence d’interfaces de catalogage full web </a:t>
            </a:r>
            <a:r>
              <a:rPr lang="fr-FR">
                <a:sym typeface="Wingdings" panose="05000000000000000000" pitchFamily="2" charset="2"/>
              </a:rPr>
              <a:t></a:t>
            </a:r>
            <a:r>
              <a:rPr lang="fr-FR"/>
              <a:t> développement </a:t>
            </a:r>
            <a:r>
              <a:rPr lang="fr-FR" err="1"/>
              <a:t>Abes</a:t>
            </a:r>
            <a:r>
              <a:rPr lang="fr-FR"/>
              <a:t> d’applications connexes pour la gestion des exemplaires (</a:t>
            </a:r>
            <a:r>
              <a:rPr lang="fr-FR" err="1"/>
              <a:t>Colodus</a:t>
            </a:r>
            <a:r>
              <a:rPr lang="fr-FR"/>
              <a:t>, ITEM)</a:t>
            </a:r>
          </a:p>
          <a:p>
            <a:r>
              <a:rPr lang="fr-FR"/>
              <a:t>Spécificités du réseau </a:t>
            </a:r>
            <a:r>
              <a:rPr lang="fr-FR" err="1"/>
              <a:t>Abes</a:t>
            </a:r>
            <a:r>
              <a:rPr lang="fr-FR"/>
              <a:t> : </a:t>
            </a:r>
          </a:p>
          <a:p>
            <a:pPr lvl="1"/>
            <a:r>
              <a:rPr lang="fr-FR">
                <a:sym typeface="Wingdings" panose="05000000000000000000" pitchFamily="2" charset="2"/>
              </a:rPr>
              <a:t>Un outil de production centralisé  gain de temps et de qualité du fait de la gestion en central </a:t>
            </a:r>
          </a:p>
          <a:p>
            <a:pPr lvl="1"/>
            <a:r>
              <a:rPr lang="fr-FR">
                <a:sym typeface="Wingdings" panose="05000000000000000000" pitchFamily="2" charset="2"/>
              </a:rPr>
              <a:t>Mais une diversité notable des SGB utilisés en local, rendant certaines implémentations potentiellement complexes. </a:t>
            </a:r>
            <a:endParaRPr lang="fr-FR"/>
          </a:p>
        </p:txBody>
      </p:sp>
    </p:spTree>
    <p:extLst>
      <p:ext uri="{BB962C8B-B14F-4D97-AF65-F5344CB8AC3E}">
        <p14:creationId xmlns:p14="http://schemas.microsoft.com/office/powerpoint/2010/main" val="429369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F163E-5A3B-D121-67CF-33E9EC7BDF81}"/>
              </a:ext>
            </a:extLst>
          </p:cNvPr>
          <p:cNvSpPr>
            <a:spLocks noGrp="1"/>
          </p:cNvSpPr>
          <p:nvPr>
            <p:ph type="title"/>
          </p:nvPr>
        </p:nvSpPr>
        <p:spPr/>
        <p:txBody>
          <a:bodyPr>
            <a:normAutofit/>
          </a:bodyPr>
          <a:lstStyle/>
          <a:p>
            <a:r>
              <a:rPr lang="fr-FR"/>
              <a:t>Un cadre d’action : les besoins exprimés dans le projet d’établissement 2024-2028</a:t>
            </a:r>
          </a:p>
        </p:txBody>
      </p:sp>
      <p:sp>
        <p:nvSpPr>
          <p:cNvPr id="3" name="Espace réservé du contenu 2">
            <a:extLst>
              <a:ext uri="{FF2B5EF4-FFF2-40B4-BE49-F238E27FC236}">
                <a16:creationId xmlns:a16="http://schemas.microsoft.com/office/drawing/2014/main" id="{CCA1B110-F515-8CF9-E6A3-1A38A3ED5FE4}"/>
              </a:ext>
            </a:extLst>
          </p:cNvPr>
          <p:cNvSpPr>
            <a:spLocks noGrp="1"/>
          </p:cNvSpPr>
          <p:nvPr>
            <p:ph idx="1"/>
          </p:nvPr>
        </p:nvSpPr>
        <p:spPr/>
        <p:txBody>
          <a:bodyPr>
            <a:normAutofit fontScale="70000" lnSpcReduction="20000"/>
          </a:bodyPr>
          <a:lstStyle/>
          <a:p>
            <a:r>
              <a:rPr lang="fr-FR"/>
              <a:t>Une base de métadonnées plus riche, alimentée en grande partie par des imports automatiques, adaptée aux besoins ESR</a:t>
            </a:r>
          </a:p>
          <a:p>
            <a:r>
              <a:rPr lang="fr-FR"/>
              <a:t>Une exposition des métadonnées facilitée, pour intégration dans les environnements locaux des établissements</a:t>
            </a:r>
          </a:p>
          <a:p>
            <a:r>
              <a:rPr lang="fr-FR"/>
              <a:t>Une politique d’interfaces web pour la production </a:t>
            </a:r>
          </a:p>
          <a:p>
            <a:r>
              <a:rPr lang="fr-FR"/>
              <a:t>Un système évolutif quant aux formats : modèle entités-relations</a:t>
            </a:r>
          </a:p>
          <a:p>
            <a:r>
              <a:rPr lang="fr-FR"/>
              <a:t>Une stratégie d’API, y compris pour des API en écriture</a:t>
            </a:r>
          </a:p>
          <a:p>
            <a:r>
              <a:rPr lang="fr-FR"/>
              <a:t>Pour l’</a:t>
            </a:r>
            <a:r>
              <a:rPr lang="fr-FR" err="1"/>
              <a:t>Abes</a:t>
            </a:r>
            <a:r>
              <a:rPr lang="fr-FR"/>
              <a:t> : réduire le nombre de bases et de logiciels rendant actuellement les services aux membres et au-delà</a:t>
            </a:r>
          </a:p>
          <a:p>
            <a:r>
              <a:rPr lang="fr-FR"/>
              <a:t>Cadrage par le CA </a:t>
            </a:r>
            <a:r>
              <a:rPr lang="fr-FR" err="1"/>
              <a:t>Abes</a:t>
            </a:r>
            <a:r>
              <a:rPr lang="fr-FR"/>
              <a:t> : </a:t>
            </a:r>
          </a:p>
          <a:p>
            <a:pPr lvl="1"/>
            <a:r>
              <a:rPr lang="fr-FR"/>
              <a:t>Choisir un produit du marché, auxquels des développements supplémentaires pourront être apportés</a:t>
            </a:r>
          </a:p>
          <a:p>
            <a:pPr lvl="1"/>
            <a:r>
              <a:rPr lang="fr-FR"/>
              <a:t>L’open source n’est pas un prérequis, choix guidé par l’adéquation entre l’ensemble des services rendus et les besoins du réseau </a:t>
            </a:r>
            <a:r>
              <a:rPr lang="fr-FR" err="1"/>
              <a:t>Abes</a:t>
            </a:r>
            <a:r>
              <a:rPr lang="fr-FR"/>
              <a:t>.</a:t>
            </a:r>
          </a:p>
          <a:p>
            <a:pPr lvl="1"/>
            <a:r>
              <a:rPr lang="fr-FR"/>
              <a:t>Les développements supplémentaires </a:t>
            </a:r>
            <a:r>
              <a:rPr lang="fr-FR" err="1"/>
              <a:t>Abes</a:t>
            </a:r>
            <a:r>
              <a:rPr lang="fr-FR"/>
              <a:t> continueront à être en open source.</a:t>
            </a:r>
          </a:p>
          <a:p>
            <a:endParaRPr lang="fr-FR"/>
          </a:p>
        </p:txBody>
      </p:sp>
    </p:spTree>
    <p:extLst>
      <p:ext uri="{BB962C8B-B14F-4D97-AF65-F5344CB8AC3E}">
        <p14:creationId xmlns:p14="http://schemas.microsoft.com/office/powerpoint/2010/main" val="226230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C24D3-F2AF-4F26-967F-FB00F9B9FDC2}"/>
              </a:ext>
            </a:extLst>
          </p:cNvPr>
          <p:cNvSpPr>
            <a:spLocks noGrp="1"/>
          </p:cNvSpPr>
          <p:nvPr>
            <p:ph type="title"/>
          </p:nvPr>
        </p:nvSpPr>
        <p:spPr/>
        <p:txBody>
          <a:bodyPr/>
          <a:lstStyle/>
          <a:p>
            <a:r>
              <a:rPr lang="fr-FR"/>
              <a:t>La préparation du projet</a:t>
            </a:r>
          </a:p>
        </p:txBody>
      </p:sp>
      <p:sp>
        <p:nvSpPr>
          <p:cNvPr id="3" name="Espace réservé du texte 2">
            <a:extLst>
              <a:ext uri="{FF2B5EF4-FFF2-40B4-BE49-F238E27FC236}">
                <a16:creationId xmlns:a16="http://schemas.microsoft.com/office/drawing/2014/main" id="{9AF95960-1B81-2803-55C8-47E5A6A1D83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0773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F479C-1E37-7D8A-66D9-C3B77F9EB613}"/>
              </a:ext>
            </a:extLst>
          </p:cNvPr>
          <p:cNvSpPr>
            <a:spLocks noGrp="1"/>
          </p:cNvSpPr>
          <p:nvPr>
            <p:ph type="title"/>
          </p:nvPr>
        </p:nvSpPr>
        <p:spPr/>
        <p:txBody>
          <a:bodyPr/>
          <a:lstStyle/>
          <a:p>
            <a:r>
              <a:rPr lang="fr-FR"/>
              <a:t>Quelle situation à l’international</a:t>
            </a:r>
          </a:p>
        </p:txBody>
      </p:sp>
      <p:sp>
        <p:nvSpPr>
          <p:cNvPr id="3" name="Espace réservé du contenu 2">
            <a:extLst>
              <a:ext uri="{FF2B5EF4-FFF2-40B4-BE49-F238E27FC236}">
                <a16:creationId xmlns:a16="http://schemas.microsoft.com/office/drawing/2014/main" id="{4A7A626E-9CCF-297C-CBAE-F609169707F1}"/>
              </a:ext>
            </a:extLst>
          </p:cNvPr>
          <p:cNvSpPr>
            <a:spLocks noGrp="1"/>
          </p:cNvSpPr>
          <p:nvPr>
            <p:ph idx="1"/>
          </p:nvPr>
        </p:nvSpPr>
        <p:spPr>
          <a:xfrm>
            <a:off x="768096" y="1690688"/>
            <a:ext cx="10753344" cy="4600384"/>
          </a:xfrm>
        </p:spPr>
        <p:txBody>
          <a:bodyPr>
            <a:normAutofit fontScale="92500" lnSpcReduction="10000"/>
          </a:bodyPr>
          <a:lstStyle/>
          <a:p>
            <a:r>
              <a:rPr lang="fr-FR"/>
              <a:t>Etude de marché menée en 2024 </a:t>
            </a:r>
          </a:p>
          <a:p>
            <a:pPr lvl="1"/>
            <a:r>
              <a:rPr lang="fr-FR"/>
              <a:t>Un marché à forte concentration, quelques acteurs phares à l’international, des communautés d’utilisateurs très impliquées dans le pilotage des produits</a:t>
            </a:r>
          </a:p>
          <a:p>
            <a:pPr lvl="1"/>
            <a:r>
              <a:rPr lang="fr-FR"/>
              <a:t>Les outils dédiés aux consortia n’existent plus (ni en open source, ni en logiciel propriétaire)</a:t>
            </a:r>
          </a:p>
          <a:p>
            <a:pPr lvl="1"/>
            <a:r>
              <a:rPr lang="fr-FR"/>
              <a:t>Les systèmes nouvelle génération intègrent des fonctionnalités consortiales </a:t>
            </a:r>
            <a:r>
              <a:rPr lang="fr-FR">
                <a:sym typeface="Wingdings" panose="05000000000000000000" pitchFamily="2" charset="2"/>
              </a:rPr>
              <a:t>; les consortia jouent un rôle central dans leur évolution</a:t>
            </a:r>
          </a:p>
          <a:p>
            <a:pPr lvl="1"/>
            <a:r>
              <a:rPr lang="fr-FR">
                <a:sym typeface="Wingdings" panose="05000000000000000000" pitchFamily="2" charset="2"/>
              </a:rPr>
              <a:t>Il n’existe pas de système intégralement open source.</a:t>
            </a:r>
          </a:p>
          <a:p>
            <a:r>
              <a:rPr lang="fr-FR">
                <a:sym typeface="Wingdings" panose="05000000000000000000" pitchFamily="2" charset="2"/>
              </a:rPr>
              <a:t>Une dynamique de collaboration entre réseaux de bibliothèques </a:t>
            </a:r>
          </a:p>
          <a:p>
            <a:pPr lvl="1"/>
            <a:r>
              <a:rPr lang="fr-FR">
                <a:sym typeface="Wingdings" panose="05000000000000000000" pitchFamily="2" charset="2"/>
              </a:rPr>
              <a:t>Dans le développement des solutions open source ou autour de l’enrichissement des solutions propriétaires (grâce aux API ouvertes) </a:t>
            </a:r>
          </a:p>
          <a:p>
            <a:pPr lvl="1"/>
            <a:r>
              <a:rPr lang="fr-FR">
                <a:sym typeface="Wingdings" panose="05000000000000000000" pitchFamily="2" charset="2"/>
              </a:rPr>
              <a:t>Dans la conception des plateformes de services </a:t>
            </a:r>
          </a:p>
          <a:p>
            <a:pPr lvl="1"/>
            <a:r>
              <a:rPr lang="fr-FR">
                <a:sym typeface="Wingdings" panose="05000000000000000000" pitchFamily="2" charset="2"/>
              </a:rPr>
              <a:t>Dans l’évolution des modèles de données, conçue comme une transition douce. </a:t>
            </a:r>
          </a:p>
          <a:p>
            <a:pPr lvl="1"/>
            <a:endParaRPr lang="fr-FR">
              <a:sym typeface="Wingdings" panose="05000000000000000000" pitchFamily="2" charset="2"/>
            </a:endParaRPr>
          </a:p>
          <a:p>
            <a:endParaRPr lang="fr-FR"/>
          </a:p>
        </p:txBody>
      </p:sp>
    </p:spTree>
    <p:extLst>
      <p:ext uri="{BB962C8B-B14F-4D97-AF65-F5344CB8AC3E}">
        <p14:creationId xmlns:p14="http://schemas.microsoft.com/office/powerpoint/2010/main" val="305003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D2689-278D-5B6A-7C42-28C69F88F634}"/>
              </a:ext>
            </a:extLst>
          </p:cNvPr>
          <p:cNvSpPr>
            <a:spLocks noGrp="1"/>
          </p:cNvSpPr>
          <p:nvPr>
            <p:ph type="title"/>
          </p:nvPr>
        </p:nvSpPr>
        <p:spPr/>
        <p:txBody>
          <a:bodyPr>
            <a:normAutofit fontScale="90000"/>
          </a:bodyPr>
          <a:lstStyle/>
          <a:p>
            <a:r>
              <a:rPr lang="fr-FR"/>
              <a:t>Recueil des besoins : atelier Journée </a:t>
            </a:r>
            <a:r>
              <a:rPr lang="fr-FR" err="1"/>
              <a:t>Abes</a:t>
            </a:r>
            <a:r>
              <a:rPr lang="fr-FR"/>
              <a:t> 2024 (coanimé avec la commission SDSI-ADBU)</a:t>
            </a:r>
          </a:p>
        </p:txBody>
      </p:sp>
      <p:sp>
        <p:nvSpPr>
          <p:cNvPr id="3" name="Espace réservé du contenu 2">
            <a:extLst>
              <a:ext uri="{FF2B5EF4-FFF2-40B4-BE49-F238E27FC236}">
                <a16:creationId xmlns:a16="http://schemas.microsoft.com/office/drawing/2014/main" id="{AE43F376-865A-E58D-CB95-23E4943AFCF3}"/>
              </a:ext>
            </a:extLst>
          </p:cNvPr>
          <p:cNvSpPr>
            <a:spLocks noGrp="1"/>
          </p:cNvSpPr>
          <p:nvPr>
            <p:ph idx="1"/>
          </p:nvPr>
        </p:nvSpPr>
        <p:spPr/>
        <p:txBody>
          <a:bodyPr>
            <a:normAutofit fontScale="92500" lnSpcReduction="10000"/>
          </a:bodyPr>
          <a:lstStyle/>
          <a:p>
            <a:pPr marR="215900" indent="-304800">
              <a:lnSpc>
                <a:spcPct val="95000"/>
              </a:lnSpc>
              <a:buClr>
                <a:srgbClr val="434343"/>
              </a:buClr>
              <a:buSzPts val="1200"/>
            </a:pPr>
            <a:r>
              <a:rPr lang="fr-FR"/>
              <a:t>Deux questions posées : </a:t>
            </a:r>
          </a:p>
          <a:p>
            <a:pPr marR="215900" lvl="1" indent="-304800">
              <a:lnSpc>
                <a:spcPct val="95000"/>
              </a:lnSpc>
              <a:buClr>
                <a:srgbClr val="434343"/>
              </a:buClr>
              <a:buSzPts val="1200"/>
            </a:pPr>
            <a:r>
              <a:rPr lang="fr-FR" sz="2000">
                <a:solidFill>
                  <a:srgbClr val="434343"/>
                </a:solidFill>
              </a:rPr>
              <a:t>Le degré d’autonomie attendu par les bibliothèques dans le futur SI </a:t>
            </a:r>
          </a:p>
          <a:p>
            <a:pPr marR="215900" lvl="1" indent="-304800">
              <a:lnSpc>
                <a:spcPct val="95000"/>
              </a:lnSpc>
              <a:buClr>
                <a:srgbClr val="434343"/>
              </a:buClr>
              <a:buSzPts val="1200"/>
            </a:pPr>
            <a:r>
              <a:rPr lang="fr-FR" sz="2000">
                <a:solidFill>
                  <a:srgbClr val="434343"/>
                </a:solidFill>
              </a:rPr>
              <a:t>Les priorités : à conserver / à mettre en place dans le futur outil</a:t>
            </a:r>
          </a:p>
          <a:p>
            <a:pPr marR="215900" indent="-304800">
              <a:lnSpc>
                <a:spcPct val="95000"/>
              </a:lnSpc>
              <a:buClr>
                <a:srgbClr val="434343"/>
              </a:buClr>
              <a:buSzPts val="1200"/>
            </a:pPr>
            <a:r>
              <a:rPr lang="fr-FR"/>
              <a:t>Et de nombreuses contributions, avec des points forts récurrents </a:t>
            </a:r>
          </a:p>
          <a:p>
            <a:pPr marR="215900" indent="-304800">
              <a:lnSpc>
                <a:spcPct val="95000"/>
              </a:lnSpc>
              <a:buClr>
                <a:srgbClr val="434343"/>
              </a:buClr>
              <a:buSzPts val="1200"/>
            </a:pPr>
            <a:r>
              <a:rPr lang="fr-FR" sz="1800">
                <a:solidFill>
                  <a:srgbClr val="0070C0"/>
                </a:solidFill>
              </a:rPr>
              <a:t>A garder </a:t>
            </a:r>
            <a:r>
              <a:rPr lang="fr-FR" sz="1800">
                <a:solidFill>
                  <a:srgbClr val="434343"/>
                </a:solidFill>
              </a:rPr>
              <a:t>: </a:t>
            </a:r>
          </a:p>
          <a:p>
            <a:pPr marR="215900" lvl="1" indent="-304800">
              <a:lnSpc>
                <a:spcPct val="95000"/>
              </a:lnSpc>
              <a:buClr>
                <a:srgbClr val="434343"/>
              </a:buClr>
              <a:buSzPts val="1200"/>
            </a:pPr>
            <a:r>
              <a:rPr lang="fr-FR" sz="1800" b="1">
                <a:solidFill>
                  <a:srgbClr val="434343"/>
                </a:solidFill>
              </a:rPr>
              <a:t>Mutualisation</a:t>
            </a:r>
            <a:r>
              <a:rPr lang="fr-FR" sz="1800">
                <a:solidFill>
                  <a:srgbClr val="434343"/>
                </a:solidFill>
              </a:rPr>
              <a:t> : un catalogue collectif, une base pour les autorités et une interface publique pour le catalogue + accompagnement </a:t>
            </a:r>
          </a:p>
          <a:p>
            <a:pPr marR="215900" lvl="1" indent="-304800">
              <a:lnSpc>
                <a:spcPct val="95000"/>
              </a:lnSpc>
              <a:buClr>
                <a:srgbClr val="434343"/>
              </a:buClr>
              <a:buSzPts val="1200"/>
            </a:pPr>
            <a:r>
              <a:rPr lang="fr-FR" sz="1800" b="1">
                <a:solidFill>
                  <a:srgbClr val="434343"/>
                </a:solidFill>
              </a:rPr>
              <a:t>Efficience</a:t>
            </a:r>
            <a:r>
              <a:rPr lang="fr-FR" sz="1800">
                <a:solidFill>
                  <a:srgbClr val="434343"/>
                </a:solidFill>
              </a:rPr>
              <a:t> : les outils pour simplifier la production des données, les processus de synchronisation (gain de temps)</a:t>
            </a:r>
          </a:p>
          <a:p>
            <a:pPr marR="215900" indent="-304800">
              <a:lnSpc>
                <a:spcPct val="95000"/>
              </a:lnSpc>
              <a:buClr>
                <a:srgbClr val="434343"/>
              </a:buClr>
              <a:buSzPts val="1200"/>
            </a:pPr>
            <a:r>
              <a:rPr lang="fr-FR" sz="1800">
                <a:solidFill>
                  <a:srgbClr val="0070C0"/>
                </a:solidFill>
              </a:rPr>
              <a:t>A mettre en place prioritairement </a:t>
            </a:r>
            <a:r>
              <a:rPr lang="fr-FR" sz="1800">
                <a:solidFill>
                  <a:srgbClr val="434343"/>
                </a:solidFill>
              </a:rPr>
              <a:t>:</a:t>
            </a:r>
          </a:p>
          <a:p>
            <a:pPr marR="215900" lvl="1" indent="-304800">
              <a:lnSpc>
                <a:spcPct val="95000"/>
              </a:lnSpc>
              <a:buClr>
                <a:srgbClr val="434343"/>
              </a:buClr>
              <a:buSzPts val="1200"/>
            </a:pPr>
            <a:r>
              <a:rPr lang="fr-FR" sz="1800">
                <a:solidFill>
                  <a:srgbClr val="434343"/>
                </a:solidFill>
              </a:rPr>
              <a:t>Des </a:t>
            </a:r>
            <a:r>
              <a:rPr lang="fr-FR" sz="1800" b="1">
                <a:solidFill>
                  <a:srgbClr val="434343"/>
                </a:solidFill>
              </a:rPr>
              <a:t>flux</a:t>
            </a:r>
            <a:r>
              <a:rPr lang="fr-FR" sz="1800">
                <a:solidFill>
                  <a:srgbClr val="434343"/>
                </a:solidFill>
              </a:rPr>
              <a:t> plus simples de récupération des métadonnées, des API en écriture, de la synchronisation local &lt;-&gt; central</a:t>
            </a:r>
          </a:p>
          <a:p>
            <a:pPr marR="215900" lvl="1" indent="-304800">
              <a:lnSpc>
                <a:spcPct val="95000"/>
              </a:lnSpc>
              <a:buClr>
                <a:srgbClr val="434343"/>
              </a:buClr>
              <a:buSzPts val="1200"/>
            </a:pPr>
            <a:r>
              <a:rPr lang="fr-FR" sz="1800">
                <a:solidFill>
                  <a:srgbClr val="434343"/>
                </a:solidFill>
              </a:rPr>
              <a:t>Des outils « clés en main » pour </a:t>
            </a:r>
            <a:r>
              <a:rPr lang="fr-FR" sz="1800" b="1">
                <a:solidFill>
                  <a:srgbClr val="434343"/>
                </a:solidFill>
              </a:rPr>
              <a:t>valoriser les ressources électroniques </a:t>
            </a:r>
          </a:p>
          <a:p>
            <a:pPr marR="215900" lvl="1" indent="-304800">
              <a:lnSpc>
                <a:spcPct val="95000"/>
              </a:lnSpc>
              <a:buClr>
                <a:srgbClr val="434343"/>
              </a:buClr>
              <a:buSzPts val="1200"/>
            </a:pPr>
            <a:r>
              <a:rPr lang="fr-FR" sz="1800">
                <a:solidFill>
                  <a:srgbClr val="434343"/>
                </a:solidFill>
              </a:rPr>
              <a:t>L’</a:t>
            </a:r>
            <a:r>
              <a:rPr lang="fr-FR" sz="1800" b="1">
                <a:solidFill>
                  <a:srgbClr val="434343"/>
                </a:solidFill>
              </a:rPr>
              <a:t>IA </a:t>
            </a:r>
            <a:r>
              <a:rPr lang="fr-FR" sz="1800">
                <a:solidFill>
                  <a:srgbClr val="434343"/>
                </a:solidFill>
              </a:rPr>
              <a:t>au service de la qualité des métadonnées</a:t>
            </a:r>
          </a:p>
          <a:p>
            <a:endParaRPr lang="fr-FR"/>
          </a:p>
        </p:txBody>
      </p:sp>
    </p:spTree>
    <p:extLst>
      <p:ext uri="{BB962C8B-B14F-4D97-AF65-F5344CB8AC3E}">
        <p14:creationId xmlns:p14="http://schemas.microsoft.com/office/powerpoint/2010/main" val="338038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41DF-11B4-E075-DC44-6A3FFA0A415D}"/>
              </a:ext>
            </a:extLst>
          </p:cNvPr>
          <p:cNvSpPr>
            <a:spLocks noGrp="1"/>
          </p:cNvSpPr>
          <p:nvPr>
            <p:ph type="title"/>
          </p:nvPr>
        </p:nvSpPr>
        <p:spPr/>
        <p:txBody>
          <a:bodyPr/>
          <a:lstStyle/>
          <a:p>
            <a:r>
              <a:rPr lang="fr-FR"/>
              <a:t>Les actions de l’</a:t>
            </a:r>
            <a:r>
              <a:rPr lang="fr-FR" err="1"/>
              <a:t>Abes</a:t>
            </a:r>
            <a:r>
              <a:rPr lang="fr-FR"/>
              <a:t> depuis l’été 2024</a:t>
            </a:r>
          </a:p>
        </p:txBody>
      </p:sp>
      <p:sp>
        <p:nvSpPr>
          <p:cNvPr id="3" name="Espace réservé du contenu 2">
            <a:extLst>
              <a:ext uri="{FF2B5EF4-FFF2-40B4-BE49-F238E27FC236}">
                <a16:creationId xmlns:a16="http://schemas.microsoft.com/office/drawing/2014/main" id="{2243F188-198E-5CE1-F2E8-647B8519EF7E}"/>
              </a:ext>
            </a:extLst>
          </p:cNvPr>
          <p:cNvSpPr>
            <a:spLocks noGrp="1"/>
          </p:cNvSpPr>
          <p:nvPr>
            <p:ph idx="1"/>
          </p:nvPr>
        </p:nvSpPr>
        <p:spPr>
          <a:xfrm>
            <a:off x="838200" y="1825624"/>
            <a:ext cx="10600944" cy="4456303"/>
          </a:xfrm>
        </p:spPr>
        <p:txBody>
          <a:bodyPr vert="horz" lIns="91440" tIns="45720" rIns="91440" bIns="45720" rtlCol="0" anchor="t">
            <a:normAutofit fontScale="77500" lnSpcReduction="20000"/>
          </a:bodyPr>
          <a:lstStyle/>
          <a:p>
            <a:r>
              <a:rPr lang="fr-FR"/>
              <a:t>Poursuite du benchmark à l’international</a:t>
            </a:r>
          </a:p>
          <a:p>
            <a:pPr lvl="1"/>
            <a:r>
              <a:rPr lang="fr-FR"/>
              <a:t>Participation à des congrès à l’automne 2024 : </a:t>
            </a:r>
            <a:r>
              <a:rPr lang="fr-FR" err="1"/>
              <a:t>Igelu</a:t>
            </a:r>
            <a:r>
              <a:rPr lang="fr-FR"/>
              <a:t> (outils </a:t>
            </a:r>
            <a:r>
              <a:rPr lang="fr-FR" err="1"/>
              <a:t>Clarivate</a:t>
            </a:r>
            <a:r>
              <a:rPr lang="fr-FR"/>
              <a:t>), World Open Library </a:t>
            </a:r>
            <a:r>
              <a:rPr lang="fr-FR" err="1"/>
              <a:t>Foundation</a:t>
            </a:r>
            <a:r>
              <a:rPr lang="fr-FR"/>
              <a:t> </a:t>
            </a:r>
            <a:r>
              <a:rPr lang="fr-FR" err="1"/>
              <a:t>Conference</a:t>
            </a:r>
            <a:r>
              <a:rPr lang="fr-FR"/>
              <a:t> (outils open source : Folio, </a:t>
            </a:r>
            <a:r>
              <a:rPr lang="fr-FR" err="1"/>
              <a:t>GoKB</a:t>
            </a:r>
            <a:r>
              <a:rPr lang="fr-FR"/>
              <a:t>, Open RS, </a:t>
            </a:r>
            <a:r>
              <a:rPr lang="fr-FR" err="1"/>
              <a:t>ReShare</a:t>
            </a:r>
            <a:r>
              <a:rPr lang="fr-FR"/>
              <a:t>, </a:t>
            </a:r>
            <a:r>
              <a:rPr lang="fr-FR" err="1"/>
              <a:t>VuFind</a:t>
            </a:r>
            <a:r>
              <a:rPr lang="fr-FR"/>
              <a:t>…)</a:t>
            </a:r>
          </a:p>
          <a:p>
            <a:pPr lvl="1"/>
            <a:r>
              <a:rPr lang="fr-FR"/>
              <a:t>Echanges avec des consortia de bibliothèques à missions similaires à l’étranger : Autriche, Catalogne, Etats-Unis, Norvège, Suisse…</a:t>
            </a:r>
          </a:p>
          <a:p>
            <a:r>
              <a:rPr lang="fr-FR"/>
              <a:t>Mise en place de l’équipe et des instances de coopération et pilotage</a:t>
            </a:r>
          </a:p>
          <a:p>
            <a:pPr lvl="1"/>
            <a:r>
              <a:rPr lang="fr-FR"/>
              <a:t>Trois membres extérieurs du GT clubs utilisateurs épaulant l’équipe </a:t>
            </a:r>
            <a:r>
              <a:rPr lang="fr-FR" err="1"/>
              <a:t>Abes</a:t>
            </a:r>
            <a:endParaRPr lang="fr-FR"/>
          </a:p>
          <a:p>
            <a:pPr lvl="1"/>
            <a:r>
              <a:rPr lang="fr-FR"/>
              <a:t>Comité de pilotage réuni dès le 1</a:t>
            </a:r>
            <a:r>
              <a:rPr lang="fr-FR" baseline="30000"/>
              <a:t>er</a:t>
            </a:r>
            <a:r>
              <a:rPr lang="fr-FR"/>
              <a:t> semestre 2025</a:t>
            </a:r>
          </a:p>
          <a:p>
            <a:r>
              <a:rPr lang="fr-FR"/>
              <a:t>Rencontres avec le bureau de l’ADBU, la commission SDSI et un panel d’établissements membres de l’ADBU</a:t>
            </a:r>
          </a:p>
          <a:p>
            <a:r>
              <a:rPr lang="fr-FR"/>
              <a:t>Rencontre avec les établissements engagés dans le programme </a:t>
            </a:r>
            <a:r>
              <a:rPr lang="fr-FR" err="1"/>
              <a:t>CollEx</a:t>
            </a:r>
            <a:r>
              <a:rPr lang="fr-FR"/>
              <a:t> Cartographie et labellisation des collections, le </a:t>
            </a:r>
            <a:r>
              <a:rPr lang="fr-FR" err="1"/>
              <a:t>CTLes</a:t>
            </a:r>
            <a:endParaRPr lang="fr-FR"/>
          </a:p>
          <a:p>
            <a:r>
              <a:rPr lang="fr-FR"/>
              <a:t>Webinaire ADBU sur les nouveaux services souhaités dans le futur système : ERM / résolveur de liens / index central / solutions de fourniture des documents.</a:t>
            </a:r>
          </a:p>
        </p:txBody>
      </p:sp>
    </p:spTree>
    <p:extLst>
      <p:ext uri="{BB962C8B-B14F-4D97-AF65-F5344CB8AC3E}">
        <p14:creationId xmlns:p14="http://schemas.microsoft.com/office/powerpoint/2010/main" val="135313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AA385-8104-89A0-5E55-604F64B7E955}"/>
              </a:ext>
            </a:extLst>
          </p:cNvPr>
          <p:cNvSpPr>
            <a:spLocks noGrp="1"/>
          </p:cNvSpPr>
          <p:nvPr>
            <p:ph type="title"/>
          </p:nvPr>
        </p:nvSpPr>
        <p:spPr>
          <a:xfrm>
            <a:off x="876693" y="741391"/>
            <a:ext cx="3455821" cy="1616203"/>
          </a:xfrm>
        </p:spPr>
        <p:txBody>
          <a:bodyPr anchor="b">
            <a:normAutofit/>
          </a:bodyPr>
          <a:lstStyle/>
          <a:p>
            <a:r>
              <a:rPr lang="fr-FR" sz="3200"/>
              <a:t>Le périmètre du futur SGM </a:t>
            </a:r>
            <a:r>
              <a:rPr lang="fr-FR" sz="3200" err="1"/>
              <a:t>Abes</a:t>
            </a:r>
            <a:r>
              <a:rPr lang="fr-FR" sz="3200"/>
              <a:t> par rapport à l’existant</a:t>
            </a:r>
          </a:p>
        </p:txBody>
      </p:sp>
      <p:sp>
        <p:nvSpPr>
          <p:cNvPr id="3" name="Espace réservé du contenu 2">
            <a:extLst>
              <a:ext uri="{FF2B5EF4-FFF2-40B4-BE49-F238E27FC236}">
                <a16:creationId xmlns:a16="http://schemas.microsoft.com/office/drawing/2014/main" id="{2059B604-F9B4-8C6F-4D18-AD01C2133ECD}"/>
              </a:ext>
            </a:extLst>
          </p:cNvPr>
          <p:cNvSpPr>
            <a:spLocks noGrp="1"/>
          </p:cNvSpPr>
          <p:nvPr>
            <p:ph idx="1"/>
          </p:nvPr>
        </p:nvSpPr>
        <p:spPr>
          <a:xfrm>
            <a:off x="876693" y="2533476"/>
            <a:ext cx="3455821" cy="3447832"/>
          </a:xfrm>
        </p:spPr>
        <p:txBody>
          <a:bodyPr anchor="t">
            <a:normAutofit fontScale="85000" lnSpcReduction="10000"/>
          </a:bodyPr>
          <a:lstStyle/>
          <a:p>
            <a:r>
              <a:rPr lang="fr-FR" sz="2000"/>
              <a:t>Le </a:t>
            </a:r>
            <a:r>
              <a:rPr lang="fr-FR" sz="2000" b="1" err="1"/>
              <a:t>Sudoc</a:t>
            </a:r>
            <a:r>
              <a:rPr lang="fr-FR" sz="2000"/>
              <a:t> et ses applications satellites (</a:t>
            </a:r>
            <a:r>
              <a:rPr lang="fr-FR" sz="2000" err="1"/>
              <a:t>IdRef</a:t>
            </a:r>
            <a:r>
              <a:rPr lang="fr-FR" sz="2000"/>
              <a:t>, </a:t>
            </a:r>
            <a:r>
              <a:rPr lang="fr-FR" sz="2000" err="1"/>
              <a:t>Colodus</a:t>
            </a:r>
            <a:r>
              <a:rPr lang="fr-FR" sz="2000"/>
              <a:t>, ITEM, </a:t>
            </a:r>
            <a:r>
              <a:rPr lang="fr-FR" sz="2000" err="1"/>
              <a:t>Qualimarc</a:t>
            </a:r>
            <a:r>
              <a:rPr lang="fr-FR" sz="2000"/>
              <a:t>…)</a:t>
            </a:r>
          </a:p>
          <a:p>
            <a:r>
              <a:rPr lang="fr-FR" sz="2000"/>
              <a:t>La base de connaissance nationale </a:t>
            </a:r>
            <a:r>
              <a:rPr lang="fr-FR" sz="2000" b="1"/>
              <a:t>BACON</a:t>
            </a:r>
          </a:p>
          <a:p>
            <a:r>
              <a:rPr lang="fr-FR" sz="2000">
                <a:solidFill>
                  <a:schemeClr val="bg1">
                    <a:lumMod val="50000"/>
                  </a:schemeClr>
                </a:solidFill>
              </a:rPr>
              <a:t>Pour la galaxie des </a:t>
            </a:r>
            <a:r>
              <a:rPr lang="fr-FR" sz="2000" b="1">
                <a:solidFill>
                  <a:schemeClr val="bg1">
                    <a:lumMod val="50000"/>
                  </a:schemeClr>
                </a:solidFill>
              </a:rPr>
              <a:t>thèses de doctorat </a:t>
            </a:r>
            <a:r>
              <a:rPr lang="fr-FR" sz="2000">
                <a:solidFill>
                  <a:schemeClr val="bg1">
                    <a:lumMod val="50000"/>
                  </a:schemeClr>
                </a:solidFill>
              </a:rPr>
              <a:t>: flux à repenser pour les références bibliographiques : quelles connexions avec le logiciel de gestion du dépôt des sujets et thèses de doctorat</a:t>
            </a:r>
          </a:p>
          <a:p>
            <a:r>
              <a:rPr lang="fr-FR" sz="2000">
                <a:solidFill>
                  <a:schemeClr val="bg1">
                    <a:lumMod val="50000"/>
                  </a:schemeClr>
                </a:solidFill>
              </a:rPr>
              <a:t>Pour </a:t>
            </a:r>
            <a:r>
              <a:rPr lang="fr-FR" sz="2000" b="1">
                <a:solidFill>
                  <a:schemeClr val="bg1">
                    <a:lumMod val="50000"/>
                  </a:schemeClr>
                </a:solidFill>
              </a:rPr>
              <a:t>Calames</a:t>
            </a:r>
            <a:r>
              <a:rPr lang="fr-FR" sz="2000">
                <a:solidFill>
                  <a:schemeClr val="bg1">
                    <a:lumMod val="50000"/>
                  </a:schemeClr>
                </a:solidFill>
              </a:rPr>
              <a:t>, </a:t>
            </a:r>
            <a:r>
              <a:rPr lang="fr-FR" sz="2000" b="1">
                <a:solidFill>
                  <a:schemeClr val="bg1">
                    <a:lumMod val="50000"/>
                  </a:schemeClr>
                </a:solidFill>
              </a:rPr>
              <a:t>science+ </a:t>
            </a:r>
            <a:r>
              <a:rPr lang="fr-FR" sz="2000">
                <a:solidFill>
                  <a:schemeClr val="bg1">
                    <a:lumMod val="50000"/>
                  </a:schemeClr>
                </a:solidFill>
              </a:rPr>
              <a:t>: sources externes alimentant l’outil de découverte national ? </a:t>
            </a:r>
          </a:p>
        </p:txBody>
      </p:sp>
      <p:pic>
        <p:nvPicPr>
          <p:cNvPr id="4" name="Espace réservé du contenu 4" descr="Une image contenant texte, capture d’écran, diagramme, cercle&#10;&#10;Le contenu généré par l’IA peut être incorrect.">
            <a:extLst>
              <a:ext uri="{FF2B5EF4-FFF2-40B4-BE49-F238E27FC236}">
                <a16:creationId xmlns:a16="http://schemas.microsoft.com/office/drawing/2014/main" id="{951FBB6A-AEF4-DAF8-C50F-DB1C85CF2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961" y="1592063"/>
            <a:ext cx="6389346" cy="3673874"/>
          </a:xfrm>
          <a:prstGeom prst="rect">
            <a:avLst/>
          </a:prstGeom>
        </p:spPr>
      </p:pic>
    </p:spTree>
    <p:extLst>
      <p:ext uri="{BB962C8B-B14F-4D97-AF65-F5344CB8AC3E}">
        <p14:creationId xmlns:p14="http://schemas.microsoft.com/office/powerpoint/2010/main" val="1734067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36F4B45405D64BAFEC2CEA25F9E3FD" ma:contentTypeVersion="4" ma:contentTypeDescription="Crée un document." ma:contentTypeScope="" ma:versionID="ca57a909e00a33cef6de20c1b0843e6b">
  <xsd:schema xmlns:xsd="http://www.w3.org/2001/XMLSchema" xmlns:xs="http://www.w3.org/2001/XMLSchema" xmlns:p="http://schemas.microsoft.com/office/2006/metadata/properties" xmlns:ns2="02acb04d-c99f-4d27-af23-7c182085885c" targetNamespace="http://schemas.microsoft.com/office/2006/metadata/properties" ma:root="true" ma:fieldsID="c6df5fb31f7c71ae6717b7905213a6bf" ns2:_="">
    <xsd:import namespace="02acb04d-c99f-4d27-af23-7c18208588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cb04d-c99f-4d27-af23-7c1820858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CB2EB9-3767-4728-9D2B-DD6E41BC1517}">
  <ds:schemaRefs>
    <ds:schemaRef ds:uri="02acb04d-c99f-4d27-af23-7c18208588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FFF498-342D-441E-8891-A1B6C00AEB52}">
  <ds:schemaRefs>
    <ds:schemaRef ds:uri="http://schemas.microsoft.com/sharepoint/v3/contenttype/forms"/>
  </ds:schemaRefs>
</ds:datastoreItem>
</file>

<file path=customXml/itemProps3.xml><?xml version="1.0" encoding="utf-8"?>
<ds:datastoreItem xmlns:ds="http://schemas.openxmlformats.org/officeDocument/2006/customXml" ds:itemID="{287D91CD-6CF1-4913-8332-E84643D71F55}">
  <ds:schemaRefs>
    <ds:schemaRef ds:uri="02acb04d-c99f-4d27-af23-7c18208588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1945</Words>
  <Application>Microsoft Office PowerPoint</Application>
  <PresentationFormat>Grand écran</PresentationFormat>
  <Paragraphs>149</Paragraphs>
  <Slides>19</Slides>
  <Notes>3</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19</vt:i4>
      </vt:variant>
    </vt:vector>
  </HeadingPairs>
  <TitlesOfParts>
    <vt:vector size="25" baseType="lpstr">
      <vt:lpstr>Aptos</vt:lpstr>
      <vt:lpstr>Aptos Display</vt:lpstr>
      <vt:lpstr>Arial</vt:lpstr>
      <vt:lpstr>Wingdings</vt:lpstr>
      <vt:lpstr>Thème Office</vt:lpstr>
      <vt:lpstr>1_Thème Office</vt:lpstr>
      <vt:lpstr>Présentation PowerPoint</vt:lpstr>
      <vt:lpstr>L’origine du projet de changement de système</vt:lpstr>
      <vt:lpstr>Le système actuel de gestion du Sudoc </vt:lpstr>
      <vt:lpstr>Un cadre d’action : les besoins exprimés dans le projet d’établissement 2024-2028</vt:lpstr>
      <vt:lpstr>La préparation du projet</vt:lpstr>
      <vt:lpstr>Quelle situation à l’international</vt:lpstr>
      <vt:lpstr>Recueil des besoins : atelier Journée Abes 2024 (coanimé avec la commission SDSI-ADBU)</vt:lpstr>
      <vt:lpstr>Les actions de l’Abes depuis l’été 2024</vt:lpstr>
      <vt:lpstr>Le périmètre du futur SGM Abes par rapport à l’existant</vt:lpstr>
      <vt:lpstr>Calendrier prévisionnel du projet</vt:lpstr>
      <vt:lpstr>L’impact du projet sur les réseaux</vt:lpstr>
      <vt:lpstr> Les impacts sur les données et leur production  </vt:lpstr>
      <vt:lpstr> Les impacts sur les données et leur production  </vt:lpstr>
      <vt:lpstr>Les impacts sur les flux de production de données</vt:lpstr>
      <vt:lpstr>Les impacts sur la récupération des données</vt:lpstr>
      <vt:lpstr>PEB / fourniture des documents</vt:lpstr>
      <vt:lpstr>Interface publique de recherche</vt:lpstr>
      <vt:lpstr>Et la suite </vt:lpstr>
      <vt:lpstr>Merci pour votre attention !  Place à vos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Raluca Pierrot</dc:creator>
  <cp:lastModifiedBy>Olivier J.H. Kosinski</cp:lastModifiedBy>
  <cp:revision>9</cp:revision>
  <dcterms:created xsi:type="dcterms:W3CDTF">2025-06-03T11:12:57Z</dcterms:created>
  <dcterms:modified xsi:type="dcterms:W3CDTF">2025-06-05T06:17:55Z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0x0101001836F4B45405D64BAFEC2CEA25F9E3FD</vt:lpwstr>
  </property>
</Properties>
</file>