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0" r:id="rId6"/>
  </p:sldMasterIdLst>
  <p:notesMasterIdLst>
    <p:notesMasterId r:id="rId29"/>
  </p:notesMasterIdLst>
  <p:sldIdLst>
    <p:sldId id="277" r:id="rId7"/>
    <p:sldId id="269" r:id="rId8"/>
    <p:sldId id="280" r:id="rId9"/>
    <p:sldId id="257" r:id="rId10"/>
    <p:sldId id="272" r:id="rId11"/>
    <p:sldId id="273" r:id="rId12"/>
    <p:sldId id="274" r:id="rId13"/>
    <p:sldId id="271" r:id="rId14"/>
    <p:sldId id="258" r:id="rId15"/>
    <p:sldId id="259" r:id="rId16"/>
    <p:sldId id="260" r:id="rId17"/>
    <p:sldId id="261" r:id="rId18"/>
    <p:sldId id="262" r:id="rId19"/>
    <p:sldId id="278" r:id="rId20"/>
    <p:sldId id="263" r:id="rId21"/>
    <p:sldId id="264" r:id="rId22"/>
    <p:sldId id="267" r:id="rId23"/>
    <p:sldId id="268" r:id="rId24"/>
    <p:sldId id="279" r:id="rId25"/>
    <p:sldId id="265" r:id="rId26"/>
    <p:sldId id="282" r:id="rId27"/>
    <p:sldId id="281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D7B0F7-9105-948C-B6A5-B3DBC2A7ECC6}" v="14" dt="2025-10-02T08:05:09.665"/>
    <p1510:client id="{71976487-8FA1-47AC-A81F-A07E4EC62377}" v="101" dt="2025-10-02T08:06:27.5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274" y="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e Melzac" userId="ff049976-09cd-4cfd-9857-27f94ed54b90" providerId="ADAL" clId="{E928CDBB-AB39-4943-9361-47BD8DC1481C}"/>
    <pc:docChg chg="modSld">
      <pc:chgData name="Carole Melzac" userId="ff049976-09cd-4cfd-9857-27f94ed54b90" providerId="ADAL" clId="{E928CDBB-AB39-4943-9361-47BD8DC1481C}" dt="2025-10-02T08:06:27.584" v="100" actId="1582"/>
      <pc:docMkLst>
        <pc:docMk/>
      </pc:docMkLst>
      <pc:sldChg chg="addSp delSp modSp mod">
        <pc:chgData name="Carole Melzac" userId="ff049976-09cd-4cfd-9857-27f94ed54b90" providerId="ADAL" clId="{E928CDBB-AB39-4943-9361-47BD8DC1481C}" dt="2025-10-02T08:06:27.584" v="100" actId="1582"/>
        <pc:sldMkLst>
          <pc:docMk/>
          <pc:sldMk cId="3788753592" sldId="282"/>
        </pc:sldMkLst>
        <pc:spChg chg="add del mod">
          <ac:chgData name="Carole Melzac" userId="ff049976-09cd-4cfd-9857-27f94ed54b90" providerId="ADAL" clId="{E928CDBB-AB39-4943-9361-47BD8DC1481C}" dt="2025-10-02T08:05:25.990" v="2"/>
          <ac:spMkLst>
            <pc:docMk/>
            <pc:sldMk cId="3788753592" sldId="282"/>
            <ac:spMk id="5" creationId="{E7A0AA27-227B-509A-5BC3-1E53A835A37E}"/>
          </ac:spMkLst>
        </pc:spChg>
        <pc:spChg chg="add mod">
          <ac:chgData name="Carole Melzac" userId="ff049976-09cd-4cfd-9857-27f94ed54b90" providerId="ADAL" clId="{E928CDBB-AB39-4943-9361-47BD8DC1481C}" dt="2025-10-02T08:06:11.303" v="95" actId="20577"/>
          <ac:spMkLst>
            <pc:docMk/>
            <pc:sldMk cId="3788753592" sldId="282"/>
            <ac:spMk id="6" creationId="{6F2919C4-6E1F-14BE-EE0E-0CC502865ECC}"/>
          </ac:spMkLst>
        </pc:spChg>
        <pc:spChg chg="add mod">
          <ac:chgData name="Carole Melzac" userId="ff049976-09cd-4cfd-9857-27f94ed54b90" providerId="ADAL" clId="{E928CDBB-AB39-4943-9361-47BD8DC1481C}" dt="2025-10-02T08:06:27.584" v="100" actId="1582"/>
          <ac:spMkLst>
            <pc:docMk/>
            <pc:sldMk cId="3788753592" sldId="282"/>
            <ac:spMk id="7" creationId="{07B890F2-B848-0C07-BDE0-2E90AE80963D}"/>
          </ac:spMkLst>
        </pc:spChg>
      </pc:sldChg>
    </pc:docChg>
  </pc:docChgLst>
  <pc:docChgLst>
    <pc:chgData name="Carole Melzac" userId="S::melzac@abes.fr::ff049976-09cd-4cfd-9857-27f94ed54b90" providerId="AD" clId="Web-{64D7B0F7-9105-948C-B6A5-B3DBC2A7ECC6}"/>
    <pc:docChg chg="addSld modSld">
      <pc:chgData name="Carole Melzac" userId="S::melzac@abes.fr::ff049976-09cd-4cfd-9857-27f94ed54b90" providerId="AD" clId="Web-{64D7B0F7-9105-948C-B6A5-B3DBC2A7ECC6}" dt="2025-10-02T08:05:09.665" v="11"/>
      <pc:docMkLst>
        <pc:docMk/>
      </pc:docMkLst>
      <pc:sldChg chg="modSp">
        <pc:chgData name="Carole Melzac" userId="S::melzac@abes.fr::ff049976-09cd-4cfd-9857-27f94ed54b90" providerId="AD" clId="Web-{64D7B0F7-9105-948C-B6A5-B3DBC2A7ECC6}" dt="2025-10-02T08:03:54.727" v="1" actId="20577"/>
        <pc:sldMkLst>
          <pc:docMk/>
          <pc:sldMk cId="2412830553" sldId="265"/>
        </pc:sldMkLst>
        <pc:spChg chg="mod">
          <ac:chgData name="Carole Melzac" userId="S::melzac@abes.fr::ff049976-09cd-4cfd-9857-27f94ed54b90" providerId="AD" clId="Web-{64D7B0F7-9105-948C-B6A5-B3DBC2A7ECC6}" dt="2025-10-02T08:03:54.727" v="1" actId="20577"/>
          <ac:spMkLst>
            <pc:docMk/>
            <pc:sldMk cId="2412830553" sldId="265"/>
            <ac:spMk id="27" creationId="{D4554954-425E-1C47-61ED-F34F80DDBCAA}"/>
          </ac:spMkLst>
        </pc:spChg>
      </pc:sldChg>
      <pc:sldChg chg="addSp delSp modSp new">
        <pc:chgData name="Carole Melzac" userId="S::melzac@abes.fr::ff049976-09cd-4cfd-9857-27f94ed54b90" providerId="AD" clId="Web-{64D7B0F7-9105-948C-B6A5-B3DBC2A7ECC6}" dt="2025-10-02T08:05:09.665" v="11"/>
        <pc:sldMkLst>
          <pc:docMk/>
          <pc:sldMk cId="3788753592" sldId="282"/>
        </pc:sldMkLst>
        <pc:spChg chg="del">
          <ac:chgData name="Carole Melzac" userId="S::melzac@abes.fr::ff049976-09cd-4cfd-9857-27f94ed54b90" providerId="AD" clId="Web-{64D7B0F7-9105-948C-B6A5-B3DBC2A7ECC6}" dt="2025-10-02T08:05:09.665" v="11"/>
          <ac:spMkLst>
            <pc:docMk/>
            <pc:sldMk cId="3788753592" sldId="282"/>
            <ac:spMk id="2" creationId="{59D93CD6-143D-11FD-A8F2-98F630773A10}"/>
          </ac:spMkLst>
        </pc:spChg>
        <pc:spChg chg="del">
          <ac:chgData name="Carole Melzac" userId="S::melzac@abes.fr::ff049976-09cd-4cfd-9857-27f94ed54b90" providerId="AD" clId="Web-{64D7B0F7-9105-948C-B6A5-B3DBC2A7ECC6}" dt="2025-10-02T08:04:47.571" v="3"/>
          <ac:spMkLst>
            <pc:docMk/>
            <pc:sldMk cId="3788753592" sldId="282"/>
            <ac:spMk id="3" creationId="{DD1BD32D-DC69-D20B-1AE7-A69451563EA9}"/>
          </ac:spMkLst>
        </pc:spChg>
        <pc:picChg chg="add mod ord">
          <ac:chgData name="Carole Melzac" userId="S::melzac@abes.fr::ff049976-09cd-4cfd-9857-27f94ed54b90" providerId="AD" clId="Web-{64D7B0F7-9105-948C-B6A5-B3DBC2A7ECC6}" dt="2025-10-02T08:05:07.930" v="10" actId="1076"/>
          <ac:picMkLst>
            <pc:docMk/>
            <pc:sldMk cId="3788753592" sldId="282"/>
            <ac:picMk id="4" creationId="{0807C474-3B64-78BD-3518-EF3F768FEF8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5E8AB-8DE9-4BC7-97F1-D6E357F96C26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A55B3-2509-4001-8964-0EEE011D78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2500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dref.fr/070170681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ref.fr/103957464/id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712B84-B251-42B7-9EAD-23E079016A6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03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Volumétrie peuvent être très différentes !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A55B3-2509-4001-8964-0EEE011D787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3870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A55B3-2509-4001-8964-0EEE011D787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715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Il peut y avoir entre 1 et plein de collègues qui travaillent sur les autorités chez ces partenaires. </a:t>
            </a:r>
          </a:p>
          <a:p>
            <a:r>
              <a:rPr lang="fr-FR"/>
              <a:t>Il y a en tout cas au moins un ou une </a:t>
            </a:r>
            <a:r>
              <a:rPr lang="fr-FR" err="1"/>
              <a:t>CorAut</a:t>
            </a:r>
            <a:r>
              <a:rPr lang="fr-FR"/>
              <a:t>, et parfois plusieurs quand le réseau le justifie ! </a:t>
            </a:r>
          </a:p>
          <a:p>
            <a:r>
              <a:rPr lang="fr-FR"/>
              <a:t>Là ils sont rangés par ordre alphabétique. </a:t>
            </a:r>
          </a:p>
          <a:p>
            <a:r>
              <a:rPr lang="fr-FR"/>
              <a:t>J’ai pris le parti de ne citer personne mais si des personnes, qu’elles soient Coraut ou non, travaillent chez ses partenaires, elles peuvent mettre un petit mot dans le chat ! </a:t>
            </a:r>
          </a:p>
          <a:p>
            <a:r>
              <a:rPr lang="fr-FR"/>
              <a:t>Pour vous donner une idée sur le nb de Coraut chez chaque partenaire : </a:t>
            </a:r>
          </a:p>
          <a:p>
            <a:r>
              <a:rPr lang="fr-FR"/>
              <a:t>Cairn : 1</a:t>
            </a:r>
          </a:p>
          <a:p>
            <a:r>
              <a:rPr lang="fr-FR"/>
              <a:t>Canal U : 1</a:t>
            </a:r>
          </a:p>
          <a:p>
            <a:r>
              <a:rPr lang="fr-FR" err="1"/>
              <a:t>Frantiq</a:t>
            </a:r>
            <a:r>
              <a:rPr lang="fr-FR"/>
              <a:t> : 12 </a:t>
            </a:r>
          </a:p>
          <a:p>
            <a:r>
              <a:rPr lang="fr-FR" err="1"/>
              <a:t>NumDam</a:t>
            </a:r>
            <a:r>
              <a:rPr lang="fr-FR"/>
              <a:t> : 2 </a:t>
            </a:r>
          </a:p>
          <a:p>
            <a:r>
              <a:rPr lang="fr-FR" err="1"/>
              <a:t>OpenEdition</a:t>
            </a:r>
            <a:r>
              <a:rPr lang="fr-FR"/>
              <a:t> : 2 </a:t>
            </a:r>
          </a:p>
          <a:p>
            <a:r>
              <a:rPr lang="fr-FR"/>
              <a:t>Persée :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Université de Liège :  3</a:t>
            </a:r>
          </a:p>
          <a:p>
            <a:r>
              <a:rPr lang="fr-FR"/>
              <a:t>Pour les réseaux suisses : 13 coraut en tout (3, 8 et 2)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A55B3-2509-4001-8964-0EEE011D787A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5086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A55B3-2509-4001-8964-0EEE011D787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9875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Exemple : Stéphanie BORDEL https://www.idref.fr/070170681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A55B3-2509-4001-8964-0EEE011D787A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9796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rechercher les alignements non pas d’identifiants entre eux, mais utiliser des alignements réalisés par l’</a:t>
            </a:r>
            <a:r>
              <a:rPr lang="fr-FR" err="1"/>
              <a:t>Abes</a:t>
            </a:r>
            <a:r>
              <a:rPr lang="fr-FR"/>
              <a:t> au moyen d’algorithmes à partir des documents HAL, stockés au sein de la base RDF data.idref.fr</a:t>
            </a:r>
          </a:p>
          <a:p>
            <a:endParaRPr lang="fr-FR"/>
          </a:p>
          <a:p>
            <a:r>
              <a:rPr lang="fr-FR"/>
              <a:t>Donc si un lien vers un document HAL est problématique, il va falloir bien savoir dans quel cas on se trouve pour le résoudre. </a:t>
            </a:r>
          </a:p>
          <a:p>
            <a:endParaRPr lang="fr-FR"/>
          </a:p>
          <a:p>
            <a:r>
              <a:rPr lang="fr-FR"/>
              <a:t>Exemples : </a:t>
            </a:r>
          </a:p>
          <a:p>
            <a:r>
              <a:rPr lang="fr-FR"/>
              <a:t>Françoise </a:t>
            </a:r>
            <a:r>
              <a:rPr lang="fr-FR" err="1"/>
              <a:t>Gourmelon</a:t>
            </a:r>
            <a:r>
              <a:rPr lang="fr-FR"/>
              <a:t> 02929147X (a un </a:t>
            </a:r>
            <a:r>
              <a:rPr lang="fr-FR" err="1"/>
              <a:t>idhal</a:t>
            </a:r>
            <a:r>
              <a:rPr lang="fr-FR"/>
              <a:t>) </a:t>
            </a:r>
          </a:p>
          <a:p>
            <a:r>
              <a:rPr lang="fr-FR"/>
              <a:t>Bérengère </a:t>
            </a:r>
            <a:r>
              <a:rPr lang="fr-FR" err="1"/>
              <a:t>Dubrulle</a:t>
            </a:r>
            <a:r>
              <a:rPr lang="fr-FR"/>
              <a:t> 029645379 (n’a pas d’</a:t>
            </a:r>
            <a:r>
              <a:rPr lang="fr-FR" err="1"/>
              <a:t>idhal</a:t>
            </a:r>
            <a:r>
              <a:rPr lang="fr-FR"/>
              <a:t> mais l’idref est lié à une forme auteur) – attention, comme il y a plusieurs formes auteur pour la même personne, Idref ne connait pas toute sa production. </a:t>
            </a:r>
          </a:p>
          <a:p>
            <a:r>
              <a:rPr lang="fr-FR"/>
              <a:t>Stéphanie Bordel </a:t>
            </a:r>
            <a:r>
              <a:rPr lang="fr-FR" sz="1200" b="0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070170681</a:t>
            </a:r>
            <a:r>
              <a:rPr lang="fr-FR" sz="1200" b="0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/>
              <a:t>et Patrice </a:t>
            </a:r>
            <a:r>
              <a:rPr lang="fr-FR" err="1"/>
              <a:t>Ceballos</a:t>
            </a:r>
            <a:r>
              <a:rPr lang="fr-FR"/>
              <a:t> 180994433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A55B3-2509-4001-8964-0EEE011D787A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09179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Arbre de décision ! </a:t>
            </a:r>
          </a:p>
          <a:p>
            <a:endParaRPr lang="fr-FR"/>
          </a:p>
          <a:p>
            <a:r>
              <a:rPr lang="fr-FR"/>
              <a:t>Alors La doc n’est pas encore à jour, on y travaille. Mais vous pourrez voir et revoir ce j’</a:t>
            </a:r>
            <a:r>
              <a:rPr lang="fr-FR" err="1"/>
              <a:t>ecours</a:t>
            </a:r>
            <a:r>
              <a:rPr lang="fr-FR"/>
              <a:t> !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A55B3-2509-4001-8964-0EEE011D787A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338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A55B3-2509-4001-8964-0EEE011D787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223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Voici où les personnes cliquent et l’aperçu des URL qui génèrent les formulaires : le PPN de la notice est dedans. </a:t>
            </a:r>
          </a:p>
          <a:p>
            <a:endParaRPr lang="fr-FR"/>
          </a:p>
          <a:p>
            <a:r>
              <a:rPr lang="fr-FR"/>
              <a:t>Ces boutons se trouvent dans la page pérenne et dans l’aperçu dynamique. </a:t>
            </a:r>
          </a:p>
          <a:p>
            <a:endParaRPr lang="fr-FR"/>
          </a:p>
          <a:p>
            <a:r>
              <a:rPr lang="fr-FR"/>
              <a:t>Attention : il arrive que des demandes concernent en fait une AUTRE notice que celle à partir de laquelle la demande a été faite. </a:t>
            </a:r>
          </a:p>
          <a:p>
            <a:r>
              <a:rPr lang="fr-FR"/>
              <a:t>Mais la demande sera envoyée à la ou le CORAUT du RCR dernier modificateur de la notice à partir de laquelle la demande a été faite. </a:t>
            </a:r>
          </a:p>
          <a:p>
            <a:endParaRPr lang="fr-FR"/>
          </a:p>
          <a:p>
            <a:r>
              <a:rPr lang="fr-FR"/>
              <a:t>J’en profite pour rappeler qu’il est important, pour que ce service fonctionne, que vous nous teniez au courant des changements qui peuvent avoir lieu dans vos établissements sur les fonctions </a:t>
            </a:r>
            <a:r>
              <a:rPr lang="fr-FR" err="1"/>
              <a:t>CorAut</a:t>
            </a:r>
            <a:r>
              <a:rPr lang="fr-FR"/>
              <a:t>. : un ticket STP, et nous mettons à jour nos annuaires.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A55B3-2509-4001-8964-0EEE011D787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2379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A55B3-2509-4001-8964-0EEE011D787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3459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A55B3-2509-4001-8964-0EEE011D787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936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A55B3-2509-4001-8964-0EEE011D787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7018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/>
              <a:t>Exemple : </a:t>
            </a:r>
            <a:r>
              <a:rPr lang="fr-FR" sz="1200">
                <a:hlinkClick r:id="rId3"/>
              </a:rPr>
              <a:t>http://www.idref.fr/103957464/id</a:t>
            </a:r>
            <a:r>
              <a:rPr lang="fr-FR" sz="1200"/>
              <a:t> </a:t>
            </a:r>
            <a:r>
              <a:rPr lang="fr-FR"/>
              <a:t>Pourquoi parfois n’y est pas ? </a:t>
            </a:r>
          </a:p>
          <a:p>
            <a:r>
              <a:rPr lang="fr-FR" err="1"/>
              <a:t>Scanr</a:t>
            </a:r>
            <a:r>
              <a:rPr lang="fr-FR"/>
              <a:t> : màj annuelle. (peu de dispo de leur côté pour des màj)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A55B3-2509-4001-8964-0EEE011D787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2344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Catalogue peut être d’un établissement // d’un réseau ! </a:t>
            </a:r>
          </a:p>
          <a:p>
            <a:r>
              <a:rPr lang="fr-FR"/>
              <a:t>Réseau </a:t>
            </a:r>
            <a:r>
              <a:rPr lang="fr-FR" err="1"/>
              <a:t>Frantiq</a:t>
            </a:r>
            <a:r>
              <a:rPr lang="fr-FR"/>
              <a:t> : en tant que tel, Unité Mixte de Service du CNRS. Le catalogue rassemble presque 50 bibliothèques de statuts divers : des bibliothèques de laboratoires de recherche, de musées, de services régionaux d’archéologie, etc.</a:t>
            </a:r>
          </a:p>
          <a:p>
            <a:endParaRPr lang="fr-FR"/>
          </a:p>
          <a:p>
            <a:r>
              <a:rPr lang="fr-FR"/>
              <a:t>Réseaux suisses : RERO+ ce sont plus de 60 bibliothèques ; SLSP une vingtaine bibliothèques, </a:t>
            </a:r>
            <a:r>
              <a:rPr lang="fr-FR" err="1"/>
              <a:t>Renouvaud</a:t>
            </a:r>
            <a:r>
              <a:rPr lang="fr-FR"/>
              <a:t> plus de 150. </a:t>
            </a:r>
          </a:p>
          <a:p>
            <a:endParaRPr lang="fr-FR"/>
          </a:p>
          <a:p>
            <a:r>
              <a:rPr lang="fr-FR"/>
              <a:t>Université de Liège : c’est un seul établissement (mais gros !)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A55B3-2509-4001-8964-0EEE011D787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169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Oui, il y en a plein. </a:t>
            </a:r>
          </a:p>
          <a:p>
            <a:r>
              <a:rPr lang="fr-FR"/>
              <a:t>Probablement un grand nombre que vous découvrez tout juste aujourd’hui ! </a:t>
            </a:r>
          </a:p>
          <a:p>
            <a:r>
              <a:rPr lang="fr-FR"/>
              <a:t>Seules les 2 premières sont des bases administrées par l’</a:t>
            </a:r>
            <a:r>
              <a:rPr lang="fr-FR" err="1"/>
              <a:t>Abes</a:t>
            </a:r>
            <a:r>
              <a:rPr lang="fr-FR"/>
              <a:t>.</a:t>
            </a:r>
          </a:p>
          <a:p>
            <a:r>
              <a:rPr lang="fr-FR"/>
              <a:t>Toute la deuxième colonne, ce sont des Archives ouvertes. Il y a en a eu d’autres par le passé, par la centralisation vers HAL est presque totale aujourd’hui en France. </a:t>
            </a:r>
          </a:p>
          <a:p>
            <a:r>
              <a:rPr lang="fr-FR"/>
              <a:t>Il n’y a pas eu de plan de conquête, mais surtout des effets d’aubaine, parfois autour d’outils communs, qui ne demandaient que très peu d’effort d’intégration (ex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A55B3-2509-4001-8964-0EEE011D787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344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2235C3-0994-AB08-E147-976A33F0D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BE652AF-326E-0808-2EB7-27DC91EC2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6E4955-0847-AFF1-99C3-347ACF7E3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D086-1D2B-463A-9892-B6D995BC1CEF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E7EFAB-2B4E-080E-9CA6-83501AD90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0BBAFC-2119-580F-432F-DB891B11C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822C1-61C7-4D7F-93EB-03F7B03F30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412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BDE0B7-820A-4E70-6101-D40A61CD3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76E61BC-2F99-A0D3-D95C-5A2A0EF58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B8A07C-6AE5-8C2E-620E-29161E5F5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D086-1D2B-463A-9892-B6D995BC1CEF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9B8E03-0626-258A-4CDD-EE218BD9D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3F7031-4DAF-1C04-57B9-142D21586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822C1-61C7-4D7F-93EB-03F7B03F30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7003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ABAFCD3-5D2F-BE63-8973-2DF361F827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6731567-DE48-2697-556A-655DC0CB32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5D529E-B8C8-F6AF-66BE-F8D3CD504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D086-1D2B-463A-9892-B6D995BC1CEF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D1AA08-5AB9-FBD4-AD77-3FB5D0759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F5FA43-9724-37D3-82CD-C050C4633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822C1-61C7-4D7F-93EB-03F7B03F30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2262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52301B-A743-E553-BCDB-4A673027B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76316AF-04A8-83DE-88DC-BCF00DA747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6A1064-DA62-D544-F414-B809FA816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B2A5-EE73-4CDB-87D0-C6EECB54E5E8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04AD69-3746-6879-DFC5-88DA4F22B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D70FEA-3F35-559A-4A11-CB62423EA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9DDB-A979-4252-B2FE-F6244C6D4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1109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610E2E-591E-D01D-5BCC-74EBDDB7D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0C2308-F68D-3E09-C89A-EF622AD96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50D356-52BA-91A1-A94B-136F23CE5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B2A5-EE73-4CDB-87D0-C6EECB54E5E8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8943B8-133D-E2E8-04BD-63655AD3E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0472AB-A087-4C9E-3CF7-DD9F78F58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9DDB-A979-4252-B2FE-F6244C6D4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72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24A725-AA41-EC14-D398-66C0681B4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2F87879-DC83-B4D8-D355-625EFDE1C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AD9EDB-11EF-A339-1CE5-4E4913448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B2A5-EE73-4CDB-87D0-C6EECB54E5E8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DBF61A-7C7F-E424-AD92-F5C2952A9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E71B8C-D8A2-0C19-081B-6F27F1131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9DDB-A979-4252-B2FE-F6244C6D4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3262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5767ED-1BDC-90A1-BCAC-2F7CD4095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01BAEE-5D3E-9EB4-5284-4E61D7CC59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91AA0A4-A2D8-8465-EE1B-1D6A6AD5D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513E57-92DF-217E-D7BB-E9C8C070F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B2A5-EE73-4CDB-87D0-C6EECB54E5E8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B832E7-9B1C-FF60-054F-4F37BD525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6F3073D-FAF0-A0DF-CB68-1D065D159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9DDB-A979-4252-B2FE-F6244C6D4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8109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DC1C5B-77BC-9156-2DD3-71C89A1D5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2F0F215-308D-E2AB-749A-B83AE79AA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DE4A35C-C72F-F064-0879-0CF59A828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9A23623-7312-EC8C-B69E-F443B645E7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EC4EC3E-4D65-EE94-AE15-89EE33D857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FC4A8DF-5DA2-6914-FE31-C013DE147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B2A5-EE73-4CDB-87D0-C6EECB54E5E8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33C597B-FC1B-2C56-B62B-DEE3E601A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E46AC93-7916-0AE6-3DE3-C98C56C46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9DDB-A979-4252-B2FE-F6244C6D4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729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F36783-B8DD-692E-8E33-678DCBF72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8E3C450-A90D-127D-01CB-CF74FC2FE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B2A5-EE73-4CDB-87D0-C6EECB54E5E8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96B2539-8C3B-1BF3-51BA-66BF2A0BE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E81657D-D6F4-454B-6592-03B31F547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9DDB-A979-4252-B2FE-F6244C6D4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026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F26FC76-B591-5346-14F3-3458C8A00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B2A5-EE73-4CDB-87D0-C6EECB54E5E8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D4F7F85-1BFA-9F50-8079-321B264D7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C3E55AA-B057-F03F-D745-16F48E5C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9DDB-A979-4252-B2FE-F6244C6D4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6969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6F83A6-E5EF-2719-F65B-42090569F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A0CFC1-9B2D-3F53-4953-E7AC32F17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9852234-11D9-2E7F-06EC-82B444E93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F489D55-A56A-41F6-641F-19F3E99D3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B2A5-EE73-4CDB-87D0-C6EECB54E5E8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D7BC69E-3E60-AB72-BDD9-99036D0DD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CCFE20D-109E-A5BE-2AD6-2C8FC42F8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9DDB-A979-4252-B2FE-F6244C6D4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213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EAE6F5-F281-3AEB-0E4B-2F1832E33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89DEC2-4058-AE1D-F00B-69AAEC008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D23898-278F-0A7A-723E-B2791BCA7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D086-1D2B-463A-9892-B6D995BC1CEF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A6167A-2C25-EA97-C83B-B160D48F3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68B7BB-8247-52AD-B75B-0D4EAC0A8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822C1-61C7-4D7F-93EB-03F7B03F30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76582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C42FA5-9DC8-5A51-89C2-0631121F4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678093A-2062-CF1B-49A5-AA97816B53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3ECA994-5DBA-A4C0-5F92-DFCA40AE25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A4BF1B1-82DA-06DA-C584-1DFFA3F5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B2A5-EE73-4CDB-87D0-C6EECB54E5E8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797ADEC-7971-D58A-465B-786C74C58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D35B86B-9BDD-41D1-511F-4AFFC0EDE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9DDB-A979-4252-B2FE-F6244C6D4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167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CE141A-A855-E85C-08E9-AEAC87BEC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A5AC9D0-5442-1A54-2E2D-FCE827546E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082DF7-7F09-E8AA-6BB9-D4D24F431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B2A5-EE73-4CDB-87D0-C6EECB54E5E8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5B7F23-96AA-55CF-8D06-30FAB8802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7D39DC-F359-C70A-2ACD-FE6B552CF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9DDB-A979-4252-B2FE-F6244C6D4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9225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214873A-2AD6-800D-E505-B577D9CE57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F756558-449B-5993-AE33-BFD45A504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150D83-24E4-81F0-58C1-3B7CF6907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B2A5-EE73-4CDB-87D0-C6EECB54E5E8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B56FDF-9F82-C7FE-2132-1791F0B37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867351-B004-2657-611D-EA9B51F70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9DDB-A979-4252-B2FE-F6244C6D4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27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A4718D-DB98-413E-4FF5-1BE4D583F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02DCD33-695E-6599-D640-62E7913B2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B713D6-B16E-951B-C6B9-A8767A8C2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D086-1D2B-463A-9892-B6D995BC1CEF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DC150E-1692-4277-30B9-B76176751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522ABD-649C-4695-D11F-6B38CD036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822C1-61C7-4D7F-93EB-03F7B03F30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415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B9C05B-84CD-1A39-C56D-2BC293C2B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1152D1-1809-85D8-CF5D-77E0FD65E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A266106-F0A7-DBDC-650C-2544DE7D5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2B49946-B8F9-09E7-745C-7C7D96BB0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D086-1D2B-463A-9892-B6D995BC1CEF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33B33F9-DB46-7284-ED8D-CD40622BF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2C419F9-65A3-A41F-2044-DAFDE38D1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822C1-61C7-4D7F-93EB-03F7B03F30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5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8F099E-8BE9-625D-1500-98045373F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B3BE845-F736-A00E-BDEB-D206F3611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E418126-3336-ED8D-9C49-607F14719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725E109-B783-8940-29F6-BB41338C69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5AA5874-A216-A422-F19B-B7517AA417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65642D8-1626-F0FB-B704-DCFA79890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D086-1D2B-463A-9892-B6D995BC1CEF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F5F04B6-E427-74E2-5EC0-C852BA3E4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6B9ABF4-953A-A123-D6F6-324D3B2BF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822C1-61C7-4D7F-93EB-03F7B03F30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0807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A5C6FC-2C51-10F7-F37E-31CF46FF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30A71E5-F1FE-CA11-11A2-C1EA74BEE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D086-1D2B-463A-9892-B6D995BC1CEF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2823DB5-7F18-E040-F4F2-F6C2D26CB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DBB1830-18E4-F456-2747-C405AFC7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822C1-61C7-4D7F-93EB-03F7B03F30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0974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563D2EA-8431-9FCA-63B7-E860B7CCA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D086-1D2B-463A-9892-B6D995BC1CEF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2783F2A-CD8D-B431-9AC1-69B821B52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4D9FBB-8BE4-CB24-4E7F-EF1D2330B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822C1-61C7-4D7F-93EB-03F7B03F30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6717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D926CD-EB67-32BC-62BD-F132B2159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5AC4A6-9AA2-A3AF-BBBC-CD8832EF9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6B3433B-E02C-58E4-A9CE-86F1FE6B2C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CA70413-2AE2-FC22-9735-BC022AA81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D086-1D2B-463A-9892-B6D995BC1CEF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D43B9DB-5AD3-D10A-FDD5-BB4255390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6E68EAD-A667-636A-CC4B-990471D19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822C1-61C7-4D7F-93EB-03F7B03F30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2476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3B3C8C-AE8A-183E-601C-D8583DE5F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287D3D0-CBCC-F35E-D10E-DB83BDB7E8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98CDDDB-0DAB-F05E-010C-0C636C980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500EE0A-6938-266F-D83C-C8D822B71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D086-1D2B-463A-9892-B6D995BC1CEF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76EA3D4-AAF7-632F-B760-9A6BA9325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133FA4-73B5-6762-C3E0-06D947619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822C1-61C7-4D7F-93EB-03F7B03F30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0764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F348297-64C9-3042-E762-EF1CAB913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3C356CA-F039-DE65-C4B5-E08FE54B1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B675CF-16AB-4302-AC85-9B4DC9DF4C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13D086-1D2B-463A-9892-B6D995BC1CEF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590028-2C43-E663-0E19-46AAD7582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A39916-15EB-D964-A736-7BA3DCAAD0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E822C1-61C7-4D7F-93EB-03F7B03F30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37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74C7911-433B-CC01-B722-1B73134C3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1395DF-3B92-E6CC-D6CF-54809F85B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674D9F-C38F-6F0E-D0DC-A85DF3CF20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53B2A5-EE73-4CDB-87D0-C6EECB54E5E8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407E55-1B4B-0B37-062B-D1B364513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01A07F-8A84-5DC7-AEFB-6D4D66818B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659DDB-A979-4252-B2FE-F6244C6D4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330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50.png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1.png"/><Relationship Id="rId18" Type="http://schemas.openxmlformats.org/officeDocument/2006/relationships/image" Target="../media/image44.png"/><Relationship Id="rId3" Type="http://schemas.openxmlformats.org/officeDocument/2006/relationships/image" Target="../media/image25.png"/><Relationship Id="rId21" Type="http://schemas.openxmlformats.org/officeDocument/2006/relationships/image" Target="../media/image46.png"/><Relationship Id="rId7" Type="http://schemas.openxmlformats.org/officeDocument/2006/relationships/image" Target="../media/image28.png"/><Relationship Id="rId12" Type="http://schemas.openxmlformats.org/officeDocument/2006/relationships/image" Target="../media/image22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2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26.png"/><Relationship Id="rId5" Type="http://schemas.openxmlformats.org/officeDocument/2006/relationships/image" Target="../media/image32.png"/><Relationship Id="rId15" Type="http://schemas.openxmlformats.org/officeDocument/2006/relationships/image" Target="../media/image38.png"/><Relationship Id="rId10" Type="http://schemas.openxmlformats.org/officeDocument/2006/relationships/image" Target="../media/image23.png"/><Relationship Id="rId19" Type="http://schemas.openxmlformats.org/officeDocument/2006/relationships/image" Target="../media/image45.png"/><Relationship Id="rId4" Type="http://schemas.openxmlformats.org/officeDocument/2006/relationships/image" Target="../media/image27.png"/><Relationship Id="rId9" Type="http://schemas.openxmlformats.org/officeDocument/2006/relationships/image" Target="../media/image37.png"/><Relationship Id="rId14" Type="http://schemas.openxmlformats.org/officeDocument/2006/relationships/image" Target="../media/image36.png"/><Relationship Id="rId2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ations-prairial.fr/arabesques/index.php?id=3845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Coraut@listes.abes.fr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umentation.abes.fr/aideidrefutilisateur/index.html#ContenuCommun_IdRef_8" TargetMode="External"/><Relationship Id="rId5" Type="http://schemas.openxmlformats.org/officeDocument/2006/relationships/hyperlink" Target="https://stp.abes.fr/assistance/domaines/1226" TargetMode="External"/><Relationship Id="rId4" Type="http://schemas.openxmlformats.org/officeDocument/2006/relationships/hyperlink" Target="https://rafa.abes.fr/ExportAnnuaireServlet?idfonctionreseau=3&amp;type=personne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umentation.abes.fr/aideidrefutilisateur/index.html#ContenuCommun_IdRef_8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6A347D5-4143-C170-EC50-F959A900005C}"/>
              </a:ext>
            </a:extLst>
          </p:cNvPr>
          <p:cNvSpPr txBox="1"/>
          <p:nvPr/>
        </p:nvSpPr>
        <p:spPr>
          <a:xfrm>
            <a:off x="1226372" y="2954200"/>
            <a:ext cx="4623491" cy="3647599"/>
          </a:xfrm>
          <a:prstGeom prst="roundRect">
            <a:avLst>
              <a:gd name="adj" fmla="val 11158"/>
            </a:avLst>
          </a:prstGeom>
          <a:solidFill>
            <a:schemeClr val="bg1">
              <a:alpha val="60000"/>
            </a:schemeClr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252C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Description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Arial"/>
            </a:endParaRPr>
          </a:p>
          <a:p>
            <a:r>
              <a:rPr lang="fr-FR" sz="1600"/>
              <a:t>Les liens bibliographiques qui apparaissent sur les pages </a:t>
            </a:r>
            <a:r>
              <a:rPr lang="fr-FR" sz="1600" err="1"/>
              <a:t>IdRef</a:t>
            </a:r>
            <a:r>
              <a:rPr lang="fr-FR" sz="1600"/>
              <a:t> des autorités personnes vont au-delà des bases administrées par l’</a:t>
            </a:r>
            <a:r>
              <a:rPr lang="fr-FR" sz="1600" err="1"/>
              <a:t>Abes</a:t>
            </a:r>
            <a:r>
              <a:rPr lang="fr-FR" sz="1600"/>
              <a:t> que sont le </a:t>
            </a:r>
            <a:r>
              <a:rPr lang="fr-FR" sz="1600" err="1"/>
              <a:t>Sudoc</a:t>
            </a:r>
            <a:r>
              <a:rPr lang="fr-FR" sz="1600"/>
              <a:t>, theses.fr et Calames. </a:t>
            </a:r>
          </a:p>
          <a:p>
            <a:endParaRPr lang="fr-FR" sz="1600"/>
          </a:p>
          <a:p>
            <a:r>
              <a:rPr lang="fr-FR" sz="1600"/>
              <a:t>Venez découvrir ou vous rafraîchir la mémoire au sujet des autres bases utilisant </a:t>
            </a:r>
            <a:r>
              <a:rPr lang="fr-FR" sz="1600" err="1"/>
              <a:t>IdRef</a:t>
            </a:r>
            <a:r>
              <a:rPr lang="fr-FR" sz="1600"/>
              <a:t> comme référentiel, pour répondre plus facilement aux questions d’assistance déportée !</a:t>
            </a:r>
          </a:p>
          <a:p>
            <a:r>
              <a:rPr lang="fr-FR"/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Arial"/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B4D4E6EA-05A7-E7D4-1C21-3FC481A1E06D}"/>
              </a:ext>
            </a:extLst>
          </p:cNvPr>
          <p:cNvSpPr txBox="1">
            <a:spLocks/>
          </p:cNvSpPr>
          <p:nvPr/>
        </p:nvSpPr>
        <p:spPr>
          <a:xfrm>
            <a:off x="1524000" y="1413138"/>
            <a:ext cx="9144000" cy="12611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>
                <a:ln>
                  <a:noFill/>
                </a:ln>
                <a:solidFill>
                  <a:srgbClr val="CF491B"/>
                </a:solidFill>
                <a:effectLst/>
                <a:uLnTx/>
                <a:uFillTx/>
                <a:latin typeface="Arial"/>
                <a:ea typeface="+mj-lt"/>
                <a:cs typeface="+mj-lt"/>
              </a:rPr>
              <a:t>Comprendre les liens bibliographiques visibles sur </a:t>
            </a:r>
            <a:r>
              <a:rPr kumimoji="0" lang="fr-FR" sz="3600" b="1" i="0" u="none" strike="noStrike" kern="1200" cap="none" spc="0" normalizeH="0" baseline="0" noProof="0" err="1">
                <a:ln>
                  <a:noFill/>
                </a:ln>
                <a:solidFill>
                  <a:srgbClr val="CF491B"/>
                </a:solidFill>
                <a:effectLst/>
                <a:uLnTx/>
                <a:uFillTx/>
                <a:latin typeface="Arial"/>
                <a:ea typeface="+mj-lt"/>
                <a:cs typeface="+mj-lt"/>
              </a:rPr>
              <a:t>IdRef</a:t>
            </a:r>
            <a:r>
              <a:rPr kumimoji="0" lang="fr-FR" sz="3600" b="1" i="0" u="none" strike="noStrike" kern="1200" cap="none" spc="0" normalizeH="0" baseline="0" noProof="0">
                <a:ln>
                  <a:noFill/>
                </a:ln>
                <a:solidFill>
                  <a:srgbClr val="CF491B"/>
                </a:solidFill>
                <a:effectLst/>
                <a:uLnTx/>
                <a:uFillTx/>
                <a:latin typeface="Arial"/>
                <a:ea typeface="+mj-lt"/>
                <a:cs typeface="+mj-lt"/>
              </a:rPr>
              <a:t> pour répondre aux demandes sur les notices de personnes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CF491B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E8C7D37-E74F-4AA6-B55C-BB4ADD158666}"/>
              </a:ext>
            </a:extLst>
          </p:cNvPr>
          <p:cNvSpPr txBox="1"/>
          <p:nvPr/>
        </p:nvSpPr>
        <p:spPr>
          <a:xfrm>
            <a:off x="6236831" y="3007933"/>
            <a:ext cx="3876675" cy="1838801"/>
          </a:xfrm>
          <a:prstGeom prst="round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252C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Public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 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Correspondants autorités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 Coordinateurs </a:t>
            </a:r>
            <a:r>
              <a:rPr kumimoji="0" lang="fr-FR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Sudoc</a:t>
            </a:r>
            <a:endParaRPr lang="fr-FR" sz="1400">
              <a:solidFill>
                <a:prstClr val="black"/>
              </a:solidFill>
              <a:latin typeface="Aptos" panose="02110004020202020204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400">
                <a:solidFill>
                  <a:prstClr val="black"/>
                </a:solidFill>
                <a:latin typeface="Aptos" panose="02110004020202020204"/>
                <a:ea typeface="+mn-lt"/>
                <a:cs typeface="+mn-lt"/>
              </a:rPr>
              <a:t> Toute personne intervenant sur des notices d’autorités, notamment via l’application STAR pour les thèses</a:t>
            </a: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 Correspondants ORCID</a:t>
            </a: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92AE6EA-07F4-BF8E-D2E3-423A6C8E4463}"/>
              </a:ext>
            </a:extLst>
          </p:cNvPr>
          <p:cNvSpPr txBox="1"/>
          <p:nvPr/>
        </p:nvSpPr>
        <p:spPr>
          <a:xfrm>
            <a:off x="6236831" y="5030663"/>
            <a:ext cx="3876675" cy="885349"/>
          </a:xfrm>
          <a:prstGeom prst="round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252C6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Intervenant</a:t>
            </a:r>
            <a:r>
              <a:rPr lang="fr-FR" b="1">
                <a:solidFill>
                  <a:srgbClr val="252C61"/>
                </a:solidFill>
                <a:latin typeface="Arial"/>
                <a:cs typeface="Arial"/>
              </a:rPr>
              <a:t>-e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252C6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endParaRPr kumimoji="0" lang="fr-FR" sz="1800" b="1" i="0" u="none" strike="noStrike" kern="1200" cap="none" spc="0" normalizeH="0" baseline="0" noProof="0">
              <a:ln>
                <a:noFill/>
              </a:ln>
              <a:solidFill>
                <a:srgbClr val="252C6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prstClr val="black"/>
                </a:solidFill>
                <a:cs typeface="Arial"/>
              </a:rPr>
              <a:t>Carole Melzac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François Mistral</a:t>
            </a: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2EA721C7-7F59-897A-1CDA-F2EB0DDAEF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01278" y="174728"/>
            <a:ext cx="1860474" cy="528056"/>
          </a:xfrm>
          <a:prstGeom prst="rect">
            <a:avLst/>
          </a:prstGeom>
        </p:spPr>
      </p:pic>
      <p:pic>
        <p:nvPicPr>
          <p:cNvPr id="21" name="Graphique 20">
            <a:extLst>
              <a:ext uri="{FF2B5EF4-FFF2-40B4-BE49-F238E27FC236}">
                <a16:creationId xmlns:a16="http://schemas.microsoft.com/office/drawing/2014/main" id="{5683FC02-FD3C-557C-3677-780D0628FF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521752" y="1973642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72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164282-CE7F-53F0-7F29-067C76BC7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Catalogues de bibliothèques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ADF1BF-D763-3F11-5619-170ECC048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err="1"/>
              <a:t>Sudoc</a:t>
            </a:r>
            <a:endParaRPr lang="fr-FR"/>
          </a:p>
          <a:p>
            <a:r>
              <a:rPr lang="fr-FR" err="1"/>
              <a:t>Frantiq</a:t>
            </a:r>
            <a:endParaRPr lang="fr-FR"/>
          </a:p>
          <a:p>
            <a:r>
              <a:rPr lang="fr-FR"/>
              <a:t>RERO+</a:t>
            </a:r>
          </a:p>
          <a:p>
            <a:r>
              <a:rPr lang="fr-FR"/>
              <a:t>SLSP</a:t>
            </a:r>
          </a:p>
          <a:p>
            <a:r>
              <a:rPr lang="fr-FR" err="1"/>
              <a:t>Renouvaud</a:t>
            </a:r>
            <a:endParaRPr lang="fr-FR"/>
          </a:p>
          <a:p>
            <a:r>
              <a:rPr lang="fr-FR"/>
              <a:t>Université de Liège</a:t>
            </a:r>
          </a:p>
          <a:p>
            <a:r>
              <a:rPr lang="fr-FR"/>
              <a:t>BnF</a:t>
            </a:r>
          </a:p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FF4433D-DB47-73D3-864A-A7F77F94A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690" y="5717223"/>
            <a:ext cx="781159" cy="352474"/>
          </a:xfrm>
          <a:prstGeom prst="rect">
            <a:avLst/>
          </a:prstGeom>
        </p:spPr>
      </p:pic>
      <p:pic>
        <p:nvPicPr>
          <p:cNvPr id="7" name="Image 6" descr="Une image contenant croquis, conception&#10;&#10;Le contenu généré par l’IA peut être incorrect.">
            <a:extLst>
              <a:ext uri="{FF2B5EF4-FFF2-40B4-BE49-F238E27FC236}">
                <a16:creationId xmlns:a16="http://schemas.microsoft.com/office/drawing/2014/main" id="{C5DA5D3B-CC5A-CB19-2AAB-00DA89636E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134" y="5571850"/>
            <a:ext cx="857370" cy="743054"/>
          </a:xfrm>
          <a:prstGeom prst="rect">
            <a:avLst/>
          </a:prstGeom>
        </p:spPr>
      </p:pic>
      <p:pic>
        <p:nvPicPr>
          <p:cNvPr id="9" name="Image 8" descr="Une image contenant logo, symbole, Police, Graphique&#10;&#10;Le contenu généré par l’IA peut être incorrect.">
            <a:extLst>
              <a:ext uri="{FF2B5EF4-FFF2-40B4-BE49-F238E27FC236}">
                <a16:creationId xmlns:a16="http://schemas.microsoft.com/office/drawing/2014/main" id="{EA2DD986-3B25-5343-9006-F783450DE7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328" y="5537513"/>
            <a:ext cx="885949" cy="76210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B7F8C6B-4A28-F0A7-4C01-305AE47FE6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653" y="5526696"/>
            <a:ext cx="514422" cy="67636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DBA8C3F-642E-7A19-D497-8CE6C8889F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089" y="5488269"/>
            <a:ext cx="771633" cy="74305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0BDD32B-65D1-0039-C24A-033F260B59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438" y="5583854"/>
            <a:ext cx="914528" cy="61921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C0FF6FB-1BC8-0EC4-3620-A1CD30D732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21310" y="1564461"/>
            <a:ext cx="1086002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53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55F4AF-3FFA-AEBD-27E3-AE539B7D4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Publications académiques et de recherche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C75E23-E542-8413-5197-50B6038B3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3647"/>
            <a:ext cx="10515600" cy="4879228"/>
          </a:xfrm>
        </p:spPr>
        <p:txBody>
          <a:bodyPr numCol="2">
            <a:normAutofit fontScale="70000" lnSpcReduction="20000"/>
          </a:bodyPr>
          <a:lstStyle/>
          <a:p>
            <a:r>
              <a:rPr lang="fr-FR" err="1"/>
              <a:t>Thèses.Fr</a:t>
            </a:r>
            <a:endParaRPr lang="fr-FR"/>
          </a:p>
          <a:p>
            <a:r>
              <a:rPr lang="fr-FR"/>
              <a:t>Science+</a:t>
            </a:r>
          </a:p>
          <a:p>
            <a:r>
              <a:rPr lang="fr-FR"/>
              <a:t>Cairn</a:t>
            </a:r>
          </a:p>
          <a:p>
            <a:r>
              <a:rPr lang="fr-FR" err="1"/>
              <a:t>OpenEdition</a:t>
            </a:r>
            <a:endParaRPr lang="fr-FR"/>
          </a:p>
          <a:p>
            <a:r>
              <a:rPr lang="fr-FR"/>
              <a:t>Persée</a:t>
            </a:r>
          </a:p>
          <a:p>
            <a:r>
              <a:rPr lang="fr-FR"/>
              <a:t>Erudit : plateforme SHS canadienne francophone</a:t>
            </a:r>
          </a:p>
          <a:p>
            <a:r>
              <a:rPr lang="fr-FR"/>
              <a:t>HAL</a:t>
            </a:r>
          </a:p>
          <a:p>
            <a:r>
              <a:rPr lang="fr-FR"/>
              <a:t>ORCID</a:t>
            </a:r>
          </a:p>
          <a:p>
            <a:r>
              <a:rPr lang="fr-FR" err="1"/>
              <a:t>NumDam</a:t>
            </a:r>
            <a:r>
              <a:rPr lang="fr-FR"/>
              <a:t> (bibliothèque numérique en mathématiques)</a:t>
            </a:r>
          </a:p>
          <a:p>
            <a:r>
              <a:rPr lang="fr-FR" err="1"/>
              <a:t>Zbmath</a:t>
            </a:r>
            <a:r>
              <a:rPr lang="fr-FR"/>
              <a:t>  (base bibliographique internationale spécialisée en mathématique)</a:t>
            </a:r>
          </a:p>
          <a:p>
            <a:r>
              <a:rPr lang="fr-FR"/>
              <a:t>Prairial (plateforme de diffusion de revues)</a:t>
            </a:r>
          </a:p>
          <a:p>
            <a:endParaRPr lang="fr-FR"/>
          </a:p>
          <a:p>
            <a:r>
              <a:rPr lang="fr-FR" err="1"/>
              <a:t>Agritrop</a:t>
            </a:r>
            <a:r>
              <a:rPr lang="fr-FR"/>
              <a:t> : archive ouverte du CIRAD</a:t>
            </a:r>
          </a:p>
          <a:p>
            <a:r>
              <a:rPr lang="fr-FR"/>
              <a:t>Toulouse Capitole Publications : archive ouverte de l’Université de Toulouse Capitole</a:t>
            </a:r>
          </a:p>
          <a:p>
            <a:r>
              <a:rPr lang="fr-FR" err="1"/>
              <a:t>LillOA</a:t>
            </a:r>
            <a:r>
              <a:rPr lang="fr-FR"/>
              <a:t> : archive ouverte de l’Université de Lille</a:t>
            </a:r>
          </a:p>
          <a:p>
            <a:r>
              <a:rPr lang="fr-FR"/>
              <a:t>FOLIA : archive ouverte de l’Université de Fribourg (Suisse)</a:t>
            </a:r>
          </a:p>
          <a:p>
            <a:r>
              <a:rPr lang="fr-FR"/>
              <a:t>LIBRA : archive ouverte de l’Université de Neuchâtel (Suisse)</a:t>
            </a:r>
          </a:p>
          <a:p>
            <a:r>
              <a:rPr lang="fr-FR"/>
              <a:t>ORBI : archive ouverte de l’Université de Liège (Belgique)</a:t>
            </a:r>
          </a:p>
          <a:p>
            <a:r>
              <a:rPr lang="fr-FR"/>
              <a:t>UNIGE : archive ouverte de l’Université de Genève (Suisse)</a:t>
            </a:r>
          </a:p>
          <a:p>
            <a:r>
              <a:rPr lang="fr-FR"/>
              <a:t>IRIS : archive ouverte de l’Université de Lausanne (Suisse)</a:t>
            </a:r>
          </a:p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30BAD3C-A7BC-82F2-C3D4-07BBFF8D1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983" y="6334547"/>
            <a:ext cx="952633" cy="36200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E9C43AA-FB91-DBE3-83B9-7E48CC0EBD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499" y="6311874"/>
            <a:ext cx="933580" cy="33342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DBDB279-31DF-2F67-41D8-20844135D7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5" y="6196021"/>
            <a:ext cx="676369" cy="428685"/>
          </a:xfrm>
          <a:prstGeom prst="rect">
            <a:avLst/>
          </a:prstGeom>
        </p:spPr>
      </p:pic>
      <p:pic>
        <p:nvPicPr>
          <p:cNvPr id="11" name="Image 10" descr="Une image contenant logo, Graphique, symbole, Police&#10;&#10;Le contenu généré par l’IA peut être incorrect.">
            <a:extLst>
              <a:ext uri="{FF2B5EF4-FFF2-40B4-BE49-F238E27FC236}">
                <a16:creationId xmlns:a16="http://schemas.microsoft.com/office/drawing/2014/main" id="{431646A8-3556-779C-0925-7ED60FFE95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755" y="6083242"/>
            <a:ext cx="504895" cy="562053"/>
          </a:xfrm>
          <a:prstGeom prst="rect">
            <a:avLst/>
          </a:prstGeom>
        </p:spPr>
      </p:pic>
      <p:pic>
        <p:nvPicPr>
          <p:cNvPr id="13" name="Image 12" descr="Une image contenant Police, texte, capture d’écran, conception&#10;&#10;Le contenu généré par l’IA peut être incorrect.">
            <a:extLst>
              <a:ext uri="{FF2B5EF4-FFF2-40B4-BE49-F238E27FC236}">
                <a16:creationId xmlns:a16="http://schemas.microsoft.com/office/drawing/2014/main" id="{E5CFE68B-6E40-C6DF-A046-1D7124671C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132" y="6083243"/>
            <a:ext cx="752580" cy="666843"/>
          </a:xfrm>
          <a:prstGeom prst="rect">
            <a:avLst/>
          </a:prstGeom>
        </p:spPr>
      </p:pic>
      <p:pic>
        <p:nvPicPr>
          <p:cNvPr id="15" name="Image 14" descr="Une image contenant Graphique, logo, Police, conception&#10;&#10;Le contenu généré par l’IA peut être incorrect.">
            <a:extLst>
              <a:ext uri="{FF2B5EF4-FFF2-40B4-BE49-F238E27FC236}">
                <a16:creationId xmlns:a16="http://schemas.microsoft.com/office/drawing/2014/main" id="{03D2A29B-4C06-0F46-928B-43F585636B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70932" y="6212657"/>
            <a:ext cx="544166" cy="47902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97A7BAD3-A871-F7E8-BFA2-FC7C396DE6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769" y="6188059"/>
            <a:ext cx="1000265" cy="40010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10DFC65C-0CF3-DE43-9F6E-9D35F6E46AE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095" y="6161174"/>
            <a:ext cx="943107" cy="209579"/>
          </a:xfrm>
          <a:prstGeom prst="rect">
            <a:avLst/>
          </a:prstGeom>
        </p:spPr>
      </p:pic>
      <p:pic>
        <p:nvPicPr>
          <p:cNvPr id="21" name="Image 20" descr="Une image contenant Graphique, clipart, logo, conception&#10;&#10;Le contenu généré par l’IA peut être incorrect.">
            <a:extLst>
              <a:ext uri="{FF2B5EF4-FFF2-40B4-BE49-F238E27FC236}">
                <a16:creationId xmlns:a16="http://schemas.microsoft.com/office/drawing/2014/main" id="{CC80CBBF-7310-DA36-3B8D-D9D1A14C1E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29" y="6141559"/>
            <a:ext cx="523948" cy="476316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E0B9C0C3-D156-7A77-E252-40F761E9197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597" y="6329783"/>
            <a:ext cx="962159" cy="371527"/>
          </a:xfrm>
          <a:prstGeom prst="rect">
            <a:avLst/>
          </a:prstGeom>
        </p:spPr>
      </p:pic>
      <p:pic>
        <p:nvPicPr>
          <p:cNvPr id="25" name="Image 24" descr="Une image contenant logo, Graphique, symbole, cercle&#10;&#10;Le contenu généré par l’IA peut être incorrect.">
            <a:extLst>
              <a:ext uri="{FF2B5EF4-FFF2-40B4-BE49-F238E27FC236}">
                <a16:creationId xmlns:a16="http://schemas.microsoft.com/office/drawing/2014/main" id="{8261DB2B-0053-6C02-7E70-26D364F100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778" y="6285262"/>
            <a:ext cx="448317" cy="369559"/>
          </a:xfrm>
          <a:prstGeom prst="rect">
            <a:avLst/>
          </a:prstGeom>
        </p:spPr>
      </p:pic>
      <p:pic>
        <p:nvPicPr>
          <p:cNvPr id="27" name="Image 26" descr="Une image contenant texte, Police, nombre, symbole&#10;&#10;Le contenu généré par l’IA peut être incorrect.">
            <a:extLst>
              <a:ext uri="{FF2B5EF4-FFF2-40B4-BE49-F238E27FC236}">
                <a16:creationId xmlns:a16="http://schemas.microsoft.com/office/drawing/2014/main" id="{470E61FA-6F9B-A67D-668A-2C3F63D7173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26" y="6093927"/>
            <a:ext cx="638264" cy="571580"/>
          </a:xfrm>
          <a:prstGeom prst="rect">
            <a:avLst/>
          </a:prstGeom>
        </p:spPr>
      </p:pic>
      <p:pic>
        <p:nvPicPr>
          <p:cNvPr id="29" name="Image 28" descr="Une image contenant créativité&#10;&#10;Le contenu généré par l’IA peut être incorrect.">
            <a:extLst>
              <a:ext uri="{FF2B5EF4-FFF2-40B4-BE49-F238E27FC236}">
                <a16:creationId xmlns:a16="http://schemas.microsoft.com/office/drawing/2014/main" id="{A974B19F-8FA5-3947-B341-676CCC79E3A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826" y="1488647"/>
            <a:ext cx="504895" cy="432767"/>
          </a:xfrm>
          <a:prstGeom prst="rect">
            <a:avLst/>
          </a:prstGeom>
        </p:spPr>
      </p:pic>
      <p:pic>
        <p:nvPicPr>
          <p:cNvPr id="31" name="Image 30" descr="Une image contenant logo, Police, cercle, Graphique&#10;&#10;Le contenu généré par l’IA peut être incorrect.">
            <a:extLst>
              <a:ext uri="{FF2B5EF4-FFF2-40B4-BE49-F238E27FC236}">
                <a16:creationId xmlns:a16="http://schemas.microsoft.com/office/drawing/2014/main" id="{3D17AC66-0897-597D-153D-027636CBF65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273" y="1921414"/>
            <a:ext cx="552299" cy="447099"/>
          </a:xfrm>
          <a:prstGeom prst="rect">
            <a:avLst/>
          </a:prstGeom>
        </p:spPr>
      </p:pic>
      <p:pic>
        <p:nvPicPr>
          <p:cNvPr id="33" name="Image 32" descr="Une image contenant logo, Police, symbole, Graphique&#10;&#10;Le contenu généré par l’IA peut être incorrect.">
            <a:extLst>
              <a:ext uri="{FF2B5EF4-FFF2-40B4-BE49-F238E27FC236}">
                <a16:creationId xmlns:a16="http://schemas.microsoft.com/office/drawing/2014/main" id="{D0659902-BFD1-DDBD-1A87-66DB6E8E856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191" y="6141559"/>
            <a:ext cx="752580" cy="629710"/>
          </a:xfrm>
          <a:prstGeom prst="rect">
            <a:avLst/>
          </a:prstGeom>
        </p:spPr>
      </p:pic>
      <p:pic>
        <p:nvPicPr>
          <p:cNvPr id="35" name="Image 34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506BE7F6-CD78-8B0D-5311-0FDFFA6807E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653" y="6285262"/>
            <a:ext cx="762039" cy="406421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770FB989-B72F-87DD-8A34-DCC8E76BE28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635" y="6361239"/>
            <a:ext cx="900711" cy="294923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51D44027-7073-4C42-3EE1-5F0D042BA22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313" y="6410984"/>
            <a:ext cx="876422" cy="257211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860E096C-0B80-465A-610A-7C84CD4A650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749076" y="6286827"/>
            <a:ext cx="344024" cy="37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82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58DB8C-47D1-0A0A-C988-D0BFF5E16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Archives et données de recherche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F25E30-E34F-68FC-4F13-AE1A19DF7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962"/>
            <a:ext cx="10515600" cy="4351338"/>
          </a:xfrm>
        </p:spPr>
        <p:txBody>
          <a:bodyPr/>
          <a:lstStyle/>
          <a:p>
            <a:r>
              <a:rPr lang="fr-FR"/>
              <a:t>Calames</a:t>
            </a:r>
          </a:p>
          <a:p>
            <a:r>
              <a:rPr lang="fr-FR"/>
              <a:t>Fonds </a:t>
            </a:r>
            <a:r>
              <a:rPr lang="fr-FR" err="1"/>
              <a:t>Bastaire</a:t>
            </a:r>
            <a:r>
              <a:rPr lang="fr-FR"/>
              <a:t> (bibliothèque numérique MSH Clermont-Ferrand)</a:t>
            </a:r>
          </a:p>
          <a:p>
            <a:r>
              <a:rPr lang="fr-FR" err="1"/>
              <a:t>CoReA</a:t>
            </a:r>
            <a:r>
              <a:rPr lang="fr-FR"/>
              <a:t> (archives multimédia en archéologie antique)</a:t>
            </a:r>
          </a:p>
          <a:p>
            <a:r>
              <a:rPr lang="fr-FR" err="1"/>
              <a:t>Genovefa</a:t>
            </a:r>
            <a:r>
              <a:rPr lang="fr-FR"/>
              <a:t> (Bibliothèque numérique de la Bibliothèque Sainte-Geneviève)</a:t>
            </a:r>
          </a:p>
          <a:p>
            <a:r>
              <a:rPr lang="fr-FR"/>
              <a:t>PHOEBUS (archives du centre les littératures suisses romandes de l’Université de Lausanne)</a:t>
            </a:r>
          </a:p>
          <a:p>
            <a:r>
              <a:rPr lang="fr-FR"/>
              <a:t>Maison des Sciences de l’Homme - Monde</a:t>
            </a:r>
          </a:p>
          <a:p>
            <a:r>
              <a:rPr lang="fr-FR"/>
              <a:t>Maison de l’Orient et de la Méditerranée</a:t>
            </a:r>
          </a:p>
          <a:p>
            <a:endParaRPr lang="fr-FR"/>
          </a:p>
        </p:txBody>
      </p:sp>
      <p:pic>
        <p:nvPicPr>
          <p:cNvPr id="5" name="Image 4" descr="Une image contenant blanc, conception&#10;&#10;Le contenu généré par l’IA peut être incorrect.">
            <a:extLst>
              <a:ext uri="{FF2B5EF4-FFF2-40B4-BE49-F238E27FC236}">
                <a16:creationId xmlns:a16="http://schemas.microsoft.com/office/drawing/2014/main" id="{56125035-7C47-6F9D-7C2B-EF127DE4E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657" y="1336264"/>
            <a:ext cx="707205" cy="550962"/>
          </a:xfrm>
          <a:prstGeom prst="rect">
            <a:avLst/>
          </a:prstGeom>
        </p:spPr>
      </p:pic>
      <p:pic>
        <p:nvPicPr>
          <p:cNvPr id="7" name="Image 6" descr="Une image contenant texte&#10;&#10;Le contenu généré par l’IA peut être incorrect.">
            <a:extLst>
              <a:ext uri="{FF2B5EF4-FFF2-40B4-BE49-F238E27FC236}">
                <a16:creationId xmlns:a16="http://schemas.microsoft.com/office/drawing/2014/main" id="{63EDB5C1-2819-36E0-A722-AF513BE4BC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019">
            <a:off x="3037098" y="5901503"/>
            <a:ext cx="571529" cy="527077"/>
          </a:xfrm>
          <a:prstGeom prst="rect">
            <a:avLst/>
          </a:prstGeom>
        </p:spPr>
      </p:pic>
      <p:pic>
        <p:nvPicPr>
          <p:cNvPr id="9" name="Image 8" descr="Une image contenant capture d’écran, logo, Graphique, conception&#10;&#10;Le contenu généré par l’IA peut être incorrect.">
            <a:extLst>
              <a:ext uri="{FF2B5EF4-FFF2-40B4-BE49-F238E27FC236}">
                <a16:creationId xmlns:a16="http://schemas.microsoft.com/office/drawing/2014/main" id="{584B37E4-E76B-1F38-F64F-70693C3904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767" y="5870872"/>
            <a:ext cx="551778" cy="551778"/>
          </a:xfrm>
          <a:prstGeom prst="rect">
            <a:avLst/>
          </a:prstGeom>
        </p:spPr>
      </p:pic>
      <p:pic>
        <p:nvPicPr>
          <p:cNvPr id="11" name="Image 10" descr="Une image contenant texte, logo, Police, symbole&#10;&#10;Le contenu généré par l’IA peut être incorrect.">
            <a:extLst>
              <a:ext uri="{FF2B5EF4-FFF2-40B4-BE49-F238E27FC236}">
                <a16:creationId xmlns:a16="http://schemas.microsoft.com/office/drawing/2014/main" id="{1B851C66-0A75-6BF7-4948-0A8F3EB166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113" y="5829501"/>
            <a:ext cx="762106" cy="74305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99733A0-8AB6-C539-6E4B-E4213179FA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527" y="6103524"/>
            <a:ext cx="762039" cy="146058"/>
          </a:xfrm>
          <a:prstGeom prst="rect">
            <a:avLst/>
          </a:prstGeom>
        </p:spPr>
      </p:pic>
      <p:pic>
        <p:nvPicPr>
          <p:cNvPr id="15" name="Image 14" descr="Une image contenant dessin, Graphique, papillon, croquis&#10;&#10;Le contenu généré par l’IA peut être incorrect.">
            <a:extLst>
              <a:ext uri="{FF2B5EF4-FFF2-40B4-BE49-F238E27FC236}">
                <a16:creationId xmlns:a16="http://schemas.microsoft.com/office/drawing/2014/main" id="{156EAC27-B260-FA8B-27E1-FC59E729C4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342" y="5718326"/>
            <a:ext cx="893431" cy="89343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C3F185B-306A-A655-0A41-162534FDAC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8246" y="5729838"/>
            <a:ext cx="902737" cy="89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01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5FD670-DB9C-67DB-3C38-BF858044B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Vulgarisation et ressources pédagogiques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5F09FE-36B8-759B-BF34-1E228FB99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Canal U, plateforme audiovisuelle de l'enseignement supérieur et de la recherche au service de la science ouverte</a:t>
            </a:r>
          </a:p>
        </p:txBody>
      </p:sp>
      <p:pic>
        <p:nvPicPr>
          <p:cNvPr id="5" name="Image 4" descr="Une image contenant symbole, Police, Graphique, logo&#10;&#10;Le contenu généré par l’IA peut être incorrect.">
            <a:extLst>
              <a:ext uri="{FF2B5EF4-FFF2-40B4-BE49-F238E27FC236}">
                <a16:creationId xmlns:a16="http://schemas.microsoft.com/office/drawing/2014/main" id="{686EEEFF-A3A9-64C9-1F65-FEB020006E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103" y="3181575"/>
            <a:ext cx="1427182" cy="142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31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74F946-027D-CF56-B5DF-7C770D435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Quelques exemples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BFA539-409B-16FA-7C33-73BA43A42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Anne L’</a:t>
            </a:r>
            <a:r>
              <a:rPr lang="fr-FR" err="1"/>
              <a:t>Huillier</a:t>
            </a:r>
            <a:r>
              <a:rPr lang="fr-FR"/>
              <a:t>, PPN 031290515</a:t>
            </a:r>
          </a:p>
          <a:p>
            <a:r>
              <a:rPr lang="fr-FR"/>
              <a:t>Jean-Louis Huot, PPN 050524747</a:t>
            </a:r>
          </a:p>
          <a:p>
            <a:r>
              <a:rPr lang="fr-FR"/>
              <a:t>Jacques </a:t>
            </a:r>
            <a:r>
              <a:rPr lang="fr-FR" err="1"/>
              <a:t>Gascou</a:t>
            </a:r>
            <a:r>
              <a:rPr lang="fr-FR"/>
              <a:t>, PPN 026883074</a:t>
            </a:r>
          </a:p>
        </p:txBody>
      </p:sp>
    </p:spTree>
    <p:extLst>
      <p:ext uri="{BB962C8B-B14F-4D97-AF65-F5344CB8AC3E}">
        <p14:creationId xmlns:p14="http://schemas.microsoft.com/office/powerpoint/2010/main" val="1984155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0768BB-A20F-BA50-AEFC-AEFB2E346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/>
              <a:t>Derrière les logos, les collègues !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9AB178-EDAA-D4CB-982C-B64464BA6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14744" cy="4351338"/>
          </a:xfrm>
        </p:spPr>
        <p:txBody>
          <a:bodyPr>
            <a:normAutofit fontScale="92500" lnSpcReduction="20000"/>
          </a:bodyPr>
          <a:lstStyle/>
          <a:p>
            <a:r>
              <a:rPr lang="fr-FR"/>
              <a:t>Cairn</a:t>
            </a:r>
          </a:p>
          <a:p>
            <a:r>
              <a:rPr lang="fr-FR"/>
              <a:t>Canal U</a:t>
            </a:r>
          </a:p>
          <a:p>
            <a:r>
              <a:rPr lang="fr-FR" err="1"/>
              <a:t>Frantiq</a:t>
            </a:r>
            <a:endParaRPr lang="fr-FR"/>
          </a:p>
          <a:p>
            <a:r>
              <a:rPr lang="fr-FR" err="1"/>
              <a:t>NumDam</a:t>
            </a:r>
            <a:endParaRPr lang="fr-FR"/>
          </a:p>
          <a:p>
            <a:r>
              <a:rPr lang="fr-FR" err="1"/>
              <a:t>OpenEdition</a:t>
            </a:r>
            <a:endParaRPr lang="fr-FR"/>
          </a:p>
          <a:p>
            <a:r>
              <a:rPr lang="fr-FR"/>
              <a:t>Persée</a:t>
            </a:r>
          </a:p>
          <a:p>
            <a:endParaRPr lang="fr-FR"/>
          </a:p>
          <a:p>
            <a:pPr marL="0" indent="0">
              <a:buNone/>
            </a:pPr>
            <a:r>
              <a:rPr lang="fr-FR"/>
              <a:t>Vive la francophonie :</a:t>
            </a:r>
          </a:p>
          <a:p>
            <a:r>
              <a:rPr lang="fr-FR"/>
              <a:t>Bibliothèques de l’Université de Liège</a:t>
            </a:r>
          </a:p>
          <a:p>
            <a:r>
              <a:rPr lang="fr-FR"/>
              <a:t>RERO+ , SLSP et </a:t>
            </a:r>
            <a:r>
              <a:rPr lang="fr-FR" err="1"/>
              <a:t>Renouvaud</a:t>
            </a:r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FAA826C-BDD1-089B-133D-86465D831796}"/>
              </a:ext>
            </a:extLst>
          </p:cNvPr>
          <p:cNvSpPr txBox="1"/>
          <p:nvPr/>
        </p:nvSpPr>
        <p:spPr>
          <a:xfrm>
            <a:off x="8261428" y="1296705"/>
            <a:ext cx="3493008" cy="507831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b="1"/>
          </a:p>
          <a:p>
            <a:pPr algn="ctr"/>
            <a:r>
              <a:rPr lang="fr-FR" b="1"/>
              <a:t>Producteur dans </a:t>
            </a:r>
            <a:r>
              <a:rPr lang="fr-FR" b="1" err="1"/>
              <a:t>IdRef</a:t>
            </a:r>
            <a:r>
              <a:rPr lang="fr-FR" b="1"/>
              <a:t> </a:t>
            </a:r>
          </a:p>
          <a:p>
            <a:pPr algn="ctr"/>
            <a:r>
              <a:rPr lang="fr-FR" b="1"/>
              <a:t>= </a:t>
            </a:r>
          </a:p>
          <a:p>
            <a:r>
              <a:rPr lang="fr-FR" b="1"/>
              <a:t>X personnes</a:t>
            </a:r>
          </a:p>
          <a:p>
            <a:r>
              <a:rPr lang="fr-FR" b="1"/>
              <a:t>1 ou plusieurs </a:t>
            </a:r>
            <a:r>
              <a:rPr lang="fr-FR" b="1" err="1"/>
              <a:t>CorAut</a:t>
            </a:r>
            <a:endParaRPr lang="fr-FR" b="1"/>
          </a:p>
          <a:p>
            <a:endParaRPr lang="fr-FR" b="1"/>
          </a:p>
          <a:p>
            <a:r>
              <a:rPr lang="fr-FR" b="1" err="1"/>
              <a:t>IdRef</a:t>
            </a:r>
            <a:r>
              <a:rPr lang="fr-FR" b="1"/>
              <a:t> est leur référentiel autorités (personnes au moins / collectivités / sujet)</a:t>
            </a:r>
          </a:p>
          <a:p>
            <a:endParaRPr lang="fr-FR" b="1"/>
          </a:p>
          <a:p>
            <a:r>
              <a:rPr lang="fr-FR" b="1"/>
              <a:t>Ces collègues peuvent agir sur les notices dans l’interface </a:t>
            </a:r>
            <a:r>
              <a:rPr lang="fr-FR" b="1" err="1"/>
              <a:t>IdRef</a:t>
            </a:r>
            <a:r>
              <a:rPr lang="fr-FR" b="1"/>
              <a:t> et sur les liens entre les notices </a:t>
            </a:r>
            <a:r>
              <a:rPr lang="fr-FR" b="1" err="1"/>
              <a:t>IdRef</a:t>
            </a:r>
            <a:r>
              <a:rPr lang="fr-FR" b="1"/>
              <a:t> et leurs ressources. </a:t>
            </a:r>
          </a:p>
          <a:p>
            <a:r>
              <a:rPr lang="fr-FR" b="1"/>
              <a:t>Pas sur les liens avec les autres bases !</a:t>
            </a:r>
          </a:p>
          <a:p>
            <a:endParaRPr lang="fr-FR" b="1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C90278A-98C1-F3B7-D796-6136C2DC3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0335" y="4919541"/>
            <a:ext cx="711119" cy="48957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A56AB00-2390-1617-5F76-8A2CD9F89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2083" y="5409119"/>
            <a:ext cx="529768" cy="50685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051F195-5170-AB9C-BE43-75453CE312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814" y="1682846"/>
            <a:ext cx="617460" cy="391348"/>
          </a:xfrm>
          <a:prstGeom prst="rect">
            <a:avLst/>
          </a:prstGeom>
        </p:spPr>
      </p:pic>
      <p:pic>
        <p:nvPicPr>
          <p:cNvPr id="10" name="Image 9" descr="Une image contenant Graphique, clipart, logo, conception&#10;&#10;Le contenu généré par l’IA peut être incorrect.">
            <a:extLst>
              <a:ext uri="{FF2B5EF4-FFF2-40B4-BE49-F238E27FC236}">
                <a16:creationId xmlns:a16="http://schemas.microsoft.com/office/drawing/2014/main" id="{C0D65D30-A99A-4032-43CD-734E1BAF5C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403" y="3302042"/>
            <a:ext cx="456283" cy="414802"/>
          </a:xfrm>
          <a:prstGeom prst="rect">
            <a:avLst/>
          </a:prstGeom>
        </p:spPr>
      </p:pic>
      <p:pic>
        <p:nvPicPr>
          <p:cNvPr id="11" name="Image 10" descr="Une image contenant texte, Police, nombre, symbole&#10;&#10;Le contenu généré par l’IA peut être incorrect.">
            <a:extLst>
              <a:ext uri="{FF2B5EF4-FFF2-40B4-BE49-F238E27FC236}">
                <a16:creationId xmlns:a16="http://schemas.microsoft.com/office/drawing/2014/main" id="{047769AF-B94C-9A5B-AAF0-487D0E98BA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41" y="3716844"/>
            <a:ext cx="547409" cy="490217"/>
          </a:xfrm>
          <a:prstGeom prst="rect">
            <a:avLst/>
          </a:prstGeom>
        </p:spPr>
      </p:pic>
      <p:pic>
        <p:nvPicPr>
          <p:cNvPr id="12" name="Image 11" descr="Une image contenant symbole, Police, Graphique, logo&#10;&#10;Le contenu généré par l’IA peut être incorrect.">
            <a:extLst>
              <a:ext uri="{FF2B5EF4-FFF2-40B4-BE49-F238E27FC236}">
                <a16:creationId xmlns:a16="http://schemas.microsoft.com/office/drawing/2014/main" id="{6365705F-A2DD-7FA9-B390-B3E181CBAA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403" y="2053156"/>
            <a:ext cx="431633" cy="431633"/>
          </a:xfrm>
          <a:prstGeom prst="rect">
            <a:avLst/>
          </a:prstGeom>
        </p:spPr>
      </p:pic>
      <p:pic>
        <p:nvPicPr>
          <p:cNvPr id="13" name="Image 12" descr="Une image contenant croquis, conception&#10;&#10;Le contenu généré par l’IA peut être incorrect.">
            <a:extLst>
              <a:ext uri="{FF2B5EF4-FFF2-40B4-BE49-F238E27FC236}">
                <a16:creationId xmlns:a16="http://schemas.microsoft.com/office/drawing/2014/main" id="{21810208-F8CE-E1E5-62B9-1066E84638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41" y="2472220"/>
            <a:ext cx="551090" cy="47761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95516AE-63A8-4450-2E13-0286DB3EFC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665" y="3078159"/>
            <a:ext cx="943107" cy="20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86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40B424-ED6E-430F-37AE-E5BC76351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9514"/>
            <a:ext cx="10515600" cy="1325563"/>
          </a:xfrm>
        </p:spPr>
        <p:txBody>
          <a:bodyPr/>
          <a:lstStyle/>
          <a:p>
            <a:r>
              <a:rPr lang="fr-FR"/>
              <a:t>Et pour les autres gisements documentaires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FAB23D-BFAF-3EB6-9DA6-DBC7A2B10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485" y="1819574"/>
            <a:ext cx="10515600" cy="2792095"/>
          </a:xfrm>
        </p:spPr>
        <p:txBody>
          <a:bodyPr/>
          <a:lstStyle/>
          <a:p>
            <a:pPr marL="0" indent="0">
              <a:buNone/>
            </a:pPr>
            <a:endParaRPr lang="fr-FR" sz="2400"/>
          </a:p>
          <a:p>
            <a:pPr marL="0" indent="0">
              <a:buNone/>
            </a:pPr>
            <a:r>
              <a:rPr lang="fr-FR" sz="2400"/>
              <a:t>Ce qui apparait dans </a:t>
            </a:r>
            <a:r>
              <a:rPr lang="fr-FR" sz="2400" err="1"/>
              <a:t>IdRef</a:t>
            </a:r>
            <a:r>
              <a:rPr lang="fr-FR" sz="2400"/>
              <a:t>, ce sont des liens calculés :</a:t>
            </a:r>
          </a:p>
          <a:p>
            <a:r>
              <a:rPr lang="fr-FR" sz="2400"/>
              <a:t>soit parce qu’il existe un identifiant externe dans la notice</a:t>
            </a:r>
          </a:p>
          <a:p>
            <a:r>
              <a:rPr lang="fr-FR" sz="2400"/>
              <a:t>soit parce que l’</a:t>
            </a:r>
            <a:r>
              <a:rPr lang="fr-FR" sz="2400" err="1"/>
              <a:t>Abes</a:t>
            </a:r>
            <a:r>
              <a:rPr lang="fr-FR" sz="2400"/>
              <a:t> a effectué des traitements d’alignements sur une gisement documentaire</a:t>
            </a:r>
          </a:p>
          <a:p>
            <a:pPr marL="0" indent="0" algn="ctr">
              <a:buNone/>
            </a:pPr>
            <a:endParaRPr lang="fr-FR"/>
          </a:p>
          <a:p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F2968D0-090A-8D0F-1811-B27646557800}"/>
              </a:ext>
            </a:extLst>
          </p:cNvPr>
          <p:cNvSpPr txBox="1"/>
          <p:nvPr/>
        </p:nvSpPr>
        <p:spPr>
          <a:xfrm>
            <a:off x="1081668" y="4012285"/>
            <a:ext cx="9685045" cy="224676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err="1"/>
              <a:t>IdRef</a:t>
            </a:r>
            <a:r>
              <a:rPr lang="fr-FR" sz="2800"/>
              <a:t> n’est pas le référentiel interne d’autorité pour ces bases : aucune personne ne travaille directement dans </a:t>
            </a:r>
            <a:r>
              <a:rPr lang="fr-FR" sz="2800" err="1"/>
              <a:t>IdRef</a:t>
            </a:r>
            <a:r>
              <a:rPr lang="fr-FR" sz="2800"/>
              <a:t>.</a:t>
            </a:r>
          </a:p>
          <a:p>
            <a:pPr algn="ctr"/>
            <a:endParaRPr lang="fr-FR" sz="2800"/>
          </a:p>
          <a:p>
            <a:pPr algn="ctr"/>
            <a:r>
              <a:rPr lang="fr-FR" sz="2800"/>
              <a:t> La plupart du temps, l’</a:t>
            </a:r>
            <a:r>
              <a:rPr lang="fr-FR" sz="2800" err="1"/>
              <a:t>IdRef</a:t>
            </a:r>
            <a:r>
              <a:rPr lang="fr-FR" sz="2800"/>
              <a:t> n’est pas stocké par ces bases. </a:t>
            </a:r>
          </a:p>
          <a:p>
            <a:pPr algn="ctr"/>
            <a:r>
              <a:rPr lang="fr-FR" sz="2800"/>
              <a:t>Les alignements sont stockés à l’</a:t>
            </a:r>
            <a:r>
              <a:rPr lang="fr-FR" sz="2800" err="1"/>
              <a:t>Abes</a:t>
            </a:r>
            <a:r>
              <a:rPr lang="fr-FR" sz="2800"/>
              <a:t> ou calculés à la volée.</a:t>
            </a:r>
          </a:p>
        </p:txBody>
      </p:sp>
      <p:pic>
        <p:nvPicPr>
          <p:cNvPr id="5" name="Image 4" descr="Une image contenant logo, Graphique, symbole, Police&#10;&#10;Le contenu généré par l’IA peut être incorrect.">
            <a:extLst>
              <a:ext uri="{FF2B5EF4-FFF2-40B4-BE49-F238E27FC236}">
                <a16:creationId xmlns:a16="http://schemas.microsoft.com/office/drawing/2014/main" id="{DFB4EB04-9978-C4C4-B1FE-D52ABA3AB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03" y="99121"/>
            <a:ext cx="504895" cy="562053"/>
          </a:xfrm>
          <a:prstGeom prst="rect">
            <a:avLst/>
          </a:prstGeom>
        </p:spPr>
      </p:pic>
      <p:pic>
        <p:nvPicPr>
          <p:cNvPr id="6" name="Image 5" descr="Une image contenant Graphique, logo, Police, conception&#10;&#10;Le contenu généré par l’IA peut être incorrect.">
            <a:extLst>
              <a:ext uri="{FF2B5EF4-FFF2-40B4-BE49-F238E27FC236}">
                <a16:creationId xmlns:a16="http://schemas.microsoft.com/office/drawing/2014/main" id="{9BC83E01-E192-A658-44A0-3FBA3F8A3C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63851" y="716468"/>
            <a:ext cx="544166" cy="479026"/>
          </a:xfrm>
          <a:prstGeom prst="rect">
            <a:avLst/>
          </a:prstGeom>
        </p:spPr>
      </p:pic>
      <p:pic>
        <p:nvPicPr>
          <p:cNvPr id="7" name="Image 6" descr="Une image contenant logo, Graphique, symbole, cercle&#10;&#10;Le contenu généré par l’IA peut être incorrect.">
            <a:extLst>
              <a:ext uri="{FF2B5EF4-FFF2-40B4-BE49-F238E27FC236}">
                <a16:creationId xmlns:a16="http://schemas.microsoft.com/office/drawing/2014/main" id="{B69BA213-8B8F-7BCA-ED16-E93FE2C7D7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66" y="1299397"/>
            <a:ext cx="544166" cy="44857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A398A97-C773-D7F4-1380-6C960A9DC1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80" y="1333778"/>
            <a:ext cx="876422" cy="25721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0E8F0C5-5A8A-6907-2B29-2FC180AD56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30" y="1259808"/>
            <a:ext cx="1000265" cy="40010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909C2E7-5B20-0001-AB98-100B5AFF40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0580" y="1297311"/>
            <a:ext cx="344024" cy="373512"/>
          </a:xfrm>
          <a:prstGeom prst="rect">
            <a:avLst/>
          </a:prstGeom>
        </p:spPr>
      </p:pic>
      <p:pic>
        <p:nvPicPr>
          <p:cNvPr id="11" name="Image 10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2F04AC1A-8575-1E27-3484-E68C2E51CC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737" y="1190834"/>
            <a:ext cx="859224" cy="40642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53EF4C8-4874-0C3C-DB3A-BEAAEEFFB3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989" y="1235439"/>
            <a:ext cx="933580" cy="333422"/>
          </a:xfrm>
          <a:prstGeom prst="rect">
            <a:avLst/>
          </a:prstGeom>
        </p:spPr>
      </p:pic>
      <p:pic>
        <p:nvPicPr>
          <p:cNvPr id="13" name="Image 12" descr="Une image contenant Police, texte, capture d’écran, conception&#10;&#10;Le contenu généré par l’IA peut être incorrect.">
            <a:extLst>
              <a:ext uri="{FF2B5EF4-FFF2-40B4-BE49-F238E27FC236}">
                <a16:creationId xmlns:a16="http://schemas.microsoft.com/office/drawing/2014/main" id="{C7B5BBE4-6A31-005A-CC59-F51FF2651A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659" y="1157454"/>
            <a:ext cx="604499" cy="53563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D6979EB-20A3-95AA-DE80-21550A2E0B0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158" y="1228988"/>
            <a:ext cx="952633" cy="36200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4793CC5-7B44-16E1-EC1E-90C277207A9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925" y="1190834"/>
            <a:ext cx="962159" cy="371527"/>
          </a:xfrm>
          <a:prstGeom prst="rect">
            <a:avLst/>
          </a:prstGeom>
        </p:spPr>
      </p:pic>
      <p:pic>
        <p:nvPicPr>
          <p:cNvPr id="16" name="Image 15" descr="Une image contenant logo, Police, symbole, Graphique&#10;&#10;Le contenu généré par l’IA peut être incorrect.">
            <a:extLst>
              <a:ext uri="{FF2B5EF4-FFF2-40B4-BE49-F238E27FC236}">
                <a16:creationId xmlns:a16="http://schemas.microsoft.com/office/drawing/2014/main" id="{FC6A800D-DFF2-4EC4-6874-4C518BE9DB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555" y="1125849"/>
            <a:ext cx="602179" cy="50386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1489D2D-4D4C-02A3-02ED-5FA5D4A517E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318" y="1198482"/>
            <a:ext cx="900711" cy="294923"/>
          </a:xfrm>
          <a:prstGeom prst="rect">
            <a:avLst/>
          </a:prstGeom>
        </p:spPr>
      </p:pic>
      <p:pic>
        <p:nvPicPr>
          <p:cNvPr id="18" name="Image 17" descr="Une image contenant texte&#10;&#10;Le contenu généré par l’IA peut être incorrect.">
            <a:extLst>
              <a:ext uri="{FF2B5EF4-FFF2-40B4-BE49-F238E27FC236}">
                <a16:creationId xmlns:a16="http://schemas.microsoft.com/office/drawing/2014/main" id="{F725F549-EE49-4684-0C02-97B2077C025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019">
            <a:off x="8618927" y="1105591"/>
            <a:ext cx="571529" cy="527077"/>
          </a:xfrm>
          <a:prstGeom prst="rect">
            <a:avLst/>
          </a:prstGeom>
        </p:spPr>
      </p:pic>
      <p:pic>
        <p:nvPicPr>
          <p:cNvPr id="19" name="Image 18" descr="Une image contenant capture d’écran, logo, Graphique, conception&#10;&#10;Le contenu généré par l’IA peut être incorrect.">
            <a:extLst>
              <a:ext uri="{FF2B5EF4-FFF2-40B4-BE49-F238E27FC236}">
                <a16:creationId xmlns:a16="http://schemas.microsoft.com/office/drawing/2014/main" id="{09EC6D4D-626C-3DC3-772E-85B3744EC54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140" y="1077935"/>
            <a:ext cx="551778" cy="551778"/>
          </a:xfrm>
          <a:prstGeom prst="rect">
            <a:avLst/>
          </a:prstGeom>
        </p:spPr>
      </p:pic>
      <p:pic>
        <p:nvPicPr>
          <p:cNvPr id="20" name="Image 19" descr="Une image contenant texte, logo, Police, symbole&#10;&#10;Le contenu généré par l’IA peut être incorrect.">
            <a:extLst>
              <a:ext uri="{FF2B5EF4-FFF2-40B4-BE49-F238E27FC236}">
                <a16:creationId xmlns:a16="http://schemas.microsoft.com/office/drawing/2014/main" id="{286DA313-181F-2B17-146D-F14680B74C1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939" y="1077576"/>
            <a:ext cx="604499" cy="589387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1572E96-5E04-6089-CB63-933E3CAB3B3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857" y="1374240"/>
            <a:ext cx="762039" cy="146058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D846F4D8-94C1-E3B0-7EF9-94E5D0EF61C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51938" y="1208636"/>
            <a:ext cx="499637" cy="494486"/>
          </a:xfrm>
          <a:prstGeom prst="rect">
            <a:avLst/>
          </a:prstGeom>
        </p:spPr>
      </p:pic>
      <p:pic>
        <p:nvPicPr>
          <p:cNvPr id="23" name="Image 22" descr="Une image contenant dessin, Graphique, papillon, croquis&#10;&#10;Le contenu généré par l’IA peut être incorrect.">
            <a:extLst>
              <a:ext uri="{FF2B5EF4-FFF2-40B4-BE49-F238E27FC236}">
                <a16:creationId xmlns:a16="http://schemas.microsoft.com/office/drawing/2014/main" id="{58E2F156-D078-072C-1A74-F828B38DCE2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085" y="573247"/>
            <a:ext cx="632064" cy="632064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F131054B-CF1C-CA8B-BF09-87A919A5D6B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825" y="162374"/>
            <a:ext cx="781159" cy="35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37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E7096A-9791-4492-888F-BA3C5AD18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Cas ORCID : alignement d’identifiants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8D4B1C-74C7-2877-9261-5A2C04E16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r>
              <a:rPr lang="fr-FR"/>
              <a:t>Les liens ORCID sur une notice </a:t>
            </a:r>
            <a:r>
              <a:rPr lang="fr-FR" err="1"/>
              <a:t>IdRef</a:t>
            </a:r>
            <a:r>
              <a:rPr lang="fr-FR"/>
              <a:t> apparaissent quand il existe un identifiant ORCID dans la notice (zone A035) et que le compte ORCID possède des documents liés. </a:t>
            </a:r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r>
              <a:rPr lang="fr-FR"/>
              <a:t>Piste pour les demandes d’assistance :</a:t>
            </a:r>
          </a:p>
          <a:p>
            <a:pPr marL="457200" lvl="1" indent="0">
              <a:buNone/>
            </a:pPr>
            <a:r>
              <a:rPr lang="fr-FR"/>
              <a:t>L’identifiant ORCID dans la notice n’est pas le bon !</a:t>
            </a:r>
          </a:p>
          <a:p>
            <a:pPr lvl="1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1076264-2D8B-1ADA-CA95-9AB8489BEB04}"/>
              </a:ext>
            </a:extLst>
          </p:cNvPr>
          <p:cNvSpPr txBox="1"/>
          <p:nvPr/>
        </p:nvSpPr>
        <p:spPr>
          <a:xfrm>
            <a:off x="2897374" y="5472616"/>
            <a:ext cx="899663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FR">
                <a:solidFill>
                  <a:srgbClr val="C00000"/>
                </a:solidFill>
              </a:rPr>
              <a:t>Rappel : Les </a:t>
            </a:r>
            <a:r>
              <a:rPr lang="fr-FR" err="1">
                <a:solidFill>
                  <a:srgbClr val="C00000"/>
                </a:solidFill>
              </a:rPr>
              <a:t>Correspondant-es</a:t>
            </a:r>
            <a:r>
              <a:rPr lang="fr-FR">
                <a:solidFill>
                  <a:srgbClr val="C00000"/>
                </a:solidFill>
              </a:rPr>
              <a:t> Autorité ont le super-pouvoir de modifier les zones A035 ! </a:t>
            </a:r>
          </a:p>
        </p:txBody>
      </p:sp>
      <p:pic>
        <p:nvPicPr>
          <p:cNvPr id="5" name="Image 4" descr="Une image contenant logo, Graphique, symbole, cercle&#10;&#10;Le contenu généré par l’IA peut être incorrect.">
            <a:extLst>
              <a:ext uri="{FF2B5EF4-FFF2-40B4-BE49-F238E27FC236}">
                <a16:creationId xmlns:a16="http://schemas.microsoft.com/office/drawing/2014/main" id="{89C63132-BF82-16D1-0ED0-8AB989DD9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552" y="178939"/>
            <a:ext cx="2031027" cy="167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69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16D4CE-3EFE-DEAF-EF89-33D96E5DF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Cas HAL : stratégie de maximisation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AC2082-D38A-AE46-ED3A-F718A6284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/>
              <a:t>On combine trois approches :	</a:t>
            </a:r>
          </a:p>
          <a:p>
            <a:pPr lvl="1"/>
            <a:r>
              <a:rPr lang="fr-FR"/>
              <a:t>Utiliser l’</a:t>
            </a:r>
            <a:r>
              <a:rPr lang="fr-FR" err="1"/>
              <a:t>idHAL</a:t>
            </a:r>
            <a:r>
              <a:rPr lang="fr-FR"/>
              <a:t> présent dans la notice</a:t>
            </a:r>
          </a:p>
          <a:p>
            <a:pPr lvl="1"/>
            <a:r>
              <a:rPr lang="fr-FR"/>
              <a:t>Pas d’</a:t>
            </a:r>
            <a:r>
              <a:rPr lang="fr-FR" err="1"/>
              <a:t>idHAL</a:t>
            </a:r>
            <a:r>
              <a:rPr lang="fr-FR"/>
              <a:t> dans la notice ? On cherche cet </a:t>
            </a:r>
            <a:r>
              <a:rPr lang="fr-FR" err="1"/>
              <a:t>IdRef</a:t>
            </a:r>
            <a:r>
              <a:rPr lang="fr-FR"/>
              <a:t> dans HAL (lié à un compte </a:t>
            </a:r>
            <a:r>
              <a:rPr lang="fr-FR" err="1"/>
              <a:t>idHAL</a:t>
            </a:r>
            <a:r>
              <a:rPr lang="fr-FR"/>
              <a:t> ou à une forme auteur)</a:t>
            </a:r>
          </a:p>
          <a:p>
            <a:pPr lvl="1"/>
            <a:r>
              <a:rPr lang="fr-FR"/>
              <a:t>Pas d’</a:t>
            </a:r>
            <a:r>
              <a:rPr lang="fr-FR" err="1"/>
              <a:t>idHAL</a:t>
            </a:r>
            <a:r>
              <a:rPr lang="fr-FR"/>
              <a:t> dans la notice et pas trace de cet </a:t>
            </a:r>
            <a:r>
              <a:rPr lang="fr-FR" err="1"/>
              <a:t>IdRef</a:t>
            </a:r>
            <a:r>
              <a:rPr lang="fr-FR"/>
              <a:t> dans HAL ? </a:t>
            </a:r>
          </a:p>
          <a:p>
            <a:pPr marL="914400" lvl="2" indent="0">
              <a:buNone/>
            </a:pPr>
            <a:r>
              <a:rPr lang="fr-FR"/>
              <a:t>On ne se laisse pas abattre !</a:t>
            </a:r>
          </a:p>
          <a:p>
            <a:pPr marL="914400" lvl="2" indent="0">
              <a:buNone/>
            </a:pPr>
            <a:r>
              <a:rPr lang="fr-FR"/>
              <a:t>On cherche à aligner directement les documents : à partir des mentions de responsabilités des documents HAL, telles que stockés dans la base RDF data.idref.fr, soumises à des algorithmes avec </a:t>
            </a:r>
            <a:r>
              <a:rPr lang="fr-FR" err="1"/>
              <a:t>IdRef</a:t>
            </a:r>
            <a:r>
              <a:rPr lang="fr-FR"/>
              <a:t> comme identifiant-cible. </a:t>
            </a:r>
          </a:p>
          <a:p>
            <a:pPr marL="914400" lvl="2" indent="0">
              <a:buNone/>
            </a:pPr>
            <a:endParaRPr lang="fr-FR"/>
          </a:p>
          <a:p>
            <a:pPr marL="914400" lvl="2" indent="0">
              <a:buNone/>
            </a:pPr>
            <a:r>
              <a:rPr lang="fr-FR" sz="1600"/>
              <a:t>Cf article Arabesques n°112, janvier 2024 : </a:t>
            </a:r>
            <a:r>
              <a:rPr lang="fr-FR" sz="1600">
                <a:hlinkClick r:id="rId3"/>
              </a:rPr>
              <a:t>https://publications-prairial.fr/arabesques/index.php?id=3845</a:t>
            </a:r>
            <a:r>
              <a:rPr lang="fr-FR" sz="1600"/>
              <a:t> </a:t>
            </a:r>
          </a:p>
        </p:txBody>
      </p:sp>
      <p:pic>
        <p:nvPicPr>
          <p:cNvPr id="4" name="Image 3" descr="Une image contenant Graphique, logo, Police, conception&#10;&#10;Le contenu généré par l’IA peut être incorrect.">
            <a:extLst>
              <a:ext uri="{FF2B5EF4-FFF2-40B4-BE49-F238E27FC236}">
                <a16:creationId xmlns:a16="http://schemas.microsoft.com/office/drawing/2014/main" id="{D504983A-FD0C-298A-03F3-3CFA91F7B7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831790" y="218050"/>
            <a:ext cx="2082705" cy="183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17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61A881-1E62-D0EB-D2B3-E112B377A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540" y="198920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/>
              <a:t>En résumé: </a:t>
            </a:r>
            <a:br>
              <a:rPr lang="fr-FR"/>
            </a:br>
            <a:br>
              <a:rPr lang="fr-FR"/>
            </a:br>
            <a:r>
              <a:rPr lang="fr-FR"/>
              <a:t>Faut qu’on / Y a qu’à</a:t>
            </a:r>
          </a:p>
        </p:txBody>
      </p:sp>
    </p:spTree>
    <p:extLst>
      <p:ext uri="{BB962C8B-B14F-4D97-AF65-F5344CB8AC3E}">
        <p14:creationId xmlns:p14="http://schemas.microsoft.com/office/powerpoint/2010/main" val="1945369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2D65AC-4CD8-8AF3-9331-895F1E4B2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Préambule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BFFE83-DF89-093F-E530-00F598633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/>
              <a:t>Nous allons parler aujourd’hui des notices de </a:t>
            </a:r>
            <a:r>
              <a:rPr lang="fr-FR" b="1"/>
              <a:t>personnes physiques.</a:t>
            </a:r>
          </a:p>
          <a:p>
            <a:pPr marL="0" indent="0">
              <a:buNone/>
            </a:pPr>
            <a:endParaRPr lang="fr-FR" b="1"/>
          </a:p>
          <a:p>
            <a:pPr marL="0" indent="0">
              <a:buNone/>
            </a:pPr>
            <a:r>
              <a:rPr lang="fr-FR"/>
              <a:t>D’où viennent les </a:t>
            </a:r>
            <a:r>
              <a:rPr lang="fr-FR" b="1"/>
              <a:t>questions</a:t>
            </a:r>
            <a:r>
              <a:rPr lang="fr-FR"/>
              <a:t> que reçoivent les </a:t>
            </a:r>
            <a:r>
              <a:rPr lang="fr-FR" err="1"/>
              <a:t>CorAut</a:t>
            </a:r>
            <a:r>
              <a:rPr lang="fr-FR"/>
              <a:t> de la part de « noreply@idref.fr » ? </a:t>
            </a:r>
          </a:p>
          <a:p>
            <a:pPr marL="0" indent="0">
              <a:buNone/>
            </a:pPr>
            <a:r>
              <a:rPr lang="fr-FR"/>
              <a:t> C’est un formulaire contextuel au sein de l’interface </a:t>
            </a:r>
            <a:r>
              <a:rPr lang="fr-FR" err="1"/>
              <a:t>IdRef</a:t>
            </a:r>
            <a:r>
              <a:rPr lang="fr-FR"/>
              <a:t>, adressé à la personne identifiée comme </a:t>
            </a:r>
            <a:r>
              <a:rPr lang="fr-FR" err="1"/>
              <a:t>Correspondant-e</a:t>
            </a:r>
            <a:r>
              <a:rPr lang="fr-FR"/>
              <a:t> Autorité pour le RCR (ou à défaut l’ILN) du dernier login modificateur de la notice.</a:t>
            </a:r>
          </a:p>
        </p:txBody>
      </p:sp>
    </p:spTree>
    <p:extLst>
      <p:ext uri="{BB962C8B-B14F-4D97-AF65-F5344CB8AC3E}">
        <p14:creationId xmlns:p14="http://schemas.microsoft.com/office/powerpoint/2010/main" val="4105477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236CBB3-AC6C-CE46-8E63-7BCC9972A12F}"/>
              </a:ext>
            </a:extLst>
          </p:cNvPr>
          <p:cNvSpPr txBox="1"/>
          <p:nvPr/>
        </p:nvSpPr>
        <p:spPr>
          <a:xfrm>
            <a:off x="4301871" y="998891"/>
            <a:ext cx="371246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/>
              <a:t>Y a-t-il des producteurs </a:t>
            </a:r>
            <a:r>
              <a:rPr lang="fr-FR" err="1"/>
              <a:t>IdRef</a:t>
            </a:r>
            <a:r>
              <a:rPr lang="fr-FR"/>
              <a:t> pour ce gisement documentaire ? 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F04B8BE9-5043-B181-58B8-5D849C134B73}"/>
              </a:ext>
            </a:extLst>
          </p:cNvPr>
          <p:cNvCxnSpPr>
            <a:cxnSpLocks/>
          </p:cNvCxnSpPr>
          <p:nvPr/>
        </p:nvCxnSpPr>
        <p:spPr>
          <a:xfrm>
            <a:off x="8014335" y="1334392"/>
            <a:ext cx="14482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FF37FDA0-A701-8CED-89E0-A72CD6C89F3F}"/>
              </a:ext>
            </a:extLst>
          </p:cNvPr>
          <p:cNvCxnSpPr>
            <a:cxnSpLocks/>
          </p:cNvCxnSpPr>
          <p:nvPr/>
        </p:nvCxnSpPr>
        <p:spPr>
          <a:xfrm flipH="1">
            <a:off x="2118855" y="4293795"/>
            <a:ext cx="290861" cy="5072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51FF034D-B5D0-15B7-A5C3-57B3799F748C}"/>
              </a:ext>
            </a:extLst>
          </p:cNvPr>
          <p:cNvSpPr/>
          <p:nvPr/>
        </p:nvSpPr>
        <p:spPr>
          <a:xfrm>
            <a:off x="9462578" y="1126167"/>
            <a:ext cx="827833" cy="53139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8F7D443-80D8-965B-241B-7C437BD76B53}"/>
              </a:ext>
            </a:extLst>
          </p:cNvPr>
          <p:cNvSpPr txBox="1"/>
          <p:nvPr/>
        </p:nvSpPr>
        <p:spPr>
          <a:xfrm>
            <a:off x="9686907" y="1207196"/>
            <a:ext cx="603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oui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064C68F9-050A-3E91-DB1F-BDD29D94DA7D}"/>
              </a:ext>
            </a:extLst>
          </p:cNvPr>
          <p:cNvSpPr/>
          <p:nvPr/>
        </p:nvSpPr>
        <p:spPr>
          <a:xfrm>
            <a:off x="5789751" y="3262463"/>
            <a:ext cx="873456" cy="53475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23C73C8-274F-D5F2-2BAF-C6782F59560E}"/>
              </a:ext>
            </a:extLst>
          </p:cNvPr>
          <p:cNvSpPr txBox="1"/>
          <p:nvPr/>
        </p:nvSpPr>
        <p:spPr>
          <a:xfrm>
            <a:off x="5924727" y="3374313"/>
            <a:ext cx="603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non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4B376898-CFBA-573E-AC9B-47279C9A9F66}"/>
              </a:ext>
            </a:extLst>
          </p:cNvPr>
          <p:cNvCxnSpPr>
            <a:cxnSpLocks/>
            <a:stCxn id="12" idx="4"/>
          </p:cNvCxnSpPr>
          <p:nvPr/>
        </p:nvCxnSpPr>
        <p:spPr>
          <a:xfrm flipH="1">
            <a:off x="9870567" y="1657557"/>
            <a:ext cx="5928" cy="5313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071D7312-38C4-6E41-7B32-80129FF99A52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6158103" y="1645222"/>
            <a:ext cx="0" cy="16172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A4A50C00-6ACB-F0BC-05C3-80BF117B18F6}"/>
              </a:ext>
            </a:extLst>
          </p:cNvPr>
          <p:cNvSpPr txBox="1"/>
          <p:nvPr/>
        </p:nvSpPr>
        <p:spPr>
          <a:xfrm>
            <a:off x="7740015" y="2297857"/>
            <a:ext cx="4261104" cy="1200329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/>
              <a:t>J’écris sur la liste </a:t>
            </a:r>
            <a:r>
              <a:rPr lang="fr-FR">
                <a:hlinkClick r:id="rId3"/>
              </a:rPr>
              <a:t>Coraut@listes.abes.fr</a:t>
            </a:r>
            <a:endParaRPr lang="fr-FR"/>
          </a:p>
          <a:p>
            <a:pPr algn="ctr"/>
            <a:r>
              <a:rPr lang="fr-FR"/>
              <a:t>Ou</a:t>
            </a:r>
          </a:p>
          <a:p>
            <a:r>
              <a:rPr lang="fr-FR"/>
              <a:t>Je contacte directement la/le collègue en utilisant </a:t>
            </a:r>
            <a:r>
              <a:rPr lang="fr-FR">
                <a:hlinkClick r:id="rId4"/>
              </a:rPr>
              <a:t>l’annuaire des </a:t>
            </a:r>
            <a:r>
              <a:rPr lang="fr-FR" err="1">
                <a:hlinkClick r:id="rId4"/>
              </a:rPr>
              <a:t>CorAut</a:t>
            </a:r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89398D34-DB04-5A0D-5BF1-BEC140EC0EA9}"/>
              </a:ext>
            </a:extLst>
          </p:cNvPr>
          <p:cNvSpPr txBox="1"/>
          <p:nvPr/>
        </p:nvSpPr>
        <p:spPr>
          <a:xfrm>
            <a:off x="5524350" y="5898700"/>
            <a:ext cx="2759964" cy="369332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/>
              <a:t>Je fais un </a:t>
            </a:r>
            <a:r>
              <a:rPr lang="fr-FR">
                <a:hlinkClick r:id="rId5"/>
              </a:rPr>
              <a:t>ticket </a:t>
            </a:r>
            <a:r>
              <a:rPr lang="fr-FR" err="1">
                <a:hlinkClick r:id="rId5"/>
              </a:rPr>
              <a:t>AbesSTP</a:t>
            </a:r>
            <a:endParaRPr lang="fr-FR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5E47D908-C980-1E5C-54D9-BFE5A864F8DC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3390808" y="1322057"/>
            <a:ext cx="91106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Ellipse 22">
            <a:extLst>
              <a:ext uri="{FF2B5EF4-FFF2-40B4-BE49-F238E27FC236}">
                <a16:creationId xmlns:a16="http://schemas.microsoft.com/office/drawing/2014/main" id="{4B0A9189-562B-7751-C494-F4D23440E199}"/>
              </a:ext>
            </a:extLst>
          </p:cNvPr>
          <p:cNvSpPr/>
          <p:nvPr/>
        </p:nvSpPr>
        <p:spPr>
          <a:xfrm>
            <a:off x="1428625" y="988133"/>
            <a:ext cx="1962183" cy="66942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023CED3D-C17A-F2BA-DE36-29650C528738}"/>
              </a:ext>
            </a:extLst>
          </p:cNvPr>
          <p:cNvSpPr txBox="1"/>
          <p:nvPr/>
        </p:nvSpPr>
        <p:spPr>
          <a:xfrm>
            <a:off x="1581919" y="1126167"/>
            <a:ext cx="1808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Je ne sais plus ! 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E4F968C9-5374-F5A0-AEAA-521A2011CF04}"/>
              </a:ext>
            </a:extLst>
          </p:cNvPr>
          <p:cNvCxnSpPr>
            <a:cxnSpLocks/>
            <a:stCxn id="23" idx="4"/>
          </p:cNvCxnSpPr>
          <p:nvPr/>
        </p:nvCxnSpPr>
        <p:spPr>
          <a:xfrm>
            <a:off x="2409717" y="1657558"/>
            <a:ext cx="0" cy="4937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D4554954-425E-1C47-61ED-F34F80DDBCAA}"/>
              </a:ext>
            </a:extLst>
          </p:cNvPr>
          <p:cNvSpPr txBox="1"/>
          <p:nvPr/>
        </p:nvSpPr>
        <p:spPr>
          <a:xfrm>
            <a:off x="855237" y="2158290"/>
            <a:ext cx="3712464" cy="646331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/>
              <a:t>Je vais voir la </a:t>
            </a:r>
            <a:r>
              <a:rPr lang="fr-FR">
                <a:hlinkClick r:id="rId6"/>
              </a:rPr>
              <a:t>documentation</a:t>
            </a:r>
            <a:r>
              <a:rPr lang="fr-FR"/>
              <a:t> ou je visionne le replay de ce j’</a:t>
            </a:r>
            <a:r>
              <a:rPr lang="fr-FR" err="1"/>
              <a:t>e-cours</a:t>
            </a:r>
            <a:r>
              <a:rPr lang="fr-FR"/>
              <a:t> !   </a:t>
            </a:r>
          </a:p>
        </p:txBody>
      </p:sp>
      <p:cxnSp>
        <p:nvCxnSpPr>
          <p:cNvPr id="34" name="Connecteur : en angle 33">
            <a:extLst>
              <a:ext uri="{FF2B5EF4-FFF2-40B4-BE49-F238E27FC236}">
                <a16:creationId xmlns:a16="http://schemas.microsoft.com/office/drawing/2014/main" id="{FF7C7EBE-1B1A-3508-FB6E-2C41E05D6E84}"/>
              </a:ext>
            </a:extLst>
          </p:cNvPr>
          <p:cNvCxnSpPr>
            <a:cxnSpLocks/>
            <a:stCxn id="27" idx="3"/>
          </p:cNvCxnSpPr>
          <p:nvPr/>
        </p:nvCxnSpPr>
        <p:spPr>
          <a:xfrm flipV="1">
            <a:off x="4567701" y="1714357"/>
            <a:ext cx="407989" cy="767099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41B4E69B-28E5-A9F4-8C59-9DDE0599EA80}"/>
              </a:ext>
            </a:extLst>
          </p:cNvPr>
          <p:cNvSpPr/>
          <p:nvPr/>
        </p:nvSpPr>
        <p:spPr>
          <a:xfrm>
            <a:off x="1748655" y="3093466"/>
            <a:ext cx="3372082" cy="1200329"/>
          </a:xfrm>
          <a:prstGeom prst="rect">
            <a:avLst/>
          </a:prstGeom>
          <a:noFill/>
          <a:ln w="952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chemeClr val="tx1"/>
                </a:solidFill>
              </a:rPr>
              <a:t>Le gisement documentaire est-il lié au moyen d’un identifiant présent en A033 ou A035 ? </a:t>
            </a:r>
            <a:r>
              <a:rPr lang="fr-FR"/>
              <a:t> </a:t>
            </a:r>
          </a:p>
        </p:txBody>
      </p: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BAD182C0-FD61-F009-36D1-A568234CE432}"/>
              </a:ext>
            </a:extLst>
          </p:cNvPr>
          <p:cNvCxnSpPr>
            <a:cxnSpLocks/>
          </p:cNvCxnSpPr>
          <p:nvPr/>
        </p:nvCxnSpPr>
        <p:spPr>
          <a:xfrm flipH="1">
            <a:off x="5186149" y="3693630"/>
            <a:ext cx="67020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Ellipse 54">
            <a:extLst>
              <a:ext uri="{FF2B5EF4-FFF2-40B4-BE49-F238E27FC236}">
                <a16:creationId xmlns:a16="http://schemas.microsoft.com/office/drawing/2014/main" id="{F8FB608E-0B4C-EAC8-17EB-E6E4A3CAF6AF}"/>
              </a:ext>
            </a:extLst>
          </p:cNvPr>
          <p:cNvSpPr/>
          <p:nvPr/>
        </p:nvSpPr>
        <p:spPr>
          <a:xfrm>
            <a:off x="1531020" y="4859013"/>
            <a:ext cx="827833" cy="53139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B43F9912-10A3-AB14-302E-88AC6FB656D8}"/>
              </a:ext>
            </a:extLst>
          </p:cNvPr>
          <p:cNvSpPr txBox="1"/>
          <p:nvPr/>
        </p:nvSpPr>
        <p:spPr>
          <a:xfrm>
            <a:off x="1748655" y="4940042"/>
            <a:ext cx="603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oui</a:t>
            </a:r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1350037B-26BB-BFAB-4611-C0A49B8A7A86}"/>
              </a:ext>
            </a:extLst>
          </p:cNvPr>
          <p:cNvSpPr/>
          <p:nvPr/>
        </p:nvSpPr>
        <p:spPr>
          <a:xfrm>
            <a:off x="4106504" y="4908307"/>
            <a:ext cx="873456" cy="53475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598747A0-8800-4C61-1128-D2C247B6BD93}"/>
              </a:ext>
            </a:extLst>
          </p:cNvPr>
          <p:cNvSpPr txBox="1"/>
          <p:nvPr/>
        </p:nvSpPr>
        <p:spPr>
          <a:xfrm flipH="1">
            <a:off x="4301871" y="4991019"/>
            <a:ext cx="1757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non</a:t>
            </a:r>
          </a:p>
        </p:txBody>
      </p: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FC12F902-F043-0B7E-7FDE-83739CE694C8}"/>
              </a:ext>
            </a:extLst>
          </p:cNvPr>
          <p:cNvCxnSpPr>
            <a:cxnSpLocks/>
          </p:cNvCxnSpPr>
          <p:nvPr/>
        </p:nvCxnSpPr>
        <p:spPr>
          <a:xfrm>
            <a:off x="4543232" y="4334080"/>
            <a:ext cx="0" cy="5332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ZoneTexte 61">
            <a:extLst>
              <a:ext uri="{FF2B5EF4-FFF2-40B4-BE49-F238E27FC236}">
                <a16:creationId xmlns:a16="http://schemas.microsoft.com/office/drawing/2014/main" id="{4BAAFDBA-9537-A795-D750-41EB524D964C}"/>
              </a:ext>
            </a:extLst>
          </p:cNvPr>
          <p:cNvSpPr txBox="1"/>
          <p:nvPr/>
        </p:nvSpPr>
        <p:spPr>
          <a:xfrm>
            <a:off x="113370" y="5869867"/>
            <a:ext cx="4010970" cy="646331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/>
              <a:t>Je peux le corriger en tant que </a:t>
            </a:r>
            <a:r>
              <a:rPr lang="fr-FR" err="1"/>
              <a:t>CorAut</a:t>
            </a:r>
            <a:r>
              <a:rPr lang="fr-FR"/>
              <a:t>, ou je demande à un </a:t>
            </a:r>
            <a:r>
              <a:rPr lang="fr-FR" err="1"/>
              <a:t>CorAut</a:t>
            </a:r>
            <a:r>
              <a:rPr lang="fr-FR"/>
              <a:t> de le faire</a:t>
            </a:r>
          </a:p>
        </p:txBody>
      </p: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8CBF47F3-5AC1-E78C-55A1-E942455178D5}"/>
              </a:ext>
            </a:extLst>
          </p:cNvPr>
          <p:cNvCxnSpPr>
            <a:cxnSpLocks/>
          </p:cNvCxnSpPr>
          <p:nvPr/>
        </p:nvCxnSpPr>
        <p:spPr>
          <a:xfrm>
            <a:off x="1944936" y="5390403"/>
            <a:ext cx="0" cy="4794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id="{9D50E4DC-166D-4F5E-7A3B-59A2D4986BBE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4975690" y="5365412"/>
            <a:ext cx="1928642" cy="5332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830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807C474-3B64-78BD-3518-EF3F768FEF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4" y="1031428"/>
            <a:ext cx="12049791" cy="547824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F2919C4-6E1F-14BE-EE0E-0CC502865ECC}"/>
              </a:ext>
            </a:extLst>
          </p:cNvPr>
          <p:cNvSpPr txBox="1"/>
          <p:nvPr/>
        </p:nvSpPr>
        <p:spPr>
          <a:xfrm>
            <a:off x="1715678" y="254524"/>
            <a:ext cx="9181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Documentation : le tableau qui répertorie les gisements documentaires </a:t>
            </a:r>
          </a:p>
          <a:p>
            <a:pPr algn="ctr"/>
            <a:r>
              <a:rPr lang="fr-FR">
                <a:hlinkClick r:id="rId3"/>
              </a:rPr>
              <a:t>https://documentation.abes.fr/aideidrefutilisateur/index.html#ContenuCommun_IdRef_8</a:t>
            </a:r>
            <a:r>
              <a:rPr lang="fr-FR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B890F2-B848-0C07-BDE0-2E90AE80963D}"/>
              </a:ext>
            </a:extLst>
          </p:cNvPr>
          <p:cNvSpPr/>
          <p:nvPr/>
        </p:nvSpPr>
        <p:spPr>
          <a:xfrm>
            <a:off x="188536" y="5590095"/>
            <a:ext cx="1772239" cy="55618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8753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8989E5-177C-8DF3-DFD9-A08082D68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2549"/>
            <a:ext cx="10515600" cy="1325563"/>
          </a:xfrm>
        </p:spPr>
        <p:txBody>
          <a:bodyPr/>
          <a:lstStyle/>
          <a:p>
            <a:pPr algn="ctr"/>
            <a:r>
              <a:rPr lang="fr-FR"/>
              <a:t>Questions et échanges</a:t>
            </a:r>
          </a:p>
        </p:txBody>
      </p:sp>
    </p:spTree>
    <p:extLst>
      <p:ext uri="{BB962C8B-B14F-4D97-AF65-F5344CB8AC3E}">
        <p14:creationId xmlns:p14="http://schemas.microsoft.com/office/powerpoint/2010/main" val="1834173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15CBAF7-638A-1083-6AA9-A6DC2DE09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802"/>
            <a:ext cx="12192000" cy="437711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F8D007E-50F2-A6F8-35D1-BDB34EFB860B}"/>
              </a:ext>
            </a:extLst>
          </p:cNvPr>
          <p:cNvSpPr/>
          <p:nvPr/>
        </p:nvSpPr>
        <p:spPr>
          <a:xfrm>
            <a:off x="8175008" y="2142699"/>
            <a:ext cx="2492991" cy="111326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0B7D5E7-5CB2-96C5-C85A-D6371BBB806F}"/>
              </a:ext>
            </a:extLst>
          </p:cNvPr>
          <p:cNvSpPr txBox="1"/>
          <p:nvPr/>
        </p:nvSpPr>
        <p:spPr>
          <a:xfrm>
            <a:off x="750627" y="4976527"/>
            <a:ext cx="10549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https://www.idref.fr/</a:t>
            </a:r>
            <a:r>
              <a:rPr lang="fr-FR" err="1"/>
              <a:t>amelioration.jsp?ppn</a:t>
            </a:r>
            <a:r>
              <a:rPr lang="fr-FR"/>
              <a:t>=070170681&amp;titre=Bordel,%20St%C3%A9phanie%20(1972-....)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7DC067A-760B-026E-B3FF-A2B402F5DCF8}"/>
              </a:ext>
            </a:extLst>
          </p:cNvPr>
          <p:cNvSpPr txBox="1"/>
          <p:nvPr/>
        </p:nvSpPr>
        <p:spPr>
          <a:xfrm>
            <a:off x="750627" y="5663821"/>
            <a:ext cx="10809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https://www.idref.fr/</a:t>
            </a:r>
            <a:r>
              <a:rPr lang="fr-FR" err="1"/>
              <a:t>assistance.jsp?ppn</a:t>
            </a:r>
            <a:r>
              <a:rPr lang="fr-FR"/>
              <a:t>=070170681&amp;titre=Bordel,%20St%C3%A9phanie%20(1972-....)</a:t>
            </a:r>
          </a:p>
        </p:txBody>
      </p:sp>
    </p:spTree>
    <p:extLst>
      <p:ext uri="{BB962C8B-B14F-4D97-AF65-F5344CB8AC3E}">
        <p14:creationId xmlns:p14="http://schemas.microsoft.com/office/powerpoint/2010/main" val="2992062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431DA0-87EB-070B-4D0F-BABF603DC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/>
              <a:t>Se souvenir qu’on peut voir une même information sous plusieurs angles !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A2BE87-4142-F6B6-0CB7-CC2F67D98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91282"/>
          </a:xfrm>
        </p:spPr>
        <p:txBody>
          <a:bodyPr>
            <a:normAutofit/>
          </a:bodyPr>
          <a:lstStyle/>
          <a:p>
            <a:endParaRPr lang="fr-FR"/>
          </a:p>
          <a:p>
            <a:r>
              <a:rPr lang="fr-FR"/>
              <a:t>La notice en </a:t>
            </a:r>
            <a:r>
              <a:rPr lang="fr-FR" err="1"/>
              <a:t>Unimarc</a:t>
            </a:r>
            <a:r>
              <a:rPr lang="fr-FR"/>
              <a:t> dans </a:t>
            </a:r>
            <a:r>
              <a:rPr lang="fr-FR" err="1"/>
              <a:t>WinIBW</a:t>
            </a:r>
            <a:endParaRPr lang="fr-FR"/>
          </a:p>
          <a:p>
            <a:r>
              <a:rPr lang="fr-FR"/>
              <a:t>L’aperçu dynamique dans l’application </a:t>
            </a:r>
            <a:r>
              <a:rPr lang="fr-FR" err="1"/>
              <a:t>IdRef</a:t>
            </a:r>
            <a:endParaRPr lang="fr-FR"/>
          </a:p>
          <a:p>
            <a:r>
              <a:rPr lang="fr-FR"/>
              <a:t>La page pérenne </a:t>
            </a:r>
            <a:r>
              <a:rPr lang="fr-FR" err="1"/>
              <a:t>IdRef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35C5B69-5847-F407-6794-D28C35B4AAAB}"/>
              </a:ext>
            </a:extLst>
          </p:cNvPr>
          <p:cNvSpPr txBox="1"/>
          <p:nvPr/>
        </p:nvSpPr>
        <p:spPr>
          <a:xfrm>
            <a:off x="1701421" y="4804013"/>
            <a:ext cx="9407857" cy="14773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>
                <a:solidFill>
                  <a:srgbClr val="C00000"/>
                </a:solidFill>
              </a:rPr>
              <a:t>C’est important à avoir en tête pour traiter les questions </a:t>
            </a:r>
          </a:p>
          <a:p>
            <a:pPr algn="ctr"/>
            <a:r>
              <a:rPr lang="fr-FR" sz="2400">
                <a:solidFill>
                  <a:srgbClr val="C00000"/>
                </a:solidFill>
              </a:rPr>
              <a:t>des personnes du grand public</a:t>
            </a:r>
          </a:p>
          <a:p>
            <a:pPr algn="ctr"/>
            <a:r>
              <a:rPr lang="fr-FR" sz="2400">
                <a:solidFill>
                  <a:srgbClr val="C00000"/>
                </a:solidFill>
              </a:rPr>
              <a:t> comme des collègues du réseau des </a:t>
            </a:r>
            <a:r>
              <a:rPr lang="fr-FR" sz="2400" err="1">
                <a:solidFill>
                  <a:srgbClr val="C00000"/>
                </a:solidFill>
              </a:rPr>
              <a:t>CorAut</a:t>
            </a:r>
            <a:r>
              <a:rPr lang="fr-FR" sz="2400">
                <a:solidFill>
                  <a:srgbClr val="C00000"/>
                </a:solidFill>
              </a:rPr>
              <a:t> ! 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301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195BFD-BE98-82BF-D0EA-88C948806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L’exemple des identifiants externes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50CC7D-BDEA-AA66-CB13-385134835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/>
              <a:t>Sont renseignés dans les zones de la notice :  </a:t>
            </a:r>
          </a:p>
          <a:p>
            <a:pPr lvl="1"/>
            <a:r>
              <a:rPr lang="fr-FR"/>
              <a:t>A010 : ISNI</a:t>
            </a:r>
          </a:p>
          <a:p>
            <a:pPr lvl="1"/>
            <a:r>
              <a:rPr lang="fr-FR"/>
              <a:t>A033 : ARK BnF</a:t>
            </a:r>
          </a:p>
          <a:p>
            <a:pPr lvl="1"/>
            <a:r>
              <a:rPr lang="fr-FR"/>
              <a:t>A035 : tous les autres</a:t>
            </a:r>
          </a:p>
          <a:p>
            <a:r>
              <a:rPr lang="fr-FR"/>
              <a:t>Sont rendus visibles de manière différente</a:t>
            </a:r>
          </a:p>
          <a:p>
            <a:r>
              <a:rPr lang="fr-FR"/>
              <a:t>Vont générer du contenu sur l’interface </a:t>
            </a:r>
            <a:r>
              <a:rPr lang="fr-FR" err="1"/>
              <a:t>IdRef</a:t>
            </a:r>
            <a:endParaRPr lang="fr-FR"/>
          </a:p>
          <a:p>
            <a:pPr lvl="1"/>
            <a:r>
              <a:rPr lang="fr-FR"/>
              <a:t>Sur l’aperçu dynamique : les encarts</a:t>
            </a:r>
          </a:p>
          <a:p>
            <a:pPr lvl="1"/>
            <a:r>
              <a:rPr lang="fr-FR"/>
              <a:t>Sur la page pérenne : la rubrique « Sur le web » et la liste de ressources liées</a:t>
            </a:r>
          </a:p>
          <a:p>
            <a:endParaRPr lang="fr-FR"/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5017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CC547D-8174-401B-7223-BD64F930D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7A5A424-43C6-11AA-450B-DBE5577EB1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0691"/>
          <a:stretch>
            <a:fillRect/>
          </a:stretch>
        </p:blipFill>
        <p:spPr>
          <a:xfrm>
            <a:off x="0" y="680229"/>
            <a:ext cx="12192000" cy="617777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3457DE8-1A03-3C8C-05D0-133987600DBB}"/>
              </a:ext>
            </a:extLst>
          </p:cNvPr>
          <p:cNvSpPr/>
          <p:nvPr/>
        </p:nvSpPr>
        <p:spPr>
          <a:xfrm>
            <a:off x="96818" y="3676552"/>
            <a:ext cx="4292302" cy="11536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B65AA9D-82F4-A479-3E33-8D1B2DDCC8AD}"/>
              </a:ext>
            </a:extLst>
          </p:cNvPr>
          <p:cNvSpPr txBox="1"/>
          <p:nvPr/>
        </p:nvSpPr>
        <p:spPr>
          <a:xfrm>
            <a:off x="3304390" y="172122"/>
            <a:ext cx="558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Interface </a:t>
            </a:r>
            <a:r>
              <a:rPr lang="fr-FR" err="1"/>
              <a:t>WinIBW</a:t>
            </a:r>
            <a:r>
              <a:rPr lang="fr-FR"/>
              <a:t> pour les membres du SUDOC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A0A16D4E-9761-3802-0968-035B21A4A516}"/>
              </a:ext>
            </a:extLst>
          </p:cNvPr>
          <p:cNvSpPr/>
          <p:nvPr/>
        </p:nvSpPr>
        <p:spPr>
          <a:xfrm>
            <a:off x="1173707" y="2497540"/>
            <a:ext cx="518615" cy="49797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6364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09DCF39-23EC-682D-8BAA-FBEE38955D72}"/>
              </a:ext>
            </a:extLst>
          </p:cNvPr>
          <p:cNvSpPr txBox="1"/>
          <p:nvPr/>
        </p:nvSpPr>
        <p:spPr>
          <a:xfrm>
            <a:off x="3616946" y="171654"/>
            <a:ext cx="4421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Aperçu dynamique dans la recherche </a:t>
            </a:r>
            <a:r>
              <a:rPr lang="fr-FR" err="1"/>
              <a:t>IdRef</a:t>
            </a:r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9E8A391-25CB-0526-4D3F-B99A01B1C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5901"/>
            <a:ext cx="12192000" cy="528150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15AF643-5D09-02C9-E908-AD2A9F273FA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2882" b="30859"/>
          <a:stretch>
            <a:fillRect/>
          </a:stretch>
        </p:blipFill>
        <p:spPr>
          <a:xfrm>
            <a:off x="0" y="5320942"/>
            <a:ext cx="12192000" cy="136540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ED8D77A-1817-9FD3-312C-7904FDB71972}"/>
              </a:ext>
            </a:extLst>
          </p:cNvPr>
          <p:cNvSpPr/>
          <p:nvPr/>
        </p:nvSpPr>
        <p:spPr>
          <a:xfrm>
            <a:off x="6096000" y="5185611"/>
            <a:ext cx="3830053" cy="150073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4295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6B85125-786F-EDCC-3124-226FEEEFE5AC}"/>
              </a:ext>
            </a:extLst>
          </p:cNvPr>
          <p:cNvSpPr txBox="1"/>
          <p:nvPr/>
        </p:nvSpPr>
        <p:spPr>
          <a:xfrm>
            <a:off x="4697505" y="129091"/>
            <a:ext cx="2796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Page pérenne sur </a:t>
            </a:r>
            <a:r>
              <a:rPr lang="fr-FR" err="1"/>
              <a:t>IdRef</a:t>
            </a:r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B89D63C-F9DF-B942-FD8F-76F316DB6A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8809"/>
          <a:stretch>
            <a:fillRect/>
          </a:stretch>
        </p:blipFill>
        <p:spPr>
          <a:xfrm>
            <a:off x="0" y="858189"/>
            <a:ext cx="12192000" cy="402882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5198AE8-87CC-0730-FFD8-6A4EC99985B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4554" b="-1"/>
          <a:stretch>
            <a:fillRect/>
          </a:stretch>
        </p:blipFill>
        <p:spPr>
          <a:xfrm>
            <a:off x="1" y="5560780"/>
            <a:ext cx="12191999" cy="116656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D7493EA-738D-32A5-1E98-0CB16544F20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2211" b="41880"/>
          <a:stretch>
            <a:fillRect/>
          </a:stretch>
        </p:blipFill>
        <p:spPr>
          <a:xfrm>
            <a:off x="0" y="4887011"/>
            <a:ext cx="12192000" cy="67376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DF16B9B-FC79-4D07-144F-84261EF2A01A}"/>
              </a:ext>
            </a:extLst>
          </p:cNvPr>
          <p:cNvSpPr/>
          <p:nvPr/>
        </p:nvSpPr>
        <p:spPr>
          <a:xfrm>
            <a:off x="1552073" y="5484362"/>
            <a:ext cx="2225842" cy="131939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16A729-C2DB-E64E-D516-2EC792F87E51}"/>
              </a:ext>
            </a:extLst>
          </p:cNvPr>
          <p:cNvSpPr/>
          <p:nvPr/>
        </p:nvSpPr>
        <p:spPr>
          <a:xfrm>
            <a:off x="1636295" y="3347470"/>
            <a:ext cx="2671011" cy="74595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DEEA2571-AA16-237A-3524-BED778CFF7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430" y="2948"/>
            <a:ext cx="2943034" cy="85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82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49D5BB-A186-3AE0-24B7-48760DB5D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Quels liens bibliographiques sont visibles dans </a:t>
            </a:r>
            <a:r>
              <a:rPr lang="fr-FR" err="1"/>
              <a:t>IdRef</a:t>
            </a:r>
            <a:r>
              <a:rPr lang="fr-FR"/>
              <a:t>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520D55-C1F0-0B9E-FBA4-CB5715B5B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Pour des raisons pédagogiques, on va partir de l’aperçu dynamique : affichage sous forme d’encarts.</a:t>
            </a:r>
          </a:p>
          <a:p>
            <a:r>
              <a:rPr lang="fr-FR"/>
              <a:t>Parmi les encarts possibles, ne s’affichent que ceux qui sont pertinents, donc remplis !</a:t>
            </a:r>
          </a:p>
          <a:p>
            <a:endParaRPr lang="fr-FR"/>
          </a:p>
          <a:p>
            <a:pPr marL="0" indent="0">
              <a:buNone/>
            </a:pPr>
            <a:r>
              <a:rPr lang="fr-FR"/>
              <a:t>Il existe 4 familles de « gisements documentaires »:</a:t>
            </a:r>
          </a:p>
          <a:p>
            <a:pPr lvl="1"/>
            <a:r>
              <a:rPr lang="fr-FR"/>
              <a:t>Catalogues de bibliothèques</a:t>
            </a:r>
          </a:p>
          <a:p>
            <a:pPr lvl="1"/>
            <a:r>
              <a:rPr lang="fr-FR"/>
              <a:t>Publications académiques et de recherche</a:t>
            </a:r>
          </a:p>
          <a:p>
            <a:pPr lvl="1"/>
            <a:r>
              <a:rPr lang="fr-FR"/>
              <a:t>Archives et données de la recherche </a:t>
            </a:r>
          </a:p>
          <a:p>
            <a:pPr lvl="1"/>
            <a:r>
              <a:rPr lang="fr-FR"/>
              <a:t>Vulgarisation scientifique</a:t>
            </a:r>
          </a:p>
        </p:txBody>
      </p:sp>
    </p:spTree>
    <p:extLst>
      <p:ext uri="{BB962C8B-B14F-4D97-AF65-F5344CB8AC3E}">
        <p14:creationId xmlns:p14="http://schemas.microsoft.com/office/powerpoint/2010/main" val="35516066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gs xmlns="9daed285-81c3-49ff-b705-bbc26c42e2d0" xsi:nil="true"/>
    <Structure xmlns="9daed285-81c3-49ff-b705-bbc26c42e2d0">ABES</Structure>
    <N_x00b0__x0020_session xmlns="9daed285-81c3-49ff-b705-bbc26c42e2d0" xsi:nil="true"/>
    <Type_x0020_de_x0020_document_x0020_standard xmlns="9daed285-81c3-49ff-b705-bbc26c42e2d0">A renseigner</Type_x0020_de_x0020_document_x0020_standard>
    <Exaged_DocName xmlns="9daed285-81c3-49ff-b705-bbc26c42e2d0" xsi:nil="true"/>
    <Nom_x0020_de_x0020_la_x0020_formation xmlns="9daed285-81c3-49ff-b705-bbc26c42e2d0">A renseigner</Nom_x0020_de_x0020_la_x0020_formation>
    <Liste_x0020_machines-serveurs xmlns="4c59061c-6b04-4a40-9eb3-50db48d64b44">à renseigner</Liste_x0020_machines-serveurs>
    <Nom_x0020_du_x0020_marché xmlns="4c59061c-6b04-4a40-9eb3-50db48d64b44">A renseigner</Nom_x0020_du_x0020_marché>
    <Lieu_x0020_de_x0020_la_x0020_formation xmlns="9daed285-81c3-49ff-b705-bbc26c42e2d0">A renseigner</Lieu_x0020_de_x0020_la_x0020_formation>
    <Type_x0020_spec xmlns="9daed285-81c3-49ff-b705-bbc26c42e2d0">
      <Value>A renseigner</Value>
    </Type_x0020_spec>
    <Type_x0020_de_x0020_document_x0020_technique xmlns="9daed285-81c3-49ff-b705-bbc26c42e2d0">A renseigner</Type_x0020_de_x0020_document_x0020_technique>
    <Etat_x0020_du_x0020_document xmlns="9daed285-81c3-49ff-b705-bbc26c42e2d0" xsi:nil="true"/>
    <Année xmlns="9daed285-81c3-49ff-b705-bbc26c42e2d0">A renseigner</Année>
    <Sujet_x0020_convention xmlns="9daed285-81c3-49ff-b705-bbc26c42e2d0">A renseigner</Sujet_x0020_convention>
    <Liste_x0020_des_x0020_applications xmlns="9daed285-81c3-49ff-b705-bbc26c42e2d0">Autre</Liste_x0020_des_x0020_applications>
    <TRI xmlns="9daed285-81c3-49ff-b705-bbc26c42e2d0">A renseigner</TRI>
    <_DCDateCreated xmlns="http://schemas.microsoft.com/sharepoint/v3/fields">2025-10-01T22:00:00+00:00</_DCDateCreate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customXsn xmlns="http://schemas.microsoft.com/office/2006/metadata/customXsn">
  <xsnLocation/>
  <cached>False</cached>
  <openByDefault>True</openByDefault>
  <xsnScope/>
</customXsn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Formation PPT" ma:contentTypeID="0x0101006CB4AB078024F24B9AD5E0923C09BE390104070202000EB9456CD1664B4F8505BA321D839010" ma:contentTypeVersion="19" ma:contentTypeDescription="" ma:contentTypeScope="" ma:versionID="dbc08b090414573ad4acd9c74589f2ef">
  <xsd:schema xmlns:xsd="http://www.w3.org/2001/XMLSchema" xmlns:xs="http://www.w3.org/2001/XMLSchema" xmlns:p="http://schemas.microsoft.com/office/2006/metadata/properties" xmlns:ns2="9daed285-81c3-49ff-b705-bbc26c42e2d0" xmlns:ns3="http://schemas.microsoft.com/sharepoint/v3/fields" xmlns:ns4="4c59061c-6b04-4a40-9eb3-50db48d64b44" targetNamespace="http://schemas.microsoft.com/office/2006/metadata/properties" ma:root="true" ma:fieldsID="851cceed9c4308560454588bc2019869" ns2:_="" ns3:_="" ns4:_="">
    <xsd:import namespace="9daed285-81c3-49ff-b705-bbc26c42e2d0"/>
    <xsd:import namespace="http://schemas.microsoft.com/sharepoint/v3/fields"/>
    <xsd:import namespace="4c59061c-6b04-4a40-9eb3-50db48d64b44"/>
    <xsd:element name="properties">
      <xsd:complexType>
        <xsd:sequence>
          <xsd:element name="documentManagement">
            <xsd:complexType>
              <xsd:all>
                <xsd:element ref="ns2:Structure" minOccurs="0"/>
                <xsd:element ref="ns2:TRI" minOccurs="0"/>
                <xsd:element ref="ns2:Type_x0020_de_x0020_document_x0020_standard" minOccurs="0"/>
                <xsd:element ref="ns2:Etat_x0020_du_x0020_document" minOccurs="0"/>
                <xsd:element ref="ns2:Année" minOccurs="0"/>
                <xsd:element ref="ns3:_DCDateCreated" minOccurs="0"/>
                <xsd:element ref="ns2:Tags" minOccurs="0"/>
                <xsd:element ref="ns2:Lieu_x0020_de_x0020_la_x0020_formation" minOccurs="0"/>
                <xsd:element ref="ns2:N_x00b0__x0020_session" minOccurs="0"/>
                <xsd:element ref="ns2:Exaged_DocName" minOccurs="0"/>
                <xsd:element ref="ns2:Nom_x0020_de_x0020_la_x0020_formation" minOccurs="0"/>
                <xsd:element ref="ns2:Type_x0020_spec" minOccurs="0"/>
                <xsd:element ref="ns2:Sujet_x0020_convention" minOccurs="0"/>
                <xsd:element ref="ns2:Type_x0020_de_x0020_document_x0020_technique" minOccurs="0"/>
                <xsd:element ref="ns4:Nom_x0020_du_x0020_marché" minOccurs="0"/>
                <xsd:element ref="ns4:Liste_x0020_machines-serveurs" minOccurs="0"/>
                <xsd:element ref="ns2:Liste_x0020_des_x0020_applications" minOccurs="0"/>
                <xsd:element ref="ns4:MediaServiceMetadata" minOccurs="0"/>
                <xsd:element ref="ns4:MediaServiceFastMetadata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aed285-81c3-49ff-b705-bbc26c42e2d0" elementFormDefault="qualified">
    <xsd:import namespace="http://schemas.microsoft.com/office/2006/documentManagement/types"/>
    <xsd:import namespace="http://schemas.microsoft.com/office/infopath/2007/PartnerControls"/>
    <xsd:element name="Structure" ma:index="2" nillable="true" ma:displayName="Structure émettrice" ma:default="ABES" ma:format="Dropdown" ma:indexed="true" ma:internalName="Structure" ma:readOnly="false">
      <xsd:simpleType>
        <xsd:restriction base="dms:Choice">
          <xsd:enumeration value="AAF"/>
          <xsd:enumeration value="ABES"/>
          <xsd:enumeration value="ADBU"/>
          <xsd:enumeration value="AMUE"/>
          <xsd:enumeration value="AN"/>
          <xsd:enumeration value="ANR"/>
          <xsd:enumeration value="BNF"/>
          <xsd:enumeration value="CERL"/>
          <xsd:enumeration value="CNRS"/>
          <xsd:enumeration value="CNRS-DIST"/>
          <xsd:enumeration value="Couperin"/>
          <xsd:enumeration value="Cellule budgétaire"/>
          <xsd:enumeration value="Cellule Communication"/>
          <xsd:enumeration value="Cellule Qualité"/>
          <xsd:enumeration value="CINES"/>
          <xsd:enumeration value="CRFCB"/>
          <xsd:enumeration value="CTLes"/>
          <xsd:enumeration value="DART"/>
          <xsd:enumeration value="DEP"/>
          <xsd:enumeration value="Direction"/>
          <xsd:enumeration value="DSG"/>
          <xsd:enumeration value="DSG - PACT"/>
          <xsd:enumeration value="DSG - Finances"/>
          <xsd:enumeration value="DSG - RH"/>
          <xsd:enumeration value="DSG - Secrétariat"/>
          <xsd:enumeration value="Dept ADELE"/>
          <xsd:enumeration value="DSI"/>
          <xsd:enumeration value="DSI - P2I"/>
          <xsd:enumeration value="DSI - PEM"/>
          <xsd:enumeration value="DSI - PSD"/>
          <xsd:enumeration value="DSI - PSIR"/>
          <xsd:enumeration value="DSIN - SSGI"/>
          <xsd:enumeration value="DSR"/>
          <xsd:enumeration value="DSR - Méta"/>
          <xsd:enumeration value="DSR - PFD"/>
          <xsd:enumeration value="DSR - PGC"/>
          <xsd:enumeration value="DSR - PGR"/>
          <xsd:enumeration value="DSR - PIT"/>
          <xsd:enumeration value="EGAD"/>
          <xsd:enumeration value="GT-Calames"/>
          <xsd:enumeration value="GT-EAD"/>
          <xsd:enumeration value="FILL"/>
          <xsd:enumeration value="INIST"/>
          <xsd:enumeration value="ISSN"/>
          <xsd:enumeration value="LIRM"/>
          <xsd:enumeration value="MCC"/>
          <xsd:enumeration value="MESR"/>
          <xsd:enumeration value="Mission évaluation"/>
          <xsd:enumeration value="Mission Normalisation"/>
          <xsd:enumeration value="Mission PEB"/>
          <xsd:enumeration value="Missions Projets Européens"/>
          <xsd:enumeration value="Mission Ressources Electroniques"/>
          <xsd:enumeration value="Mission Rétroconversion"/>
          <xsd:enumeration value="Mission SGB mutualisé"/>
          <xsd:enumeration value="Mission Sudoc PS"/>
          <xsd:enumeration value="Mission Thèses"/>
          <xsd:enumeration value="OCLC"/>
          <xsd:enumeration value="Réseau Calames"/>
          <xsd:enumeration value="Réseau Sudoc"/>
          <xsd:enumeration value="Réseau Sudoc-PS"/>
          <xsd:enumeration value="Réseau thèses"/>
          <xsd:enumeration value="RNSR"/>
          <xsd:enumeration value="SIAF"/>
          <xsd:enumeration value="Autre"/>
        </xsd:restriction>
      </xsd:simpleType>
    </xsd:element>
    <xsd:element name="TRI" ma:index="3" nillable="true" ma:displayName="Trigramme" ma:default="A renseigner" ma:format="Dropdown" ma:internalName="TRI" ma:readOnly="false">
      <xsd:simpleType>
        <xsd:restriction base="dms:Choice">
          <xsd:enumeration value="A renseigner"/>
          <xsd:enumeration value="ABA"/>
          <xsd:enumeration value="ACT"/>
          <xsd:enumeration value="ADS"/>
          <xsd:enumeration value="AFE"/>
          <xsd:enumeration value="AGT"/>
          <xsd:enumeration value="AHE"/>
          <xsd:enumeration value="AJL"/>
          <xsd:enumeration value="ALM"/>
          <xsd:enumeration value="ALP"/>
          <xsd:enumeration value="AMZ"/>
          <xsd:enumeration value="BBR"/>
          <xsd:enumeration value="BCS"/>
          <xsd:enumeration value="BEB"/>
          <xsd:enumeration value="BDE"/>
          <xsd:enumeration value="BML"/>
          <xsd:enumeration value="BTS"/>
          <xsd:enumeration value="CAD"/>
          <xsd:enumeration value="CBD"/>
          <xsd:enumeration value="CCI"/>
          <xsd:enumeration value="CDE"/>
          <xsd:enumeration value="CDT"/>
          <xsd:enumeration value="CFY"/>
          <xsd:enumeration value="CLY"/>
          <xsd:enumeration value="CMC"/>
          <xsd:enumeration value="COU"/>
          <xsd:enumeration value="CPD"/>
          <xsd:enumeration value="CRE"/>
          <xsd:enumeration value="CST"/>
          <xsd:enumeration value="DBZ"/>
          <xsd:enumeration value="DED"/>
          <xsd:enumeration value="DOO"/>
          <xsd:enumeration value="DRY"/>
          <xsd:enumeration value="DSA"/>
          <xsd:enumeration value="DST"/>
          <xsd:enumeration value="ECU"/>
          <xsd:enumeration value="ECT"/>
          <xsd:enumeration value="EHR"/>
          <xsd:enumeration value="ELS"/>
          <xsd:enumeration value="EMS"/>
          <xsd:enumeration value="ENO"/>
          <xsd:enumeration value="ERM"/>
          <xsd:enumeration value="FBE"/>
          <xsd:enumeration value="FBT"/>
          <xsd:enumeration value="FCR"/>
          <xsd:enumeration value="FBR"/>
          <xsd:enumeration value="FML"/>
          <xsd:enumeration value="FPX"/>
          <xsd:enumeration value="FRF"/>
          <xsd:enumeration value="FTA"/>
          <xsd:enumeration value="GLT"/>
          <xsd:enumeration value="GTS"/>
          <xsd:enumeration value="HLE"/>
          <xsd:enumeration value="HST"/>
          <xsd:enumeration value="IAN"/>
          <xsd:enumeration value="ILU"/>
          <xsd:enumeration value="IMN"/>
          <xsd:enumeration value="IMR"/>
          <xsd:enumeration value="JBN"/>
          <xsd:enumeration value="JCE"/>
          <xsd:enumeration value="JFH"/>
          <xsd:enumeration value="JFZ"/>
          <xsd:enumeration value="JGT"/>
          <xsd:enumeration value="JHN"/>
          <xsd:enumeration value="JKN"/>
          <xsd:enumeration value="JLR"/>
          <xsd:enumeration value="JLP"/>
          <xsd:enumeration value="JMF"/>
          <xsd:enumeration value="JML"/>
          <xsd:enumeration value="JNO"/>
          <xsd:enumeration value="JPA"/>
          <xsd:enumeration value="JVK"/>
          <xsd:enumeration value="KGX"/>
          <xsd:enumeration value="KMI"/>
          <xsd:enumeration value="LBA"/>
          <xsd:enumeration value="LBL"/>
          <xsd:enumeration value="LBT"/>
          <xsd:enumeration value="LJZ"/>
          <xsd:enumeration value="LNA"/>
          <xsd:enumeration value="LPL"/>
          <xsd:enumeration value="MBA"/>
          <xsd:enumeration value="MBN"/>
          <xsd:enumeration value="MBT"/>
          <xsd:enumeration value="MCN"/>
          <xsd:enumeration value="MCO"/>
          <xsd:enumeration value="MCR"/>
          <xsd:enumeration value="MCS"/>
          <xsd:enumeration value="MEN"/>
          <xsd:enumeration value="MGD"/>
          <xsd:enumeration value="MGT"/>
          <xsd:enumeration value="MGX"/>
          <xsd:enumeration value="MJN"/>
          <xsd:enumeration value="MLD"/>
          <xsd:enumeration value="MLP"/>
          <xsd:enumeration value="MPA"/>
          <xsd:enumeration value="MPD"/>
          <xsd:enumeration value="MPN"/>
          <xsd:enumeration value="MPR"/>
          <xsd:enumeration value="MPT"/>
          <xsd:enumeration value="MRX"/>
          <xsd:enumeration value="MSO"/>
          <xsd:enumeration value="MSR"/>
          <xsd:enumeration value="MTE"/>
          <xsd:enumeration value="MYG"/>
          <xsd:enumeration value="NBD"/>
          <xsd:enumeration value="NBT"/>
          <xsd:enumeration value="NMN"/>
          <xsd:enumeration value="OCN"/>
          <xsd:enumeration value="OKI"/>
          <xsd:enumeration value="OMZ"/>
          <xsd:enumeration value="ORX"/>
          <xsd:enumeration value="PDZ"/>
          <xsd:enumeration value="PFK"/>
          <xsd:enumeration value="PLP"/>
          <xsd:enumeration value="PMA"/>
          <xsd:enumeration value="PMI"/>
          <xsd:enumeration value="PML"/>
          <xsd:enumeration value="PPN"/>
          <xsd:enumeration value="PPO"/>
          <xsd:enumeration value="PPS"/>
          <xsd:enumeration value="RBD"/>
          <xsd:enumeration value="RJD"/>
          <xsd:enumeration value="ROA"/>
          <xsd:enumeration value="RPA"/>
          <xsd:enumeration value="RPT"/>
          <xsd:enumeration value="SBL"/>
          <xsd:enumeration value="SDT"/>
          <xsd:enumeration value="SGT"/>
          <xsd:enumeration value="SGY"/>
          <xsd:enumeration value="SLK"/>
          <xsd:enumeration value="SLM"/>
          <xsd:enumeration value="SNX"/>
          <xsd:enumeration value="SPE"/>
          <xsd:enumeration value="SPR"/>
          <xsd:enumeration value="SQN"/>
          <xsd:enumeration value="SRY"/>
          <xsd:enumeration value="SSI"/>
          <xsd:enumeration value="TCN"/>
          <xsd:enumeration value="TCS"/>
          <xsd:enumeration value="TDN"/>
          <xsd:enumeration value="TFA"/>
          <xsd:enumeration value="TFU"/>
          <xsd:enumeration value="TMX"/>
          <xsd:enumeration value="TRT"/>
          <xsd:enumeration value="TZA"/>
          <xsd:enumeration value="VGO"/>
          <xsd:enumeration value="VSA"/>
          <xsd:enumeration value="WDE"/>
          <xsd:enumeration value="YBN"/>
          <xsd:enumeration value="YDD"/>
          <xsd:enumeration value="YNS"/>
        </xsd:restriction>
      </xsd:simpleType>
    </xsd:element>
    <xsd:element name="Type_x0020_de_x0020_document_x0020_standard" ma:index="4" nillable="true" ma:displayName="Type de document" ma:default="A renseigner" ma:format="Dropdown" ma:internalName="Type_x0020_de_x0020_document_x0020_standard" ma:readOnly="false">
      <xsd:simpleType>
        <xsd:restriction base="dms:Choice">
          <xsd:enumeration value="A renseigner"/>
          <xsd:enumeration value="Acte d'engagement"/>
          <xsd:enumeration value="Affichette porte"/>
          <xsd:enumeration value="Annexe"/>
          <xsd:enumeration value="Annexe 2"/>
          <xsd:enumeration value="Annuaire"/>
          <xsd:enumeration value="Avenant"/>
          <xsd:enumeration value="Avenant au marché"/>
          <xsd:enumeration value="BE"/>
          <xsd:enumeration value="Besoins fonctionnels"/>
          <xsd:enumeration value="Bon de livraison"/>
          <xsd:enumeration value="Brochure commerciale"/>
          <xsd:enumeration value="CCAP"/>
          <xsd:enumeration value="CCTP"/>
          <xsd:enumeration value="Chevalet"/>
          <xsd:enumeration value="Chrono"/>
          <xsd:enumeration value="Compte-rendu réunion"/>
          <xsd:enumeration value="Convention"/>
          <xsd:enumeration value="Courrier"/>
          <xsd:enumeration value="DC 1"/>
          <xsd:enumeration value="DC 2"/>
          <xsd:enumeration value="Déclaration"/>
          <xsd:enumeration value="Demande de précisions"/>
          <xsd:enumeration value="Devis"/>
          <xsd:enumeration value="Diaporama Formation"/>
          <xsd:enumeration value="Documentation fonctionnelle"/>
          <xsd:enumeration value="Documentation technique"/>
          <xsd:enumeration value="Dossier de candidature"/>
          <xsd:enumeration value="Dossier d'exploitation"/>
          <xsd:enumeration value="Dossier de spécifications"/>
          <xsd:enumeration value="Dossier de recette"/>
          <xsd:enumeration value="Enquête"/>
          <xsd:enumeration value="Etiquette"/>
          <xsd:enumeration value="Etude"/>
          <xsd:enumeration value="Fiche application"/>
          <xsd:enumeration value="Fiche formateur"/>
          <xsd:enumeration value="Fiche projet"/>
          <xsd:enumeration value="Licence"/>
          <xsd:enumeration value="Manuel"/>
          <xsd:enumeration value="Norme"/>
          <xsd:enumeration value="Note"/>
          <xsd:enumeration value="Notification"/>
          <xsd:enumeration value="Notification rejet"/>
          <xsd:enumeration value="Ordre du jour réunion"/>
          <xsd:enumeration value="Organigramme"/>
          <xsd:enumeration value="Ouverture de plis"/>
          <xsd:enumeration value="Plan de formation"/>
          <xsd:enumeration value="Plan de communication"/>
          <xsd:enumeration value="Plaquette - brochure"/>
          <xsd:enumeration value="Présentation - Communication"/>
          <xsd:enumeration value="Procédure"/>
          <xsd:enumeration value="Programme (formation)"/>
          <xsd:enumeration value="Prospective"/>
          <xsd:enumeration value="Rapport"/>
          <xsd:enumeration value="Rapport d'activité"/>
          <xsd:enumeration value="Rapport d'analyse"/>
          <xsd:enumeration value="Rapport de présentation"/>
          <xsd:enumeration value="Reconduction"/>
          <xsd:enumeration value="Revue application"/>
          <xsd:enumeration value="Specs développement"/>
          <xsd:enumeration value="Support"/>
          <xsd:enumeration value="Tableau de bord"/>
          <xsd:enumeration value="Tableau de suivi"/>
          <xsd:enumeration value="TP Formation"/>
          <xsd:enumeration value="TP jeu1"/>
          <xsd:enumeration value="TP jeu2"/>
          <xsd:enumeration value="TP jeu3"/>
          <xsd:enumeration value="Tp jeu corsé"/>
          <xsd:enumeration value="Autre"/>
        </xsd:restriction>
      </xsd:simpleType>
    </xsd:element>
    <xsd:element name="Etat_x0020_du_x0020_document" ma:index="5" nillable="true" ma:displayName="Etat du document" ma:format="Dropdown" ma:internalName="Etat_x0020_du_x0020_document" ma:readOnly="false">
      <xsd:simpleType>
        <xsd:restriction base="dms:Choice">
          <xsd:enumeration value="Brouillon"/>
          <xsd:enumeration value="Document de travail"/>
          <xsd:enumeration value="Document préparatoire"/>
          <xsd:enumeration value="A valider"/>
          <xsd:enumeration value="Validé"/>
          <xsd:enumeration value="Diffusé"/>
          <xsd:enumeration value="Applicable"/>
          <xsd:enumeration value="En cours de publication"/>
          <xsd:enumeration value="Prêt à publier"/>
          <xsd:enumeration value="Publié"/>
          <xsd:enumeration value="Périmé"/>
          <xsd:enumeration value="Version finale à conserver"/>
        </xsd:restriction>
      </xsd:simpleType>
    </xsd:element>
    <xsd:element name="Année" ma:index="6" nillable="true" ma:displayName="Année" ma:default="A renseigner" ma:format="Dropdown" ma:internalName="Ann_x00e9_e" ma:readOnly="false">
      <xsd:simpleType>
        <xsd:restriction base="dms:Choice">
          <xsd:enumeration value="A renseigner"/>
          <xsd:enumeration value="2025"/>
          <xsd:enumeration value="2024"/>
          <xsd:enumeration value="2023"/>
          <xsd:enumeration value="2022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  <xsd:enumeration value="2001"/>
          <xsd:enumeration value="2000"/>
          <xsd:enumeration value="1999"/>
          <xsd:enumeration value="1998"/>
          <xsd:enumeration value="1997"/>
          <xsd:enumeration value="1996"/>
          <xsd:enumeration value="1995"/>
        </xsd:restriction>
      </xsd:simpleType>
    </xsd:element>
    <xsd:element name="Tags" ma:index="10" nillable="true" ma:displayName="Tags" ma:internalName="Tags" ma:readOnly="false">
      <xsd:simpleType>
        <xsd:restriction base="dms:Text">
          <xsd:maxLength value="255"/>
        </xsd:restriction>
      </xsd:simpleType>
    </xsd:element>
    <xsd:element name="Lieu_x0020_de_x0020_la_x0020_formation" ma:index="11" nillable="true" ma:displayName="Lieu de la formation" ma:default="A renseigner" ma:format="Dropdown" ma:internalName="Lieu_x0020_de_x0020_la_x0020_formation" ma:readOnly="false">
      <xsd:simpleType>
        <xsd:restriction base="dms:Choice">
          <xsd:enumeration value="A renseigner"/>
          <xsd:enumeration value="Montpellier"/>
          <xsd:enumeration value="Paris"/>
        </xsd:restriction>
      </xsd:simpleType>
    </xsd:element>
    <xsd:element name="N_x00b0__x0020_session" ma:index="12" nillable="true" ma:displayName="N° session" ma:internalName="N_x00B0__x0020_session" ma:readOnly="false">
      <xsd:simpleType>
        <xsd:restriction base="dms:Text">
          <xsd:maxLength value="250"/>
        </xsd:restriction>
      </xsd:simpleType>
    </xsd:element>
    <xsd:element name="Exaged_DocName" ma:index="14" nillable="true" ma:displayName="Nom du document" ma:hidden="true" ma:internalName="Exaged_DocName" ma:readOnly="false">
      <xsd:simpleType>
        <xsd:restriction base="dms:Text"/>
      </xsd:simpleType>
    </xsd:element>
    <xsd:element name="Nom_x0020_de_x0020_la_x0020_formation" ma:index="20" nillable="true" ma:displayName="Liste des formations" ma:default="A renseigner" ma:format="Dropdown" ma:internalName="Nom_x0020_de_x0020_la_x0020_formation" ma:readOnly="false">
      <xsd:simpleType>
        <xsd:restriction base="dms:Choice">
          <xsd:enumeration value="A renseigner"/>
          <xsd:enumeration value="Calames"/>
          <xsd:enumeration value="Collègues"/>
          <xsd:enumeration value="Coordi"/>
          <xsd:enumeration value="Coraut"/>
          <xsd:enumeration value="Immersion"/>
          <xsd:enumeration value="INIT"/>
          <xsd:enumeration value="Moodle"/>
          <xsd:enumeration value="RespCR"/>
          <xsd:enumeration value="STAR"/>
          <xsd:enumeration value="SUPEB"/>
          <xsd:enumeration value="WebDewey"/>
          <xsd:enumeration value="Webstats"/>
          <xsd:enumeration value="WinIBW"/>
        </xsd:restriction>
      </xsd:simpleType>
    </xsd:element>
    <xsd:element name="Type_x0020_spec" ma:index="21" nillable="true" ma:displayName="Concerne" ma:default="A renseigner" ma:hidden="true" ma:internalName="Type_x0020_spec" ma:readOnly="fals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 renseigner"/>
                        <xsd:enumeration value="APCC"/>
                        <xsd:enumeration value="CBS"/>
                        <xsd:enumeration value="Exports à la demande"/>
                        <xsd:enumeration value="Exports réguliers"/>
                        <xsd:enumeration value="Exports hors réseaux"/>
                        <xsd:enumeration value="Guide Méthodo"/>
                        <xsd:enumeration value="Imports Sudoc"/>
                        <xsd:enumeration value="PSI"/>
                        <xsd:enumeration value="Scripts"/>
                        <xsd:enumeration value="Self Sudoc"/>
                        <xsd:enumeration value="Site Web"/>
                        <xsd:enumeration value="Supeb"/>
                        <xsd:enumeration value="Webstats"/>
                        <xsd:enumeration value="WinIBW"/>
                        <xsd:enumeration value="Z39-50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Sujet_x0020_convention" ma:index="22" nillable="true" ma:displayName="Nom de la convention" ma:default="A renseigner" ma:format="Dropdown" ma:hidden="true" ma:internalName="Sujet_x0020_convention" ma:readOnly="false">
      <xsd:simpleType>
        <xsd:restriction base="dms:Choice">
          <xsd:enumeration value="A renseigner"/>
          <xsd:enumeration value="Calames"/>
          <xsd:enumeration value="CERL"/>
          <xsd:enumeration value="Cession de données"/>
          <xsd:enumeration value="Groupement commandes"/>
          <xsd:enumeration value="IdRef"/>
          <xsd:enumeration value="PebWeb"/>
          <xsd:enumeration value="PebWini"/>
          <xsd:enumeration value="RetroCalames"/>
          <xsd:enumeration value="RetroSociétés"/>
          <xsd:enumeration value="Star"/>
          <xsd:enumeration value="Step"/>
          <xsd:enumeration value="Sudoc"/>
          <xsd:enumeration value="Sudoc-PS"/>
          <xsd:enumeration value="Thèses"/>
          <xsd:enumeration value="WebDewey"/>
          <xsd:enumeration value="WorldCat"/>
          <xsd:enumeration value="Autres"/>
        </xsd:restriction>
      </xsd:simpleType>
    </xsd:element>
    <xsd:element name="Type_x0020_de_x0020_document_x0020_technique" ma:index="23" nillable="true" ma:displayName="Type de document technique" ma:default="A renseigner" ma:format="Dropdown" ma:hidden="true" ma:internalName="Type_x0020_de_x0020_document_x0020_technique" ma:readOnly="false">
      <xsd:simpleType>
        <xsd:restriction base="dms:Choice">
          <xsd:enumeration value="A renseigner"/>
          <xsd:enumeration value="Dossier de recette"/>
          <xsd:enumeration value="Fiche exploitation"/>
          <xsd:enumeration value="Fiche application"/>
          <xsd:enumeration value="Procédure"/>
          <xsd:enumeration value="Revue d'application"/>
        </xsd:restriction>
      </xsd:simpleType>
    </xsd:element>
    <xsd:element name="Liste_x0020_des_x0020_applications" ma:index="26" nillable="true" ma:displayName="Liste des applications" ma:default="Autre" ma:format="Dropdown" ma:internalName="Liste_x0020_des_x0020_applications" ma:readOnly="false">
      <xsd:simpleType>
        <xsd:restriction base="dms:Choice">
          <xsd:enumeration value="Autre"/>
          <xsd:enumeration value="ABESstp"/>
          <xsd:enumeration value="APCC"/>
          <xsd:enumeration value="API"/>
          <xsd:enumeration value="Archives Elsevier"/>
          <xsd:enumeration value="Bacon"/>
          <xsd:enumeration value="Bazar"/>
          <xsd:enumeration value="Bibserv"/>
          <xsd:enumeration value="Bifor"/>
          <xsd:enumeration value="Bodet"/>
          <xsd:enumeration value="BOUDA"/>
          <xsd:enumeration value="Calames"/>
          <xsd:enumeration value="CBS"/>
          <xsd:enumeration value="Cidemis"/>
          <xsd:enumeration value="CJM"/>
          <xsd:enumeration value="Colodus"/>
          <xsd:enumeration value="Demande exemplarisation"/>
          <xsd:enumeration value="DocBook-Upcast"/>
          <xsd:enumeration value="Export à la demande"/>
          <xsd:enumeration value="Finances"/>
          <xsd:enumeration value="Formulaires"/>
          <xsd:enumeration value="GALA"/>
          <xsd:enumeration value="Girafe"/>
          <xsd:enumeration value="GTD"/>
          <xsd:enumeration value="Guide méthodo"/>
          <xsd:enumeration value="Hub"/>
          <xsd:enumeration value="IdRef"/>
          <xsd:enumeration value="LAGAF"/>
          <xsd:enumeration value="LN"/>
          <xsd:enumeration value="Logiciels Windows"/>
          <xsd:enumeration value="Messagerie - Listes"/>
          <xsd:enumeration value="Micro webservices"/>
          <xsd:enumeration value="Moodle"/>
          <xsd:enumeration value="Numes"/>
          <xsd:enumeration value="Périscope"/>
          <xsd:enumeration value="PRADA"/>
          <xsd:enumeration value="PSI"/>
          <xsd:enumeration value="Qualinca"/>
          <xsd:enumeration value="RAFA"/>
          <xsd:enumeration value="Réseau"/>
          <xsd:enumeration value="Scenari"/>
          <xsd:enumeration value="Sécurité"/>
          <xsd:enumeration value="Self"/>
          <xsd:enumeration value="SGBm"/>
          <xsd:enumeration value="SI interne"/>
          <xsd:enumeration value="Signets Universités"/>
          <xsd:enumeration value="Site de veille"/>
          <xsd:enumeration value="Site ABES"/>
          <xsd:enumeration value="SNEG"/>
          <xsd:enumeration value="SolrTotal"/>
          <xsd:enumeration value="STAR"/>
          <xsd:enumeration value="Stockage"/>
          <xsd:enumeration value="STEP"/>
          <xsd:enumeration value="Sudoc"/>
          <xsd:enumeration value="Sudoc local"/>
          <xsd:enumeration value="SyRHA"/>
          <xsd:enumeration value="Theses.fr"/>
          <xsd:enumeration value="Transition biblio"/>
          <xsd:enumeration value="Upcast"/>
          <xsd:enumeration value="Webex"/>
          <xsd:enumeration value="Webstats"/>
          <xsd:enumeration value="WinIBW"/>
          <xsd:enumeration value="Winniprin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7" nillable="true" ma:displayName="Date de création" ma:default="[today]" ma:description="Date à laquelle la ressource a été créée" ma:format="DateOnly" ma:internalName="_DCDateCreated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59061c-6b04-4a40-9eb3-50db48d64b44" elementFormDefault="qualified">
    <xsd:import namespace="http://schemas.microsoft.com/office/2006/documentManagement/types"/>
    <xsd:import namespace="http://schemas.microsoft.com/office/infopath/2007/PartnerControls"/>
    <xsd:element name="Nom_x0020_du_x0020_marché" ma:index="24" nillable="true" ma:displayName="Nom du marché" ma:default="A renseigner" ma:format="Dropdown" ma:hidden="true" ma:internalName="Nom_x0020_du_x0020_march_x00e9_" ma:readOnly="false">
      <xsd:simpleType>
        <xsd:restriction base="dms:Choice">
          <xsd:enumeration value="A renseigner"/>
          <xsd:enumeration value="CAIRN"/>
          <xsd:enumeration value="CAS"/>
          <xsd:enumeration value="Dalloz"/>
          <xsd:enumeration value="Doctrinal plus"/>
          <xsd:enumeration value="EBSCO - Business Source"/>
          <xsd:enumeration value="Elsevier-ScienceDirect"/>
          <xsd:enumeration value="JSTOR"/>
          <xsd:enumeration value="Lamyline"/>
          <xsd:enumeration value="Lexis-Nexis - Jurisclasseur"/>
          <xsd:enumeration value="Proquest - Chadwyck-Healey"/>
        </xsd:restriction>
      </xsd:simpleType>
    </xsd:element>
    <xsd:element name="Liste_x0020_machines-serveurs" ma:index="25" nillable="true" ma:displayName="Liste des machines-serveurs" ma:default="à renseigner" ma:format="Dropdown" ma:internalName="Liste_x0020_machines_x002d_serveurs" ma:readOnly="false">
      <xsd:simpleType>
        <xsd:restriction base="dms:Choice">
          <xsd:enumeration value="à renseigner"/>
          <xsd:enumeration value="actif réseau"/>
          <xsd:enumeration value="antivirus"/>
          <xsd:enumeration value="baie de stockage"/>
          <xsd:enumeration value="imprimantes"/>
          <xsd:enumeration value="messagerie"/>
          <xsd:enumeration value="visioconférence"/>
          <xsd:enumeration value="sauvegarde"/>
          <xsd:enumeration value="téléphone"/>
          <xsd:enumeration value="se linux unix"/>
          <xsd:enumeration value="se linux"/>
          <xsd:enumeration value="se unix"/>
          <xsd:enumeration value="se windows"/>
          <xsd:enumeration value="serveur socle"/>
          <xsd:enumeration value="serveur virtuel"/>
          <xsd:enumeration value="solaris"/>
          <xsd:enumeration value="station de travail"/>
        </xsd:restriction>
      </xsd:simpleType>
    </xsd:element>
    <xsd:element name="MediaServiceMetadata" ma:index="2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29" nillable="true" ma:displayName="MediaServiceObjectDetectorVersions" ma:description="" ma:hidden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Type de contenu"/>
        <xsd:element ref="dc:title" minOccurs="0" maxOccurs="1" ma:index="1" ma:displayName="Titre"/>
        <xsd:element ref="dc:subject" minOccurs="0" maxOccurs="1"/>
        <xsd:element ref="dc:description" minOccurs="0" maxOccurs="1" ma:index="8" ma:displayName="Commentaires"/>
        <xsd:element name="keywords" minOccurs="0" maxOccurs="1" type="xsd:string" ma:index="9" ma:displayName="Mots clé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A1B62E-E56B-46DC-852E-426B0C9BDC21}">
  <ds:schemaRefs>
    <ds:schemaRef ds:uri="4c59061c-6b04-4a40-9eb3-50db48d64b44"/>
    <ds:schemaRef ds:uri="9daed285-81c3-49ff-b705-bbc26c42e2d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/field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0B29F6F-F9A3-4520-B134-D197F57C0D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65B9FF-D16B-4E1D-8951-3BD744C9354E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596B557C-6304-4946-9C8C-5ACF59983CA0}">
  <ds:schemaRefs>
    <ds:schemaRef ds:uri="4c59061c-6b04-4a40-9eb3-50db48d64b44"/>
    <ds:schemaRef ds:uri="9daed285-81c3-49ff-b705-bbc26c42e2d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/field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1828</Words>
  <Application>Microsoft Office PowerPoint</Application>
  <PresentationFormat>Grand écran</PresentationFormat>
  <Paragraphs>220</Paragraphs>
  <Slides>22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22</vt:i4>
      </vt:variant>
    </vt:vector>
  </HeadingPairs>
  <TitlesOfParts>
    <vt:vector size="27" baseType="lpstr">
      <vt:lpstr>Aptos</vt:lpstr>
      <vt:lpstr>Aptos Display</vt:lpstr>
      <vt:lpstr>Arial</vt:lpstr>
      <vt:lpstr>Thème Office</vt:lpstr>
      <vt:lpstr>1_Thème Office</vt:lpstr>
      <vt:lpstr>Présentation PowerPoint</vt:lpstr>
      <vt:lpstr>Préambule</vt:lpstr>
      <vt:lpstr>Présentation PowerPoint</vt:lpstr>
      <vt:lpstr>Se souvenir qu’on peut voir une même information sous plusieurs angles ! </vt:lpstr>
      <vt:lpstr>L’exemple des identifiants externes</vt:lpstr>
      <vt:lpstr>Présentation PowerPoint</vt:lpstr>
      <vt:lpstr>Présentation PowerPoint</vt:lpstr>
      <vt:lpstr>Présentation PowerPoint</vt:lpstr>
      <vt:lpstr>Quels liens bibliographiques sont visibles dans IdRef ? </vt:lpstr>
      <vt:lpstr>Catalogues de bibliothèques</vt:lpstr>
      <vt:lpstr>Publications académiques et de recherche</vt:lpstr>
      <vt:lpstr>Archives et données de recherche</vt:lpstr>
      <vt:lpstr>Vulgarisation et ressources pédagogiques</vt:lpstr>
      <vt:lpstr>Quelques exemples </vt:lpstr>
      <vt:lpstr>Derrière les logos, les collègues ! </vt:lpstr>
      <vt:lpstr>Et pour les autres gisements documentaires ? </vt:lpstr>
      <vt:lpstr>Cas ORCID : alignement d’identifiants</vt:lpstr>
      <vt:lpstr>Cas HAL : stratégie de maximisation</vt:lpstr>
      <vt:lpstr>En résumé:   Faut qu’on / Y a qu’à</vt:lpstr>
      <vt:lpstr>Présentation PowerPoint</vt:lpstr>
      <vt:lpstr>Présentation PowerPoint</vt:lpstr>
      <vt:lpstr>Questions et échanges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Carole Melzac</dc:creator>
  <cp:keywords/>
  <dc:description/>
  <cp:lastModifiedBy>Olivier J.H. Kosinski</cp:lastModifiedBy>
  <cp:revision>2</cp:revision>
  <dcterms:created xsi:type="dcterms:W3CDTF">2025-09-30T12:41:26Z</dcterms:created>
  <dcterms:modified xsi:type="dcterms:W3CDTF">2025-10-02T11:28:36Z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0x0101006CB4AB078024F24B9AD5E0923C09BE390104070202000EB9456CD1664B4F8505BA321D839010</vt:lpwstr>
  </property>
</Properties>
</file>