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Lst>
  <p:notesMasterIdLst>
    <p:notesMasterId r:id="rId50"/>
  </p:notesMasterIdLst>
  <p:sldIdLst>
    <p:sldId id="261" r:id="rId7"/>
    <p:sldId id="300" r:id="rId8"/>
    <p:sldId id="315" r:id="rId9"/>
    <p:sldId id="307" r:id="rId10"/>
    <p:sldId id="341" r:id="rId11"/>
    <p:sldId id="342" r:id="rId12"/>
    <p:sldId id="357" r:id="rId13"/>
    <p:sldId id="317" r:id="rId14"/>
    <p:sldId id="318" r:id="rId15"/>
    <p:sldId id="319" r:id="rId16"/>
    <p:sldId id="343" r:id="rId17"/>
    <p:sldId id="353" r:id="rId18"/>
    <p:sldId id="322" r:id="rId19"/>
    <p:sldId id="344" r:id="rId20"/>
    <p:sldId id="358" r:id="rId21"/>
    <p:sldId id="359" r:id="rId22"/>
    <p:sldId id="360" r:id="rId23"/>
    <p:sldId id="325" r:id="rId24"/>
    <p:sldId id="314" r:id="rId25"/>
    <p:sldId id="326" r:id="rId26"/>
    <p:sldId id="349" r:id="rId27"/>
    <p:sldId id="350" r:id="rId28"/>
    <p:sldId id="327" r:id="rId29"/>
    <p:sldId id="339" r:id="rId30"/>
    <p:sldId id="345" r:id="rId31"/>
    <p:sldId id="347" r:id="rId32"/>
    <p:sldId id="340" r:id="rId33"/>
    <p:sldId id="330" r:id="rId34"/>
    <p:sldId id="329" r:id="rId35"/>
    <p:sldId id="279" r:id="rId36"/>
    <p:sldId id="328" r:id="rId37"/>
    <p:sldId id="356" r:id="rId38"/>
    <p:sldId id="323" r:id="rId39"/>
    <p:sldId id="333" r:id="rId40"/>
    <p:sldId id="355" r:id="rId41"/>
    <p:sldId id="335" r:id="rId42"/>
    <p:sldId id="336" r:id="rId43"/>
    <p:sldId id="338" r:id="rId44"/>
    <p:sldId id="337" r:id="rId45"/>
    <p:sldId id="331" r:id="rId46"/>
    <p:sldId id="332" r:id="rId47"/>
    <p:sldId id="351" r:id="rId48"/>
    <p:sldId id="361" r:id="rId49"/>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F715F1A6-43B9-4ABA-8210-7F582B63A59A}">
          <p14:sldIdLst>
            <p14:sldId id="261"/>
            <p14:sldId id="300"/>
            <p14:sldId id="315"/>
            <p14:sldId id="307"/>
            <p14:sldId id="341"/>
            <p14:sldId id="342"/>
            <p14:sldId id="357"/>
            <p14:sldId id="317"/>
            <p14:sldId id="318"/>
            <p14:sldId id="319"/>
            <p14:sldId id="343"/>
            <p14:sldId id="353"/>
            <p14:sldId id="322"/>
            <p14:sldId id="344"/>
            <p14:sldId id="358"/>
            <p14:sldId id="359"/>
            <p14:sldId id="360"/>
            <p14:sldId id="325"/>
            <p14:sldId id="314"/>
            <p14:sldId id="326"/>
            <p14:sldId id="349"/>
            <p14:sldId id="350"/>
            <p14:sldId id="327"/>
            <p14:sldId id="339"/>
            <p14:sldId id="345"/>
            <p14:sldId id="347"/>
            <p14:sldId id="340"/>
            <p14:sldId id="330"/>
            <p14:sldId id="329"/>
            <p14:sldId id="279"/>
            <p14:sldId id="328"/>
            <p14:sldId id="356"/>
            <p14:sldId id="323"/>
            <p14:sldId id="333"/>
            <p14:sldId id="355"/>
            <p14:sldId id="335"/>
            <p14:sldId id="336"/>
          </p14:sldIdLst>
        </p14:section>
        <p14:section name="Section sans titre" id="{1BFE1E58-39B6-46AB-AD02-A31530740C04}">
          <p14:sldIdLst>
            <p14:sldId id="338"/>
            <p14:sldId id="337"/>
            <p14:sldId id="331"/>
            <p14:sldId id="332"/>
            <p14:sldId id="351"/>
            <p14:sldId id="36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0BD759-2D0D-A0F4-BD26-981D0AC6D862}" name="Michaël Jeulin" initials="MJ" userId="S::jeulin@abes.fr::ac9e5887-83ab-4757-a685-a02c129e0686" providerId="AD"/>
  <p188:author id="{709D57D6-997C-CDA4-A5B7-4B548D0C9A54}" name="Delphine Bleesz" initials="DB" userId="S::bleesz@abes.fr::6d1157e1-a7dc-4d3a-9ef6-b49c0da7f3b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4A7B"/>
    <a:srgbClr val="84AD63"/>
    <a:srgbClr val="3D7EDB"/>
    <a:srgbClr val="132961"/>
    <a:srgbClr val="252C61"/>
    <a:srgbClr val="232A61"/>
    <a:srgbClr val="CF491B"/>
    <a:srgbClr val="FBDC2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BABBD9-2FD6-4FFD-A81F-7FFE5E60087C}" v="5902" dt="2025-11-06T09:19:06.339"/>
    <p1510:client id="{47DB8CB1-55E8-4E3E-857C-845407BE72AD}" v="15883" dt="2025-11-06T09:21:08.770"/>
  </p1510:revLst>
</p1510:revInfo>
</file>

<file path=ppt/tableStyles.xml><?xml version="1.0" encoding="utf-8"?>
<a:tblStyleLst xmlns:a="http://schemas.openxmlformats.org/drawingml/2006/main" def="{5C22544A-7EE6-4342-B048-85BDC9FD1C3A}">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290" autoAdjust="0"/>
  </p:normalViewPr>
  <p:slideViewPr>
    <p:cSldViewPr snapToGrid="0">
      <p:cViewPr varScale="1">
        <p:scale>
          <a:sx n="72" d="100"/>
          <a:sy n="72" d="100"/>
        </p:scale>
        <p:origin x="20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8/10/relationships/authors" Target="authors.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3:29:04.7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0,'4859'0'0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13:31:41.24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13:31:43.720"/>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0,'6'0,"7"0,9 0,6 0,11 0,4 0,1 0,0 0,-2 0,-2 0,-8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13:31:45.921"/>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33,'6'0,"8"-6,8-2,6 0,5 2,-4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5F73E51F-D7F4-4314-9DA1-18F0329138F2}" type="datetimeFigureOut">
              <a:rPr lang="fr-FR" smtClean="0"/>
              <a:t>06/11/2025</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00712B84-B251-42B7-9EAD-23E079016A6C}" type="slidenum">
              <a:rPr lang="fr-FR" smtClean="0"/>
              <a:t>‹N°›</a:t>
            </a:fld>
            <a:endParaRPr lang="fr-FR"/>
          </a:p>
        </p:txBody>
      </p:sp>
    </p:spTree>
    <p:extLst>
      <p:ext uri="{BB962C8B-B14F-4D97-AF65-F5344CB8AC3E}">
        <p14:creationId xmlns:p14="http://schemas.microsoft.com/office/powerpoint/2010/main" val="2695448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4713" cy="3351213"/>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0712B84-B251-42B7-9EAD-23E079016A6C}" type="slidenum">
              <a:rPr lang="fr-FR" smtClean="0"/>
              <a:t>1</a:t>
            </a:fld>
            <a:endParaRPr lang="fr-FR"/>
          </a:p>
        </p:txBody>
      </p:sp>
    </p:spTree>
    <p:extLst>
      <p:ext uri="{BB962C8B-B14F-4D97-AF65-F5344CB8AC3E}">
        <p14:creationId xmlns:p14="http://schemas.microsoft.com/office/powerpoint/2010/main" val="401403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16FE5-38D9-F6EF-E9CF-A7A42C7FC2F3}"/>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B1DDCE74-6340-631E-8E79-B2B9A4FE07FE}"/>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4637E821-9C01-441B-821B-7A76C662F3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endParaRPr lang="fr-FR"/>
          </a:p>
        </p:txBody>
      </p:sp>
      <p:sp>
        <p:nvSpPr>
          <p:cNvPr id="4" name="Espace réservé du numéro de diapositive 3">
            <a:extLst>
              <a:ext uri="{FF2B5EF4-FFF2-40B4-BE49-F238E27FC236}">
                <a16:creationId xmlns:a16="http://schemas.microsoft.com/office/drawing/2014/main" id="{11F8EE25-605D-20F4-3C12-7A5498945D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56909838-4214-44F8-FD73-9388B7F79795}"/>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667107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59452-91E3-804C-0172-B8EC0CDA58DE}"/>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EC7BCF60-B4C1-6DF4-A6F5-F57501312D83}"/>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7F933F9F-550E-A07A-CA3D-7B21E2355F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1700" indent="0">
              <a:buNone/>
            </a:pPr>
            <a:endParaRPr lang="fr-FR"/>
          </a:p>
        </p:txBody>
      </p:sp>
      <p:sp>
        <p:nvSpPr>
          <p:cNvPr id="4" name="Espace réservé du numéro de diapositive 3">
            <a:extLst>
              <a:ext uri="{FF2B5EF4-FFF2-40B4-BE49-F238E27FC236}">
                <a16:creationId xmlns:a16="http://schemas.microsoft.com/office/drawing/2014/main" id="{CE48310D-76B9-2548-CB0F-F25A609329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2E1B1775-3070-F872-1E8F-BE7F9F146CD2}"/>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393432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F5E36-A347-744F-691B-9609BCFABE18}"/>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24BF1947-DF9D-A087-641A-9C71742DCEBF}"/>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8D8394E8-E74D-95D3-49EA-EC7FE2CEC7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1700" indent="0">
              <a:buNone/>
            </a:pPr>
            <a:endParaRPr lang="fr-FR"/>
          </a:p>
        </p:txBody>
      </p:sp>
      <p:sp>
        <p:nvSpPr>
          <p:cNvPr id="4" name="Espace réservé du numéro de diapositive 3">
            <a:extLst>
              <a:ext uri="{FF2B5EF4-FFF2-40B4-BE49-F238E27FC236}">
                <a16:creationId xmlns:a16="http://schemas.microsoft.com/office/drawing/2014/main" id="{1F17AFFA-2947-905F-4B19-6943D8ED8B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FC4159F4-6ABE-C27F-3694-344ADE0B18EC}"/>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997893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B89C6-F061-79E6-34CA-835A2B2DCF21}"/>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4638CB16-19A1-5A99-E7FA-40E8D1F2BCFF}"/>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228157F2-7C58-1403-3950-114D3CD498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1700" indent="0">
              <a:buNone/>
            </a:pPr>
            <a:endParaRPr lang="fr-FR"/>
          </a:p>
        </p:txBody>
      </p:sp>
      <p:sp>
        <p:nvSpPr>
          <p:cNvPr id="4" name="Espace réservé du numéro de diapositive 3">
            <a:extLst>
              <a:ext uri="{FF2B5EF4-FFF2-40B4-BE49-F238E27FC236}">
                <a16:creationId xmlns:a16="http://schemas.microsoft.com/office/drawing/2014/main" id="{25B4BBB9-AE3E-8312-814F-20CB73C51B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104A647C-5ED1-D921-DAD3-4B6D8B0B340F}"/>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4154438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74A3E-B35B-D8BB-858F-43EA30D4E7A0}"/>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2D4C6A39-9290-248B-A7A0-6FA5C5EC92B8}"/>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7F96ACB5-1383-E0B3-45BB-7EBA149872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 typeface="Arial" panose="020B0604020202020204" pitchFamily="34" charset="0"/>
              <a:buChar char="•"/>
            </a:pPr>
            <a:endParaRPr lang="fr-FR"/>
          </a:p>
        </p:txBody>
      </p:sp>
      <p:sp>
        <p:nvSpPr>
          <p:cNvPr id="4" name="Espace réservé du numéro de diapositive 3">
            <a:extLst>
              <a:ext uri="{FF2B5EF4-FFF2-40B4-BE49-F238E27FC236}">
                <a16:creationId xmlns:a16="http://schemas.microsoft.com/office/drawing/2014/main" id="{E9CF64DA-E39C-6EE7-F103-97DD385B8E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45F0A0EC-2FB4-6181-7003-D3F9621A0A84}"/>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748212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9B8A5-C885-0392-FDD8-4340189D2D4A}"/>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426E14D3-E260-40A3-D944-E9F30F1A223D}"/>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4C8686FA-8784-9EEC-1862-7BD3C83238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 typeface="Arial" panose="020B0604020202020204" pitchFamily="34" charset="0"/>
              <a:buChar char="•"/>
            </a:pPr>
            <a:endParaRPr lang="fr-FR"/>
          </a:p>
        </p:txBody>
      </p:sp>
      <p:sp>
        <p:nvSpPr>
          <p:cNvPr id="4" name="Espace réservé du numéro de diapositive 3">
            <a:extLst>
              <a:ext uri="{FF2B5EF4-FFF2-40B4-BE49-F238E27FC236}">
                <a16:creationId xmlns:a16="http://schemas.microsoft.com/office/drawing/2014/main" id="{E3024098-EA86-FA93-8E9B-87FA06DF9D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3114F33B-85F0-B5AF-0716-013B912CC9B5}"/>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315863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FF9F4-3CEE-F634-DECF-579AEA87009D}"/>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67FDA6CD-1D1D-73CC-BABA-E6ACD0A539B7}"/>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FAE51BCA-EAD2-3B0A-DCA5-7C7A86557613}"/>
              </a:ext>
            </a:extLst>
          </p:cNvPr>
          <p:cNvSpPr>
            <a:spLocks noGrp="1"/>
          </p:cNvSpPr>
          <p:nvPr>
            <p:ph type="body" idx="1"/>
          </p:nvPr>
        </p:nvSpPr>
        <p:spPr bwMode="auto">
          <a:xfrm>
            <a:off x="679926" y="4578306"/>
            <a:ext cx="5439410" cy="39098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endParaRPr lang="fr-FR"/>
          </a:p>
        </p:txBody>
      </p:sp>
      <p:sp>
        <p:nvSpPr>
          <p:cNvPr id="4" name="Espace réservé du numéro de diapositive 3">
            <a:extLst>
              <a:ext uri="{FF2B5EF4-FFF2-40B4-BE49-F238E27FC236}">
                <a16:creationId xmlns:a16="http://schemas.microsoft.com/office/drawing/2014/main" id="{E9E1DF76-7950-9EE6-0A28-D6781233AD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05E01603-22A1-60DB-9A67-CFF9AACD7831}"/>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4168374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9B5C9-B500-BD83-49C1-1788B984EA89}"/>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3514468C-96A4-9EDA-8749-F24ABF07A4FB}"/>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B34FB6DD-AA28-8DE5-1EEA-E82637A07E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endParaRPr lang="fr-FR"/>
          </a:p>
        </p:txBody>
      </p:sp>
      <p:sp>
        <p:nvSpPr>
          <p:cNvPr id="4" name="Espace réservé du numéro de diapositive 3">
            <a:extLst>
              <a:ext uri="{FF2B5EF4-FFF2-40B4-BE49-F238E27FC236}">
                <a16:creationId xmlns:a16="http://schemas.microsoft.com/office/drawing/2014/main" id="{01A3E785-D0A4-E058-F68E-26C9A0AB17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E77462E7-6A02-1D02-DE9E-CC833B6AD03C}"/>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436075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D66DC-F73E-FEEE-F045-7D3D02F4ED60}"/>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230F4F42-E2E9-A5B0-6E91-0EEF760A4F93}"/>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B1362158-C3E9-0ABC-277A-FE2AFE2C3E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p>
        </p:txBody>
      </p:sp>
      <p:sp>
        <p:nvSpPr>
          <p:cNvPr id="4" name="Espace réservé du numéro de diapositive 3">
            <a:extLst>
              <a:ext uri="{FF2B5EF4-FFF2-40B4-BE49-F238E27FC236}">
                <a16:creationId xmlns:a16="http://schemas.microsoft.com/office/drawing/2014/main" id="{E646A6E9-B07D-9E93-637E-D687D4A4AD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5F4C06D0-CFEC-BCB5-9279-22816DBCAB9E}"/>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418933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2E696-D4D4-69F8-F660-6333D4308BF0}"/>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36066C51-0FBC-8882-E76B-9834E0015A90}"/>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6B2097CF-B3B1-24CF-1D19-095B93BCE3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 typeface="Arial" panose="020B0604020202020204" pitchFamily="34" charset="0"/>
              <a:buChar char="•"/>
            </a:pPr>
            <a:endParaRPr lang="fr-FR"/>
          </a:p>
        </p:txBody>
      </p:sp>
      <p:sp>
        <p:nvSpPr>
          <p:cNvPr id="4" name="Espace réservé du numéro de diapositive 3">
            <a:extLst>
              <a:ext uri="{FF2B5EF4-FFF2-40B4-BE49-F238E27FC236}">
                <a16:creationId xmlns:a16="http://schemas.microsoft.com/office/drawing/2014/main" id="{A8C0DCDC-5770-3027-BB02-ABF86882E6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E14EA5F6-D90D-5AB0-027D-A518D2CD466F}"/>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218466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0F166-032E-228A-90E6-C53F2F927E8D}"/>
            </a:ext>
          </a:extLst>
        </p:cNvPr>
        <p:cNvGrpSpPr/>
        <p:nvPr/>
      </p:nvGrpSpPr>
      <p:grpSpPr>
        <a:xfrm>
          <a:off x="0" y="0"/>
          <a:ext cx="0" cy="0"/>
          <a:chOff x="0" y="0"/>
          <a:chExt cx="0" cy="0"/>
        </a:xfrm>
      </p:grpSpPr>
      <p:sp>
        <p:nvSpPr>
          <p:cNvPr id="32770" name="Espace réservé de l'image des diapositives 1">
            <a:extLst>
              <a:ext uri="{FF2B5EF4-FFF2-40B4-BE49-F238E27FC236}">
                <a16:creationId xmlns:a16="http://schemas.microsoft.com/office/drawing/2014/main" id="{78F1D5CC-DEAB-2E4D-7EF3-380F1007E3EF}"/>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ce réservé des commentaires 2">
            <a:extLst>
              <a:ext uri="{FF2B5EF4-FFF2-40B4-BE49-F238E27FC236}">
                <a16:creationId xmlns:a16="http://schemas.microsoft.com/office/drawing/2014/main" id="{FE29517D-F7ED-0F25-B6DE-43D5A298B1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p>
        </p:txBody>
      </p:sp>
      <p:sp>
        <p:nvSpPr>
          <p:cNvPr id="4" name="Espace réservé du numéro de diapositive 3">
            <a:extLst>
              <a:ext uri="{FF2B5EF4-FFF2-40B4-BE49-F238E27FC236}">
                <a16:creationId xmlns:a16="http://schemas.microsoft.com/office/drawing/2014/main" id="{E20501C4-A294-C248-DBF3-6719008A96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254C-B2CA-47D4-BFD4-19CC24CAB27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D1662B25-B483-E1DC-97B7-0D6C7D031EB7}"/>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140135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36957-3067-2CC7-D6DB-0E29A5A65033}"/>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33D65D3F-7222-26EE-D2D2-D5AFBAD5A31C}"/>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BAFDB047-B8DC-33E9-7803-7D6DFFE857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1700" indent="0">
              <a:buNone/>
            </a:pPr>
            <a:endParaRPr lang="fr-FR"/>
          </a:p>
        </p:txBody>
      </p:sp>
      <p:sp>
        <p:nvSpPr>
          <p:cNvPr id="4" name="Espace réservé du numéro de diapositive 3">
            <a:extLst>
              <a:ext uri="{FF2B5EF4-FFF2-40B4-BE49-F238E27FC236}">
                <a16:creationId xmlns:a16="http://schemas.microsoft.com/office/drawing/2014/main" id="{EB7FEA06-3886-BA4C-BF64-51C0EE77BC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90BC101F-D557-8088-1E1C-3E7AF1679531}"/>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010146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3B97A-E735-E790-8616-FDA1047D32FC}"/>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6F10A802-3E5E-EE69-862B-90F4759D3AF7}"/>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2BD23C1D-0803-296A-5223-83CB48312B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p>
        </p:txBody>
      </p:sp>
      <p:sp>
        <p:nvSpPr>
          <p:cNvPr id="4" name="Espace réservé du numéro de diapositive 3">
            <a:extLst>
              <a:ext uri="{FF2B5EF4-FFF2-40B4-BE49-F238E27FC236}">
                <a16:creationId xmlns:a16="http://schemas.microsoft.com/office/drawing/2014/main" id="{0786E61B-DB53-0865-C8FF-92FBA598DC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8416B839-2BF0-69E2-48DD-476E3E39B61C}"/>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441723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9833D-F2C7-2112-3898-7366F06BBDCC}"/>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DC8ADCDF-D0B1-F621-BEBC-944F1EE00444}"/>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2F5FCD06-C388-8D05-A4F1-8A2AD21D73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p>
        </p:txBody>
      </p:sp>
      <p:sp>
        <p:nvSpPr>
          <p:cNvPr id="4" name="Espace réservé du numéro de diapositive 3">
            <a:extLst>
              <a:ext uri="{FF2B5EF4-FFF2-40B4-BE49-F238E27FC236}">
                <a16:creationId xmlns:a16="http://schemas.microsoft.com/office/drawing/2014/main" id="{8296EC0C-A482-DF77-E510-76FBB4D51D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7B46FBBA-2401-F4D9-4EA7-542CD726D93F}"/>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829462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C5A29-A0EC-E2EA-EB17-74F6AA02C27C}"/>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38415BED-2BB0-AAC4-3807-196257713B58}"/>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C7364FE0-DAC6-0B87-9E2E-80AE804449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endParaRPr lang="fr-FR"/>
          </a:p>
        </p:txBody>
      </p:sp>
      <p:sp>
        <p:nvSpPr>
          <p:cNvPr id="4" name="Espace réservé du numéro de diapositive 3">
            <a:extLst>
              <a:ext uri="{FF2B5EF4-FFF2-40B4-BE49-F238E27FC236}">
                <a16:creationId xmlns:a16="http://schemas.microsoft.com/office/drawing/2014/main" id="{5D23E596-0A14-2FF5-37B0-9694C0D6F5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815599EA-6DCF-30EE-A2D4-6E4F52FD8726}"/>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304942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D0251-3981-AA64-2F3C-9BEE9794E91A}"/>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0BC6D986-DA4D-AE12-8F09-0007D5D55C70}"/>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B0DF5E79-442F-A769-EA73-316762BEEA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endParaRPr lang="fr-FR"/>
          </a:p>
        </p:txBody>
      </p:sp>
      <p:sp>
        <p:nvSpPr>
          <p:cNvPr id="4" name="Espace réservé du numéro de diapositive 3">
            <a:extLst>
              <a:ext uri="{FF2B5EF4-FFF2-40B4-BE49-F238E27FC236}">
                <a16:creationId xmlns:a16="http://schemas.microsoft.com/office/drawing/2014/main" id="{D5318EDA-22C1-CBF2-F93F-57A9792733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C67CCE33-1190-6C15-8270-3DB7DEC1A2EF}"/>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3987275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A0071-4F37-136B-BDA2-04600B44DE31}"/>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546F65DD-DF33-45B9-47C6-717F73B31623}"/>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482801AE-752D-E625-4A93-6AA8296D45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endParaRPr lang="fr-FR"/>
          </a:p>
        </p:txBody>
      </p:sp>
      <p:sp>
        <p:nvSpPr>
          <p:cNvPr id="4" name="Espace réservé du numéro de diapositive 3">
            <a:extLst>
              <a:ext uri="{FF2B5EF4-FFF2-40B4-BE49-F238E27FC236}">
                <a16:creationId xmlns:a16="http://schemas.microsoft.com/office/drawing/2014/main" id="{5066F2AB-0704-1A20-E073-1770295C1B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D48671DB-52D4-8B5C-E05D-D2575067C7C7}"/>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3557272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7E924-27CF-3638-0C33-064698C5EB72}"/>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24E803D0-A3C7-3A39-266D-2F20771A3168}"/>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4B1DC9E2-97B6-690E-780D-74B2CFDED2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endParaRPr lang="fr-FR"/>
          </a:p>
        </p:txBody>
      </p:sp>
      <p:sp>
        <p:nvSpPr>
          <p:cNvPr id="4" name="Espace réservé du numéro de diapositive 3">
            <a:extLst>
              <a:ext uri="{FF2B5EF4-FFF2-40B4-BE49-F238E27FC236}">
                <a16:creationId xmlns:a16="http://schemas.microsoft.com/office/drawing/2014/main" id="{5722FB8B-AD17-0701-B7CA-58D4336EAB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D1F92C81-F4B4-DB39-842C-7F34DAB3BD53}"/>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202551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A8109-CF71-0E00-D5EE-0CE4C1DF45BE}"/>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78F32C6B-F1F8-1547-84B3-C36312C0BE43}"/>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CA534EC1-88DD-BBAD-F72E-1E805EF424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endParaRPr lang="fr-FR"/>
          </a:p>
        </p:txBody>
      </p:sp>
      <p:sp>
        <p:nvSpPr>
          <p:cNvPr id="4" name="Espace réservé du numéro de diapositive 3">
            <a:extLst>
              <a:ext uri="{FF2B5EF4-FFF2-40B4-BE49-F238E27FC236}">
                <a16:creationId xmlns:a16="http://schemas.microsoft.com/office/drawing/2014/main" id="{D6022257-44BC-6EB6-A7A5-6711E0C8B2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57A3DD30-F5EA-DC29-9B6A-A5125F4B892C}"/>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316685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2F3D3-F3DA-F6D9-5764-95D66FCD0DB2}"/>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0D60E6C7-3B63-92D6-79FC-22F5ADBACBB5}"/>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0E4A09EA-693B-6188-3183-EFD4F87CBA20}"/>
              </a:ext>
            </a:extLst>
          </p:cNvPr>
          <p:cNvSpPr>
            <a:spLocks noGrp="1"/>
          </p:cNvSpPr>
          <p:nvPr>
            <p:ph type="body" idx="1"/>
          </p:nvPr>
        </p:nvSpPr>
        <p:spPr bwMode="auto">
          <a:xfrm>
            <a:off x="679926" y="4603358"/>
            <a:ext cx="5439410" cy="39098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fr-FR"/>
          </a:p>
        </p:txBody>
      </p:sp>
      <p:sp>
        <p:nvSpPr>
          <p:cNvPr id="4" name="Espace réservé du numéro de diapositive 3">
            <a:extLst>
              <a:ext uri="{FF2B5EF4-FFF2-40B4-BE49-F238E27FC236}">
                <a16:creationId xmlns:a16="http://schemas.microsoft.com/office/drawing/2014/main" id="{DB5A7AC8-A2B3-6F79-11FB-8728E8E94C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29094804-BDE3-7E73-E0BD-41AD711A6FCC}"/>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120072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275AE-D4C5-2FC4-D989-99E84F06B1BA}"/>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28952751-E51C-4A81-B5A9-B8385CC3A701}"/>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977DB7D4-18C4-50E6-B5EB-A529F3EA4B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p>
        </p:txBody>
      </p:sp>
      <p:sp>
        <p:nvSpPr>
          <p:cNvPr id="4" name="Espace réservé du numéro de diapositive 3">
            <a:extLst>
              <a:ext uri="{FF2B5EF4-FFF2-40B4-BE49-F238E27FC236}">
                <a16:creationId xmlns:a16="http://schemas.microsoft.com/office/drawing/2014/main" id="{69AFCE7C-D565-8E5E-D325-AB586649E3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041AFE0C-963F-0C92-4EC5-6815D9B8A229}"/>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39562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DDD7D-9AA4-EAA1-0FE1-38CD4DB99311}"/>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E9DBDDDA-D45A-F3B5-024A-80011DD31F24}"/>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3333E243-72E7-EC16-5EF8-0E99557205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endParaRPr lang="fr-FR"/>
          </a:p>
        </p:txBody>
      </p:sp>
      <p:sp>
        <p:nvSpPr>
          <p:cNvPr id="4" name="Espace réservé du numéro de diapositive 3">
            <a:extLst>
              <a:ext uri="{FF2B5EF4-FFF2-40B4-BE49-F238E27FC236}">
                <a16:creationId xmlns:a16="http://schemas.microsoft.com/office/drawing/2014/main" id="{EA1CCFD3-6D32-C353-C632-155255CCCA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019E6AC2-18D5-4965-23E4-E4B1170DFDA5}"/>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676872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38598-D54B-1DC7-5490-4477C223CC02}"/>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A09E573D-E2FC-E166-6C81-049A73DE517F}"/>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3795" name="Espace réservé des commentaires 2">
            <a:extLst>
              <a:ext uri="{FF2B5EF4-FFF2-40B4-BE49-F238E27FC236}">
                <a16:creationId xmlns:a16="http://schemas.microsoft.com/office/drawing/2014/main" id="{42CFCF23-CEA7-41C1-53E0-5EA4DAF4EA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p>
        </p:txBody>
      </p:sp>
      <p:sp>
        <p:nvSpPr>
          <p:cNvPr id="4" name="Espace réservé du numéro de diapositive 3">
            <a:extLst>
              <a:ext uri="{FF2B5EF4-FFF2-40B4-BE49-F238E27FC236}">
                <a16:creationId xmlns:a16="http://schemas.microsoft.com/office/drawing/2014/main" id="{EC458C2C-2206-A685-5BA2-E10E5D518E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647A4D3C-9438-E250-CC5B-CABC5B63C405}"/>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049538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00E36-9054-2D4F-D4D0-48750F7CAF6D}"/>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43D7F991-2834-1BA2-D111-D69C19467FC4}"/>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01DB5425-5B50-64D2-56E0-28F8885EE3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p>
        </p:txBody>
      </p:sp>
      <p:sp>
        <p:nvSpPr>
          <p:cNvPr id="4" name="Espace réservé du numéro de diapositive 3">
            <a:extLst>
              <a:ext uri="{FF2B5EF4-FFF2-40B4-BE49-F238E27FC236}">
                <a16:creationId xmlns:a16="http://schemas.microsoft.com/office/drawing/2014/main" id="{32AEAFB6-65BD-9978-FAF2-22461D9E5A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91B16C0C-8D1C-E088-3A43-A6544E8A02F2}"/>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953546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38985-14E9-512B-A6BB-29F32C44979C}"/>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09A36D4E-8D59-7C5F-4EA4-3B3B0B75B804}"/>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3795" name="Espace réservé des commentaires 2">
            <a:extLst>
              <a:ext uri="{FF2B5EF4-FFF2-40B4-BE49-F238E27FC236}">
                <a16:creationId xmlns:a16="http://schemas.microsoft.com/office/drawing/2014/main" id="{CFF7812F-D86A-5788-EFBC-7A871CC93D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p>
        </p:txBody>
      </p:sp>
      <p:sp>
        <p:nvSpPr>
          <p:cNvPr id="4" name="Espace réservé du numéro de diapositive 3">
            <a:extLst>
              <a:ext uri="{FF2B5EF4-FFF2-40B4-BE49-F238E27FC236}">
                <a16:creationId xmlns:a16="http://schemas.microsoft.com/office/drawing/2014/main" id="{97E07518-375D-41E6-2A85-AC3768C507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56B1F13A-AAD1-7890-CDE6-B89367F04A72}"/>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954443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5A1C2-D1C8-2855-DE6B-46952D47299C}"/>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50035212-719C-E594-3E62-50CAB151690E}"/>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C566233F-83B5-0018-A60E-34D30C5258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Espace réservé du numéro de diapositive 3">
            <a:extLst>
              <a:ext uri="{FF2B5EF4-FFF2-40B4-BE49-F238E27FC236}">
                <a16:creationId xmlns:a16="http://schemas.microsoft.com/office/drawing/2014/main" id="{F2151B7B-1C4E-8E22-2C05-3513393479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A91EFC18-BF1D-A100-E39C-E19FCAE19D62}"/>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4102381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71A5B-DD93-7E10-6977-6FD18E3BEBEA}"/>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64F0E765-4E55-D5CB-840F-0547A7AA9DB6}"/>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567CA1CA-B708-E017-36A2-8C0581526D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endParaRPr lang="fr-FR"/>
          </a:p>
        </p:txBody>
      </p:sp>
      <p:sp>
        <p:nvSpPr>
          <p:cNvPr id="4" name="Espace réservé du numéro de diapositive 3">
            <a:extLst>
              <a:ext uri="{FF2B5EF4-FFF2-40B4-BE49-F238E27FC236}">
                <a16:creationId xmlns:a16="http://schemas.microsoft.com/office/drawing/2014/main" id="{9E2BA3C8-842C-5227-E806-E8DA0995B4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71379488-24B8-543B-F6D8-8FCF4D1327BE}"/>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4254930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83A31-2161-8E9C-8F68-C2D26053F0F6}"/>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98A96443-496B-E3A1-CC80-FB5D1F649332}"/>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0AB1DFAF-B88A-F5FA-487E-2CAF1B5387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a:extLst>
              <a:ext uri="{FF2B5EF4-FFF2-40B4-BE49-F238E27FC236}">
                <a16:creationId xmlns:a16="http://schemas.microsoft.com/office/drawing/2014/main" id="{F1033457-AB9A-D16F-AB01-1FF8EFDF09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1DA344F7-CC4A-D106-1BAD-D531B4F59AF7}"/>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3341079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53EAC-6920-45FB-7874-E560798EBBE6}"/>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691C2226-43F2-D2DB-33D3-B24BFCB5C279}"/>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A730CD41-3F53-ED0D-5E7D-501FB22582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p>
        </p:txBody>
      </p:sp>
      <p:sp>
        <p:nvSpPr>
          <p:cNvPr id="4" name="Espace réservé du numéro de diapositive 3">
            <a:extLst>
              <a:ext uri="{FF2B5EF4-FFF2-40B4-BE49-F238E27FC236}">
                <a16:creationId xmlns:a16="http://schemas.microsoft.com/office/drawing/2014/main" id="{6BC1B865-2CFF-C3BE-A5C6-6FFE81C08D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67A497DB-DCC7-A0A2-EA53-C7C2593F5086}"/>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084129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A6425-237C-7166-F124-E203BCA2F186}"/>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B9261DEF-3D41-881B-85C2-CD072A87E07E}"/>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68D629E4-3961-22AA-14FA-F00424D625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p>
        </p:txBody>
      </p:sp>
      <p:sp>
        <p:nvSpPr>
          <p:cNvPr id="4" name="Espace réservé du numéro de diapositive 3">
            <a:extLst>
              <a:ext uri="{FF2B5EF4-FFF2-40B4-BE49-F238E27FC236}">
                <a16:creationId xmlns:a16="http://schemas.microsoft.com/office/drawing/2014/main" id="{57139D06-B495-BC37-B169-C79ECD5B85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7B92B056-BA50-C55F-9C27-27875C87CBFC}"/>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82295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076DD-2465-B226-A24E-830A2E5A4D15}"/>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BE8B9825-098A-E05B-44AC-BA55F2407E83}"/>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3795" name="Espace réservé des commentaires 2">
            <a:extLst>
              <a:ext uri="{FF2B5EF4-FFF2-40B4-BE49-F238E27FC236}">
                <a16:creationId xmlns:a16="http://schemas.microsoft.com/office/drawing/2014/main" id="{383B9FC3-F219-0425-1C08-97ABBDBCF3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p>
        </p:txBody>
      </p:sp>
      <p:sp>
        <p:nvSpPr>
          <p:cNvPr id="4" name="Espace réservé du numéro de diapositive 3">
            <a:extLst>
              <a:ext uri="{FF2B5EF4-FFF2-40B4-BE49-F238E27FC236}">
                <a16:creationId xmlns:a16="http://schemas.microsoft.com/office/drawing/2014/main" id="{0DDDD947-5B13-4E33-8B47-67345B9284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060C9C18-51A8-52E6-E102-F57E97D4B124}"/>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986976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41429-D183-F4AD-B9EE-2FA473873899}"/>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CC1713FD-5EB7-302F-629C-7FEFAE06E351}"/>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3795" name="Espace réservé des commentaires 2">
            <a:extLst>
              <a:ext uri="{FF2B5EF4-FFF2-40B4-BE49-F238E27FC236}">
                <a16:creationId xmlns:a16="http://schemas.microsoft.com/office/drawing/2014/main" id="{F082717D-9475-0F13-179F-322ECEF839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p>
        </p:txBody>
      </p:sp>
      <p:sp>
        <p:nvSpPr>
          <p:cNvPr id="4" name="Espace réservé du numéro de diapositive 3">
            <a:extLst>
              <a:ext uri="{FF2B5EF4-FFF2-40B4-BE49-F238E27FC236}">
                <a16:creationId xmlns:a16="http://schemas.microsoft.com/office/drawing/2014/main" id="{9BE6B0E9-DC27-E1DF-35D6-C1A480EAB4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DDB2B78E-763A-DDFB-7811-78693986A4BD}"/>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935623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431A3-ACE3-7546-A812-D58D2B5C334C}"/>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B791C8C2-4E59-041E-3678-9E9C8771970E}"/>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B56D88ED-0C2B-492D-95F9-945B6DA441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dirty="0"/>
          </a:p>
        </p:txBody>
      </p:sp>
      <p:sp>
        <p:nvSpPr>
          <p:cNvPr id="4" name="Espace réservé du numéro de diapositive 3">
            <a:extLst>
              <a:ext uri="{FF2B5EF4-FFF2-40B4-BE49-F238E27FC236}">
                <a16:creationId xmlns:a16="http://schemas.microsoft.com/office/drawing/2014/main" id="{EA8F16F4-E4C2-28B5-85C7-7E8A7835EC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08720AC3-8BB3-2A7E-4B06-18B7E4B08349}"/>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905678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30A9D-8B24-1F07-5671-84995EB2512A}"/>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9A7C9975-3CA6-CB19-3572-7903068FA0BB}"/>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7E524271-3F16-A65D-D101-8572955A2D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p>
        </p:txBody>
      </p:sp>
      <p:sp>
        <p:nvSpPr>
          <p:cNvPr id="4" name="Espace réservé du numéro de diapositive 3">
            <a:extLst>
              <a:ext uri="{FF2B5EF4-FFF2-40B4-BE49-F238E27FC236}">
                <a16:creationId xmlns:a16="http://schemas.microsoft.com/office/drawing/2014/main" id="{CA3DDC7F-6011-DB75-AD49-A2CBB07089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13791B41-1298-D4B6-D3F8-EE51126384ED}"/>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4771088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2A5B3-4888-103E-AD3D-39248AD40141}"/>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EBDCB323-4C1B-92B6-26A9-7F9198B932C0}"/>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578F7770-A99B-6AEC-C840-DD1D73CC31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endParaRPr lang="fr-FR"/>
          </a:p>
        </p:txBody>
      </p:sp>
      <p:sp>
        <p:nvSpPr>
          <p:cNvPr id="4" name="Espace réservé du numéro de diapositive 3">
            <a:extLst>
              <a:ext uri="{FF2B5EF4-FFF2-40B4-BE49-F238E27FC236}">
                <a16:creationId xmlns:a16="http://schemas.microsoft.com/office/drawing/2014/main" id="{AF1AF1F3-7B9E-6395-6B9F-A27F40E4D9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B5EFAB23-A2BE-012A-F7A4-301DA97F3891}"/>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4128814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5B1C4-C9BF-CFD2-F36E-2B5D6BFD95A1}"/>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9433389A-B312-AA5D-E726-FEFB52AA13F2}"/>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5A4BB402-DFFA-8B63-D9A7-4B595DF2CC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a:p>
        </p:txBody>
      </p:sp>
      <p:sp>
        <p:nvSpPr>
          <p:cNvPr id="4" name="Espace réservé du numéro de diapositive 3">
            <a:extLst>
              <a:ext uri="{FF2B5EF4-FFF2-40B4-BE49-F238E27FC236}">
                <a16:creationId xmlns:a16="http://schemas.microsoft.com/office/drawing/2014/main" id="{8D5E9A85-94BA-080A-12E6-4ADE8E07D2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D2B29CD2-CB20-3A1F-96A9-F5B3EA6F266E}"/>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500247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57AE5-9039-3C02-DCD5-646F001AF0A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014D36-5890-E2DD-8D8E-0AC32C36F8BE}"/>
              </a:ext>
            </a:extLst>
          </p:cNvPr>
          <p:cNvSpPr>
            <a:spLocks noGrp="1" noRot="1" noChangeAspect="1"/>
          </p:cNvSpPr>
          <p:nvPr>
            <p:ph type="sldImg"/>
          </p:nvPr>
        </p:nvSpPr>
        <p:spPr>
          <a:xfrm>
            <a:off x="422275" y="1241425"/>
            <a:ext cx="5954713" cy="3351213"/>
          </a:xfrm>
        </p:spPr>
        <p:txBody>
          <a:bodyPr/>
          <a:lstStyle/>
          <a:p>
            <a:endParaRPr lang="fr-FR"/>
          </a:p>
        </p:txBody>
      </p:sp>
      <p:sp>
        <p:nvSpPr>
          <p:cNvPr id="3" name="Espace réservé des notes 2">
            <a:extLst>
              <a:ext uri="{FF2B5EF4-FFF2-40B4-BE49-F238E27FC236}">
                <a16:creationId xmlns:a16="http://schemas.microsoft.com/office/drawing/2014/main" id="{15BC869D-8FDE-EE1D-FAAB-6B5F9E125AD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3E673BA-8D8D-5F2F-58C1-2B81DBEBDF65}"/>
              </a:ext>
            </a:extLst>
          </p:cNvPr>
          <p:cNvSpPr>
            <a:spLocks noGrp="1"/>
          </p:cNvSpPr>
          <p:nvPr>
            <p:ph type="sldNum" sz="quarter" idx="5"/>
          </p:nvPr>
        </p:nvSpPr>
        <p:spPr/>
        <p:txBody>
          <a:bodyPr/>
          <a:lstStyle/>
          <a:p>
            <a:fld id="{00712B84-B251-42B7-9EAD-23E079016A6C}" type="slidenum">
              <a:rPr lang="fr-FR" smtClean="0"/>
              <a:t>43</a:t>
            </a:fld>
            <a:endParaRPr lang="fr-FR"/>
          </a:p>
        </p:txBody>
      </p:sp>
    </p:spTree>
    <p:extLst>
      <p:ext uri="{BB962C8B-B14F-4D97-AF65-F5344CB8AC3E}">
        <p14:creationId xmlns:p14="http://schemas.microsoft.com/office/powerpoint/2010/main" val="366972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A6AE2-0115-FA4B-AC12-8381BA024C8F}"/>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F848D181-F1AD-AB47-CA35-B0AA69511D4B}"/>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7CC34139-2776-55F9-CFBC-E1B4020D387F}"/>
              </a:ext>
            </a:extLst>
          </p:cNvPr>
          <p:cNvSpPr>
            <a:spLocks noGrp="1"/>
          </p:cNvSpPr>
          <p:nvPr>
            <p:ph type="body" idx="1"/>
          </p:nvPr>
        </p:nvSpPr>
        <p:spPr bwMode="auto">
          <a:xfrm>
            <a:off x="679926" y="4377890"/>
            <a:ext cx="5439410" cy="39098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endParaRPr lang="fr-FR" dirty="0"/>
          </a:p>
        </p:txBody>
      </p:sp>
      <p:sp>
        <p:nvSpPr>
          <p:cNvPr id="4" name="Espace réservé du numéro de diapositive 3">
            <a:extLst>
              <a:ext uri="{FF2B5EF4-FFF2-40B4-BE49-F238E27FC236}">
                <a16:creationId xmlns:a16="http://schemas.microsoft.com/office/drawing/2014/main" id="{23659E6A-E27E-6D39-AA23-5167CCAB42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27F86E1B-5AAF-E1E1-AD28-D07E278EF138}"/>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38566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8B9D7-3AC5-2B67-3FCC-A417277E92CB}"/>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C19E8C06-D0A3-8683-4646-986BCFA8401C}"/>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3795" name="Espace réservé des commentaires 2">
            <a:extLst>
              <a:ext uri="{FF2B5EF4-FFF2-40B4-BE49-F238E27FC236}">
                <a16:creationId xmlns:a16="http://schemas.microsoft.com/office/drawing/2014/main" id="{B39D5398-811A-584C-568A-F31D5EB904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endParaRPr lang="fr-FR" dirty="0"/>
          </a:p>
        </p:txBody>
      </p:sp>
      <p:sp>
        <p:nvSpPr>
          <p:cNvPr id="4" name="Espace réservé du numéro de diapositive 3">
            <a:extLst>
              <a:ext uri="{FF2B5EF4-FFF2-40B4-BE49-F238E27FC236}">
                <a16:creationId xmlns:a16="http://schemas.microsoft.com/office/drawing/2014/main" id="{8FB63718-D768-2FAF-C556-3F9EDEECA8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BB77B155-96AE-F02B-13D5-40B4D5AAE5DB}"/>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3553534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338DF-46C2-23C2-BD99-161FCD2F7B63}"/>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46759D2C-509A-AAD3-FABA-D968F33E159B}"/>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7857FB0D-375E-A2D4-4B52-0482DBBF5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endParaRPr lang="fr-FR" dirty="0"/>
          </a:p>
        </p:txBody>
      </p:sp>
      <p:sp>
        <p:nvSpPr>
          <p:cNvPr id="4" name="Espace réservé du numéro de diapositive 3">
            <a:extLst>
              <a:ext uri="{FF2B5EF4-FFF2-40B4-BE49-F238E27FC236}">
                <a16:creationId xmlns:a16="http://schemas.microsoft.com/office/drawing/2014/main" id="{A51D8271-BB7C-C0D5-4673-AE5FA0BF27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0275BB80-CF7D-4ACD-B88A-A1412AFF8A81}"/>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1514840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CF6A-AF36-3C6E-C98E-7B5129D2F8B5}"/>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35B27451-4075-A233-BFC8-0E5DC90DBAAF}"/>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02798658-9766-AA89-40DC-48787AFBFB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1700" indent="0">
              <a:buNone/>
            </a:pPr>
            <a:endParaRPr lang="fr-FR" dirty="0"/>
          </a:p>
        </p:txBody>
      </p:sp>
      <p:sp>
        <p:nvSpPr>
          <p:cNvPr id="4" name="Espace réservé du numéro de diapositive 3">
            <a:extLst>
              <a:ext uri="{FF2B5EF4-FFF2-40B4-BE49-F238E27FC236}">
                <a16:creationId xmlns:a16="http://schemas.microsoft.com/office/drawing/2014/main" id="{B2A5191A-F791-6550-8DB6-56F99EEC0A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48F606BC-ADC5-6FBE-D410-648D60B82491}"/>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640491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D03CC-6069-646C-79B3-8020653A8A86}"/>
            </a:ext>
          </a:extLst>
        </p:cNvPr>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01DC1D30-FD84-5D80-4B4F-5C77406AE6F5}"/>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3169467D-34EC-7AB5-6CCD-297C3BFB4C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1700" indent="0">
              <a:buNone/>
            </a:pPr>
            <a:endParaRPr lang="fr-FR"/>
          </a:p>
        </p:txBody>
      </p:sp>
      <p:sp>
        <p:nvSpPr>
          <p:cNvPr id="4" name="Espace réservé du numéro de diapositive 3">
            <a:extLst>
              <a:ext uri="{FF2B5EF4-FFF2-40B4-BE49-F238E27FC236}">
                <a16:creationId xmlns:a16="http://schemas.microsoft.com/office/drawing/2014/main" id="{A1129A16-6945-7844-3402-5D350739E9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E1EE5-6A75-46C7-B7A1-1981E51235D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 la date 1">
            <a:extLst>
              <a:ext uri="{FF2B5EF4-FFF2-40B4-BE49-F238E27FC236}">
                <a16:creationId xmlns:a16="http://schemas.microsoft.com/office/drawing/2014/main" id="{2D3C758B-676F-8788-7346-0326C8076FF6}"/>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25/09/2014</a:t>
            </a:r>
          </a:p>
        </p:txBody>
      </p:sp>
    </p:spTree>
    <p:extLst>
      <p:ext uri="{BB962C8B-B14F-4D97-AF65-F5344CB8AC3E}">
        <p14:creationId xmlns:p14="http://schemas.microsoft.com/office/powerpoint/2010/main" val="2018902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2301B-A743-E553-BCDB-4A673027BBD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76316AF-04A8-83DE-88DC-BCF00DA7475C}"/>
              </a:ext>
            </a:extLst>
          </p:cNvPr>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26A1064-DA62-D544-F414-B809FA816446}"/>
              </a:ext>
            </a:extLst>
          </p:cNvPr>
          <p:cNvSpPr>
            <a:spLocks noGrp="1"/>
          </p:cNvSpPr>
          <p:nvPr>
            <p:ph type="dt" sz="half" idx="10"/>
          </p:nvPr>
        </p:nvSpPr>
        <p:spPr/>
        <p:txBody>
          <a:bodyPr/>
          <a:lstStyle/>
          <a:p>
            <a:fld id="{3B53B2A5-EE73-4CDB-87D0-C6EECB54E5E8}" type="datetimeFigureOut">
              <a:rPr lang="fr-FR" smtClean="0"/>
              <a:t>06/11/2025</a:t>
            </a:fld>
            <a:endParaRPr lang="fr-FR"/>
          </a:p>
        </p:txBody>
      </p:sp>
      <p:sp>
        <p:nvSpPr>
          <p:cNvPr id="5" name="Espace réservé du pied de page 4">
            <a:extLst>
              <a:ext uri="{FF2B5EF4-FFF2-40B4-BE49-F238E27FC236}">
                <a16:creationId xmlns:a16="http://schemas.microsoft.com/office/drawing/2014/main" id="{C604AD69-3746-6879-DFC5-88DA4F22B03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D70FEA-3F35-559A-4A11-CB62423EAA4B}"/>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1113527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CE141A-A855-E85C-08E9-AEAC87BEC32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A5AC9D0-5442-1A54-2E2D-FCE827546E8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1082DF7-7F09-E8AA-6BB9-D4D24F431192}"/>
              </a:ext>
            </a:extLst>
          </p:cNvPr>
          <p:cNvSpPr>
            <a:spLocks noGrp="1"/>
          </p:cNvSpPr>
          <p:nvPr>
            <p:ph type="dt" sz="half" idx="10"/>
          </p:nvPr>
        </p:nvSpPr>
        <p:spPr/>
        <p:txBody>
          <a:bodyPr/>
          <a:lstStyle/>
          <a:p>
            <a:fld id="{3B53B2A5-EE73-4CDB-87D0-C6EECB54E5E8}" type="datetimeFigureOut">
              <a:rPr lang="fr-FR" smtClean="0"/>
              <a:t>06/11/2025</a:t>
            </a:fld>
            <a:endParaRPr lang="fr-FR"/>
          </a:p>
        </p:txBody>
      </p:sp>
      <p:sp>
        <p:nvSpPr>
          <p:cNvPr id="5" name="Espace réservé du pied de page 4">
            <a:extLst>
              <a:ext uri="{FF2B5EF4-FFF2-40B4-BE49-F238E27FC236}">
                <a16:creationId xmlns:a16="http://schemas.microsoft.com/office/drawing/2014/main" id="{155B7F23-96AA-55CF-8D06-30FAB8802EF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17D39DC-F359-C70A-2ACD-FE6B552CFA8A}"/>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1053841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214873A-2AD6-800D-E505-B577D9CE5777}"/>
              </a:ext>
            </a:extLst>
          </p:cNvPr>
          <p:cNvSpPr>
            <a:spLocks noGrp="1"/>
          </p:cNvSpPr>
          <p:nvPr>
            <p:ph type="title" orient="vert"/>
          </p:nvPr>
        </p:nvSpPr>
        <p:spPr>
          <a:xfrm>
            <a:off x="8724902"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F756558-449B-5993-AE33-BFD45A50414B}"/>
              </a:ext>
            </a:extLst>
          </p:cNvPr>
          <p:cNvSpPr>
            <a:spLocks noGrp="1"/>
          </p:cNvSpPr>
          <p:nvPr>
            <p:ph type="body" orient="vert" idx="1"/>
          </p:nvPr>
        </p:nvSpPr>
        <p:spPr>
          <a:xfrm>
            <a:off x="838203"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9150D83-24E4-81F0-58C1-3B7CF690752E}"/>
              </a:ext>
            </a:extLst>
          </p:cNvPr>
          <p:cNvSpPr>
            <a:spLocks noGrp="1"/>
          </p:cNvSpPr>
          <p:nvPr>
            <p:ph type="dt" sz="half" idx="10"/>
          </p:nvPr>
        </p:nvSpPr>
        <p:spPr/>
        <p:txBody>
          <a:bodyPr/>
          <a:lstStyle/>
          <a:p>
            <a:fld id="{3B53B2A5-EE73-4CDB-87D0-C6EECB54E5E8}" type="datetimeFigureOut">
              <a:rPr lang="fr-FR" smtClean="0"/>
              <a:t>06/11/2025</a:t>
            </a:fld>
            <a:endParaRPr lang="fr-FR"/>
          </a:p>
        </p:txBody>
      </p:sp>
      <p:sp>
        <p:nvSpPr>
          <p:cNvPr id="5" name="Espace réservé du pied de page 4">
            <a:extLst>
              <a:ext uri="{FF2B5EF4-FFF2-40B4-BE49-F238E27FC236}">
                <a16:creationId xmlns:a16="http://schemas.microsoft.com/office/drawing/2014/main" id="{27B56FDF-9F82-C7FE-2132-1791F0B37E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867351-B004-2657-611D-EA9B51F70600}"/>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941687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4AF1AFB5-915E-4D0A-971C-5AE5F329E906}" type="datetimeFigureOut">
              <a:rPr lang="fr-FR" smtClean="0"/>
              <a:t>06/11/2025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586191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AF1AFB5-915E-4D0A-971C-5AE5F329E906}" type="datetimeFigureOut">
              <a:rPr lang="fr-FR" smtClean="0"/>
              <a:t>06/11/2025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2100220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4AF1AFB5-915E-4D0A-971C-5AE5F329E906}" type="datetimeFigureOut">
              <a:rPr lang="fr-FR" smtClean="0"/>
              <a:t>06/11/2025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3636146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AF1AFB5-915E-4D0A-971C-5AE5F329E906}" type="datetimeFigureOut">
              <a:rPr lang="fr-FR" smtClean="0"/>
              <a:t>06/11/2025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3590528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4AF1AFB5-915E-4D0A-971C-5AE5F329E906}" type="datetimeFigureOut">
              <a:rPr lang="fr-FR" smtClean="0"/>
              <a:t>06/11/2025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4257940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4AF1AFB5-915E-4D0A-971C-5AE5F329E906}" type="datetimeFigureOut">
              <a:rPr lang="fr-FR" smtClean="0"/>
              <a:t>06/11/2025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2458572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AF1AFB5-915E-4D0A-971C-5AE5F329E906}" type="datetimeFigureOut">
              <a:rPr lang="fr-FR" smtClean="0"/>
              <a:t>06/11/2025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1147395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4AF1AFB5-915E-4D0A-971C-5AE5F329E906}" type="datetimeFigureOut">
              <a:rPr lang="fr-FR" smtClean="0"/>
              <a:t>06/11/2025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3214848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610E2E-591E-D01D-5BCC-74EBDDB7D1B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00C2308-F68D-3E09-C89A-EF622AD96A1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250D356-52BA-91A1-A94B-136F23CE5461}"/>
              </a:ext>
            </a:extLst>
          </p:cNvPr>
          <p:cNvSpPr>
            <a:spLocks noGrp="1"/>
          </p:cNvSpPr>
          <p:nvPr>
            <p:ph type="dt" sz="half" idx="10"/>
          </p:nvPr>
        </p:nvSpPr>
        <p:spPr/>
        <p:txBody>
          <a:bodyPr/>
          <a:lstStyle/>
          <a:p>
            <a:fld id="{3B53B2A5-EE73-4CDB-87D0-C6EECB54E5E8}" type="datetimeFigureOut">
              <a:rPr lang="fr-FR" smtClean="0"/>
              <a:t>06/11/2025</a:t>
            </a:fld>
            <a:endParaRPr lang="fr-FR"/>
          </a:p>
        </p:txBody>
      </p:sp>
      <p:sp>
        <p:nvSpPr>
          <p:cNvPr id="5" name="Espace réservé du pied de page 4">
            <a:extLst>
              <a:ext uri="{FF2B5EF4-FFF2-40B4-BE49-F238E27FC236}">
                <a16:creationId xmlns:a16="http://schemas.microsoft.com/office/drawing/2014/main" id="{EF8943B8-133D-E2E8-04BD-63655AD3E7B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00472AB-A087-4C9E-3CF7-DD9F78F588F4}"/>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1217701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4AF1AFB5-915E-4D0A-971C-5AE5F329E906}" type="datetimeFigureOut">
              <a:rPr lang="fr-FR" smtClean="0"/>
              <a:t>06/11/2025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2413719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AF1AFB5-915E-4D0A-971C-5AE5F329E906}" type="datetimeFigureOut">
              <a:rPr lang="fr-FR" smtClean="0"/>
              <a:t>06/11/2025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3818968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AF1AFB5-915E-4D0A-971C-5AE5F329E906}" type="datetimeFigureOut">
              <a:rPr lang="fr-FR" smtClean="0"/>
              <a:t>06/11/2025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FDDB0EE-562A-402E-B0CB-D9B0904D3576}" type="slidenum">
              <a:rPr lang="fr-FR" smtClean="0"/>
              <a:t>‹N°›</a:t>
            </a:fld>
            <a:endParaRPr lang="fr-FR"/>
          </a:p>
        </p:txBody>
      </p:sp>
    </p:spTree>
    <p:extLst>
      <p:ext uri="{BB962C8B-B14F-4D97-AF65-F5344CB8AC3E}">
        <p14:creationId xmlns:p14="http://schemas.microsoft.com/office/powerpoint/2010/main" val="367232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24A725-AA41-EC14-D398-66C0681B43AA}"/>
              </a:ext>
            </a:extLst>
          </p:cNvPr>
          <p:cNvSpPr>
            <a:spLocks noGrp="1"/>
          </p:cNvSpPr>
          <p:nvPr>
            <p:ph type="title"/>
          </p:nvPr>
        </p:nvSpPr>
        <p:spPr>
          <a:xfrm>
            <a:off x="831851" y="1709744"/>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2F87879-DC83-B4D8-D355-625EFDE1CFF0}"/>
              </a:ext>
            </a:extLst>
          </p:cNvPr>
          <p:cNvSpPr>
            <a:spLocks noGrp="1"/>
          </p:cNvSpPr>
          <p:nvPr>
            <p:ph type="body" idx="1"/>
          </p:nvPr>
        </p:nvSpPr>
        <p:spPr>
          <a:xfrm>
            <a:off x="831851" y="4589469"/>
            <a:ext cx="10515600" cy="1500187"/>
          </a:xfrm>
        </p:spPr>
        <p:txBody>
          <a:bodyPr/>
          <a:lstStyle>
            <a:lvl1pPr marL="0" indent="0">
              <a:buNone/>
              <a:defRPr sz="2400">
                <a:solidFill>
                  <a:schemeClr val="tx1">
                    <a:tint val="82000"/>
                  </a:schemeClr>
                </a:solidFill>
              </a:defRPr>
            </a:lvl1pPr>
            <a:lvl2pPr marL="457178" indent="0">
              <a:buNone/>
              <a:defRPr sz="2000">
                <a:solidFill>
                  <a:schemeClr val="tx1">
                    <a:tint val="82000"/>
                  </a:schemeClr>
                </a:solidFill>
              </a:defRPr>
            </a:lvl2pPr>
            <a:lvl3pPr marL="914354" indent="0">
              <a:buNone/>
              <a:defRPr sz="1800">
                <a:solidFill>
                  <a:schemeClr val="tx1">
                    <a:tint val="82000"/>
                  </a:schemeClr>
                </a:solidFill>
              </a:defRPr>
            </a:lvl3pPr>
            <a:lvl4pPr marL="1371532" indent="0">
              <a:buNone/>
              <a:defRPr sz="1600">
                <a:solidFill>
                  <a:schemeClr val="tx1">
                    <a:tint val="82000"/>
                  </a:schemeClr>
                </a:solidFill>
              </a:defRPr>
            </a:lvl4pPr>
            <a:lvl5pPr marL="1828709" indent="0">
              <a:buNone/>
              <a:defRPr sz="1600">
                <a:solidFill>
                  <a:schemeClr val="tx1">
                    <a:tint val="82000"/>
                  </a:schemeClr>
                </a:solidFill>
              </a:defRPr>
            </a:lvl5pPr>
            <a:lvl6pPr marL="2285886" indent="0">
              <a:buNone/>
              <a:defRPr sz="1600">
                <a:solidFill>
                  <a:schemeClr val="tx1">
                    <a:tint val="82000"/>
                  </a:schemeClr>
                </a:solidFill>
              </a:defRPr>
            </a:lvl6pPr>
            <a:lvl7pPr marL="2743062" indent="0">
              <a:buNone/>
              <a:defRPr sz="1600">
                <a:solidFill>
                  <a:schemeClr val="tx1">
                    <a:tint val="82000"/>
                  </a:schemeClr>
                </a:solidFill>
              </a:defRPr>
            </a:lvl7pPr>
            <a:lvl8pPr marL="3200240" indent="0">
              <a:buNone/>
              <a:defRPr sz="1600">
                <a:solidFill>
                  <a:schemeClr val="tx1">
                    <a:tint val="82000"/>
                  </a:schemeClr>
                </a:solidFill>
              </a:defRPr>
            </a:lvl8pPr>
            <a:lvl9pPr marL="3657418"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6AD9EDB-11EF-A339-1CE5-4E49134483AE}"/>
              </a:ext>
            </a:extLst>
          </p:cNvPr>
          <p:cNvSpPr>
            <a:spLocks noGrp="1"/>
          </p:cNvSpPr>
          <p:nvPr>
            <p:ph type="dt" sz="half" idx="10"/>
          </p:nvPr>
        </p:nvSpPr>
        <p:spPr/>
        <p:txBody>
          <a:bodyPr/>
          <a:lstStyle/>
          <a:p>
            <a:fld id="{3B53B2A5-EE73-4CDB-87D0-C6EECB54E5E8}" type="datetimeFigureOut">
              <a:rPr lang="fr-FR" smtClean="0"/>
              <a:t>06/11/2025</a:t>
            </a:fld>
            <a:endParaRPr lang="fr-FR"/>
          </a:p>
        </p:txBody>
      </p:sp>
      <p:sp>
        <p:nvSpPr>
          <p:cNvPr id="5" name="Espace réservé du pied de page 4">
            <a:extLst>
              <a:ext uri="{FF2B5EF4-FFF2-40B4-BE49-F238E27FC236}">
                <a16:creationId xmlns:a16="http://schemas.microsoft.com/office/drawing/2014/main" id="{F4DBF61A-7C7F-E424-AD92-F5C2952A99D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E71B8C-D8A2-0C19-081B-6F27F1131284}"/>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1339007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5767ED-1BDC-90A1-BCAC-2F7CD40958E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C01BAEE-5D3E-9EB4-5284-4E61D7CC59A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91AA0A4-A2D8-8465-EE1B-1D6A6AD5D82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D513E57-92DF-217E-D7BB-E9C8C070F3BB}"/>
              </a:ext>
            </a:extLst>
          </p:cNvPr>
          <p:cNvSpPr>
            <a:spLocks noGrp="1"/>
          </p:cNvSpPr>
          <p:nvPr>
            <p:ph type="dt" sz="half" idx="10"/>
          </p:nvPr>
        </p:nvSpPr>
        <p:spPr/>
        <p:txBody>
          <a:bodyPr/>
          <a:lstStyle/>
          <a:p>
            <a:fld id="{3B53B2A5-EE73-4CDB-87D0-C6EECB54E5E8}" type="datetimeFigureOut">
              <a:rPr lang="fr-FR" smtClean="0"/>
              <a:t>06/11/2025</a:t>
            </a:fld>
            <a:endParaRPr lang="fr-FR"/>
          </a:p>
        </p:txBody>
      </p:sp>
      <p:sp>
        <p:nvSpPr>
          <p:cNvPr id="6" name="Espace réservé du pied de page 5">
            <a:extLst>
              <a:ext uri="{FF2B5EF4-FFF2-40B4-BE49-F238E27FC236}">
                <a16:creationId xmlns:a16="http://schemas.microsoft.com/office/drawing/2014/main" id="{87B832E7-9B1C-FF60-054F-4F37BD525C4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6F3073D-FAF0-A0DF-CB68-1D065D159DC1}"/>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3457450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DC1C5B-77BC-9156-2DD3-71C89A1D54D0}"/>
              </a:ext>
            </a:extLst>
          </p:cNvPr>
          <p:cNvSpPr>
            <a:spLocks noGrp="1"/>
          </p:cNvSpPr>
          <p:nvPr>
            <p:ph type="title"/>
          </p:nvPr>
        </p:nvSpPr>
        <p:spPr>
          <a:xfrm>
            <a:off x="839788" y="365129"/>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2F0F215-308D-E2AB-749A-B83AE79AADFF}"/>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DE4A35C-C72F-F064-0879-0CF59A828E85}"/>
              </a:ext>
            </a:extLst>
          </p:cNvPr>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9A23623-7312-EC8C-B69E-F443B645E72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EC4EC3E-4D65-EE94-AE15-89EE33D857D0}"/>
              </a:ext>
            </a:extLst>
          </p:cNvPr>
          <p:cNvSpPr>
            <a:spLocks noGrp="1"/>
          </p:cNvSpPr>
          <p:nvPr>
            <p:ph sz="quarter" idx="4"/>
          </p:nvPr>
        </p:nvSpPr>
        <p:spPr>
          <a:xfrm>
            <a:off x="6172203"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FC4A8DF-5DA2-6914-FE31-C013DE147590}"/>
              </a:ext>
            </a:extLst>
          </p:cNvPr>
          <p:cNvSpPr>
            <a:spLocks noGrp="1"/>
          </p:cNvSpPr>
          <p:nvPr>
            <p:ph type="dt" sz="half" idx="10"/>
          </p:nvPr>
        </p:nvSpPr>
        <p:spPr/>
        <p:txBody>
          <a:bodyPr/>
          <a:lstStyle/>
          <a:p>
            <a:fld id="{3B53B2A5-EE73-4CDB-87D0-C6EECB54E5E8}" type="datetimeFigureOut">
              <a:rPr lang="fr-FR" smtClean="0"/>
              <a:t>06/11/2025</a:t>
            </a:fld>
            <a:endParaRPr lang="fr-FR"/>
          </a:p>
        </p:txBody>
      </p:sp>
      <p:sp>
        <p:nvSpPr>
          <p:cNvPr id="8" name="Espace réservé du pied de page 7">
            <a:extLst>
              <a:ext uri="{FF2B5EF4-FFF2-40B4-BE49-F238E27FC236}">
                <a16:creationId xmlns:a16="http://schemas.microsoft.com/office/drawing/2014/main" id="{433C597B-FC1B-2C56-B62B-DEE3E601A67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E46AC93-7916-0AE6-3DE3-C98C56C46364}"/>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13248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F36783-B8DD-692E-8E33-678DCBF72AC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8E3C450-A90D-127D-01CB-CF74FC2FE057}"/>
              </a:ext>
            </a:extLst>
          </p:cNvPr>
          <p:cNvSpPr>
            <a:spLocks noGrp="1"/>
          </p:cNvSpPr>
          <p:nvPr>
            <p:ph type="dt" sz="half" idx="10"/>
          </p:nvPr>
        </p:nvSpPr>
        <p:spPr/>
        <p:txBody>
          <a:bodyPr/>
          <a:lstStyle/>
          <a:p>
            <a:fld id="{3B53B2A5-EE73-4CDB-87D0-C6EECB54E5E8}" type="datetimeFigureOut">
              <a:rPr lang="fr-FR" smtClean="0"/>
              <a:t>06/11/2025</a:t>
            </a:fld>
            <a:endParaRPr lang="fr-FR"/>
          </a:p>
        </p:txBody>
      </p:sp>
      <p:sp>
        <p:nvSpPr>
          <p:cNvPr id="4" name="Espace réservé du pied de page 3">
            <a:extLst>
              <a:ext uri="{FF2B5EF4-FFF2-40B4-BE49-F238E27FC236}">
                <a16:creationId xmlns:a16="http://schemas.microsoft.com/office/drawing/2014/main" id="{E96B2539-8C3B-1BF3-51BA-66BF2A0BEDC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E81657D-D6F4-454B-6592-03B31F54716B}"/>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306438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F26FC76-B591-5346-14F3-3458C8A00CD2}"/>
              </a:ext>
            </a:extLst>
          </p:cNvPr>
          <p:cNvSpPr>
            <a:spLocks noGrp="1"/>
          </p:cNvSpPr>
          <p:nvPr>
            <p:ph type="dt" sz="half" idx="10"/>
          </p:nvPr>
        </p:nvSpPr>
        <p:spPr/>
        <p:txBody>
          <a:bodyPr/>
          <a:lstStyle/>
          <a:p>
            <a:fld id="{3B53B2A5-EE73-4CDB-87D0-C6EECB54E5E8}" type="datetimeFigureOut">
              <a:rPr lang="fr-FR" smtClean="0"/>
              <a:t>06/11/2025</a:t>
            </a:fld>
            <a:endParaRPr lang="fr-FR"/>
          </a:p>
        </p:txBody>
      </p:sp>
      <p:sp>
        <p:nvSpPr>
          <p:cNvPr id="3" name="Espace réservé du pied de page 2">
            <a:extLst>
              <a:ext uri="{FF2B5EF4-FFF2-40B4-BE49-F238E27FC236}">
                <a16:creationId xmlns:a16="http://schemas.microsoft.com/office/drawing/2014/main" id="{9D4F7F85-1BFA-9F50-8079-321B264D7DF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C3E55AA-B057-F03F-D745-16F48E5C5CA9}"/>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177000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6F83A6-E5EF-2719-F65B-42090569FD6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6A0CFC1-9B2D-3F53-4953-E7AC32F17815}"/>
              </a:ext>
            </a:extLst>
          </p:cNvPr>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9852234-11D9-2E7F-06EC-82B444E933C8}"/>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F489D55-A56A-41F6-641F-19F3E99D3A7C}"/>
              </a:ext>
            </a:extLst>
          </p:cNvPr>
          <p:cNvSpPr>
            <a:spLocks noGrp="1"/>
          </p:cNvSpPr>
          <p:nvPr>
            <p:ph type="dt" sz="half" idx="10"/>
          </p:nvPr>
        </p:nvSpPr>
        <p:spPr/>
        <p:txBody>
          <a:bodyPr/>
          <a:lstStyle/>
          <a:p>
            <a:fld id="{3B53B2A5-EE73-4CDB-87D0-C6EECB54E5E8}" type="datetimeFigureOut">
              <a:rPr lang="fr-FR" smtClean="0"/>
              <a:t>06/11/2025</a:t>
            </a:fld>
            <a:endParaRPr lang="fr-FR"/>
          </a:p>
        </p:txBody>
      </p:sp>
      <p:sp>
        <p:nvSpPr>
          <p:cNvPr id="6" name="Espace réservé du pied de page 5">
            <a:extLst>
              <a:ext uri="{FF2B5EF4-FFF2-40B4-BE49-F238E27FC236}">
                <a16:creationId xmlns:a16="http://schemas.microsoft.com/office/drawing/2014/main" id="{ED7BC69E-3E60-AB72-BDD9-99036D0DD9D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CCFE20D-109E-A5BE-2AD6-2C8FC42F86E7}"/>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3275236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C42FA5-9DC8-5A51-89C2-0631121F46A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678093A-2062-CF1B-49A5-AA97816B53AF}"/>
              </a:ext>
            </a:extLst>
          </p:cNvPr>
          <p:cNvSpPr>
            <a:spLocks noGrp="1"/>
          </p:cNvSpPr>
          <p:nvPr>
            <p:ph type="pic" idx="1"/>
          </p:nvPr>
        </p:nvSpPr>
        <p:spPr>
          <a:xfrm>
            <a:off x="5183188" y="987431"/>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fr-FR"/>
          </a:p>
        </p:txBody>
      </p:sp>
      <p:sp>
        <p:nvSpPr>
          <p:cNvPr id="4" name="Espace réservé du texte 3">
            <a:extLst>
              <a:ext uri="{FF2B5EF4-FFF2-40B4-BE49-F238E27FC236}">
                <a16:creationId xmlns:a16="http://schemas.microsoft.com/office/drawing/2014/main" id="{73ECA994-5DBA-A4C0-5F92-DFCA40AE255D}"/>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A4BF1B1-82DA-06DA-C584-1DFFA3F55791}"/>
              </a:ext>
            </a:extLst>
          </p:cNvPr>
          <p:cNvSpPr>
            <a:spLocks noGrp="1"/>
          </p:cNvSpPr>
          <p:nvPr>
            <p:ph type="dt" sz="half" idx="10"/>
          </p:nvPr>
        </p:nvSpPr>
        <p:spPr/>
        <p:txBody>
          <a:bodyPr/>
          <a:lstStyle/>
          <a:p>
            <a:fld id="{3B53B2A5-EE73-4CDB-87D0-C6EECB54E5E8}" type="datetimeFigureOut">
              <a:rPr lang="fr-FR" smtClean="0"/>
              <a:t>06/11/2025</a:t>
            </a:fld>
            <a:endParaRPr lang="fr-FR"/>
          </a:p>
        </p:txBody>
      </p:sp>
      <p:sp>
        <p:nvSpPr>
          <p:cNvPr id="6" name="Espace réservé du pied de page 5">
            <a:extLst>
              <a:ext uri="{FF2B5EF4-FFF2-40B4-BE49-F238E27FC236}">
                <a16:creationId xmlns:a16="http://schemas.microsoft.com/office/drawing/2014/main" id="{4797ADEC-7971-D58A-465B-786C74C5870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D35B86B-9BDD-41D1-511F-4AFFC0EDE711}"/>
              </a:ext>
            </a:extLst>
          </p:cNvPr>
          <p:cNvSpPr>
            <a:spLocks noGrp="1"/>
          </p:cNvSpPr>
          <p:nvPr>
            <p:ph type="sldNum" sz="quarter" idx="12"/>
          </p:nvPr>
        </p:nvSpPr>
        <p:spPr/>
        <p:txBody>
          <a:bodyPr/>
          <a:lstStyle/>
          <a:p>
            <a:fld id="{5F659DDB-A979-4252-B2FE-F6244C6D4913}" type="slidenum">
              <a:rPr lang="fr-FR" smtClean="0"/>
              <a:t>‹N°›</a:t>
            </a:fld>
            <a:endParaRPr lang="fr-FR"/>
          </a:p>
        </p:txBody>
      </p:sp>
    </p:spTree>
    <p:extLst>
      <p:ext uri="{BB962C8B-B14F-4D97-AF65-F5344CB8AC3E}">
        <p14:creationId xmlns:p14="http://schemas.microsoft.com/office/powerpoint/2010/main" val="450239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74C7911-433B-CC01-B722-1B73134C321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11395DF-3B92-E6CC-D6CF-54809F85BF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6674D9F-C38F-6F0E-D0DC-A85DF3CF20E7}"/>
              </a:ext>
            </a:extLst>
          </p:cNvPr>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53B2A5-EE73-4CDB-87D0-C6EECB54E5E8}" type="datetimeFigureOut">
              <a:rPr lang="fr-FR" smtClean="0"/>
              <a:t>06/11/2025</a:t>
            </a:fld>
            <a:endParaRPr lang="fr-FR"/>
          </a:p>
        </p:txBody>
      </p:sp>
      <p:sp>
        <p:nvSpPr>
          <p:cNvPr id="5" name="Espace réservé du pied de page 4">
            <a:extLst>
              <a:ext uri="{FF2B5EF4-FFF2-40B4-BE49-F238E27FC236}">
                <a16:creationId xmlns:a16="http://schemas.microsoft.com/office/drawing/2014/main" id="{21407E55-1B4B-0B37-062B-D1B36451363E}"/>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E01A07F-8A84-5DC7-AEFB-6D4D66818B09}"/>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659DDB-A979-4252-B2FE-F6244C6D4913}" type="slidenum">
              <a:rPr lang="fr-FR" smtClean="0"/>
              <a:t>‹N°›</a:t>
            </a:fld>
            <a:endParaRPr lang="fr-FR"/>
          </a:p>
        </p:txBody>
      </p:sp>
    </p:spTree>
    <p:extLst>
      <p:ext uri="{BB962C8B-B14F-4D97-AF65-F5344CB8AC3E}">
        <p14:creationId xmlns:p14="http://schemas.microsoft.com/office/powerpoint/2010/main" val="1652256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F1AFB5-915E-4D0A-971C-5AE5F329E906}" type="datetimeFigureOut">
              <a:rPr lang="fr-FR" smtClean="0"/>
              <a:t>06/11/2025</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DDB0EE-562A-402E-B0CB-D9B0904D3576}" type="slidenum">
              <a:rPr lang="fr-FR" smtClean="0"/>
              <a:t>‹N°›</a:t>
            </a:fld>
            <a:endParaRPr lang="fr-FR"/>
          </a:p>
        </p:txBody>
      </p:sp>
    </p:spTree>
    <p:extLst>
      <p:ext uri="{BB962C8B-B14F-4D97-AF65-F5344CB8AC3E}">
        <p14:creationId xmlns:p14="http://schemas.microsoft.com/office/powerpoint/2010/main" val="3382486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11.sv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hyperlink" Target="https://documentation.abes.fr/aideitem/" TargetMode="External"/><Relationship Id="rId4" Type="http://schemas.openxmlformats.org/officeDocument/2006/relationships/image" Target="../media/image25.png"/><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hyperlink" Target="https://item.sudoc.fr/identification"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https://item.sudoc.fr/identification"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hyperlink" Target="https://www.scdi-montpellier.fr/services-pro/Caf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customXml" Target="../ink/ink2.xml"/><Relationship Id="rId12"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93.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95.png"/><Relationship Id="rId4" Type="http://schemas.openxmlformats.org/officeDocument/2006/relationships/image" Target="../media/image38.png"/><Relationship Id="rId9" Type="http://schemas.openxmlformats.org/officeDocument/2006/relationships/customXml" Target="../ink/ink3.xml"/><Relationship Id="rId1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47.sv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hyperlink" Target="https://stp.abes.fr/"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hyperlink" Target="https://www.niso.org/standards-committees/kbar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51.svg"/></Relationships>
</file>

<file path=ppt/slides/_rels/slide43.xml.rels><?xml version="1.0" encoding="UTF-8" standalone="yes"?>
<Relationships xmlns="http://schemas.openxmlformats.org/package/2006/relationships"><Relationship Id="rId13" Type="http://schemas.openxmlformats.org/officeDocument/2006/relationships/image" Target="../media/image59.svg"/><Relationship Id="rId18" Type="http://schemas.openxmlformats.org/officeDocument/2006/relationships/image" Target="../media/image64.png"/><Relationship Id="rId26" Type="http://schemas.openxmlformats.org/officeDocument/2006/relationships/image" Target="../media/image72.png"/><Relationship Id="rId39" Type="http://schemas.openxmlformats.org/officeDocument/2006/relationships/image" Target="../media/image8.svg"/><Relationship Id="rId21" Type="http://schemas.openxmlformats.org/officeDocument/2006/relationships/image" Target="../media/image67.svg"/><Relationship Id="rId34" Type="http://schemas.openxmlformats.org/officeDocument/2006/relationships/image" Target="../media/image78.png"/><Relationship Id="rId42" Type="http://schemas.openxmlformats.org/officeDocument/2006/relationships/image" Target="../media/image84.png"/><Relationship Id="rId47" Type="http://schemas.openxmlformats.org/officeDocument/2006/relationships/image" Target="../media/image89.png"/><Relationship Id="rId50" Type="http://schemas.openxmlformats.org/officeDocument/2006/relationships/image" Target="../media/image92.svg"/><Relationship Id="rId55" Type="http://schemas.openxmlformats.org/officeDocument/2006/relationships/image" Target="../media/image101.png"/><Relationship Id="rId63" Type="http://schemas.openxmlformats.org/officeDocument/2006/relationships/image" Target="../media/image109.svg"/><Relationship Id="rId7" Type="http://schemas.openxmlformats.org/officeDocument/2006/relationships/image" Target="../media/image53.svg"/><Relationship Id="rId2" Type="http://schemas.openxmlformats.org/officeDocument/2006/relationships/notesSlide" Target="../notesSlides/notesSlide43.xml"/><Relationship Id="rId16" Type="http://schemas.openxmlformats.org/officeDocument/2006/relationships/image" Target="../media/image62.png"/><Relationship Id="rId29" Type="http://schemas.openxmlformats.org/officeDocument/2006/relationships/image" Target="../media/image75.svg"/><Relationship Id="rId11" Type="http://schemas.openxmlformats.org/officeDocument/2006/relationships/image" Target="../media/image57.svg"/><Relationship Id="rId24" Type="http://schemas.openxmlformats.org/officeDocument/2006/relationships/image" Target="../media/image70.png"/><Relationship Id="rId32" Type="http://schemas.openxmlformats.org/officeDocument/2006/relationships/image" Target="../media/image76.png"/><Relationship Id="rId37" Type="http://schemas.openxmlformats.org/officeDocument/2006/relationships/image" Target="../media/image81.svg"/><Relationship Id="rId40" Type="http://schemas.openxmlformats.org/officeDocument/2006/relationships/image" Target="../media/image82.png"/><Relationship Id="rId45" Type="http://schemas.openxmlformats.org/officeDocument/2006/relationships/image" Target="../media/image87.png"/><Relationship Id="rId53" Type="http://schemas.openxmlformats.org/officeDocument/2006/relationships/image" Target="../media/image99.png"/><Relationship Id="rId58" Type="http://schemas.openxmlformats.org/officeDocument/2006/relationships/image" Target="../media/image104.png"/><Relationship Id="rId5" Type="http://schemas.openxmlformats.org/officeDocument/2006/relationships/image" Target="../media/image4.svg"/><Relationship Id="rId61" Type="http://schemas.openxmlformats.org/officeDocument/2006/relationships/image" Target="../media/image107.svg"/><Relationship Id="rId19" Type="http://schemas.openxmlformats.org/officeDocument/2006/relationships/image" Target="../media/image65.svg"/><Relationship Id="rId14" Type="http://schemas.openxmlformats.org/officeDocument/2006/relationships/image" Target="../media/image60.png"/><Relationship Id="rId22" Type="http://schemas.openxmlformats.org/officeDocument/2006/relationships/image" Target="../media/image68.png"/><Relationship Id="rId27" Type="http://schemas.openxmlformats.org/officeDocument/2006/relationships/image" Target="../media/image73.svg"/><Relationship Id="rId30" Type="http://schemas.openxmlformats.org/officeDocument/2006/relationships/image" Target="../media/image5.png"/><Relationship Id="rId35" Type="http://schemas.openxmlformats.org/officeDocument/2006/relationships/image" Target="../media/image79.png"/><Relationship Id="rId43" Type="http://schemas.openxmlformats.org/officeDocument/2006/relationships/image" Target="../media/image85.svg"/><Relationship Id="rId48" Type="http://schemas.openxmlformats.org/officeDocument/2006/relationships/image" Target="../media/image90.png"/><Relationship Id="rId56" Type="http://schemas.openxmlformats.org/officeDocument/2006/relationships/image" Target="../media/image102.png"/><Relationship Id="rId8" Type="http://schemas.openxmlformats.org/officeDocument/2006/relationships/image" Target="../media/image54.png"/><Relationship Id="rId51" Type="http://schemas.openxmlformats.org/officeDocument/2006/relationships/image" Target="../media/image97.png"/><Relationship Id="rId3" Type="http://schemas.openxmlformats.org/officeDocument/2006/relationships/image" Target="../media/image2.png"/><Relationship Id="rId12" Type="http://schemas.openxmlformats.org/officeDocument/2006/relationships/image" Target="../media/image58.png"/><Relationship Id="rId17" Type="http://schemas.openxmlformats.org/officeDocument/2006/relationships/image" Target="../media/image63.svg"/><Relationship Id="rId25" Type="http://schemas.openxmlformats.org/officeDocument/2006/relationships/image" Target="../media/image71.svg"/><Relationship Id="rId33" Type="http://schemas.openxmlformats.org/officeDocument/2006/relationships/image" Target="../media/image77.svg"/><Relationship Id="rId38" Type="http://schemas.openxmlformats.org/officeDocument/2006/relationships/image" Target="../media/image7.png"/><Relationship Id="rId46" Type="http://schemas.openxmlformats.org/officeDocument/2006/relationships/image" Target="../media/image88.svg"/><Relationship Id="rId59" Type="http://schemas.openxmlformats.org/officeDocument/2006/relationships/image" Target="../media/image105.png"/><Relationship Id="rId20" Type="http://schemas.openxmlformats.org/officeDocument/2006/relationships/image" Target="../media/image66.png"/><Relationship Id="rId41" Type="http://schemas.openxmlformats.org/officeDocument/2006/relationships/image" Target="../media/image83.svg"/><Relationship Id="rId54" Type="http://schemas.openxmlformats.org/officeDocument/2006/relationships/image" Target="../media/image100.png"/><Relationship Id="rId62"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52.png"/><Relationship Id="rId15" Type="http://schemas.openxmlformats.org/officeDocument/2006/relationships/image" Target="../media/image61.svg"/><Relationship Id="rId23" Type="http://schemas.openxmlformats.org/officeDocument/2006/relationships/image" Target="../media/image69.svg"/><Relationship Id="rId28" Type="http://schemas.openxmlformats.org/officeDocument/2006/relationships/image" Target="../media/image74.png"/><Relationship Id="rId36" Type="http://schemas.openxmlformats.org/officeDocument/2006/relationships/image" Target="../media/image80.png"/><Relationship Id="rId49" Type="http://schemas.openxmlformats.org/officeDocument/2006/relationships/image" Target="../media/image91.png"/><Relationship Id="rId57" Type="http://schemas.openxmlformats.org/officeDocument/2006/relationships/image" Target="../media/image103.svg"/><Relationship Id="rId10" Type="http://schemas.openxmlformats.org/officeDocument/2006/relationships/image" Target="../media/image56.png"/><Relationship Id="rId31" Type="http://schemas.openxmlformats.org/officeDocument/2006/relationships/image" Target="../media/image6.svg"/><Relationship Id="rId44" Type="http://schemas.openxmlformats.org/officeDocument/2006/relationships/image" Target="../media/image86.png"/><Relationship Id="rId52" Type="http://schemas.openxmlformats.org/officeDocument/2006/relationships/image" Target="../media/image98.png"/><Relationship Id="rId60" Type="http://schemas.openxmlformats.org/officeDocument/2006/relationships/image" Target="../media/image106.png"/><Relationship Id="rId4" Type="http://schemas.openxmlformats.org/officeDocument/2006/relationships/image" Target="../media/image3.png"/><Relationship Id="rId9" Type="http://schemas.openxmlformats.org/officeDocument/2006/relationships/image" Target="../media/image5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6A347D5-4143-C170-EC50-F959A900005C}"/>
              </a:ext>
            </a:extLst>
          </p:cNvPr>
          <p:cNvSpPr txBox="1"/>
          <p:nvPr/>
        </p:nvSpPr>
        <p:spPr>
          <a:xfrm>
            <a:off x="1523999" y="2434476"/>
            <a:ext cx="4330458" cy="1281589"/>
          </a:xfrm>
          <a:prstGeom prst="roundRect">
            <a:avLst>
              <a:gd name="adj" fmla="val 11158"/>
            </a:avLst>
          </a:prstGeom>
          <a:solidFill>
            <a:schemeClr val="bg1">
              <a:alpha val="60000"/>
            </a:schemeClr>
          </a:solidFill>
          <a:ln>
            <a:noFill/>
          </a:ln>
        </p:spPr>
        <p:txBody>
          <a:bodyPr wrap="square" lIns="91440" tIns="45720" rIns="91440" bIns="45720" rtlCol="0" anchor="t">
            <a:spAutoFit/>
          </a:bodyPr>
          <a:lstStyle/>
          <a:p>
            <a:r>
              <a:rPr lang="fr-FR" b="1">
                <a:solidFill>
                  <a:srgbClr val="252C61"/>
                </a:solidFill>
                <a:latin typeface="Arial"/>
                <a:cs typeface="Arial"/>
              </a:rPr>
              <a:t>Description</a:t>
            </a:r>
          </a:p>
          <a:p>
            <a:endParaRPr lang="fr-FR" sz="1200">
              <a:latin typeface="Aptos"/>
              <a:cs typeface="Arial"/>
            </a:endParaRPr>
          </a:p>
          <a:p>
            <a:r>
              <a:rPr lang="fr-FR" sz="1400">
                <a:latin typeface="Arial"/>
                <a:ea typeface="Calibri"/>
                <a:cs typeface="Calibri"/>
              </a:rPr>
              <a:t>"Rendez-vous avec les experts "</a:t>
            </a:r>
            <a:endParaRPr lang="fr-FR" sz="1400">
              <a:latin typeface="Arial"/>
              <a:cs typeface="Arial"/>
            </a:endParaRPr>
          </a:p>
          <a:p>
            <a:r>
              <a:rPr lang="fr-FR" sz="1400">
                <a:latin typeface="Arial"/>
                <a:ea typeface="Calibri"/>
                <a:cs typeface="Calibri"/>
              </a:rPr>
              <a:t>pour répondre aux questions relatives au </a:t>
            </a:r>
            <a:r>
              <a:rPr lang="fr-FR" sz="1400" err="1">
                <a:latin typeface="Arial"/>
                <a:ea typeface="Calibri"/>
                <a:cs typeface="Calibri"/>
              </a:rPr>
              <a:t>J.e</a:t>
            </a:r>
            <a:r>
              <a:rPr lang="fr-FR" sz="1400">
                <a:latin typeface="Arial"/>
                <a:ea typeface="Calibri"/>
                <a:cs typeface="Calibri"/>
              </a:rPr>
              <a:t>-cours du 16 octobre 2025</a:t>
            </a:r>
            <a:endParaRPr lang="fr-FR" sz="1400">
              <a:latin typeface="Arial"/>
            </a:endParaRPr>
          </a:p>
        </p:txBody>
      </p:sp>
      <p:sp>
        <p:nvSpPr>
          <p:cNvPr id="13" name="Titre 1">
            <a:extLst>
              <a:ext uri="{FF2B5EF4-FFF2-40B4-BE49-F238E27FC236}">
                <a16:creationId xmlns:a16="http://schemas.microsoft.com/office/drawing/2014/main" id="{B4D4E6EA-05A7-E7D4-1C21-3FC481A1E06D}"/>
              </a:ext>
            </a:extLst>
          </p:cNvPr>
          <p:cNvSpPr txBox="1">
            <a:spLocks/>
          </p:cNvSpPr>
          <p:nvPr/>
        </p:nvSpPr>
        <p:spPr>
          <a:xfrm>
            <a:off x="1519405" y="1447751"/>
            <a:ext cx="9144000" cy="8589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000" b="1">
                <a:solidFill>
                  <a:srgbClr val="CF491B"/>
                </a:solidFill>
                <a:latin typeface="Arial"/>
                <a:ea typeface="+mj-lt"/>
                <a:cs typeface="+mj-lt"/>
              </a:rPr>
              <a:t>Faciliter et améliorer le signalement des ressources électroniques : l’alignement entre la base de connaissance BACON et le </a:t>
            </a:r>
            <a:r>
              <a:rPr lang="fr-FR" sz="2000" b="1" err="1">
                <a:solidFill>
                  <a:srgbClr val="CF491B"/>
                </a:solidFill>
                <a:latin typeface="Arial"/>
                <a:ea typeface="+mj-lt"/>
                <a:cs typeface="+mj-lt"/>
              </a:rPr>
              <a:t>Sudoc</a:t>
            </a:r>
            <a:r>
              <a:rPr lang="fr-FR" sz="2400" b="1">
                <a:solidFill>
                  <a:srgbClr val="CF491B"/>
                </a:solidFill>
                <a:latin typeface="Arial"/>
                <a:ea typeface="+mj-lt"/>
                <a:cs typeface="+mj-lt"/>
              </a:rPr>
              <a:t> </a:t>
            </a:r>
            <a:endParaRPr lang="fr-FR" sz="2400" b="1">
              <a:latin typeface="Arial"/>
              <a:cs typeface="Arial"/>
            </a:endParaRPr>
          </a:p>
        </p:txBody>
      </p:sp>
      <p:sp>
        <p:nvSpPr>
          <p:cNvPr id="16" name="ZoneTexte 15">
            <a:extLst>
              <a:ext uri="{FF2B5EF4-FFF2-40B4-BE49-F238E27FC236}">
                <a16:creationId xmlns:a16="http://schemas.microsoft.com/office/drawing/2014/main" id="{CE8C7D37-E74F-4AA6-B55C-BB4ADD158666}"/>
              </a:ext>
            </a:extLst>
          </p:cNvPr>
          <p:cNvSpPr txBox="1"/>
          <p:nvPr/>
        </p:nvSpPr>
        <p:spPr>
          <a:xfrm>
            <a:off x="6324604" y="2513892"/>
            <a:ext cx="3876675" cy="2860358"/>
          </a:xfrm>
          <a:prstGeom prst="roundRect">
            <a:avLst/>
          </a:prstGeom>
          <a:solidFill>
            <a:schemeClr val="bg1">
              <a:alpha val="60000"/>
            </a:schemeClr>
          </a:solidFill>
        </p:spPr>
        <p:txBody>
          <a:bodyPr wrap="square" lIns="91440" tIns="45720" rIns="91440" bIns="45720" rtlCol="0" anchor="t">
            <a:spAutoFit/>
          </a:bodyPr>
          <a:lstStyle/>
          <a:p>
            <a:r>
              <a:rPr lang="fr-FR" b="1">
                <a:solidFill>
                  <a:srgbClr val="252C61"/>
                </a:solidFill>
                <a:latin typeface="Arial" panose="020B0604020202020204" pitchFamily="34" charset="0"/>
                <a:cs typeface="Arial" panose="020B0604020202020204" pitchFamily="34" charset="0"/>
              </a:rPr>
              <a:t>Public</a:t>
            </a:r>
          </a:p>
          <a:p>
            <a:endParaRPr lang="fr-FR" b="1">
              <a:solidFill>
                <a:srgbClr val="252C61"/>
              </a:solidFill>
              <a:latin typeface="Arial" panose="020B0604020202020204" pitchFamily="34" charset="0"/>
              <a:cs typeface="Arial" panose="020B0604020202020204" pitchFamily="34" charset="0"/>
            </a:endParaRPr>
          </a:p>
          <a:p>
            <a:pPr>
              <a:buFont typeface="Arial" panose="020B0604020202020204" pitchFamily="34" charset="0"/>
              <a:buChar char="•"/>
            </a:pPr>
            <a:r>
              <a:rPr lang="fr-FR" sz="1200">
                <a:latin typeface="Arial" panose="020B0604020202020204" pitchFamily="34" charset="0"/>
                <a:ea typeface="+mn-lt"/>
                <a:cs typeface="Arial" panose="020B0604020202020204" pitchFamily="34" charset="0"/>
              </a:rPr>
              <a:t> Toute personne chargée du signalement et de l’administration des ressources électroniques</a:t>
            </a:r>
          </a:p>
          <a:p>
            <a:pPr>
              <a:buFont typeface="Arial" panose="020B0604020202020204" pitchFamily="34" charset="0"/>
              <a:buChar char="•"/>
            </a:pPr>
            <a:r>
              <a:rPr lang="fr-FR" sz="1200">
                <a:solidFill>
                  <a:prstClr val="black"/>
                </a:solidFill>
                <a:latin typeface="Arial" panose="020B0604020202020204" pitchFamily="34" charset="0"/>
                <a:ea typeface="+mn-lt"/>
                <a:cs typeface="Arial" panose="020B0604020202020204" pitchFamily="34" charset="0"/>
              </a:rPr>
              <a:t> </a:t>
            </a:r>
            <a:r>
              <a:rPr lang="fr-FR" sz="1200">
                <a:latin typeface="Arial" panose="020B0604020202020204" pitchFamily="34" charset="0"/>
                <a:ea typeface="+mn-lt"/>
                <a:cs typeface="Arial" panose="020B0604020202020204" pitchFamily="34" charset="0"/>
              </a:rPr>
              <a:t>Toute personne utilisant l</a:t>
            </a:r>
            <a:r>
              <a:rPr lang="fr-FR" sz="1200">
                <a:solidFill>
                  <a:prstClr val="black"/>
                </a:solidFill>
                <a:latin typeface="Arial" panose="020B0604020202020204" pitchFamily="34" charset="0"/>
                <a:ea typeface="+mn-lt"/>
                <a:cs typeface="Arial" panose="020B0604020202020204" pitchFamily="34" charset="0"/>
              </a:rPr>
              <a:t>es applications et les services en lien avec le </a:t>
            </a:r>
            <a:r>
              <a:rPr lang="fr-FR" sz="1200" err="1">
                <a:solidFill>
                  <a:prstClr val="black"/>
                </a:solidFill>
                <a:latin typeface="Arial" panose="020B0604020202020204" pitchFamily="34" charset="0"/>
                <a:ea typeface="+mn-lt"/>
                <a:cs typeface="Arial" panose="020B0604020202020204" pitchFamily="34" charset="0"/>
              </a:rPr>
              <a:t>Sudoc</a:t>
            </a:r>
            <a:endParaRPr lang="fr-FR" sz="1200">
              <a:solidFill>
                <a:prstClr val="black"/>
              </a:solidFill>
              <a:latin typeface="Arial" panose="020B0604020202020204" pitchFamily="34" charset="0"/>
              <a:ea typeface="+mn-lt"/>
              <a:cs typeface="Arial" panose="020B0604020202020204" pitchFamily="34" charset="0"/>
            </a:endParaRPr>
          </a:p>
          <a:p>
            <a:pPr lvl="0">
              <a:buFont typeface="Arial" panose="020B0604020202020204" pitchFamily="34" charset="0"/>
              <a:buChar char="•"/>
              <a:defRPr/>
            </a:pPr>
            <a:r>
              <a:rPr lang="fr-FR" sz="1200">
                <a:solidFill>
                  <a:prstClr val="black"/>
                </a:solidFill>
                <a:latin typeface="Arial" panose="020B0604020202020204" pitchFamily="34" charset="0"/>
                <a:ea typeface="+mn-lt"/>
                <a:cs typeface="Arial" panose="020B0604020202020204" pitchFamily="34" charset="0"/>
              </a:rPr>
              <a:t> </a:t>
            </a:r>
            <a:r>
              <a:rPr lang="fr-FR" sz="1200">
                <a:latin typeface="Arial" panose="020B0604020202020204" pitchFamily="34" charset="0"/>
                <a:ea typeface="+mn-lt"/>
                <a:cs typeface="Arial" panose="020B0604020202020204" pitchFamily="34" charset="0"/>
              </a:rPr>
              <a:t>Toute personne utilisant l</a:t>
            </a:r>
            <a:r>
              <a:rPr lang="fr-FR" sz="1200">
                <a:solidFill>
                  <a:prstClr val="black"/>
                </a:solidFill>
                <a:latin typeface="Arial" panose="020B0604020202020204" pitchFamily="34" charset="0"/>
                <a:ea typeface="+mn-lt"/>
                <a:cs typeface="Arial" panose="020B0604020202020204" pitchFamily="34" charset="0"/>
              </a:rPr>
              <a:t>es applications de l’</a:t>
            </a:r>
            <a:r>
              <a:rPr lang="fr-FR" sz="1200" err="1">
                <a:solidFill>
                  <a:prstClr val="black"/>
                </a:solidFill>
                <a:latin typeface="Arial" panose="020B0604020202020204" pitchFamily="34" charset="0"/>
                <a:ea typeface="+mn-lt"/>
                <a:cs typeface="Arial" panose="020B0604020202020204" pitchFamily="34" charset="0"/>
              </a:rPr>
              <a:t>Abes</a:t>
            </a:r>
            <a:endParaRPr lang="fr-FR" sz="1200">
              <a:solidFill>
                <a:prstClr val="black"/>
              </a:solidFill>
              <a:latin typeface="Arial" panose="020B0604020202020204" pitchFamily="34" charset="0"/>
              <a:ea typeface="+mn-lt"/>
              <a:cs typeface="Arial" panose="020B0604020202020204" pitchFamily="34" charset="0"/>
            </a:endParaRPr>
          </a:p>
          <a:p>
            <a:pPr lvl="0">
              <a:buFont typeface="Arial" panose="020B0604020202020204" pitchFamily="34" charset="0"/>
              <a:buChar char="•"/>
              <a:defRPr/>
            </a:pPr>
            <a:r>
              <a:rPr lang="fr-FR" sz="1200">
                <a:solidFill>
                  <a:prstClr val="black"/>
                </a:solidFill>
                <a:latin typeface="Arial" panose="020B0604020202020204" pitchFamily="34" charset="0"/>
                <a:ea typeface="+mn-lt"/>
                <a:cs typeface="Arial" panose="020B0604020202020204" pitchFamily="34" charset="0"/>
              </a:rPr>
              <a:t> Correspondantes et correspondants catalogage</a:t>
            </a:r>
          </a:p>
          <a:p>
            <a:pPr lvl="0">
              <a:buFont typeface="Arial" panose="020B0604020202020204" pitchFamily="34" charset="0"/>
              <a:buChar char="•"/>
              <a:defRPr/>
            </a:pPr>
            <a:r>
              <a:rPr lang="fr-FR" sz="1200">
                <a:solidFill>
                  <a:prstClr val="black"/>
                </a:solidFill>
                <a:latin typeface="Arial" panose="020B0604020202020204" pitchFamily="34" charset="0"/>
                <a:ea typeface="+mn-lt"/>
                <a:cs typeface="Arial" panose="020B0604020202020204" pitchFamily="34" charset="0"/>
              </a:rPr>
              <a:t> Coordinatrices et coordinateurs </a:t>
            </a:r>
            <a:r>
              <a:rPr lang="fr-FR" sz="1200" err="1">
                <a:solidFill>
                  <a:prstClr val="black"/>
                </a:solidFill>
                <a:latin typeface="Arial" panose="020B0604020202020204" pitchFamily="34" charset="0"/>
                <a:ea typeface="+mn-lt"/>
                <a:cs typeface="Arial" panose="020B0604020202020204" pitchFamily="34" charset="0"/>
              </a:rPr>
              <a:t>Sudoc</a:t>
            </a:r>
            <a:endParaRPr lang="fr-FR" sz="120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fr-FR" sz="1200">
              <a:ea typeface="+mn-lt"/>
              <a:cs typeface="+mn-lt"/>
            </a:endParaRPr>
          </a:p>
          <a:p>
            <a:pPr>
              <a:buFont typeface="Arial" panose="020B0604020202020204" pitchFamily="34" charset="0"/>
              <a:buChar char="•"/>
            </a:pPr>
            <a:endParaRPr lang="fr-FR"/>
          </a:p>
        </p:txBody>
      </p:sp>
      <p:sp>
        <p:nvSpPr>
          <p:cNvPr id="20" name="ZoneTexte 19">
            <a:extLst>
              <a:ext uri="{FF2B5EF4-FFF2-40B4-BE49-F238E27FC236}">
                <a16:creationId xmlns:a16="http://schemas.microsoft.com/office/drawing/2014/main" id="{092AE6EA-07F4-BF8E-D2E3-423A6C8E4463}"/>
              </a:ext>
            </a:extLst>
          </p:cNvPr>
          <p:cNvSpPr txBox="1"/>
          <p:nvPr/>
        </p:nvSpPr>
        <p:spPr>
          <a:xfrm>
            <a:off x="6337545" y="5207563"/>
            <a:ext cx="3876675" cy="817245"/>
          </a:xfrm>
          <a:prstGeom prst="roundRect">
            <a:avLst/>
          </a:prstGeom>
          <a:solidFill>
            <a:schemeClr val="bg1">
              <a:alpha val="60000"/>
            </a:schemeClr>
          </a:solidFill>
        </p:spPr>
        <p:txBody>
          <a:bodyPr wrap="square" lIns="91440" tIns="45720" rIns="91440" bIns="45720" rtlCol="0" anchor="t">
            <a:spAutoFit/>
          </a:bodyPr>
          <a:lstStyle/>
          <a:p>
            <a:r>
              <a:rPr lang="fr-FR" b="1">
                <a:solidFill>
                  <a:srgbClr val="252C61"/>
                </a:solidFill>
                <a:latin typeface="Arial"/>
                <a:cs typeface="Arial"/>
              </a:rPr>
              <a:t>Intervenant</a:t>
            </a:r>
          </a:p>
          <a:p>
            <a:pPr>
              <a:buFont typeface="Arial" panose="020B0604020202020204" pitchFamily="34" charset="0"/>
              <a:buChar char="•"/>
            </a:pPr>
            <a:r>
              <a:rPr lang="fr-FR" sz="1200" b="1">
                <a:solidFill>
                  <a:srgbClr val="252C61"/>
                </a:solidFill>
                <a:latin typeface="Arial"/>
                <a:ea typeface="+mn-lt"/>
                <a:cs typeface="Arial"/>
              </a:rPr>
              <a:t> </a:t>
            </a:r>
            <a:r>
              <a:rPr lang="fr-FR" sz="1200">
                <a:solidFill>
                  <a:prstClr val="black"/>
                </a:solidFill>
                <a:latin typeface="Arial"/>
                <a:ea typeface="+mn-lt"/>
                <a:cs typeface="Arial"/>
              </a:rPr>
              <a:t>Michael </a:t>
            </a:r>
            <a:r>
              <a:rPr lang="fr-FR" sz="1200" err="1">
                <a:solidFill>
                  <a:prstClr val="black"/>
                </a:solidFill>
                <a:latin typeface="Arial"/>
                <a:ea typeface="+mn-lt"/>
                <a:cs typeface="Arial"/>
              </a:rPr>
              <a:t>Jeulin</a:t>
            </a:r>
            <a:r>
              <a:rPr lang="fr-FR" sz="1200">
                <a:solidFill>
                  <a:prstClr val="black"/>
                </a:solidFill>
                <a:latin typeface="Arial"/>
                <a:ea typeface="+mn-lt"/>
                <a:cs typeface="Arial"/>
              </a:rPr>
              <a:t>, responsable du projet</a:t>
            </a:r>
          </a:p>
          <a:p>
            <a:pPr>
              <a:buFont typeface="Arial" panose="020B0604020202020204" pitchFamily="34" charset="0"/>
              <a:buChar char="•"/>
            </a:pPr>
            <a:r>
              <a:rPr lang="fr-FR" sz="1200">
                <a:solidFill>
                  <a:prstClr val="black"/>
                </a:solidFill>
                <a:latin typeface="Arial"/>
                <a:ea typeface="+mn-lt"/>
                <a:cs typeface="Arial"/>
              </a:rPr>
              <a:t> Delphine Bleesz, référente BACON</a:t>
            </a:r>
          </a:p>
        </p:txBody>
      </p:sp>
      <p:pic>
        <p:nvPicPr>
          <p:cNvPr id="5" name="Graphique 4">
            <a:extLst>
              <a:ext uri="{FF2B5EF4-FFF2-40B4-BE49-F238E27FC236}">
                <a16:creationId xmlns:a16="http://schemas.microsoft.com/office/drawing/2014/main" id="{79995EE3-58E7-6FC0-0ED7-EDC95F7497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0264" y="2450931"/>
            <a:ext cx="540000" cy="540000"/>
          </a:xfrm>
          <a:prstGeom prst="rect">
            <a:avLst/>
          </a:prstGeom>
        </p:spPr>
      </p:pic>
      <p:pic>
        <p:nvPicPr>
          <p:cNvPr id="37" name="Graphique 36">
            <a:extLst>
              <a:ext uri="{FF2B5EF4-FFF2-40B4-BE49-F238E27FC236}">
                <a16:creationId xmlns:a16="http://schemas.microsoft.com/office/drawing/2014/main" id="{C2D5E934-76C7-D3FE-2E70-BDE1F25B4E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89340" y="73509"/>
            <a:ext cx="2331596" cy="627530"/>
          </a:xfrm>
          <a:prstGeom prst="rect">
            <a:avLst/>
          </a:prstGeom>
        </p:spPr>
      </p:pic>
      <p:pic>
        <p:nvPicPr>
          <p:cNvPr id="23" name="Graphique 22">
            <a:extLst>
              <a:ext uri="{FF2B5EF4-FFF2-40B4-BE49-F238E27FC236}">
                <a16:creationId xmlns:a16="http://schemas.microsoft.com/office/drawing/2014/main" id="{B81D11D4-835F-3D2E-D495-5FB272CAF8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20264" y="1624097"/>
            <a:ext cx="540000" cy="540000"/>
          </a:xfrm>
          <a:prstGeom prst="rect">
            <a:avLst/>
          </a:prstGeom>
        </p:spPr>
      </p:pic>
    </p:spTree>
    <p:extLst>
      <p:ext uri="{BB962C8B-B14F-4D97-AF65-F5344CB8AC3E}">
        <p14:creationId xmlns:p14="http://schemas.microsoft.com/office/powerpoint/2010/main" val="2995726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B1B11-52B3-3A24-9C10-B23418AD75F1}"/>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8B2A8FC7-B7FF-4252-2ED6-063665A9AA41}"/>
              </a:ext>
            </a:extLst>
          </p:cNvPr>
          <p:cNvSpPr txBox="1"/>
          <p:nvPr/>
        </p:nvSpPr>
        <p:spPr>
          <a:xfrm>
            <a:off x="629709" y="2019925"/>
            <a:ext cx="11044131" cy="461665"/>
          </a:xfrm>
          <a:prstGeom prst="rect">
            <a:avLst/>
          </a:prstGeom>
          <a:noFill/>
        </p:spPr>
        <p:txBody>
          <a:bodyPr wrap="square" lIns="91440" tIns="45720" rIns="91440" bIns="45720" anchor="t">
            <a:spAutoFit/>
          </a:bodyPr>
          <a:lstStyle/>
          <a:p>
            <a:r>
              <a:rPr lang="fr-FR" sz="2400" b="1">
                <a:ea typeface="Calibri" panose="020F0502020204030204" pitchFamily="34" charset="0"/>
                <a:cs typeface="Arial" panose="020B0604020202020204" pitchFamily="34" charset="0"/>
              </a:rPr>
              <a:t>Etape 2 : formater le fichier téléchargé conformément aux recommandations d’Item</a:t>
            </a:r>
          </a:p>
        </p:txBody>
      </p:sp>
      <p:sp>
        <p:nvSpPr>
          <p:cNvPr id="8" name="Titre 1">
            <a:extLst>
              <a:ext uri="{FF2B5EF4-FFF2-40B4-BE49-F238E27FC236}">
                <a16:creationId xmlns:a16="http://schemas.microsoft.com/office/drawing/2014/main" id="{D79F172F-3A56-A590-8B71-109175985232}"/>
              </a:ext>
            </a:extLst>
          </p:cNvPr>
          <p:cNvSpPr>
            <a:spLocks noGrp="1"/>
          </p:cNvSpPr>
          <p:nvPr>
            <p:ph type="title"/>
          </p:nvPr>
        </p:nvSpPr>
        <p:spPr>
          <a:xfrm>
            <a:off x="629708" y="739776"/>
            <a:ext cx="11457907" cy="858868"/>
          </a:xfrm>
        </p:spPr>
        <p:txBody>
          <a:bodyPr>
            <a:normAutofit fontScale="90000"/>
          </a:bodyPr>
          <a:lstStyle/>
          <a:p>
            <a:pPr>
              <a:defRPr/>
            </a:pPr>
            <a:r>
              <a:rPr lang="fr-FR">
                <a:solidFill>
                  <a:srgbClr val="604A7B"/>
                </a:solidFill>
                <a:latin typeface="+mn-lt"/>
              </a:rPr>
              <a:t>Flux :</a:t>
            </a:r>
            <a:br>
              <a:rPr lang="fr-FR">
                <a:solidFill>
                  <a:srgbClr val="604A7B"/>
                </a:solidFill>
                <a:latin typeface="+mn-lt"/>
              </a:rPr>
            </a:br>
            <a:r>
              <a:rPr lang="fr-FR" sz="3600">
                <a:solidFill>
                  <a:srgbClr val="604A7B"/>
                </a:solidFill>
                <a:latin typeface="+mn-lt"/>
              </a:rPr>
              <a:t>Se localiser sous les notices DE MONOGRAPHIES AVEC ITEM </a:t>
            </a:r>
            <a:endParaRPr lang="fr-FR">
              <a:solidFill>
                <a:srgbClr val="604A7B"/>
              </a:solidFill>
              <a:latin typeface="+mn-lt"/>
            </a:endParaRPr>
          </a:p>
        </p:txBody>
      </p:sp>
      <p:pic>
        <p:nvPicPr>
          <p:cNvPr id="10" name="Image 9">
            <a:extLst>
              <a:ext uri="{FF2B5EF4-FFF2-40B4-BE49-F238E27FC236}">
                <a16:creationId xmlns:a16="http://schemas.microsoft.com/office/drawing/2014/main" id="{A94F4B4E-7E7E-ECA5-F39E-F87675B3DCA0}"/>
              </a:ext>
            </a:extLst>
          </p:cNvPr>
          <p:cNvPicPr>
            <a:picLocks noChangeAspect="1"/>
          </p:cNvPicPr>
          <p:nvPr/>
        </p:nvPicPr>
        <p:blipFill>
          <a:blip r:embed="rId3"/>
          <a:stretch>
            <a:fillRect/>
          </a:stretch>
        </p:blipFill>
        <p:spPr>
          <a:xfrm>
            <a:off x="1776737" y="2689224"/>
            <a:ext cx="3437068" cy="6858000"/>
          </a:xfrm>
          <a:prstGeom prst="rect">
            <a:avLst/>
          </a:prstGeom>
        </p:spPr>
      </p:pic>
      <p:pic>
        <p:nvPicPr>
          <p:cNvPr id="11" name="Image 10">
            <a:extLst>
              <a:ext uri="{FF2B5EF4-FFF2-40B4-BE49-F238E27FC236}">
                <a16:creationId xmlns:a16="http://schemas.microsoft.com/office/drawing/2014/main" id="{EC105C59-8261-4A74-6D74-3ED40E1479F4}"/>
              </a:ext>
            </a:extLst>
          </p:cNvPr>
          <p:cNvPicPr>
            <a:picLocks noChangeAspect="1"/>
          </p:cNvPicPr>
          <p:nvPr/>
        </p:nvPicPr>
        <p:blipFill>
          <a:blip r:embed="rId4"/>
          <a:stretch>
            <a:fillRect/>
          </a:stretch>
        </p:blipFill>
        <p:spPr>
          <a:xfrm>
            <a:off x="6978197" y="2689224"/>
            <a:ext cx="3098446" cy="6858000"/>
          </a:xfrm>
          <a:prstGeom prst="rect">
            <a:avLst/>
          </a:prstGeom>
        </p:spPr>
      </p:pic>
      <p:sp>
        <p:nvSpPr>
          <p:cNvPr id="12" name="Flèche : droite 11">
            <a:extLst>
              <a:ext uri="{FF2B5EF4-FFF2-40B4-BE49-F238E27FC236}">
                <a16:creationId xmlns:a16="http://schemas.microsoft.com/office/drawing/2014/main" id="{B99A110C-A7F3-31DC-908F-1A520BCD98A8}"/>
              </a:ext>
            </a:extLst>
          </p:cNvPr>
          <p:cNvSpPr/>
          <p:nvPr/>
        </p:nvSpPr>
        <p:spPr>
          <a:xfrm>
            <a:off x="5531735" y="4243605"/>
            <a:ext cx="1240077" cy="538620"/>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85C8D07A-541D-F82C-865D-D6526A7DED14}"/>
              </a:ext>
            </a:extLst>
          </p:cNvPr>
          <p:cNvSpPr/>
          <p:nvPr/>
        </p:nvSpPr>
        <p:spPr>
          <a:xfrm>
            <a:off x="-150312" y="6319380"/>
            <a:ext cx="12438345" cy="53862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hlinkClick r:id="rId5"/>
            </a:endParaRPr>
          </a:p>
          <a:p>
            <a:r>
              <a:rPr lang="fr-FR"/>
              <a:t>                     </a:t>
            </a:r>
            <a:r>
              <a:rPr lang="fr-FR">
                <a:hlinkClick r:id="rId5"/>
              </a:rPr>
              <a:t>Documentation ITEM, Interface de traitement des exemplaires en masse</a:t>
            </a:r>
            <a:endParaRPr lang="fr-FR"/>
          </a:p>
          <a:p>
            <a:pPr algn="ctr"/>
            <a:endParaRPr lang="fr-FR"/>
          </a:p>
        </p:txBody>
      </p:sp>
      <p:pic>
        <p:nvPicPr>
          <p:cNvPr id="16" name="Graphique 15" descr="Livre ouvert avec un remplissage uni">
            <a:extLst>
              <a:ext uri="{FF2B5EF4-FFF2-40B4-BE49-F238E27FC236}">
                <a16:creationId xmlns:a16="http://schemas.microsoft.com/office/drawing/2014/main" id="{371E86AA-3DC8-A374-E74A-9C1C73EFFD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1297" y="6244964"/>
            <a:ext cx="713244" cy="713244"/>
          </a:xfrm>
          <a:prstGeom prst="rect">
            <a:avLst/>
          </a:prstGeom>
        </p:spPr>
      </p:pic>
      <p:pic>
        <p:nvPicPr>
          <p:cNvPr id="17" name="Graphique 16">
            <a:extLst>
              <a:ext uri="{FF2B5EF4-FFF2-40B4-BE49-F238E27FC236}">
                <a16:creationId xmlns:a16="http://schemas.microsoft.com/office/drawing/2014/main" id="{122090A5-E6B4-D251-4359-67131FF098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17973" y="6354304"/>
            <a:ext cx="1540772" cy="461665"/>
          </a:xfrm>
          <a:prstGeom prst="rect">
            <a:avLst/>
          </a:prstGeom>
        </p:spPr>
      </p:pic>
    </p:spTree>
    <p:extLst>
      <p:ext uri="{BB962C8B-B14F-4D97-AF65-F5344CB8AC3E}">
        <p14:creationId xmlns:p14="http://schemas.microsoft.com/office/powerpoint/2010/main" val="1914887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04D29-3F67-C0A9-B856-93AA7583AAD2}"/>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D919D563-CDD7-FC09-645B-AF52EC6CAF2F}"/>
              </a:ext>
            </a:extLst>
          </p:cNvPr>
          <p:cNvSpPr txBox="1"/>
          <p:nvPr/>
        </p:nvSpPr>
        <p:spPr>
          <a:xfrm>
            <a:off x="629708" y="1942034"/>
            <a:ext cx="11044131" cy="461665"/>
          </a:xfrm>
          <a:prstGeom prst="rect">
            <a:avLst/>
          </a:prstGeom>
          <a:noFill/>
        </p:spPr>
        <p:txBody>
          <a:bodyPr wrap="square" lIns="91440" tIns="45720" rIns="91440" bIns="45720" anchor="t">
            <a:spAutoFit/>
          </a:bodyPr>
          <a:lstStyle/>
          <a:p>
            <a:r>
              <a:rPr lang="fr-FR" sz="2400" b="1">
                <a:ea typeface="Calibri" panose="020F0502020204030204" pitchFamily="34" charset="0"/>
                <a:cs typeface="Arial" panose="020B0604020202020204" pitchFamily="34" charset="0"/>
              </a:rPr>
              <a:t>Etape 3 : utiliser Item </a:t>
            </a:r>
            <a:r>
              <a:rPr lang="fr-FR" sz="2400" b="1" u="sng">
                <a:solidFill>
                  <a:srgbClr val="604A7B"/>
                </a:solidFill>
                <a:ea typeface="Calibri" panose="020F0502020204030204" pitchFamily="34" charset="0"/>
                <a:cs typeface="Arial" panose="020B0604020202020204" pitchFamily="34" charset="0"/>
                <a:hlinkClick r:id="rId3"/>
              </a:rPr>
              <a:t>https://item.sudoc.fr/</a:t>
            </a:r>
            <a:endParaRPr lang="fr-FR" sz="2400" b="1" u="sng">
              <a:solidFill>
                <a:srgbClr val="604A7B"/>
              </a:solidFill>
              <a:ea typeface="Calibri" panose="020F0502020204030204" pitchFamily="34" charset="0"/>
              <a:cs typeface="Arial" panose="020B0604020202020204" pitchFamily="34" charset="0"/>
            </a:endParaRPr>
          </a:p>
        </p:txBody>
      </p:sp>
      <p:pic>
        <p:nvPicPr>
          <p:cNvPr id="7" name="Image 6">
            <a:extLst>
              <a:ext uri="{FF2B5EF4-FFF2-40B4-BE49-F238E27FC236}">
                <a16:creationId xmlns:a16="http://schemas.microsoft.com/office/drawing/2014/main" id="{1E01E487-A595-80CD-6C10-B876C6F7EB48}"/>
              </a:ext>
            </a:extLst>
          </p:cNvPr>
          <p:cNvPicPr>
            <a:picLocks noChangeAspect="1"/>
          </p:cNvPicPr>
          <p:nvPr/>
        </p:nvPicPr>
        <p:blipFill>
          <a:blip r:embed="rId4"/>
          <a:stretch>
            <a:fillRect/>
          </a:stretch>
        </p:blipFill>
        <p:spPr>
          <a:xfrm>
            <a:off x="314920" y="2685534"/>
            <a:ext cx="11562160" cy="3591697"/>
          </a:xfrm>
          <a:prstGeom prst="rect">
            <a:avLst/>
          </a:prstGeom>
        </p:spPr>
      </p:pic>
      <p:sp>
        <p:nvSpPr>
          <p:cNvPr id="6" name="Titre 1">
            <a:extLst>
              <a:ext uri="{FF2B5EF4-FFF2-40B4-BE49-F238E27FC236}">
                <a16:creationId xmlns:a16="http://schemas.microsoft.com/office/drawing/2014/main" id="{917E0691-FE51-1276-61B3-93CF26BBCF3E}"/>
              </a:ext>
            </a:extLst>
          </p:cNvPr>
          <p:cNvSpPr txBox="1">
            <a:spLocks/>
          </p:cNvSpPr>
          <p:nvPr/>
        </p:nvSpPr>
        <p:spPr>
          <a:xfrm>
            <a:off x="629708" y="739776"/>
            <a:ext cx="11457907" cy="858868"/>
          </a:xfrm>
          <a:prstGeom prst="rect">
            <a:avLst/>
          </a:prstGeom>
        </p:spPr>
        <p:txBody>
          <a:bodyPr vert="horz" lIns="91440" tIns="45720" rIns="91440" bIns="45720" rtlCol="0" anchor="t">
            <a:normAutofit fontScale="750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defRPr/>
            </a:pPr>
            <a:r>
              <a:rPr lang="fr-FR">
                <a:solidFill>
                  <a:srgbClr val="604A7B"/>
                </a:solidFill>
                <a:latin typeface="+mn-lt"/>
              </a:rPr>
              <a:t>Flux :</a:t>
            </a:r>
            <a:br>
              <a:rPr lang="fr-FR">
                <a:solidFill>
                  <a:srgbClr val="604A7B"/>
                </a:solidFill>
                <a:latin typeface="+mn-lt"/>
              </a:rPr>
            </a:br>
            <a:r>
              <a:rPr lang="fr-FR" sz="3600">
                <a:solidFill>
                  <a:srgbClr val="604A7B"/>
                </a:solidFill>
                <a:latin typeface="+mn-lt"/>
              </a:rPr>
              <a:t>Se localiser sous les notices DE MONOGRAPHIES AVEC ITEM </a:t>
            </a:r>
            <a:endParaRPr lang="fr-FR">
              <a:solidFill>
                <a:srgbClr val="604A7B"/>
              </a:solidFill>
              <a:latin typeface="+mn-lt"/>
            </a:endParaRPr>
          </a:p>
        </p:txBody>
      </p:sp>
      <p:pic>
        <p:nvPicPr>
          <p:cNvPr id="8" name="Graphique 7">
            <a:extLst>
              <a:ext uri="{FF2B5EF4-FFF2-40B4-BE49-F238E27FC236}">
                <a16:creationId xmlns:a16="http://schemas.microsoft.com/office/drawing/2014/main" id="{4ACD5752-E9E0-DA95-9230-32F1A49ED3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46843" y="6329197"/>
            <a:ext cx="1540772" cy="461665"/>
          </a:xfrm>
          <a:prstGeom prst="rect">
            <a:avLst/>
          </a:prstGeom>
        </p:spPr>
      </p:pic>
    </p:spTree>
    <p:extLst>
      <p:ext uri="{BB962C8B-B14F-4D97-AF65-F5344CB8AC3E}">
        <p14:creationId xmlns:p14="http://schemas.microsoft.com/office/powerpoint/2010/main" val="4139998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8620F-D4E2-B8DE-7A08-213E85F81CCA}"/>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EAA2F24B-8D00-C559-2DB2-B11F556B239E}"/>
              </a:ext>
            </a:extLst>
          </p:cNvPr>
          <p:cNvSpPr txBox="1"/>
          <p:nvPr/>
        </p:nvSpPr>
        <p:spPr>
          <a:xfrm>
            <a:off x="629708" y="1989404"/>
            <a:ext cx="11044131" cy="400110"/>
          </a:xfrm>
          <a:prstGeom prst="rect">
            <a:avLst/>
          </a:prstGeom>
          <a:noFill/>
        </p:spPr>
        <p:txBody>
          <a:bodyPr wrap="square" lIns="91440" tIns="45720" rIns="91440" bIns="45720" anchor="t">
            <a:spAutoFit/>
          </a:bodyPr>
          <a:lstStyle/>
          <a:p>
            <a:r>
              <a:rPr lang="fr-FR" sz="2000" b="1">
                <a:latin typeface="Arial" panose="020B0604020202020204" pitchFamily="34" charset="0"/>
                <a:ea typeface="Calibri" panose="020F0502020204030204" pitchFamily="34" charset="0"/>
                <a:cs typeface="Arial" panose="020B0604020202020204" pitchFamily="34" charset="0"/>
              </a:rPr>
              <a:t>Etape 3 : utiliser Item </a:t>
            </a:r>
            <a:r>
              <a:rPr lang="fr-FR" sz="2000" b="1" u="sng">
                <a:solidFill>
                  <a:srgbClr val="604A7B"/>
                </a:solidFill>
                <a:latin typeface="Arial" panose="020B0604020202020204" pitchFamily="34" charset="0"/>
                <a:ea typeface="Calibri" panose="020F0502020204030204" pitchFamily="34" charset="0"/>
                <a:cs typeface="Arial" panose="020B0604020202020204" pitchFamily="34" charset="0"/>
                <a:hlinkClick r:id="rId3"/>
              </a:rPr>
              <a:t>https://item.sudoc.fr/</a:t>
            </a:r>
            <a:endParaRPr lang="fr-FR" sz="1600">
              <a:solidFill>
                <a:srgbClr val="4F81BD"/>
              </a:solidFill>
              <a:latin typeface="Calibri" panose="020F0502020204030204" pitchFamily="34" charset="0"/>
              <a:cs typeface="Times New Roman" panose="02020603050405020304" pitchFamily="18" charset="0"/>
            </a:endParaRPr>
          </a:p>
        </p:txBody>
      </p:sp>
      <p:pic>
        <p:nvPicPr>
          <p:cNvPr id="8" name="Image 7">
            <a:extLst>
              <a:ext uri="{FF2B5EF4-FFF2-40B4-BE49-F238E27FC236}">
                <a16:creationId xmlns:a16="http://schemas.microsoft.com/office/drawing/2014/main" id="{FD9DBFCD-8F21-AD4D-8257-0CA05CFFAFBA}"/>
              </a:ext>
            </a:extLst>
          </p:cNvPr>
          <p:cNvPicPr>
            <a:picLocks noChangeAspect="1"/>
          </p:cNvPicPr>
          <p:nvPr/>
        </p:nvPicPr>
        <p:blipFill>
          <a:blip r:embed="rId4"/>
          <a:stretch>
            <a:fillRect/>
          </a:stretch>
        </p:blipFill>
        <p:spPr>
          <a:xfrm>
            <a:off x="1813068" y="2533906"/>
            <a:ext cx="8677409" cy="3721612"/>
          </a:xfrm>
          <a:prstGeom prst="rect">
            <a:avLst/>
          </a:prstGeom>
        </p:spPr>
      </p:pic>
      <p:sp>
        <p:nvSpPr>
          <p:cNvPr id="6" name="Titre 1">
            <a:extLst>
              <a:ext uri="{FF2B5EF4-FFF2-40B4-BE49-F238E27FC236}">
                <a16:creationId xmlns:a16="http://schemas.microsoft.com/office/drawing/2014/main" id="{89790E51-F6B1-943C-4C9F-7E6600EE4A16}"/>
              </a:ext>
            </a:extLst>
          </p:cNvPr>
          <p:cNvSpPr txBox="1">
            <a:spLocks/>
          </p:cNvSpPr>
          <p:nvPr/>
        </p:nvSpPr>
        <p:spPr>
          <a:xfrm>
            <a:off x="629708" y="739776"/>
            <a:ext cx="11457907" cy="858868"/>
          </a:xfrm>
          <a:prstGeom prst="rect">
            <a:avLst/>
          </a:prstGeom>
        </p:spPr>
        <p:txBody>
          <a:bodyPr vert="horz" lIns="91440" tIns="45720" rIns="91440" bIns="45720" rtlCol="0" anchor="t">
            <a:normAutofit fontScale="750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defRPr/>
            </a:pPr>
            <a:r>
              <a:rPr lang="fr-FR">
                <a:solidFill>
                  <a:srgbClr val="604A7B"/>
                </a:solidFill>
                <a:latin typeface="+mn-lt"/>
              </a:rPr>
              <a:t>Flux :</a:t>
            </a:r>
            <a:br>
              <a:rPr lang="fr-FR">
                <a:solidFill>
                  <a:srgbClr val="604A7B"/>
                </a:solidFill>
                <a:latin typeface="+mn-lt"/>
              </a:rPr>
            </a:br>
            <a:r>
              <a:rPr lang="fr-FR" sz="3600">
                <a:solidFill>
                  <a:srgbClr val="604A7B"/>
                </a:solidFill>
                <a:latin typeface="+mn-lt"/>
              </a:rPr>
              <a:t>Se localiser sous les notices DE MONOGRAPHIES AVEC ITEM </a:t>
            </a:r>
            <a:endParaRPr lang="fr-FR">
              <a:solidFill>
                <a:srgbClr val="604A7B"/>
              </a:solidFill>
              <a:latin typeface="+mn-lt"/>
            </a:endParaRPr>
          </a:p>
        </p:txBody>
      </p:sp>
      <p:pic>
        <p:nvPicPr>
          <p:cNvPr id="7" name="Graphique 6">
            <a:extLst>
              <a:ext uri="{FF2B5EF4-FFF2-40B4-BE49-F238E27FC236}">
                <a16:creationId xmlns:a16="http://schemas.microsoft.com/office/drawing/2014/main" id="{B19D8CD8-E804-09B6-21FE-2E5C9DAEA0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7973" y="6354304"/>
            <a:ext cx="1540772" cy="461665"/>
          </a:xfrm>
          <a:prstGeom prst="rect">
            <a:avLst/>
          </a:prstGeom>
        </p:spPr>
      </p:pic>
    </p:spTree>
    <p:extLst>
      <p:ext uri="{BB962C8B-B14F-4D97-AF65-F5344CB8AC3E}">
        <p14:creationId xmlns:p14="http://schemas.microsoft.com/office/powerpoint/2010/main" val="3844282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1CAE9-EAE8-21B1-E9FE-087B4E38F973}"/>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12286F7E-A353-9750-AE70-72AC901EC918}"/>
              </a:ext>
            </a:extLst>
          </p:cNvPr>
          <p:cNvSpPr txBox="1"/>
          <p:nvPr/>
        </p:nvSpPr>
        <p:spPr>
          <a:xfrm>
            <a:off x="629708" y="1950758"/>
            <a:ext cx="11044131" cy="400110"/>
          </a:xfrm>
          <a:prstGeom prst="rect">
            <a:avLst/>
          </a:prstGeom>
          <a:noFill/>
        </p:spPr>
        <p:txBody>
          <a:bodyPr wrap="square" lIns="91440" tIns="45720" rIns="91440" bIns="45720" anchor="t">
            <a:spAutoFit/>
          </a:bodyPr>
          <a:lstStyle/>
          <a:p>
            <a:r>
              <a:rPr lang="fr-FR" sz="2000" b="1">
                <a:latin typeface="Arial" panose="020B0604020202020204" pitchFamily="34" charset="0"/>
                <a:ea typeface="Calibri" panose="020F0502020204030204" pitchFamily="34" charset="0"/>
                <a:cs typeface="Arial" panose="020B0604020202020204" pitchFamily="34" charset="0"/>
              </a:rPr>
              <a:t>Etape 4 : visualiser le résultat dans </a:t>
            </a:r>
            <a:r>
              <a:rPr lang="fr-FR" sz="2000" b="1" err="1">
                <a:latin typeface="Arial" panose="020B0604020202020204" pitchFamily="34" charset="0"/>
                <a:ea typeface="Calibri" panose="020F0502020204030204" pitchFamily="34" charset="0"/>
                <a:cs typeface="Arial" panose="020B0604020202020204" pitchFamily="34" charset="0"/>
              </a:rPr>
              <a:t>WinIBW</a:t>
            </a:r>
            <a:endParaRPr lang="fr-FR" sz="2000" b="1">
              <a:latin typeface="Arial" panose="020B0604020202020204" pitchFamily="34" charset="0"/>
              <a:ea typeface="Calibri" panose="020F0502020204030204" pitchFamily="34" charset="0"/>
              <a:cs typeface="Arial" panose="020B0604020202020204" pitchFamily="34" charset="0"/>
            </a:endParaRPr>
          </a:p>
        </p:txBody>
      </p:sp>
      <p:pic>
        <p:nvPicPr>
          <p:cNvPr id="9" name="Graphique 8" descr="Avertissement avec un remplissage uni">
            <a:extLst>
              <a:ext uri="{FF2B5EF4-FFF2-40B4-BE49-F238E27FC236}">
                <a16:creationId xmlns:a16="http://schemas.microsoft.com/office/drawing/2014/main" id="{F971D228-7730-2697-7E5F-07CD3B358D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105" y="4937036"/>
            <a:ext cx="507126" cy="507126"/>
          </a:xfrm>
          <a:prstGeom prst="rect">
            <a:avLst/>
          </a:prstGeom>
        </p:spPr>
      </p:pic>
      <p:sp>
        <p:nvSpPr>
          <p:cNvPr id="10" name="ZoneTexte 9">
            <a:extLst>
              <a:ext uri="{FF2B5EF4-FFF2-40B4-BE49-F238E27FC236}">
                <a16:creationId xmlns:a16="http://schemas.microsoft.com/office/drawing/2014/main" id="{640F6B21-DB81-0879-C1EC-C952D2DD3848}"/>
              </a:ext>
            </a:extLst>
          </p:cNvPr>
          <p:cNvSpPr txBox="1"/>
          <p:nvPr/>
        </p:nvSpPr>
        <p:spPr>
          <a:xfrm>
            <a:off x="1077621" y="4981288"/>
            <a:ext cx="3304110" cy="400110"/>
          </a:xfrm>
          <a:prstGeom prst="rect">
            <a:avLst/>
          </a:prstGeom>
          <a:noFill/>
        </p:spPr>
        <p:txBody>
          <a:bodyPr wrap="square" rtlCol="0">
            <a:spAutoFit/>
          </a:bodyPr>
          <a:lstStyle/>
          <a:p>
            <a:r>
              <a:rPr lang="fr-FR" sz="2000" i="1">
                <a:latin typeface="Arial" panose="020B0604020202020204" pitchFamily="34" charset="0"/>
                <a:cs typeface="Arial" panose="020B0604020202020204" pitchFamily="34" charset="0"/>
              </a:rPr>
              <a:t>Données de la base de test</a:t>
            </a:r>
          </a:p>
        </p:txBody>
      </p:sp>
      <p:pic>
        <p:nvPicPr>
          <p:cNvPr id="12" name="Image 11">
            <a:extLst>
              <a:ext uri="{FF2B5EF4-FFF2-40B4-BE49-F238E27FC236}">
                <a16:creationId xmlns:a16="http://schemas.microsoft.com/office/drawing/2014/main" id="{DF2A5FFD-F6B1-DCA2-37FE-D8884EA44FEF}"/>
              </a:ext>
            </a:extLst>
          </p:cNvPr>
          <p:cNvPicPr>
            <a:picLocks noChangeAspect="1"/>
          </p:cNvPicPr>
          <p:nvPr/>
        </p:nvPicPr>
        <p:blipFill>
          <a:blip r:embed="rId5"/>
          <a:stretch>
            <a:fillRect/>
          </a:stretch>
        </p:blipFill>
        <p:spPr>
          <a:xfrm>
            <a:off x="514041" y="3700734"/>
            <a:ext cx="3867690" cy="1066949"/>
          </a:xfrm>
          <a:prstGeom prst="rect">
            <a:avLst/>
          </a:prstGeom>
        </p:spPr>
      </p:pic>
      <p:pic>
        <p:nvPicPr>
          <p:cNvPr id="14" name="Image 13">
            <a:extLst>
              <a:ext uri="{FF2B5EF4-FFF2-40B4-BE49-F238E27FC236}">
                <a16:creationId xmlns:a16="http://schemas.microsoft.com/office/drawing/2014/main" id="{CBBD2963-3474-2317-0B99-57FA1DFBA058}"/>
              </a:ext>
            </a:extLst>
          </p:cNvPr>
          <p:cNvPicPr>
            <a:picLocks noChangeAspect="1"/>
          </p:cNvPicPr>
          <p:nvPr/>
        </p:nvPicPr>
        <p:blipFill>
          <a:blip r:embed="rId6"/>
          <a:stretch>
            <a:fillRect/>
          </a:stretch>
        </p:blipFill>
        <p:spPr>
          <a:xfrm>
            <a:off x="4432334" y="2517853"/>
            <a:ext cx="12192000" cy="4229080"/>
          </a:xfrm>
          <a:prstGeom prst="rect">
            <a:avLst/>
          </a:prstGeom>
        </p:spPr>
      </p:pic>
      <p:sp>
        <p:nvSpPr>
          <p:cNvPr id="6" name="Titre 1">
            <a:extLst>
              <a:ext uri="{FF2B5EF4-FFF2-40B4-BE49-F238E27FC236}">
                <a16:creationId xmlns:a16="http://schemas.microsoft.com/office/drawing/2014/main" id="{95629741-E512-06F7-455B-33C83E255047}"/>
              </a:ext>
            </a:extLst>
          </p:cNvPr>
          <p:cNvSpPr txBox="1">
            <a:spLocks/>
          </p:cNvSpPr>
          <p:nvPr/>
        </p:nvSpPr>
        <p:spPr>
          <a:xfrm>
            <a:off x="629708" y="739776"/>
            <a:ext cx="11457907" cy="858868"/>
          </a:xfrm>
          <a:prstGeom prst="rect">
            <a:avLst/>
          </a:prstGeom>
        </p:spPr>
        <p:txBody>
          <a:bodyPr vert="horz" lIns="91440" tIns="45720" rIns="91440" bIns="45720" rtlCol="0" anchor="t">
            <a:normAutofit fontScale="750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defRPr/>
            </a:pPr>
            <a:r>
              <a:rPr lang="fr-FR">
                <a:solidFill>
                  <a:srgbClr val="604A7B"/>
                </a:solidFill>
                <a:latin typeface="+mn-lt"/>
              </a:rPr>
              <a:t>Flux :</a:t>
            </a:r>
            <a:br>
              <a:rPr lang="fr-FR">
                <a:solidFill>
                  <a:srgbClr val="604A7B"/>
                </a:solidFill>
                <a:latin typeface="+mn-lt"/>
              </a:rPr>
            </a:br>
            <a:r>
              <a:rPr lang="fr-FR" sz="3600">
                <a:solidFill>
                  <a:srgbClr val="604A7B"/>
                </a:solidFill>
                <a:latin typeface="+mn-lt"/>
              </a:rPr>
              <a:t>Se localiser sous les notices DE MONOGRAPHIES AVEC ITEM </a:t>
            </a:r>
            <a:endParaRPr lang="fr-FR">
              <a:solidFill>
                <a:srgbClr val="604A7B"/>
              </a:solidFill>
              <a:latin typeface="+mn-lt"/>
            </a:endParaRPr>
          </a:p>
        </p:txBody>
      </p:sp>
      <p:pic>
        <p:nvPicPr>
          <p:cNvPr id="7" name="Image 6" descr="Une image contenant Rectangle, capture d’écran, carré, conception&#10;&#10;Le contenu généré par l’IA peut être incorrect.">
            <a:extLst>
              <a:ext uri="{FF2B5EF4-FFF2-40B4-BE49-F238E27FC236}">
                <a16:creationId xmlns:a16="http://schemas.microsoft.com/office/drawing/2014/main" id="{30FF2989-F52D-1A2C-C100-9DB119CDE6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668" y="2303568"/>
            <a:ext cx="2303362" cy="1289883"/>
          </a:xfrm>
          <a:prstGeom prst="rect">
            <a:avLst/>
          </a:prstGeom>
        </p:spPr>
      </p:pic>
    </p:spTree>
    <p:extLst>
      <p:ext uri="{BB962C8B-B14F-4D97-AF65-F5344CB8AC3E}">
        <p14:creationId xmlns:p14="http://schemas.microsoft.com/office/powerpoint/2010/main" val="2022365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C63D7-BB47-CC27-3349-AD53AC2481B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DF25069-6866-088B-D973-94B54B8F3C14}"/>
              </a:ext>
            </a:extLst>
          </p:cNvPr>
          <p:cNvSpPr>
            <a:spLocks noGrp="1"/>
          </p:cNvSpPr>
          <p:nvPr>
            <p:ph type="title"/>
          </p:nvPr>
        </p:nvSpPr>
        <p:spPr>
          <a:xfrm>
            <a:off x="629709" y="739775"/>
            <a:ext cx="10363200" cy="1197309"/>
          </a:xfrm>
        </p:spPr>
        <p:txBody>
          <a:bodyPr>
            <a:normAutofit fontScale="90000"/>
          </a:bodyPr>
          <a:lstStyle/>
          <a:p>
            <a:pPr>
              <a:defRPr/>
            </a:pPr>
            <a:r>
              <a:rPr lang="fr-FR">
                <a:solidFill>
                  <a:srgbClr val="604A7B"/>
                </a:solidFill>
                <a:latin typeface="+mn-lt"/>
              </a:rPr>
              <a:t>Flux : Créer un fichier d’exemplarisation pour item avec « CAFE »</a:t>
            </a:r>
            <a:br>
              <a:rPr lang="fr-FR">
                <a:solidFill>
                  <a:srgbClr val="604A7B"/>
                </a:solidFill>
                <a:latin typeface="+mn-lt"/>
              </a:rPr>
            </a:br>
            <a:br>
              <a:rPr lang="fr-FR">
                <a:solidFill>
                  <a:srgbClr val="604A7B"/>
                </a:solidFill>
                <a:latin typeface="+mn-lt"/>
              </a:rPr>
            </a:br>
            <a:endParaRPr lang="fr-FR">
              <a:solidFill>
                <a:srgbClr val="604A7B"/>
              </a:solidFill>
              <a:ea typeface="Calibri"/>
              <a:cs typeface="Calibri"/>
            </a:endParaRPr>
          </a:p>
        </p:txBody>
      </p:sp>
      <p:pic>
        <p:nvPicPr>
          <p:cNvPr id="12" name="Image 11">
            <a:extLst>
              <a:ext uri="{FF2B5EF4-FFF2-40B4-BE49-F238E27FC236}">
                <a16:creationId xmlns:a16="http://schemas.microsoft.com/office/drawing/2014/main" id="{04F49D98-1362-A3C0-29D5-B94C5CC5C281}"/>
              </a:ext>
            </a:extLst>
          </p:cNvPr>
          <p:cNvPicPr>
            <a:picLocks noChangeAspect="1"/>
          </p:cNvPicPr>
          <p:nvPr/>
        </p:nvPicPr>
        <p:blipFill>
          <a:blip r:embed="rId3"/>
          <a:stretch>
            <a:fillRect/>
          </a:stretch>
        </p:blipFill>
        <p:spPr>
          <a:xfrm>
            <a:off x="0" y="2337194"/>
            <a:ext cx="12192000" cy="2188308"/>
          </a:xfrm>
          <a:prstGeom prst="rect">
            <a:avLst/>
          </a:prstGeom>
        </p:spPr>
      </p:pic>
      <p:sp>
        <p:nvSpPr>
          <p:cNvPr id="5" name="ZoneTexte 4">
            <a:extLst>
              <a:ext uri="{FF2B5EF4-FFF2-40B4-BE49-F238E27FC236}">
                <a16:creationId xmlns:a16="http://schemas.microsoft.com/office/drawing/2014/main" id="{2EEAEAC1-C156-BD7C-CA77-09AF1A4AC606}"/>
              </a:ext>
            </a:extLst>
          </p:cNvPr>
          <p:cNvSpPr txBox="1"/>
          <p:nvPr/>
        </p:nvSpPr>
        <p:spPr>
          <a:xfrm>
            <a:off x="2536274" y="1937084"/>
            <a:ext cx="5616329" cy="400110"/>
          </a:xfrm>
          <a:prstGeom prst="rect">
            <a:avLst/>
          </a:prstGeom>
          <a:noFill/>
        </p:spPr>
        <p:txBody>
          <a:bodyPr wrap="square" rtlCol="0">
            <a:spAutoFit/>
          </a:bodyPr>
          <a:lstStyle/>
          <a:p>
            <a:r>
              <a:rPr lang="fr-FR" sz="2000" b="1">
                <a:solidFill>
                  <a:srgbClr val="604A7B"/>
                </a:solidFill>
              </a:rPr>
              <a:t>C</a:t>
            </a:r>
            <a:r>
              <a:rPr lang="fr-FR" sz="2000">
                <a:solidFill>
                  <a:srgbClr val="604A7B"/>
                </a:solidFill>
              </a:rPr>
              <a:t>réation </a:t>
            </a:r>
            <a:r>
              <a:rPr lang="fr-FR" sz="2000" b="1">
                <a:solidFill>
                  <a:srgbClr val="604A7B"/>
                </a:solidFill>
              </a:rPr>
              <a:t>A</a:t>
            </a:r>
            <a:r>
              <a:rPr lang="fr-FR" sz="2000">
                <a:solidFill>
                  <a:srgbClr val="604A7B"/>
                </a:solidFill>
              </a:rPr>
              <a:t>utomatique de </a:t>
            </a:r>
            <a:r>
              <a:rPr lang="fr-FR" sz="2000" b="1">
                <a:solidFill>
                  <a:srgbClr val="604A7B"/>
                </a:solidFill>
              </a:rPr>
              <a:t>F</a:t>
            </a:r>
            <a:r>
              <a:rPr lang="fr-FR" sz="2000">
                <a:solidFill>
                  <a:srgbClr val="604A7B"/>
                </a:solidFill>
              </a:rPr>
              <a:t>ichiers d’</a:t>
            </a:r>
            <a:r>
              <a:rPr lang="fr-FR" sz="2000" b="1">
                <a:solidFill>
                  <a:srgbClr val="604A7B"/>
                </a:solidFill>
              </a:rPr>
              <a:t>E</a:t>
            </a:r>
            <a:r>
              <a:rPr lang="fr-FR" sz="2000">
                <a:solidFill>
                  <a:srgbClr val="604A7B"/>
                </a:solidFill>
              </a:rPr>
              <a:t>xemplarisation </a:t>
            </a:r>
          </a:p>
        </p:txBody>
      </p:sp>
      <p:sp>
        <p:nvSpPr>
          <p:cNvPr id="6" name="Bulle narrative : rectangle 5">
            <a:extLst>
              <a:ext uri="{FF2B5EF4-FFF2-40B4-BE49-F238E27FC236}">
                <a16:creationId xmlns:a16="http://schemas.microsoft.com/office/drawing/2014/main" id="{596A6B4D-110E-95A7-9339-68B2E4CD8A2A}"/>
              </a:ext>
            </a:extLst>
          </p:cNvPr>
          <p:cNvSpPr/>
          <p:nvPr/>
        </p:nvSpPr>
        <p:spPr>
          <a:xfrm>
            <a:off x="3391298" y="4619057"/>
            <a:ext cx="5409404" cy="1625332"/>
          </a:xfrm>
          <a:prstGeom prst="wedgeRectCallout">
            <a:avLst>
              <a:gd name="adj1" fmla="val -19823"/>
              <a:gd name="adj2" fmla="val 821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sz="2000">
                <a:solidFill>
                  <a:schemeClr val="tx1"/>
                </a:solidFill>
              </a:rPr>
              <a:t>Développé par le SCDI de Montpellier</a:t>
            </a:r>
          </a:p>
          <a:p>
            <a:pPr marL="285750" indent="-285750">
              <a:buFont typeface="Arial" panose="020B0604020202020204" pitchFamily="34" charset="0"/>
              <a:buChar char="•"/>
            </a:pPr>
            <a:r>
              <a:rPr lang="fr-FR" sz="2000">
                <a:solidFill>
                  <a:schemeClr val="tx1"/>
                </a:solidFill>
              </a:rPr>
              <a:t>En production depuis fin 2024</a:t>
            </a:r>
            <a:endParaRPr lang="fr-FR" sz="2000">
              <a:solidFill>
                <a:schemeClr val="tx1"/>
              </a:solidFill>
              <a:hlinkClick r:id="rId4">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fr-FR" sz="2000">
                <a:solidFill>
                  <a:srgbClr val="0000FF"/>
                </a:solidFill>
                <a:hlinkClick r:id="rId4">
                  <a:extLst>
                    <a:ext uri="{A12FA001-AC4F-418D-AE19-62706E023703}">
                      <ahyp:hlinkClr xmlns:ahyp="http://schemas.microsoft.com/office/drawing/2018/hyperlinkcolor" val="tx"/>
                    </a:ext>
                  </a:extLst>
                </a:hlinkClick>
              </a:rPr>
              <a:t>https://www.scdi-montpellier.fr/services-pro/Cafe</a:t>
            </a:r>
            <a:endParaRPr lang="fr-FR" sz="2000">
              <a:solidFill>
                <a:srgbClr val="0000FF"/>
              </a:solidFill>
            </a:endParaRPr>
          </a:p>
          <a:p>
            <a:pPr marL="285750" indent="-285750">
              <a:buFont typeface="Arial" panose="020B0604020202020204" pitchFamily="34" charset="0"/>
              <a:buChar char="•"/>
            </a:pPr>
            <a:r>
              <a:rPr lang="fr-FR" sz="2000">
                <a:solidFill>
                  <a:schemeClr val="tx1"/>
                </a:solidFill>
              </a:rPr>
              <a:t>Libre et installable facilement</a:t>
            </a:r>
          </a:p>
        </p:txBody>
      </p:sp>
    </p:spTree>
    <p:extLst>
      <p:ext uri="{BB962C8B-B14F-4D97-AF65-F5344CB8AC3E}">
        <p14:creationId xmlns:p14="http://schemas.microsoft.com/office/powerpoint/2010/main" val="1436330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DF21F69-A9D9-8D59-8CA9-5E537F2F23A5}"/>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8AA72354-1EA9-C4D1-F5F9-0E25E4A844E7}"/>
              </a:ext>
            </a:extLst>
          </p:cNvPr>
          <p:cNvPicPr>
            <a:picLocks noChangeAspect="1"/>
          </p:cNvPicPr>
          <p:nvPr/>
        </p:nvPicPr>
        <p:blipFill>
          <a:blip r:embed="rId3"/>
          <a:stretch>
            <a:fillRect/>
          </a:stretch>
        </p:blipFill>
        <p:spPr>
          <a:xfrm>
            <a:off x="0" y="0"/>
            <a:ext cx="3858886" cy="6858000"/>
          </a:xfrm>
          <a:prstGeom prst="rect">
            <a:avLst/>
          </a:prstGeom>
        </p:spPr>
      </p:pic>
      <p:pic>
        <p:nvPicPr>
          <p:cNvPr id="10" name="Image 9">
            <a:extLst>
              <a:ext uri="{FF2B5EF4-FFF2-40B4-BE49-F238E27FC236}">
                <a16:creationId xmlns:a16="http://schemas.microsoft.com/office/drawing/2014/main" id="{B55955A8-C772-8423-D908-049BDAB94B11}"/>
              </a:ext>
            </a:extLst>
          </p:cNvPr>
          <p:cNvPicPr>
            <a:picLocks noChangeAspect="1"/>
          </p:cNvPicPr>
          <p:nvPr/>
        </p:nvPicPr>
        <p:blipFill>
          <a:blip r:embed="rId3"/>
          <a:stretch>
            <a:fillRect/>
          </a:stretch>
        </p:blipFill>
        <p:spPr>
          <a:xfrm>
            <a:off x="2672606" y="-5971323"/>
            <a:ext cx="7218853" cy="12829323"/>
          </a:xfrm>
          <a:prstGeom prst="rect">
            <a:avLst/>
          </a:prstGeom>
        </p:spPr>
      </p:pic>
    </p:spTree>
    <p:extLst>
      <p:ext uri="{BB962C8B-B14F-4D97-AF65-F5344CB8AC3E}">
        <p14:creationId xmlns:p14="http://schemas.microsoft.com/office/powerpoint/2010/main" val="2015028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29A6D-8213-9C25-EC44-19C2A29668DD}"/>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ABC9C183-5C79-C828-23AF-6F71070AAB5B}"/>
              </a:ext>
            </a:extLst>
          </p:cNvPr>
          <p:cNvPicPr>
            <a:picLocks noChangeAspect="1"/>
          </p:cNvPicPr>
          <p:nvPr/>
        </p:nvPicPr>
        <p:blipFill>
          <a:blip r:embed="rId3"/>
          <a:stretch>
            <a:fillRect/>
          </a:stretch>
        </p:blipFill>
        <p:spPr>
          <a:xfrm>
            <a:off x="0" y="0"/>
            <a:ext cx="3858886" cy="6858000"/>
          </a:xfrm>
          <a:prstGeom prst="rect">
            <a:avLst/>
          </a:prstGeom>
          <a:ln>
            <a:solidFill>
              <a:srgbClr val="000000"/>
            </a:solidFill>
          </a:ln>
        </p:spPr>
      </p:pic>
      <p:pic>
        <p:nvPicPr>
          <p:cNvPr id="3" name="Image 2">
            <a:extLst>
              <a:ext uri="{FF2B5EF4-FFF2-40B4-BE49-F238E27FC236}">
                <a16:creationId xmlns:a16="http://schemas.microsoft.com/office/drawing/2014/main" id="{82AA39C5-F265-8180-6DE4-FE9455DE6B55}"/>
              </a:ext>
            </a:extLst>
          </p:cNvPr>
          <p:cNvPicPr>
            <a:picLocks noChangeAspect="1"/>
          </p:cNvPicPr>
          <p:nvPr/>
        </p:nvPicPr>
        <p:blipFill>
          <a:blip r:embed="rId4"/>
          <a:stretch>
            <a:fillRect/>
          </a:stretch>
        </p:blipFill>
        <p:spPr>
          <a:xfrm>
            <a:off x="1553568" y="556333"/>
            <a:ext cx="6039693" cy="3553321"/>
          </a:xfrm>
          <a:prstGeom prst="rect">
            <a:avLst/>
          </a:prstGeom>
          <a:ln>
            <a:solidFill>
              <a:srgbClr val="000000"/>
            </a:solidFill>
          </a:ln>
        </p:spPr>
      </p:pic>
      <p:pic>
        <p:nvPicPr>
          <p:cNvPr id="5" name="Image 4">
            <a:extLst>
              <a:ext uri="{FF2B5EF4-FFF2-40B4-BE49-F238E27FC236}">
                <a16:creationId xmlns:a16="http://schemas.microsoft.com/office/drawing/2014/main" id="{2864730B-E25A-CC42-776E-2BA76897408E}"/>
              </a:ext>
            </a:extLst>
          </p:cNvPr>
          <p:cNvPicPr>
            <a:picLocks noChangeAspect="1"/>
          </p:cNvPicPr>
          <p:nvPr/>
        </p:nvPicPr>
        <p:blipFill>
          <a:blip r:embed="rId5"/>
          <a:stretch>
            <a:fillRect/>
          </a:stretch>
        </p:blipFill>
        <p:spPr>
          <a:xfrm>
            <a:off x="6859165" y="2332994"/>
            <a:ext cx="4620270" cy="4525006"/>
          </a:xfrm>
          <a:prstGeom prst="rect">
            <a:avLst/>
          </a:prstGeom>
          <a:ln>
            <a:solidFill>
              <a:srgbClr val="000000"/>
            </a:solidFill>
          </a:ln>
        </p:spPr>
      </p:pic>
    </p:spTree>
    <p:extLst>
      <p:ext uri="{BB962C8B-B14F-4D97-AF65-F5344CB8AC3E}">
        <p14:creationId xmlns:p14="http://schemas.microsoft.com/office/powerpoint/2010/main" val="4221972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289D9-F8B3-C848-6F39-F073C4DF9E3E}"/>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06C22CCB-4796-9C2D-0FD8-673C6DF91D3B}"/>
              </a:ext>
            </a:extLst>
          </p:cNvPr>
          <p:cNvPicPr>
            <a:picLocks noChangeAspect="1"/>
          </p:cNvPicPr>
          <p:nvPr/>
        </p:nvPicPr>
        <p:blipFill>
          <a:blip r:embed="rId3"/>
          <a:stretch>
            <a:fillRect/>
          </a:stretch>
        </p:blipFill>
        <p:spPr>
          <a:xfrm>
            <a:off x="3053245" y="0"/>
            <a:ext cx="6085510" cy="6858000"/>
          </a:xfrm>
          <a:prstGeom prst="rect">
            <a:avLst/>
          </a:prstGeom>
        </p:spPr>
      </p:pic>
    </p:spTree>
    <p:extLst>
      <p:ext uri="{BB962C8B-B14F-4D97-AF65-F5344CB8AC3E}">
        <p14:creationId xmlns:p14="http://schemas.microsoft.com/office/powerpoint/2010/main" val="1584519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49891-279E-C03A-BEEB-881AC679763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476014F-D46F-796D-880B-6FE021CEA105}"/>
              </a:ext>
            </a:extLst>
          </p:cNvPr>
          <p:cNvSpPr>
            <a:spLocks noGrp="1"/>
          </p:cNvSpPr>
          <p:nvPr>
            <p:ph type="title"/>
          </p:nvPr>
        </p:nvSpPr>
        <p:spPr>
          <a:xfrm>
            <a:off x="629709" y="739776"/>
            <a:ext cx="10363200" cy="858868"/>
          </a:xfrm>
        </p:spPr>
        <p:txBody>
          <a:bodyPr>
            <a:normAutofit/>
          </a:bodyPr>
          <a:lstStyle/>
          <a:p>
            <a:pPr>
              <a:defRPr/>
            </a:pPr>
            <a:r>
              <a:rPr lang="fr-FR">
                <a:solidFill>
                  <a:srgbClr val="604A7B"/>
                </a:solidFill>
                <a:latin typeface="+mn-lt"/>
              </a:rPr>
              <a:t>FLUX</a:t>
            </a:r>
          </a:p>
        </p:txBody>
      </p:sp>
      <p:sp>
        <p:nvSpPr>
          <p:cNvPr id="4" name="ZoneTexte 3">
            <a:extLst>
              <a:ext uri="{FF2B5EF4-FFF2-40B4-BE49-F238E27FC236}">
                <a16:creationId xmlns:a16="http://schemas.microsoft.com/office/drawing/2014/main" id="{100299EF-476F-66AF-E8CA-6582A6018BD7}"/>
              </a:ext>
            </a:extLst>
          </p:cNvPr>
          <p:cNvSpPr txBox="1"/>
          <p:nvPr/>
        </p:nvSpPr>
        <p:spPr>
          <a:xfrm>
            <a:off x="629709" y="1890193"/>
            <a:ext cx="11044131" cy="1200329"/>
          </a:xfrm>
          <a:prstGeom prst="rect">
            <a:avLst/>
          </a:prstGeom>
          <a:solidFill>
            <a:schemeClr val="accent1">
              <a:lumMod val="20000"/>
              <a:lumOff val="80000"/>
            </a:schemeClr>
          </a:solidFill>
        </p:spPr>
        <p:txBody>
          <a:bodyPr wrap="square" lIns="91440" tIns="45720" rIns="91440" bIns="45720" anchor="t">
            <a:spAutoFit/>
          </a:bodyPr>
          <a:lstStyle/>
          <a:p>
            <a:r>
              <a:rPr lang="fr-FR">
                <a:latin typeface="Verdana" panose="020B0604030504040204" pitchFamily="34" charset="0"/>
                <a:ea typeface="Verdana" panose="020B0604030504040204" pitchFamily="34" charset="0"/>
              </a:rPr>
              <a:t>Quid des changements d'URL qu'on constate assez régulièrement dans les fichiers Bacon (exemples récents : CAIRN) ? Comment les reporter dans les notices d'exemplaires avec la technique de mise à jour que vous avez présentée (interrogations du </a:t>
            </a:r>
            <a:r>
              <a:rPr lang="fr-FR" err="1">
                <a:latin typeface="Verdana" panose="020B0604030504040204" pitchFamily="34" charset="0"/>
                <a:ea typeface="Verdana" panose="020B0604030504040204" pitchFamily="34" charset="0"/>
              </a:rPr>
              <a:t>Sudoc</a:t>
            </a:r>
            <a:r>
              <a:rPr lang="fr-FR">
                <a:latin typeface="Verdana" panose="020B0604030504040204" pitchFamily="34" charset="0"/>
                <a:ea typeface="Verdana" panose="020B0604030504040204" pitchFamily="34" charset="0"/>
              </a:rPr>
              <a:t> via </a:t>
            </a:r>
            <a:r>
              <a:rPr lang="fr-FR" err="1">
                <a:latin typeface="Verdana" panose="020B0604030504040204" pitchFamily="34" charset="0"/>
                <a:ea typeface="Verdana" panose="020B0604030504040204" pitchFamily="34" charset="0"/>
              </a:rPr>
              <a:t>WinIBW</a:t>
            </a:r>
            <a:r>
              <a:rPr lang="fr-FR">
                <a:latin typeface="Verdana" panose="020B0604030504040204" pitchFamily="34" charset="0"/>
                <a:ea typeface="Verdana" panose="020B0604030504040204" pitchFamily="34" charset="0"/>
              </a:rPr>
              <a:t>) ? Avec Café, ces modifications ne passent pas inaperçues </a:t>
            </a:r>
            <a:r>
              <a:rPr lang="fr-FR">
                <a:latin typeface="Verdana" panose="020B0604030504040204" pitchFamily="34" charset="0"/>
                <a:ea typeface="Verdana" panose="020B0604030504040204" pitchFamily="34" charset="0"/>
                <a:sym typeface="Wingdings" panose="05000000000000000000" pitchFamily="2" charset="2"/>
              </a:rPr>
              <a:t></a:t>
            </a:r>
          </a:p>
        </p:txBody>
      </p:sp>
      <p:sp>
        <p:nvSpPr>
          <p:cNvPr id="3" name="Bulle narrative : rectangle 2">
            <a:extLst>
              <a:ext uri="{FF2B5EF4-FFF2-40B4-BE49-F238E27FC236}">
                <a16:creationId xmlns:a16="http://schemas.microsoft.com/office/drawing/2014/main" id="{F75A6A23-FA71-17C8-0FFB-A6F87B0447A2}"/>
              </a:ext>
            </a:extLst>
          </p:cNvPr>
          <p:cNvSpPr/>
          <p:nvPr/>
        </p:nvSpPr>
        <p:spPr>
          <a:xfrm>
            <a:off x="3494761" y="3641728"/>
            <a:ext cx="5202478" cy="1402915"/>
          </a:xfrm>
          <a:prstGeom prst="wedgeRectCallout">
            <a:avLst>
              <a:gd name="adj1" fmla="val -19823"/>
              <a:gd name="adj2" fmla="val 821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200">
                <a:solidFill>
                  <a:schemeClr val="tx1"/>
                </a:solidFill>
                <a:latin typeface="Arial" panose="020B0604020202020204" pitchFamily="34" charset="0"/>
                <a:cs typeface="Arial" panose="020B0604020202020204" pitchFamily="34" charset="0"/>
              </a:rPr>
              <a:t>Pas de mises à jour automatiques des URL dans le Sudoc : envisageable au niveau bibliographique ? </a:t>
            </a:r>
          </a:p>
        </p:txBody>
      </p:sp>
    </p:spTree>
    <p:extLst>
      <p:ext uri="{BB962C8B-B14F-4D97-AF65-F5344CB8AC3E}">
        <p14:creationId xmlns:p14="http://schemas.microsoft.com/office/powerpoint/2010/main" val="3507364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FFD4E-1182-37DF-9C77-CC146ECA886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7E443D6-1724-9DDA-A14E-FD8C84D00584}"/>
              </a:ext>
            </a:extLst>
          </p:cNvPr>
          <p:cNvSpPr>
            <a:spLocks noGrp="1"/>
          </p:cNvSpPr>
          <p:nvPr>
            <p:ph type="title"/>
          </p:nvPr>
        </p:nvSpPr>
        <p:spPr>
          <a:xfrm>
            <a:off x="629709" y="739776"/>
            <a:ext cx="10363200" cy="858868"/>
          </a:xfrm>
        </p:spPr>
        <p:txBody>
          <a:bodyPr>
            <a:normAutofit/>
          </a:bodyPr>
          <a:lstStyle/>
          <a:p>
            <a:pPr>
              <a:defRPr/>
            </a:pPr>
            <a:r>
              <a:rPr lang="fr-FR" err="1">
                <a:solidFill>
                  <a:srgbClr val="604A7B"/>
                </a:solidFill>
                <a:latin typeface="+mn-lt"/>
              </a:rPr>
              <a:t>FLUx</a:t>
            </a:r>
            <a:endParaRPr lang="fr-FR">
              <a:solidFill>
                <a:srgbClr val="604A7B"/>
              </a:solidFill>
              <a:latin typeface="+mn-lt"/>
            </a:endParaRPr>
          </a:p>
        </p:txBody>
      </p:sp>
      <p:sp>
        <p:nvSpPr>
          <p:cNvPr id="4" name="ZoneTexte 3">
            <a:extLst>
              <a:ext uri="{FF2B5EF4-FFF2-40B4-BE49-F238E27FC236}">
                <a16:creationId xmlns:a16="http://schemas.microsoft.com/office/drawing/2014/main" id="{6593C8D5-C2F9-AE73-CC62-0CBB040065C7}"/>
              </a:ext>
            </a:extLst>
          </p:cNvPr>
          <p:cNvSpPr txBox="1"/>
          <p:nvPr/>
        </p:nvSpPr>
        <p:spPr>
          <a:xfrm>
            <a:off x="629709" y="2569942"/>
            <a:ext cx="10952691" cy="646331"/>
          </a:xfrm>
          <a:prstGeom prst="rect">
            <a:avLst/>
          </a:prstGeom>
          <a:solidFill>
            <a:schemeClr val="accent4">
              <a:lumMod val="20000"/>
              <a:lumOff val="80000"/>
            </a:schemeClr>
          </a:solidFill>
        </p:spPr>
        <p:txBody>
          <a:bodyPr wrap="square" lIns="91440" tIns="45720" rIns="91440" bIns="45720" anchor="t">
            <a:spAutoFit/>
          </a:bodyPr>
          <a:lstStyle/>
          <a:p>
            <a:r>
              <a:rPr lang="fr-FR">
                <a:latin typeface="Verdana" panose="020B0604030504040204" pitchFamily="34" charset="0"/>
                <a:ea typeface="Verdana" panose="020B0604030504040204" pitchFamily="34" charset="0"/>
              </a:rPr>
              <a:t>Le catalogage CERCLES doit-il se poursuivre comme auparavant ou faut-il désormais attendre la création de la notice minimale pour la compléter ?</a:t>
            </a:r>
            <a:endParaRPr lang="fr-FR" sz="2000">
              <a:solidFill>
                <a:srgbClr val="000000"/>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677D0D7A-F76F-8FBB-FDC4-72BA443EB1B4}"/>
              </a:ext>
            </a:extLst>
          </p:cNvPr>
          <p:cNvSpPr txBox="1"/>
          <p:nvPr/>
        </p:nvSpPr>
        <p:spPr>
          <a:xfrm>
            <a:off x="629709" y="1899627"/>
            <a:ext cx="6096000" cy="369332"/>
          </a:xfrm>
          <a:prstGeom prst="rect">
            <a:avLst/>
          </a:prstGeom>
          <a:solidFill>
            <a:schemeClr val="accent1">
              <a:lumMod val="20000"/>
              <a:lumOff val="80000"/>
            </a:schemeClr>
          </a:solidFill>
        </p:spPr>
        <p:txBody>
          <a:bodyPr wrap="square">
            <a:spAutoFit/>
          </a:bodyPr>
          <a:lstStyle/>
          <a:p>
            <a:r>
              <a:rPr lang="fr-FR">
                <a:latin typeface="Verdana" panose="020B0604030504040204" pitchFamily="34" charset="0"/>
                <a:ea typeface="Verdana" panose="020B0604030504040204" pitchFamily="34" charset="0"/>
              </a:rPr>
              <a:t>Qu’en est-il des chantiers CERCLES ?</a:t>
            </a:r>
          </a:p>
        </p:txBody>
      </p:sp>
      <p:sp>
        <p:nvSpPr>
          <p:cNvPr id="3" name="Bulle narrative : rectangle 2">
            <a:extLst>
              <a:ext uri="{FF2B5EF4-FFF2-40B4-BE49-F238E27FC236}">
                <a16:creationId xmlns:a16="http://schemas.microsoft.com/office/drawing/2014/main" id="{99034FDD-374A-5312-B1CD-7E623AA5B944}"/>
              </a:ext>
            </a:extLst>
          </p:cNvPr>
          <p:cNvSpPr/>
          <p:nvPr/>
        </p:nvSpPr>
        <p:spPr>
          <a:xfrm>
            <a:off x="3494761" y="3641728"/>
            <a:ext cx="5202478" cy="1402915"/>
          </a:xfrm>
          <a:prstGeom prst="wedgeRectCallout">
            <a:avLst>
              <a:gd name="adj1" fmla="val -19823"/>
              <a:gd name="adj2" fmla="val 821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200">
                <a:solidFill>
                  <a:schemeClr val="tx1"/>
                </a:solidFill>
                <a:latin typeface="Arial" panose="020B0604020202020204" pitchFamily="34" charset="0"/>
                <a:cs typeface="Arial" panose="020B0604020202020204" pitchFamily="34" charset="0"/>
              </a:rPr>
              <a:t>Pas de nouvelle consigne pour les chantiers CERCLES.</a:t>
            </a:r>
          </a:p>
          <a:p>
            <a:pPr algn="ctr"/>
            <a:r>
              <a:rPr lang="fr-FR" sz="2200">
                <a:solidFill>
                  <a:schemeClr val="tx1"/>
                </a:solidFill>
                <a:latin typeface="Arial" panose="020B0604020202020204" pitchFamily="34" charset="0"/>
                <a:cs typeface="Arial" panose="020B0604020202020204" pitchFamily="34" charset="0"/>
              </a:rPr>
              <a:t>Les dispositifs sont complémentaires.</a:t>
            </a:r>
          </a:p>
        </p:txBody>
      </p:sp>
    </p:spTree>
    <p:extLst>
      <p:ext uri="{BB962C8B-B14F-4D97-AF65-F5344CB8AC3E}">
        <p14:creationId xmlns:p14="http://schemas.microsoft.com/office/powerpoint/2010/main" val="1260385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21755CA-40A0-F7CE-9712-77D8FB1A811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30C6C45-B1DE-AE38-AD29-EAAEAF14D52E}"/>
              </a:ext>
            </a:extLst>
          </p:cNvPr>
          <p:cNvSpPr>
            <a:spLocks noGrp="1"/>
          </p:cNvSpPr>
          <p:nvPr>
            <p:ph type="title"/>
          </p:nvPr>
        </p:nvSpPr>
        <p:spPr/>
        <p:txBody>
          <a:bodyPr/>
          <a:lstStyle/>
          <a:p>
            <a:pPr>
              <a:defRPr/>
            </a:pPr>
            <a:r>
              <a:rPr lang="fr-FR" sz="4000" b="1" cap="all">
                <a:solidFill>
                  <a:srgbClr val="CF491B"/>
                </a:solidFill>
                <a:latin typeface="Arial" panose="020B0604020202020204" pitchFamily="34" charset="0"/>
                <a:cs typeface="Arial" panose="020B0604020202020204" pitchFamily="34" charset="0"/>
              </a:rPr>
              <a:t>plan</a:t>
            </a:r>
          </a:p>
        </p:txBody>
      </p:sp>
      <p:sp>
        <p:nvSpPr>
          <p:cNvPr id="16387" name="Espace réservé du contenu 2">
            <a:extLst>
              <a:ext uri="{FF2B5EF4-FFF2-40B4-BE49-F238E27FC236}">
                <a16:creationId xmlns:a16="http://schemas.microsoft.com/office/drawing/2014/main" id="{45298338-863C-0C65-138A-8E27F485AB41}"/>
              </a:ext>
            </a:extLst>
          </p:cNvPr>
          <p:cNvSpPr>
            <a:spLocks noGrp="1"/>
          </p:cNvSpPr>
          <p:nvPr>
            <p:ph idx="1"/>
          </p:nvPr>
        </p:nvSpPr>
        <p:spPr>
          <a:xfrm>
            <a:off x="609600" y="1754219"/>
            <a:ext cx="10972800" cy="4310608"/>
          </a:xfrm>
        </p:spPr>
        <p:txBody>
          <a:bodyPr vert="horz" lIns="91440" tIns="45720" rIns="91440" bIns="45720" rtlCol="0" anchor="t">
            <a:normAutofit/>
          </a:bodyPr>
          <a:lstStyle/>
          <a:p>
            <a:pPr>
              <a:defRPr/>
            </a:pPr>
            <a:r>
              <a:rPr lang="fr-FR">
                <a:solidFill>
                  <a:srgbClr val="604A7B"/>
                </a:solidFill>
                <a:latin typeface="Arial" panose="020B0604020202020204" pitchFamily="34" charset="0"/>
                <a:ea typeface="Calibri"/>
                <a:cs typeface="Arial" panose="020B0604020202020204" pitchFamily="34" charset="0"/>
              </a:rPr>
              <a:t>Flux</a:t>
            </a:r>
            <a:endParaRPr lang="fr-FR">
              <a:latin typeface="Arial" panose="020B0604020202020204" pitchFamily="34" charset="0"/>
              <a:cs typeface="Arial" panose="020B0604020202020204" pitchFamily="34" charset="0"/>
            </a:endParaRPr>
          </a:p>
          <a:p>
            <a:pPr>
              <a:defRPr/>
            </a:pPr>
            <a:r>
              <a:rPr lang="fr-FR">
                <a:solidFill>
                  <a:srgbClr val="3D7EDB"/>
                </a:solidFill>
                <a:latin typeface="Arial" panose="020B0604020202020204" pitchFamily="34" charset="0"/>
                <a:cs typeface="Arial" panose="020B0604020202020204" pitchFamily="34" charset="0"/>
              </a:rPr>
              <a:t>Exploitation des données</a:t>
            </a:r>
            <a:endParaRPr lang="fr-FR">
              <a:latin typeface="Arial" panose="020B0604020202020204" pitchFamily="34" charset="0"/>
              <a:ea typeface="Calibri"/>
              <a:cs typeface="Arial" panose="020B0604020202020204" pitchFamily="34" charset="0"/>
            </a:endParaRPr>
          </a:p>
          <a:p>
            <a:pPr>
              <a:defRPr/>
            </a:pPr>
            <a:r>
              <a:rPr lang="fr-FR">
                <a:solidFill>
                  <a:srgbClr val="232A61"/>
                </a:solidFill>
                <a:latin typeface="Arial" panose="020B0604020202020204" pitchFamily="34" charset="0"/>
                <a:ea typeface="+mj-ea"/>
                <a:cs typeface="Arial" panose="020B0604020202020204" pitchFamily="34" charset="0"/>
              </a:rPr>
              <a:t>Données KBART</a:t>
            </a:r>
          </a:p>
          <a:p>
            <a:pPr>
              <a:defRPr/>
            </a:pPr>
            <a:r>
              <a:rPr lang="fr-FR">
                <a:solidFill>
                  <a:srgbClr val="84AD63"/>
                </a:solidFill>
                <a:latin typeface="Arial" panose="020B0604020202020204" pitchFamily="34" charset="0"/>
                <a:ea typeface="Calibri"/>
                <a:cs typeface="Arial" panose="020B0604020202020204" pitchFamily="34" charset="0"/>
              </a:rPr>
              <a:t>Chantiers Qualité</a:t>
            </a:r>
          </a:p>
          <a:p>
            <a:pPr>
              <a:defRPr/>
            </a:pPr>
            <a:endParaRPr lang="fr-FR">
              <a:solidFill>
                <a:srgbClr val="232A61"/>
              </a:solidFill>
              <a:latin typeface="Arial"/>
              <a:ea typeface="+mj-ea"/>
              <a:cs typeface="Arial"/>
            </a:endParaRPr>
          </a:p>
        </p:txBody>
      </p:sp>
    </p:spTree>
    <p:extLst>
      <p:ext uri="{BB962C8B-B14F-4D97-AF65-F5344CB8AC3E}">
        <p14:creationId xmlns:p14="http://schemas.microsoft.com/office/powerpoint/2010/main" val="919259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D655E-3981-8CE8-209D-16B786785E7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35471CE-D104-9CF6-131A-36C87C7CD1E1}"/>
              </a:ext>
            </a:extLst>
          </p:cNvPr>
          <p:cNvSpPr>
            <a:spLocks noGrp="1"/>
          </p:cNvSpPr>
          <p:nvPr>
            <p:ph type="title"/>
          </p:nvPr>
        </p:nvSpPr>
        <p:spPr>
          <a:xfrm>
            <a:off x="629709" y="739776"/>
            <a:ext cx="10363200" cy="858868"/>
          </a:xfrm>
        </p:spPr>
        <p:txBody>
          <a:bodyPr>
            <a:normAutofit/>
          </a:bodyPr>
          <a:lstStyle/>
          <a:p>
            <a:pPr>
              <a:defRPr/>
            </a:pPr>
            <a:r>
              <a:rPr lang="fr-FR">
                <a:solidFill>
                  <a:srgbClr val="604A7B"/>
                </a:solidFill>
                <a:latin typeface="+mn-lt"/>
              </a:rPr>
              <a:t>FLUX</a:t>
            </a:r>
          </a:p>
        </p:txBody>
      </p:sp>
      <p:sp>
        <p:nvSpPr>
          <p:cNvPr id="4" name="ZoneTexte 3">
            <a:extLst>
              <a:ext uri="{FF2B5EF4-FFF2-40B4-BE49-F238E27FC236}">
                <a16:creationId xmlns:a16="http://schemas.microsoft.com/office/drawing/2014/main" id="{8903C1CE-55F9-89F4-900C-1447A477DD4B}"/>
              </a:ext>
            </a:extLst>
          </p:cNvPr>
          <p:cNvSpPr txBox="1"/>
          <p:nvPr/>
        </p:nvSpPr>
        <p:spPr>
          <a:xfrm>
            <a:off x="629709" y="1890193"/>
            <a:ext cx="11044131" cy="923330"/>
          </a:xfrm>
          <a:prstGeom prst="rect">
            <a:avLst/>
          </a:prstGeom>
          <a:solidFill>
            <a:schemeClr val="accent1">
              <a:lumMod val="20000"/>
              <a:lumOff val="80000"/>
            </a:schemeClr>
          </a:solidFill>
        </p:spPr>
        <p:txBody>
          <a:bodyPr wrap="square" lIns="91440" tIns="45720" rIns="91440" bIns="45720" anchor="t">
            <a:spAutoFit/>
          </a:bodyPr>
          <a:lstStyle/>
          <a:p>
            <a:r>
              <a:rPr lang="fr-FR">
                <a:latin typeface="Verdana" panose="020B0604030504040204" pitchFamily="34" charset="0"/>
                <a:ea typeface="Verdana" panose="020B0604030504040204" pitchFamily="34" charset="0"/>
              </a:rPr>
              <a:t>Quels sont les délais de création automatique des notices de monographies ? </a:t>
            </a:r>
          </a:p>
          <a:p>
            <a:r>
              <a:rPr lang="fr-FR">
                <a:latin typeface="Verdana" panose="020B0604030504040204" pitchFamily="34" charset="0"/>
                <a:ea typeface="Verdana" panose="020B0604030504040204" pitchFamily="34" charset="0"/>
              </a:rPr>
              <a:t>Si l'on suit les mises à jour d'un bouquet (ex </a:t>
            </a:r>
            <a:r>
              <a:rPr lang="fr-FR" err="1">
                <a:latin typeface="Verdana" panose="020B0604030504040204" pitchFamily="34" charset="0"/>
                <a:ea typeface="Verdana" panose="020B0604030504040204" pitchFamily="34" charset="0"/>
              </a:rPr>
              <a:t>ClinicalKey</a:t>
            </a:r>
            <a:r>
              <a:rPr lang="fr-FR">
                <a:latin typeface="Verdana" panose="020B0604030504040204" pitchFamily="34" charset="0"/>
                <a:ea typeface="Verdana" panose="020B0604030504040204" pitchFamily="34" charset="0"/>
              </a:rPr>
              <a:t>), peut-on encore créer la notice de monographie ou est-il préférable d'attendre l'ajout automatique ? </a:t>
            </a:r>
            <a:endParaRPr lang="fr-FR" sz="1600">
              <a:solidFill>
                <a:srgbClr val="4F81BD"/>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6" name="Bulle narrative : rectangle 5">
            <a:extLst>
              <a:ext uri="{FF2B5EF4-FFF2-40B4-BE49-F238E27FC236}">
                <a16:creationId xmlns:a16="http://schemas.microsoft.com/office/drawing/2014/main" id="{EEF66852-AEB0-98C3-350F-85E22129461E}"/>
              </a:ext>
            </a:extLst>
          </p:cNvPr>
          <p:cNvSpPr/>
          <p:nvPr/>
        </p:nvSpPr>
        <p:spPr>
          <a:xfrm>
            <a:off x="2952714" y="3429000"/>
            <a:ext cx="6286572" cy="1726843"/>
          </a:xfrm>
          <a:prstGeom prst="wedgeRectCallout">
            <a:avLst>
              <a:gd name="adj1" fmla="val -19823"/>
              <a:gd name="adj2" fmla="val 821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200">
                <a:solidFill>
                  <a:schemeClr val="tx1"/>
                </a:solidFill>
                <a:latin typeface="Arial" panose="020B0604020202020204" pitchFamily="34" charset="0"/>
                <a:cs typeface="Arial" panose="020B0604020202020204" pitchFamily="34" charset="0"/>
              </a:rPr>
              <a:t>Les notices de monographies électroniques sont créées tous les jours après les chargements de fichiers KBART dans BACON. Le programme tourne à 12h, 16h et 20h.</a:t>
            </a:r>
          </a:p>
        </p:txBody>
      </p:sp>
    </p:spTree>
    <p:extLst>
      <p:ext uri="{BB962C8B-B14F-4D97-AF65-F5344CB8AC3E}">
        <p14:creationId xmlns:p14="http://schemas.microsoft.com/office/powerpoint/2010/main" val="3160325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02B57-530F-EBDD-FDA7-F368212E047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3829541-EB38-7C7B-0E0D-D41C58786CE1}"/>
              </a:ext>
            </a:extLst>
          </p:cNvPr>
          <p:cNvSpPr>
            <a:spLocks noGrp="1"/>
          </p:cNvSpPr>
          <p:nvPr>
            <p:ph type="title"/>
          </p:nvPr>
        </p:nvSpPr>
        <p:spPr>
          <a:xfrm>
            <a:off x="629709" y="739776"/>
            <a:ext cx="10363200" cy="858868"/>
          </a:xfrm>
        </p:spPr>
        <p:txBody>
          <a:bodyPr>
            <a:normAutofit/>
          </a:bodyPr>
          <a:lstStyle/>
          <a:p>
            <a:pPr>
              <a:defRPr/>
            </a:pPr>
            <a:r>
              <a:rPr lang="fr-FR" err="1">
                <a:solidFill>
                  <a:srgbClr val="604A7B"/>
                </a:solidFill>
                <a:latin typeface="+mn-lt"/>
              </a:rPr>
              <a:t>FLUx</a:t>
            </a:r>
            <a:endParaRPr lang="fr-FR">
              <a:solidFill>
                <a:srgbClr val="604A7B"/>
              </a:solidFill>
              <a:latin typeface="+mn-lt"/>
            </a:endParaRPr>
          </a:p>
        </p:txBody>
      </p:sp>
      <p:sp>
        <p:nvSpPr>
          <p:cNvPr id="4" name="ZoneTexte 3">
            <a:extLst>
              <a:ext uri="{FF2B5EF4-FFF2-40B4-BE49-F238E27FC236}">
                <a16:creationId xmlns:a16="http://schemas.microsoft.com/office/drawing/2014/main" id="{EF0522C1-FBB8-00D5-203E-0BA20EC7D64C}"/>
              </a:ext>
            </a:extLst>
          </p:cNvPr>
          <p:cNvSpPr txBox="1"/>
          <p:nvPr/>
        </p:nvSpPr>
        <p:spPr>
          <a:xfrm>
            <a:off x="629709" y="1946803"/>
            <a:ext cx="11044131" cy="1477328"/>
          </a:xfrm>
          <a:prstGeom prst="rect">
            <a:avLst/>
          </a:prstGeom>
          <a:solidFill>
            <a:schemeClr val="accent1">
              <a:lumMod val="20000"/>
              <a:lumOff val="80000"/>
            </a:schemeClr>
          </a:solidFill>
        </p:spPr>
        <p:txBody>
          <a:bodyPr wrap="square" lIns="91440" tIns="45720" rIns="91440" bIns="45720" anchor="t">
            <a:spAutoFit/>
          </a:bodyPr>
          <a:lstStyle/>
          <a:p>
            <a:r>
              <a:rPr lang="fr-FR">
                <a:latin typeface="Verdana" panose="020B0604030504040204" pitchFamily="34" charset="0"/>
                <a:ea typeface="Verdana" panose="020B0604030504040204" pitchFamily="34" charset="0"/>
              </a:rPr>
              <a:t>PPN 170213528 cette notice fait partie du chantier Cercles Dalloz, elle a été enrichie à un moment par des données </a:t>
            </a:r>
            <a:r>
              <a:rPr lang="fr-FR" err="1">
                <a:latin typeface="Verdana" panose="020B0604030504040204" pitchFamily="34" charset="0"/>
                <a:ea typeface="Verdana" panose="020B0604030504040204" pitchFamily="34" charset="0"/>
              </a:rPr>
              <a:t>Cyberlibris</a:t>
            </a:r>
            <a:r>
              <a:rPr lang="fr-FR">
                <a:latin typeface="Verdana" panose="020B0604030504040204" pitchFamily="34" charset="0"/>
                <a:ea typeface="Verdana" panose="020B0604030504040204" pitchFamily="34" charset="0"/>
              </a:rPr>
              <a:t>. Désormais le préfixe SUP- a été mis devant les données </a:t>
            </a:r>
            <a:r>
              <a:rPr lang="fr-FR" err="1">
                <a:latin typeface="Verdana" panose="020B0604030504040204" pitchFamily="34" charset="0"/>
                <a:ea typeface="Verdana" panose="020B0604030504040204" pitchFamily="34" charset="0"/>
              </a:rPr>
              <a:t>Cyberlibris</a:t>
            </a:r>
            <a:r>
              <a:rPr lang="fr-FR">
                <a:latin typeface="Verdana" panose="020B0604030504040204" pitchFamily="34" charset="0"/>
                <a:ea typeface="Verdana" panose="020B0604030504040204" pitchFamily="34" charset="0"/>
              </a:rPr>
              <a:t>. du coup quand on fait une requête che sou sup-</a:t>
            </a:r>
            <a:r>
              <a:rPr lang="fr-FR" err="1">
                <a:latin typeface="Verdana" panose="020B0604030504040204" pitchFamily="34" charset="0"/>
                <a:ea typeface="Verdana" panose="020B0604030504040204" pitchFamily="34" charset="0"/>
              </a:rPr>
              <a:t>frcyb</a:t>
            </a:r>
            <a:r>
              <a:rPr lang="fr-FR">
                <a:latin typeface="Verdana" panose="020B0604030504040204" pitchFamily="34" charset="0"/>
                <a:ea typeface="Verdana" panose="020B0604030504040204" pitchFamily="34" charset="0"/>
              </a:rPr>
              <a:t>? la notice ressort à chaque fois alors que nous avons bien un exemplaire Dalloz. Serait-il possible de supprimer ces indications erronées pour éviter de se délocaliser par erreur de la notice ? </a:t>
            </a:r>
            <a:endParaRPr lang="fr-FR" sz="2000">
              <a:solidFill>
                <a:srgbClr val="000000"/>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AB6980BB-4D1F-D39E-31C9-89AA0F3CCA49}"/>
              </a:ext>
            </a:extLst>
          </p:cNvPr>
          <p:cNvSpPr txBox="1"/>
          <p:nvPr/>
        </p:nvSpPr>
        <p:spPr>
          <a:xfrm>
            <a:off x="629710" y="3782029"/>
            <a:ext cx="11044130" cy="646331"/>
          </a:xfrm>
          <a:prstGeom prst="rect">
            <a:avLst/>
          </a:prstGeom>
          <a:solidFill>
            <a:schemeClr val="accent4">
              <a:lumMod val="20000"/>
              <a:lumOff val="80000"/>
            </a:schemeClr>
          </a:solidFill>
        </p:spPr>
        <p:txBody>
          <a:bodyPr wrap="square">
            <a:spAutoFit/>
          </a:bodyPr>
          <a:lstStyle/>
          <a:p>
            <a:pPr rtl="0">
              <a:buNone/>
            </a:pPr>
            <a:r>
              <a:rPr lang="fr-FR" sz="1800" b="0" i="0" u="none" strike="noStrike">
                <a:solidFill>
                  <a:srgbClr val="000000"/>
                </a:solidFill>
                <a:effectLst/>
                <a:latin typeface="Verdana" panose="020B0604030504040204" pitchFamily="34" charset="0"/>
                <a:ea typeface="Verdana" panose="020B0604030504040204" pitchFamily="34" charset="0"/>
              </a:rPr>
              <a:t>Sera-t-il toujours possible de retrouver les titres sortis d’un bouquet ?</a:t>
            </a:r>
            <a:endParaRPr lang="fr-FR" b="0">
              <a:effectLst/>
              <a:latin typeface="Verdana" panose="020B0604030504040204" pitchFamily="34" charset="0"/>
              <a:ea typeface="Verdana" panose="020B0604030504040204" pitchFamily="34" charset="0"/>
            </a:endParaRPr>
          </a:p>
          <a:p>
            <a:pPr>
              <a:buNone/>
            </a:pPr>
            <a:r>
              <a:rPr lang="fr-FR" sz="1800" b="0" i="0" u="none" strike="noStrike">
                <a:solidFill>
                  <a:srgbClr val="000000"/>
                </a:solidFill>
                <a:effectLst/>
                <a:latin typeface="Verdana" panose="020B0604030504040204" pitchFamily="34" charset="0"/>
                <a:ea typeface="Verdana" panose="020B0604030504040204" pitchFamily="34" charset="0"/>
              </a:rPr>
              <a:t>Exemple de commande pour les notices </a:t>
            </a:r>
            <a:r>
              <a:rPr lang="fr-FR" sz="1800" b="0" i="0" u="none" strike="noStrike" err="1">
                <a:solidFill>
                  <a:srgbClr val="000000"/>
                </a:solidFill>
                <a:effectLst/>
                <a:latin typeface="Verdana" panose="020B0604030504040204" pitchFamily="34" charset="0"/>
                <a:ea typeface="Verdana" panose="020B0604030504040204" pitchFamily="34" charset="0"/>
              </a:rPr>
              <a:t>Cyberlibris</a:t>
            </a:r>
            <a:r>
              <a:rPr lang="fr-FR" sz="1800" b="0" i="0" u="none" strike="noStrike">
                <a:solidFill>
                  <a:srgbClr val="000000"/>
                </a:solidFill>
                <a:effectLst/>
                <a:latin typeface="Verdana" panose="020B0604030504040204" pitchFamily="34" charset="0"/>
                <a:ea typeface="Verdana" panose="020B0604030504040204" pitchFamily="34" charset="0"/>
              </a:rPr>
              <a:t> supprimées : che sou sup-</a:t>
            </a:r>
            <a:r>
              <a:rPr lang="fr-FR" sz="1800" b="0" i="0" u="none" strike="noStrike" err="1">
                <a:solidFill>
                  <a:srgbClr val="000000"/>
                </a:solidFill>
                <a:effectLst/>
                <a:latin typeface="Verdana" panose="020B0604030504040204" pitchFamily="34" charset="0"/>
                <a:ea typeface="Verdana" panose="020B0604030504040204" pitchFamily="34" charset="0"/>
              </a:rPr>
              <a:t>frcyb</a:t>
            </a:r>
            <a:r>
              <a:rPr lang="fr-FR" sz="1800" b="0" i="0" u="none" strike="noStrike">
                <a:solidFill>
                  <a:srgbClr val="000000"/>
                </a:solidFill>
                <a:effectLst/>
                <a:latin typeface="Verdana" panose="020B0604030504040204" pitchFamily="34" charset="0"/>
                <a:ea typeface="Verdana" panose="020B0604030504040204" pitchFamily="34" charset="0"/>
              </a:rPr>
              <a:t>?</a:t>
            </a:r>
            <a:endParaRPr lang="fr-FR">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72270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3EA13-669F-399C-204D-9258B3D7395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1834BC3-7A78-48C9-DA05-2E248F0C502A}"/>
              </a:ext>
            </a:extLst>
          </p:cNvPr>
          <p:cNvSpPr>
            <a:spLocks noGrp="1"/>
          </p:cNvSpPr>
          <p:nvPr>
            <p:ph type="title"/>
          </p:nvPr>
        </p:nvSpPr>
        <p:spPr>
          <a:xfrm>
            <a:off x="629709" y="739776"/>
            <a:ext cx="10363200" cy="858868"/>
          </a:xfrm>
        </p:spPr>
        <p:txBody>
          <a:bodyPr>
            <a:normAutofit/>
          </a:bodyPr>
          <a:lstStyle/>
          <a:p>
            <a:pPr>
              <a:defRPr/>
            </a:pPr>
            <a:r>
              <a:rPr lang="fr-FR" err="1">
                <a:solidFill>
                  <a:srgbClr val="604A7B"/>
                </a:solidFill>
                <a:latin typeface="+mn-lt"/>
              </a:rPr>
              <a:t>FLUx</a:t>
            </a:r>
            <a:endParaRPr lang="fr-FR">
              <a:solidFill>
                <a:srgbClr val="604A7B"/>
              </a:solidFill>
              <a:latin typeface="+mn-lt"/>
            </a:endParaRPr>
          </a:p>
        </p:txBody>
      </p:sp>
      <p:sp>
        <p:nvSpPr>
          <p:cNvPr id="4" name="ZoneTexte 3">
            <a:extLst>
              <a:ext uri="{FF2B5EF4-FFF2-40B4-BE49-F238E27FC236}">
                <a16:creationId xmlns:a16="http://schemas.microsoft.com/office/drawing/2014/main" id="{1541DED2-46FF-DAC6-F9CA-A3F26181596F}"/>
              </a:ext>
            </a:extLst>
          </p:cNvPr>
          <p:cNvSpPr txBox="1"/>
          <p:nvPr/>
        </p:nvSpPr>
        <p:spPr>
          <a:xfrm>
            <a:off x="629709" y="1598644"/>
            <a:ext cx="11044131" cy="3416320"/>
          </a:xfrm>
          <a:prstGeom prst="rect">
            <a:avLst/>
          </a:prstGeom>
          <a:solidFill>
            <a:schemeClr val="accent1">
              <a:lumMod val="20000"/>
              <a:lumOff val="80000"/>
            </a:schemeClr>
          </a:solidFill>
        </p:spPr>
        <p:txBody>
          <a:bodyPr wrap="square" lIns="91440" tIns="45720" rIns="91440" bIns="45720" anchor="t">
            <a:spAutoFit/>
          </a:bodyPr>
          <a:lstStyle/>
          <a:p>
            <a:r>
              <a:rPr lang="fr-FR">
                <a:latin typeface="Verdana" panose="020B0604030504040204" pitchFamily="34" charset="0"/>
                <a:ea typeface="Verdana" panose="020B0604030504040204" pitchFamily="34" charset="0"/>
              </a:rPr>
              <a:t>Dans le </a:t>
            </a:r>
            <a:r>
              <a:rPr lang="fr-FR" err="1">
                <a:latin typeface="Verdana" panose="020B0604030504040204" pitchFamily="34" charset="0"/>
                <a:ea typeface="Verdana" panose="020B0604030504040204" pitchFamily="34" charset="0"/>
              </a:rPr>
              <a:t>J.e</a:t>
            </a:r>
            <a:r>
              <a:rPr lang="fr-FR">
                <a:latin typeface="Verdana" panose="020B0604030504040204" pitchFamily="34" charset="0"/>
                <a:ea typeface="Verdana" panose="020B0604030504040204" pitchFamily="34" charset="0"/>
              </a:rPr>
              <a:t>-cours, il a été indiqué que SI une version imprimée est identifiée, il y a la génération automatique d’une notice de monographie électronique complète par copie du papier + enrichissement depuis KBART. Une collègue a trouvé un contre-exemple : une notice minimale a été générée par le système (PPN 286338114) alors que la version papier existait (PPN 283218886) et aurait pu donner lieu à la génération d’une notice complète. La collègue rapporte qu’il est plus long pour elle d’enrichir la notice minimale que d’utiliser le script (transformation monographie électronique).  Peut-on, si de tels cas se présentent, choisir de créer une nouvelle notice via le script , puis de procéder ensuite à une fusion avec la notice minimale créée par le système ? </a:t>
            </a:r>
          </a:p>
          <a:p>
            <a:r>
              <a:rPr lang="fr-FR">
                <a:latin typeface="Verdana" panose="020B0604030504040204" pitchFamily="34" charset="0"/>
                <a:ea typeface="Verdana" panose="020B0604030504040204" pitchFamily="34" charset="0"/>
              </a:rPr>
              <a:t>Mais quid de la zone 469 qui ne sera a priori pas présente dans la nouvelle création ? </a:t>
            </a:r>
          </a:p>
          <a:p>
            <a:r>
              <a:rPr lang="fr-FR">
                <a:latin typeface="Verdana" panose="020B0604030504040204" pitchFamily="34" charset="0"/>
                <a:ea typeface="Verdana" panose="020B0604030504040204" pitchFamily="34" charset="0"/>
              </a:rPr>
              <a:t>Ou, de fait, est-il déconseillé de procéder à une nouvelle création et faut-il systématiquement choisir un enrichissement de l’existant ?</a:t>
            </a:r>
            <a:endParaRPr lang="fr-FR" sz="2000">
              <a:solidFill>
                <a:srgbClr val="000000"/>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3" name="Bulle narrative : rectangle 2">
            <a:extLst>
              <a:ext uri="{FF2B5EF4-FFF2-40B4-BE49-F238E27FC236}">
                <a16:creationId xmlns:a16="http://schemas.microsoft.com/office/drawing/2014/main" id="{47BE5639-5180-C318-ADC7-69815518FA2C}"/>
              </a:ext>
            </a:extLst>
          </p:cNvPr>
          <p:cNvSpPr/>
          <p:nvPr/>
        </p:nvSpPr>
        <p:spPr>
          <a:xfrm>
            <a:off x="3511836" y="5259356"/>
            <a:ext cx="5168327" cy="1191548"/>
          </a:xfrm>
          <a:prstGeom prst="wedgeRectCallout">
            <a:avLst>
              <a:gd name="adj1" fmla="val -20047"/>
              <a:gd name="adj2" fmla="val 7922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200">
                <a:solidFill>
                  <a:schemeClr val="tx1"/>
                </a:solidFill>
                <a:latin typeface="Arial" panose="020B0604020202020204" pitchFamily="34" charset="0"/>
                <a:cs typeface="Arial" panose="020B0604020202020204" pitchFamily="34" charset="0"/>
              </a:rPr>
              <a:t>En cas de fusion de notices électroniques, la zone 469 est bien ajoutée à la notice préférée.</a:t>
            </a:r>
          </a:p>
        </p:txBody>
      </p:sp>
    </p:spTree>
    <p:extLst>
      <p:ext uri="{BB962C8B-B14F-4D97-AF65-F5344CB8AC3E}">
        <p14:creationId xmlns:p14="http://schemas.microsoft.com/office/powerpoint/2010/main" val="598096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D4E22-249F-9349-7443-41BBAFF1E16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D142884-19CD-FBE5-3FD5-D1C83ABFAA36}"/>
              </a:ext>
            </a:extLst>
          </p:cNvPr>
          <p:cNvSpPr>
            <a:spLocks noGrp="1"/>
          </p:cNvSpPr>
          <p:nvPr>
            <p:ph type="title"/>
          </p:nvPr>
        </p:nvSpPr>
        <p:spPr>
          <a:xfrm>
            <a:off x="629709" y="739776"/>
            <a:ext cx="10363200" cy="858868"/>
          </a:xfrm>
        </p:spPr>
        <p:txBody>
          <a:bodyPr>
            <a:normAutofit/>
          </a:bodyPr>
          <a:lstStyle/>
          <a:p>
            <a:pPr>
              <a:defRPr/>
            </a:pPr>
            <a:r>
              <a:rPr lang="fr-FR">
                <a:solidFill>
                  <a:srgbClr val="604A7B"/>
                </a:solidFill>
                <a:latin typeface="+mn-lt"/>
              </a:rPr>
              <a:t>FLUX</a:t>
            </a:r>
          </a:p>
        </p:txBody>
      </p:sp>
      <p:sp>
        <p:nvSpPr>
          <p:cNvPr id="4" name="ZoneTexte 3">
            <a:extLst>
              <a:ext uri="{FF2B5EF4-FFF2-40B4-BE49-F238E27FC236}">
                <a16:creationId xmlns:a16="http://schemas.microsoft.com/office/drawing/2014/main" id="{B5A8D080-524F-CBF1-761B-A1595A6E74BA}"/>
              </a:ext>
            </a:extLst>
          </p:cNvPr>
          <p:cNvSpPr txBox="1"/>
          <p:nvPr/>
        </p:nvSpPr>
        <p:spPr>
          <a:xfrm>
            <a:off x="629709" y="1890193"/>
            <a:ext cx="11044131" cy="646331"/>
          </a:xfrm>
          <a:prstGeom prst="rect">
            <a:avLst/>
          </a:prstGeom>
          <a:solidFill>
            <a:schemeClr val="accent1">
              <a:lumMod val="20000"/>
              <a:lumOff val="80000"/>
            </a:schemeClr>
          </a:solidFill>
        </p:spPr>
        <p:txBody>
          <a:bodyPr wrap="square" lIns="91440" tIns="45720" rIns="91440" bIns="45720" anchor="t">
            <a:spAutoFit/>
          </a:bodyPr>
          <a:lstStyle/>
          <a:p>
            <a:r>
              <a:rPr lang="fr-FR">
                <a:latin typeface="Verdana" panose="020B0604030504040204" pitchFamily="34" charset="0"/>
                <a:ea typeface="Verdana" panose="020B0604030504040204" pitchFamily="34" charset="0"/>
              </a:rPr>
              <a:t>Est-ce que les vidéos sont ou seront concernées par ce "liage" à un bouquet ? </a:t>
            </a:r>
          </a:p>
          <a:p>
            <a:r>
              <a:rPr lang="fr-FR">
                <a:latin typeface="Verdana" panose="020B0604030504040204" pitchFamily="34" charset="0"/>
                <a:ea typeface="Verdana" panose="020B0604030504040204" pitchFamily="34" charset="0"/>
              </a:rPr>
              <a:t>Les vidéos ENI pour rebondir sur l'exemple pris tout à l'heure. </a:t>
            </a:r>
            <a:endParaRPr lang="fr-FR" sz="1600">
              <a:solidFill>
                <a:srgbClr val="4F81BD"/>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3" name="Bulle narrative : rectangle 2">
            <a:extLst>
              <a:ext uri="{FF2B5EF4-FFF2-40B4-BE49-F238E27FC236}">
                <a16:creationId xmlns:a16="http://schemas.microsoft.com/office/drawing/2014/main" id="{847049FB-04CD-5BAB-BCCC-13A2BD5E2AE2}"/>
              </a:ext>
            </a:extLst>
          </p:cNvPr>
          <p:cNvSpPr/>
          <p:nvPr/>
        </p:nvSpPr>
        <p:spPr>
          <a:xfrm>
            <a:off x="2893885" y="3040693"/>
            <a:ext cx="6404229" cy="1726843"/>
          </a:xfrm>
          <a:prstGeom prst="wedgeRectCallout">
            <a:avLst>
              <a:gd name="adj1" fmla="val -19823"/>
              <a:gd name="adj2" fmla="val 821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200">
                <a:solidFill>
                  <a:schemeClr val="tx1"/>
                </a:solidFill>
                <a:latin typeface="Arial" panose="020B0604020202020204" pitchFamily="34" charset="0"/>
                <a:cs typeface="Arial" panose="020B0604020202020204" pitchFamily="34" charset="0"/>
              </a:rPr>
              <a:t>Les vidéos sont des cas plus complexes à cause de la difficulté d’identifier ce type de contenu. Cependant, elles ont bien vocation à intégrer le processus.</a:t>
            </a:r>
          </a:p>
        </p:txBody>
      </p:sp>
    </p:spTree>
    <p:extLst>
      <p:ext uri="{BB962C8B-B14F-4D97-AF65-F5344CB8AC3E}">
        <p14:creationId xmlns:p14="http://schemas.microsoft.com/office/powerpoint/2010/main" val="1930777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0AC05-34B3-28A0-3B77-5A38CFA462C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9105568-66B7-DE1F-C086-E36B8FE0716E}"/>
              </a:ext>
            </a:extLst>
          </p:cNvPr>
          <p:cNvSpPr>
            <a:spLocks noGrp="1"/>
          </p:cNvSpPr>
          <p:nvPr>
            <p:ph type="title"/>
          </p:nvPr>
        </p:nvSpPr>
        <p:spPr>
          <a:xfrm>
            <a:off x="629709" y="739776"/>
            <a:ext cx="10363200" cy="858868"/>
          </a:xfrm>
        </p:spPr>
        <p:txBody>
          <a:bodyPr>
            <a:normAutofit/>
          </a:bodyPr>
          <a:lstStyle/>
          <a:p>
            <a:pPr>
              <a:defRPr/>
            </a:pPr>
            <a:r>
              <a:rPr lang="fr-FR">
                <a:solidFill>
                  <a:srgbClr val="604A7B"/>
                </a:solidFill>
                <a:latin typeface="+mn-lt"/>
              </a:rPr>
              <a:t>FLUX</a:t>
            </a:r>
          </a:p>
        </p:txBody>
      </p:sp>
      <p:sp>
        <p:nvSpPr>
          <p:cNvPr id="4" name="ZoneTexte 3">
            <a:extLst>
              <a:ext uri="{FF2B5EF4-FFF2-40B4-BE49-F238E27FC236}">
                <a16:creationId xmlns:a16="http://schemas.microsoft.com/office/drawing/2014/main" id="{0FF2E13E-5278-ADA7-45DB-EDD477AD74A0}"/>
              </a:ext>
            </a:extLst>
          </p:cNvPr>
          <p:cNvSpPr txBox="1"/>
          <p:nvPr/>
        </p:nvSpPr>
        <p:spPr>
          <a:xfrm>
            <a:off x="629709" y="1890193"/>
            <a:ext cx="11044131" cy="646331"/>
          </a:xfrm>
          <a:prstGeom prst="rect">
            <a:avLst/>
          </a:prstGeom>
          <a:solidFill>
            <a:schemeClr val="accent1">
              <a:lumMod val="20000"/>
              <a:lumOff val="80000"/>
            </a:schemeClr>
          </a:solidFill>
        </p:spPr>
        <p:txBody>
          <a:bodyPr wrap="square" lIns="91440" tIns="45720" rIns="91440" bIns="45720" anchor="t">
            <a:spAutoFit/>
          </a:bodyPr>
          <a:lstStyle/>
          <a:p>
            <a:r>
              <a:rPr lang="fr-FR">
                <a:latin typeface="Verdana" panose="020B0604030504040204" pitchFamily="34" charset="0"/>
                <a:ea typeface="Verdana" panose="020B0604030504040204" pitchFamily="34" charset="0"/>
              </a:rPr>
              <a:t>La création de la notice minimale génère-t-elle l’attribution d’un </a:t>
            </a:r>
            <a:r>
              <a:rPr lang="fr-FR" err="1">
                <a:latin typeface="Verdana" panose="020B0604030504040204" pitchFamily="34" charset="0"/>
                <a:ea typeface="Verdana" panose="020B0604030504040204" pitchFamily="34" charset="0"/>
              </a:rPr>
              <a:t>bestPPN</a:t>
            </a:r>
            <a:r>
              <a:rPr lang="fr-FR">
                <a:latin typeface="Verdana" panose="020B0604030504040204" pitchFamily="34" charset="0"/>
                <a:ea typeface="Verdana" panose="020B0604030504040204" pitchFamily="34" charset="0"/>
              </a:rPr>
              <a:t> dans le fichier KBART ? </a:t>
            </a:r>
          </a:p>
        </p:txBody>
      </p:sp>
      <p:sp>
        <p:nvSpPr>
          <p:cNvPr id="3" name="Bulle narrative : rectangle 2">
            <a:extLst>
              <a:ext uri="{FF2B5EF4-FFF2-40B4-BE49-F238E27FC236}">
                <a16:creationId xmlns:a16="http://schemas.microsoft.com/office/drawing/2014/main" id="{95507FB4-6385-D601-56A1-DF9E8DAB0B95}"/>
              </a:ext>
            </a:extLst>
          </p:cNvPr>
          <p:cNvSpPr/>
          <p:nvPr/>
        </p:nvSpPr>
        <p:spPr>
          <a:xfrm>
            <a:off x="2517512" y="3140902"/>
            <a:ext cx="7268524" cy="1726843"/>
          </a:xfrm>
          <a:prstGeom prst="wedgeRectCallout">
            <a:avLst>
              <a:gd name="adj1" fmla="val -19823"/>
              <a:gd name="adj2" fmla="val 821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La création de la notice minimale ne génère </a:t>
            </a:r>
            <a:r>
              <a:rPr lang="fr-FR" sz="2400" b="1">
                <a:solidFill>
                  <a:schemeClr val="tx1"/>
                </a:solidFill>
              </a:rPr>
              <a:t>pas immédiatement </a:t>
            </a:r>
            <a:r>
              <a:rPr lang="fr-FR" sz="2400">
                <a:solidFill>
                  <a:schemeClr val="tx1"/>
                </a:solidFill>
              </a:rPr>
              <a:t>l’attribution d’un PPN dans le fichier KBART, car il n’y a pas de synchronisation </a:t>
            </a:r>
            <a:r>
              <a:rPr lang="fr-FR" sz="2400" err="1">
                <a:solidFill>
                  <a:schemeClr val="tx1"/>
                </a:solidFill>
              </a:rPr>
              <a:t>Sudoc</a:t>
            </a:r>
            <a:r>
              <a:rPr lang="fr-FR" sz="2400">
                <a:solidFill>
                  <a:schemeClr val="tx1"/>
                </a:solidFill>
              </a:rPr>
              <a:t>&gt;BACON.</a:t>
            </a:r>
            <a:endParaRPr lang="fr-FR" sz="2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3126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3479D-AF61-B298-4164-DD016022F14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80D3D36-52AB-5898-3EBF-72753AA61C20}"/>
              </a:ext>
            </a:extLst>
          </p:cNvPr>
          <p:cNvSpPr>
            <a:spLocks noGrp="1"/>
          </p:cNvSpPr>
          <p:nvPr>
            <p:ph type="title"/>
          </p:nvPr>
        </p:nvSpPr>
        <p:spPr>
          <a:xfrm>
            <a:off x="629709" y="653512"/>
            <a:ext cx="10435086" cy="858868"/>
          </a:xfrm>
        </p:spPr>
        <p:txBody>
          <a:bodyPr>
            <a:normAutofit/>
          </a:bodyPr>
          <a:lstStyle/>
          <a:p>
            <a:pPr>
              <a:defRPr/>
            </a:pPr>
            <a:r>
              <a:rPr lang="fr-FR">
                <a:solidFill>
                  <a:srgbClr val="604A7B"/>
                </a:solidFill>
              </a:rPr>
              <a:t>FLUX</a:t>
            </a:r>
            <a:endParaRPr lang="fr-FR">
              <a:solidFill>
                <a:srgbClr val="3D7EDB"/>
              </a:solidFill>
              <a:latin typeface="+mn-lt"/>
            </a:endParaRPr>
          </a:p>
        </p:txBody>
      </p:sp>
      <p:sp>
        <p:nvSpPr>
          <p:cNvPr id="7" name="ZoneTexte 6">
            <a:extLst>
              <a:ext uri="{FF2B5EF4-FFF2-40B4-BE49-F238E27FC236}">
                <a16:creationId xmlns:a16="http://schemas.microsoft.com/office/drawing/2014/main" id="{0916F54A-5C64-11A9-6B3C-9E7ADFE90184}"/>
              </a:ext>
            </a:extLst>
          </p:cNvPr>
          <p:cNvSpPr txBox="1"/>
          <p:nvPr/>
        </p:nvSpPr>
        <p:spPr>
          <a:xfrm>
            <a:off x="629709" y="1689641"/>
            <a:ext cx="6321287" cy="369332"/>
          </a:xfrm>
          <a:prstGeom prst="rect">
            <a:avLst/>
          </a:prstGeom>
          <a:noFill/>
        </p:spPr>
        <p:txBody>
          <a:bodyPr wrap="square">
            <a:spAutoFit/>
          </a:bodyPr>
          <a:lstStyle/>
          <a:p>
            <a:r>
              <a:rPr lang="fr-FR" sz="1800" b="1" i="0">
                <a:solidFill>
                  <a:srgbClr val="000000"/>
                </a:solidFill>
                <a:effectLst/>
                <a:latin typeface="Aptos" panose="020B0004020202020204" pitchFamily="34" charset="0"/>
              </a:rPr>
              <a:t>Notices de monographies et diffuseurs multiples</a:t>
            </a:r>
            <a:endParaRPr lang="fr-FR"/>
          </a:p>
        </p:txBody>
      </p:sp>
      <p:sp>
        <p:nvSpPr>
          <p:cNvPr id="4" name="ZoneTexte 3">
            <a:extLst>
              <a:ext uri="{FF2B5EF4-FFF2-40B4-BE49-F238E27FC236}">
                <a16:creationId xmlns:a16="http://schemas.microsoft.com/office/drawing/2014/main" id="{5223ACCA-BD57-CEC8-1F7B-E94138146A24}"/>
              </a:ext>
            </a:extLst>
          </p:cNvPr>
          <p:cNvSpPr txBox="1"/>
          <p:nvPr/>
        </p:nvSpPr>
        <p:spPr>
          <a:xfrm>
            <a:off x="629709" y="2505766"/>
            <a:ext cx="10846674" cy="1200329"/>
          </a:xfrm>
          <a:prstGeom prst="rect">
            <a:avLst/>
          </a:prstGeom>
          <a:solidFill>
            <a:schemeClr val="accent1">
              <a:lumMod val="20000"/>
              <a:lumOff val="80000"/>
            </a:schemeClr>
          </a:solidFill>
        </p:spPr>
        <p:txBody>
          <a:bodyPr wrap="square">
            <a:spAutoFit/>
          </a:bodyPr>
          <a:lstStyle/>
          <a:p>
            <a:pPr fontAlgn="base">
              <a:spcAft>
                <a:spcPts val="800"/>
              </a:spcAft>
            </a:pPr>
            <a:r>
              <a:rPr lang="fr-FR">
                <a:latin typeface="Verdana" panose="020B0604030504040204" pitchFamily="34" charset="0"/>
                <a:ea typeface="Verdana" panose="020B0604030504040204" pitchFamily="34" charset="0"/>
              </a:rPr>
              <a:t>Est-ce exact que BACON trouve plusieurs PPN pour une même monographie en ligne s’il existe plusieurs diffuseurs ? Dans ce cas le système ne génère aucun doublon, il y aura donc un signalement lacunaire in fine ? Ou bien le système est- il capable de détecter les différents diffuseurs et donc de déduire qu’il ne s’agit pas d’un doublon ?  </a:t>
            </a:r>
          </a:p>
        </p:txBody>
      </p:sp>
      <p:sp>
        <p:nvSpPr>
          <p:cNvPr id="6" name="Bulle narrative : rectangle 5">
            <a:extLst>
              <a:ext uri="{FF2B5EF4-FFF2-40B4-BE49-F238E27FC236}">
                <a16:creationId xmlns:a16="http://schemas.microsoft.com/office/drawing/2014/main" id="{FD693ECD-1B39-E216-A885-BFD53DB6CCEE}"/>
              </a:ext>
            </a:extLst>
          </p:cNvPr>
          <p:cNvSpPr/>
          <p:nvPr/>
        </p:nvSpPr>
        <p:spPr>
          <a:xfrm>
            <a:off x="4241291" y="3978359"/>
            <a:ext cx="3709418" cy="2051600"/>
          </a:xfrm>
          <a:prstGeom prst="wedgeRectCallout">
            <a:avLst>
              <a:gd name="adj1" fmla="val -19823"/>
              <a:gd name="adj2" fmla="val 821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L’algorithme effectue un contrôle sur le diffuseur pour chaque notice candidate trouvée.</a:t>
            </a:r>
            <a:endParaRPr lang="fr-FR" sz="2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5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6F08B-03F1-869E-B63F-2DCA80B26DC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158B68B-0EBB-9CDC-3BCC-5364CDF92B14}"/>
              </a:ext>
            </a:extLst>
          </p:cNvPr>
          <p:cNvSpPr>
            <a:spLocks noGrp="1"/>
          </p:cNvSpPr>
          <p:nvPr>
            <p:ph type="title"/>
          </p:nvPr>
        </p:nvSpPr>
        <p:spPr>
          <a:xfrm>
            <a:off x="629709" y="739776"/>
            <a:ext cx="10363200" cy="858868"/>
          </a:xfrm>
        </p:spPr>
        <p:txBody>
          <a:bodyPr>
            <a:normAutofit/>
          </a:bodyPr>
          <a:lstStyle/>
          <a:p>
            <a:pPr>
              <a:defRPr/>
            </a:pPr>
            <a:r>
              <a:rPr lang="fr-FR">
                <a:solidFill>
                  <a:srgbClr val="604A7B"/>
                </a:solidFill>
                <a:latin typeface="+mn-lt"/>
              </a:rPr>
              <a:t>FLUX</a:t>
            </a:r>
          </a:p>
        </p:txBody>
      </p:sp>
      <p:sp>
        <p:nvSpPr>
          <p:cNvPr id="4" name="ZoneTexte 3">
            <a:extLst>
              <a:ext uri="{FF2B5EF4-FFF2-40B4-BE49-F238E27FC236}">
                <a16:creationId xmlns:a16="http://schemas.microsoft.com/office/drawing/2014/main" id="{0F8A64E6-D64D-7BA2-20A0-031FAFF7C098}"/>
              </a:ext>
            </a:extLst>
          </p:cNvPr>
          <p:cNvSpPr txBox="1"/>
          <p:nvPr/>
        </p:nvSpPr>
        <p:spPr>
          <a:xfrm>
            <a:off x="629709" y="1890193"/>
            <a:ext cx="11044131" cy="369332"/>
          </a:xfrm>
          <a:prstGeom prst="rect">
            <a:avLst/>
          </a:prstGeom>
          <a:solidFill>
            <a:schemeClr val="accent1">
              <a:lumMod val="20000"/>
              <a:lumOff val="80000"/>
            </a:schemeClr>
          </a:solidFill>
        </p:spPr>
        <p:txBody>
          <a:bodyPr wrap="square" lIns="91440" tIns="45720" rIns="91440" bIns="45720" anchor="t">
            <a:spAutoFit/>
          </a:bodyPr>
          <a:lstStyle/>
          <a:p>
            <a:r>
              <a:rPr lang="fr-FR">
                <a:latin typeface="Verdana" panose="020B0604030504040204" pitchFamily="34" charset="0"/>
                <a:ea typeface="Verdana" panose="020B0604030504040204" pitchFamily="34" charset="0"/>
              </a:rPr>
              <a:t>Les notices des monographies électroniques contiendront-elles bien toutes l’URL en 859 ? </a:t>
            </a:r>
            <a:endParaRPr lang="fr-FR" sz="1600">
              <a:solidFill>
                <a:srgbClr val="4F81BD"/>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6" name="Bulle narrative : rectangle 5">
            <a:extLst>
              <a:ext uri="{FF2B5EF4-FFF2-40B4-BE49-F238E27FC236}">
                <a16:creationId xmlns:a16="http://schemas.microsoft.com/office/drawing/2014/main" id="{B693E57E-ED5D-0849-8AA3-5A15FE53C5F4}"/>
              </a:ext>
            </a:extLst>
          </p:cNvPr>
          <p:cNvSpPr/>
          <p:nvPr/>
        </p:nvSpPr>
        <p:spPr>
          <a:xfrm>
            <a:off x="1986870" y="3043825"/>
            <a:ext cx="8329808" cy="1329183"/>
          </a:xfrm>
          <a:prstGeom prst="wedgeRectCallout">
            <a:avLst>
              <a:gd name="adj1" fmla="val -19823"/>
              <a:gd name="adj2" fmla="val 821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fr-FR" sz="2400">
                <a:solidFill>
                  <a:schemeClr val="tx1"/>
                </a:solidFill>
              </a:rPr>
              <a:t>Les notices créées automatiquement ont une URL en </a:t>
            </a:r>
            <a:r>
              <a:rPr lang="fr-FR" sz="2400" b="1">
                <a:solidFill>
                  <a:schemeClr val="tx1"/>
                </a:solidFill>
              </a:rPr>
              <a:t>859</a:t>
            </a:r>
          </a:p>
          <a:p>
            <a:pPr fontAlgn="base"/>
            <a:r>
              <a:rPr lang="fr-FR" sz="2400">
                <a:solidFill>
                  <a:schemeClr val="tx1"/>
                </a:solidFill>
              </a:rPr>
              <a:t>sauf pour les ressources en libre-accès auquel cas elle est en </a:t>
            </a:r>
            <a:r>
              <a:rPr lang="fr-FR" sz="2400" b="1">
                <a:solidFill>
                  <a:schemeClr val="tx1"/>
                </a:solidFill>
              </a:rPr>
              <a:t>856.</a:t>
            </a:r>
            <a:endParaRPr lang="fr-FR" sz="2400">
              <a:solidFill>
                <a:schemeClr val="tx1"/>
              </a:solidFill>
            </a:endParaRPr>
          </a:p>
        </p:txBody>
      </p:sp>
    </p:spTree>
    <p:extLst>
      <p:ext uri="{BB962C8B-B14F-4D97-AF65-F5344CB8AC3E}">
        <p14:creationId xmlns:p14="http://schemas.microsoft.com/office/powerpoint/2010/main" val="3313129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A2BAF-0E0B-D5B3-C472-2EE26D35E78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B479274-573C-1FCA-24FE-E255CD876B89}"/>
              </a:ext>
            </a:extLst>
          </p:cNvPr>
          <p:cNvSpPr>
            <a:spLocks noGrp="1"/>
          </p:cNvSpPr>
          <p:nvPr>
            <p:ph type="title"/>
          </p:nvPr>
        </p:nvSpPr>
        <p:spPr>
          <a:xfrm>
            <a:off x="629709" y="739776"/>
            <a:ext cx="10363200" cy="858868"/>
          </a:xfrm>
        </p:spPr>
        <p:txBody>
          <a:bodyPr>
            <a:normAutofit/>
          </a:bodyPr>
          <a:lstStyle/>
          <a:p>
            <a:pPr>
              <a:defRPr/>
            </a:pPr>
            <a:r>
              <a:rPr lang="fr-FR">
                <a:solidFill>
                  <a:srgbClr val="604A7B"/>
                </a:solidFill>
                <a:latin typeface="+mn-lt"/>
              </a:rPr>
              <a:t>FLUX</a:t>
            </a:r>
          </a:p>
        </p:txBody>
      </p:sp>
      <p:sp>
        <p:nvSpPr>
          <p:cNvPr id="4" name="ZoneTexte 3">
            <a:extLst>
              <a:ext uri="{FF2B5EF4-FFF2-40B4-BE49-F238E27FC236}">
                <a16:creationId xmlns:a16="http://schemas.microsoft.com/office/drawing/2014/main" id="{3A26F81F-5C77-DCAD-3A53-0AC8C0888C16}"/>
              </a:ext>
            </a:extLst>
          </p:cNvPr>
          <p:cNvSpPr txBox="1"/>
          <p:nvPr/>
        </p:nvSpPr>
        <p:spPr>
          <a:xfrm>
            <a:off x="629709" y="2323954"/>
            <a:ext cx="10912934" cy="923330"/>
          </a:xfrm>
          <a:prstGeom prst="rect">
            <a:avLst/>
          </a:prstGeom>
          <a:solidFill>
            <a:schemeClr val="accent1">
              <a:lumMod val="20000"/>
              <a:lumOff val="80000"/>
            </a:schemeClr>
          </a:solidFill>
        </p:spPr>
        <p:txBody>
          <a:bodyPr wrap="square" lIns="91440" tIns="45720" rIns="91440" bIns="45720" anchor="t">
            <a:spAutoFit/>
          </a:bodyPr>
          <a:lstStyle/>
          <a:p>
            <a:r>
              <a:rPr lang="fr-FR">
                <a:latin typeface="Verdana" panose="020B0604030504040204" pitchFamily="34" charset="0"/>
                <a:ea typeface="Verdana" panose="020B0604030504040204" pitchFamily="34" charset="0"/>
              </a:rPr>
              <a:t>Processus de création automatisée de notices ex-nihilo à partir d'une ligne Bacon : </a:t>
            </a:r>
          </a:p>
          <a:p>
            <a:r>
              <a:rPr lang="fr-FR">
                <a:latin typeface="Verdana" panose="020B0604030504040204" pitchFamily="34" charset="0"/>
                <a:ea typeface="Verdana" panose="020B0604030504040204" pitchFamily="34" charset="0"/>
              </a:rPr>
              <a:t>est-ce que vous comptez améliorer la qualité des notices, par exemple en empruntant les 6XX, voire les 7XX d'une notice d'une autre édition ou d’un autre diffuseur ? </a:t>
            </a:r>
            <a:endParaRPr lang="fr-FR" sz="1600">
              <a:solidFill>
                <a:srgbClr val="4F81BD"/>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1722906D-3F32-7A6C-9690-06A4FBDE57BC}"/>
              </a:ext>
            </a:extLst>
          </p:cNvPr>
          <p:cNvSpPr txBox="1"/>
          <p:nvPr/>
        </p:nvSpPr>
        <p:spPr>
          <a:xfrm>
            <a:off x="629709" y="1776633"/>
            <a:ext cx="6096000" cy="400110"/>
          </a:xfrm>
          <a:prstGeom prst="rect">
            <a:avLst/>
          </a:prstGeom>
          <a:noFill/>
        </p:spPr>
        <p:txBody>
          <a:bodyPr wrap="square">
            <a:spAutoFit/>
          </a:bodyPr>
          <a:lstStyle/>
          <a:p>
            <a:r>
              <a:rPr lang="fr-FR" sz="2000" b="1">
                <a:solidFill>
                  <a:srgbClr val="000000"/>
                </a:solidFill>
                <a:latin typeface="Arial" panose="020B0604020202020204" pitchFamily="34" charset="0"/>
                <a:cs typeface="Arial" panose="020B0604020202020204" pitchFamily="34" charset="0"/>
              </a:rPr>
              <a:t>Demande d’évolution</a:t>
            </a:r>
          </a:p>
        </p:txBody>
      </p:sp>
      <p:sp>
        <p:nvSpPr>
          <p:cNvPr id="7" name="Bulle narrative : rectangle 6">
            <a:extLst>
              <a:ext uri="{FF2B5EF4-FFF2-40B4-BE49-F238E27FC236}">
                <a16:creationId xmlns:a16="http://schemas.microsoft.com/office/drawing/2014/main" id="{1FD3EEDE-2D1B-EA9E-1870-2741F0A6891D}"/>
              </a:ext>
            </a:extLst>
          </p:cNvPr>
          <p:cNvSpPr/>
          <p:nvPr/>
        </p:nvSpPr>
        <p:spPr>
          <a:xfrm>
            <a:off x="2924398" y="3972594"/>
            <a:ext cx="6323556" cy="1329183"/>
          </a:xfrm>
          <a:prstGeom prst="wedgeRectCallout">
            <a:avLst>
              <a:gd name="adj1" fmla="val -19823"/>
              <a:gd name="adj2" fmla="val 821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fr-FR" sz="2400">
                <a:solidFill>
                  <a:schemeClr val="tx1"/>
                </a:solidFill>
              </a:rPr>
              <a:t>Cette possibilité avait été identifiée, mais pas implémentée, en raison de la complexité de l’algorithme et du processus. </a:t>
            </a:r>
          </a:p>
        </p:txBody>
      </p:sp>
    </p:spTree>
    <p:extLst>
      <p:ext uri="{BB962C8B-B14F-4D97-AF65-F5344CB8AC3E}">
        <p14:creationId xmlns:p14="http://schemas.microsoft.com/office/powerpoint/2010/main" val="289124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180E4-D115-470F-7E45-E85AA66D4693}"/>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246AD1BF-16D5-A40E-F1D2-795D1A8AEE63}"/>
              </a:ext>
            </a:extLst>
          </p:cNvPr>
          <p:cNvSpPr txBox="1"/>
          <p:nvPr/>
        </p:nvSpPr>
        <p:spPr>
          <a:xfrm>
            <a:off x="629709" y="2323954"/>
            <a:ext cx="11032204" cy="923330"/>
          </a:xfrm>
          <a:prstGeom prst="rect">
            <a:avLst/>
          </a:prstGeom>
          <a:solidFill>
            <a:schemeClr val="accent1">
              <a:lumMod val="20000"/>
              <a:lumOff val="80000"/>
            </a:schemeClr>
          </a:solidFill>
        </p:spPr>
        <p:txBody>
          <a:bodyPr wrap="square">
            <a:spAutoFit/>
          </a:bodyPr>
          <a:lstStyle/>
          <a:p>
            <a:r>
              <a:rPr lang="fr-FR">
                <a:latin typeface="Verdana" panose="020B0604030504040204" pitchFamily="34" charset="0"/>
                <a:ea typeface="Verdana" panose="020B0604030504040204" pitchFamily="34" charset="0"/>
              </a:rPr>
              <a:t>Le lien 452 est créé depuis la version papier lorsqu’elle existe, mais la réciproque dans la notice papier ne semble pas vraie. Peut-elle être ajoutée automatiquement, ou cela fait partie de l’enrichissement postérieur ? </a:t>
            </a:r>
          </a:p>
        </p:txBody>
      </p:sp>
      <p:sp>
        <p:nvSpPr>
          <p:cNvPr id="6" name="Titre 1">
            <a:extLst>
              <a:ext uri="{FF2B5EF4-FFF2-40B4-BE49-F238E27FC236}">
                <a16:creationId xmlns:a16="http://schemas.microsoft.com/office/drawing/2014/main" id="{49C6454F-939F-6F73-B200-26FD0FFA0772}"/>
              </a:ext>
            </a:extLst>
          </p:cNvPr>
          <p:cNvSpPr txBox="1">
            <a:spLocks/>
          </p:cNvSpPr>
          <p:nvPr/>
        </p:nvSpPr>
        <p:spPr>
          <a:xfrm>
            <a:off x="629709" y="739776"/>
            <a:ext cx="10363200" cy="858868"/>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defRPr/>
            </a:pPr>
            <a:r>
              <a:rPr lang="fr-FR">
                <a:solidFill>
                  <a:srgbClr val="604A7B"/>
                </a:solidFill>
                <a:latin typeface="+mn-lt"/>
              </a:rPr>
              <a:t>FLUX</a:t>
            </a:r>
          </a:p>
        </p:txBody>
      </p:sp>
      <p:sp>
        <p:nvSpPr>
          <p:cNvPr id="7" name="ZoneTexte 6">
            <a:extLst>
              <a:ext uri="{FF2B5EF4-FFF2-40B4-BE49-F238E27FC236}">
                <a16:creationId xmlns:a16="http://schemas.microsoft.com/office/drawing/2014/main" id="{8957C5A0-2BFF-6AD4-9867-A1B77F2CCBB7}"/>
              </a:ext>
            </a:extLst>
          </p:cNvPr>
          <p:cNvSpPr txBox="1"/>
          <p:nvPr/>
        </p:nvSpPr>
        <p:spPr>
          <a:xfrm>
            <a:off x="629709" y="1776633"/>
            <a:ext cx="6096000" cy="400110"/>
          </a:xfrm>
          <a:prstGeom prst="rect">
            <a:avLst/>
          </a:prstGeom>
          <a:noFill/>
        </p:spPr>
        <p:txBody>
          <a:bodyPr wrap="square">
            <a:spAutoFit/>
          </a:bodyPr>
          <a:lstStyle/>
          <a:p>
            <a:r>
              <a:rPr lang="fr-FR" sz="2000" b="1">
                <a:solidFill>
                  <a:srgbClr val="000000"/>
                </a:solidFill>
                <a:latin typeface="Arial" panose="020B0604020202020204" pitchFamily="34" charset="0"/>
                <a:cs typeface="Arial" panose="020B0604020202020204" pitchFamily="34" charset="0"/>
              </a:rPr>
              <a:t>Demande d’évolution</a:t>
            </a:r>
          </a:p>
        </p:txBody>
      </p:sp>
      <p:sp>
        <p:nvSpPr>
          <p:cNvPr id="4" name="Bulle narrative : rectangle 3">
            <a:extLst>
              <a:ext uri="{FF2B5EF4-FFF2-40B4-BE49-F238E27FC236}">
                <a16:creationId xmlns:a16="http://schemas.microsoft.com/office/drawing/2014/main" id="{463F2688-0652-B5F5-3D91-B2ABA0A9F597}"/>
              </a:ext>
            </a:extLst>
          </p:cNvPr>
          <p:cNvSpPr/>
          <p:nvPr/>
        </p:nvSpPr>
        <p:spPr>
          <a:xfrm>
            <a:off x="1931096" y="3786081"/>
            <a:ext cx="8329808" cy="1691060"/>
          </a:xfrm>
          <a:prstGeom prst="wedgeRectCallout">
            <a:avLst>
              <a:gd name="adj1" fmla="val -19823"/>
              <a:gd name="adj2" fmla="val 821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fr-FR" sz="2400">
                <a:solidFill>
                  <a:schemeClr val="tx1"/>
                </a:solidFill>
              </a:rPr>
              <a:t>Cette évolution ne pourra pas être implémenter.</a:t>
            </a:r>
            <a:br>
              <a:rPr lang="fr-FR" sz="2400">
                <a:solidFill>
                  <a:schemeClr val="tx1"/>
                </a:solidFill>
              </a:rPr>
            </a:br>
            <a:r>
              <a:rPr lang="fr-FR" sz="2400">
                <a:solidFill>
                  <a:schemeClr val="tx1"/>
                </a:solidFill>
              </a:rPr>
              <a:t>La commande ‘REL’ sur une notice permet sous </a:t>
            </a:r>
            <a:r>
              <a:rPr lang="fr-FR" sz="2400" err="1">
                <a:solidFill>
                  <a:schemeClr val="tx1"/>
                </a:solidFill>
              </a:rPr>
              <a:t>WinIBW</a:t>
            </a:r>
            <a:r>
              <a:rPr lang="fr-FR" sz="2400">
                <a:solidFill>
                  <a:schemeClr val="tx1"/>
                </a:solidFill>
              </a:rPr>
              <a:t> de voir toutes les notices  qui lui sont liées soit par un lien 4XX présent dans la notice, soit par déduction du lien réciproque. </a:t>
            </a:r>
          </a:p>
        </p:txBody>
      </p:sp>
    </p:spTree>
    <p:extLst>
      <p:ext uri="{BB962C8B-B14F-4D97-AF65-F5344CB8AC3E}">
        <p14:creationId xmlns:p14="http://schemas.microsoft.com/office/powerpoint/2010/main" val="2659082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1BB67-B990-9452-C76A-F0EF809E602E}"/>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2EEE5B4B-881C-0400-23D9-DC9B58030860}"/>
              </a:ext>
            </a:extLst>
          </p:cNvPr>
          <p:cNvSpPr txBox="1"/>
          <p:nvPr/>
        </p:nvSpPr>
        <p:spPr>
          <a:xfrm>
            <a:off x="629709" y="2354732"/>
            <a:ext cx="11032204" cy="646331"/>
          </a:xfrm>
          <a:prstGeom prst="rect">
            <a:avLst/>
          </a:prstGeom>
          <a:solidFill>
            <a:schemeClr val="accent1">
              <a:lumMod val="20000"/>
              <a:lumOff val="80000"/>
            </a:schemeClr>
          </a:solidFill>
        </p:spPr>
        <p:txBody>
          <a:bodyPr wrap="square">
            <a:spAutoFit/>
          </a:bodyPr>
          <a:lstStyle/>
          <a:p>
            <a:r>
              <a:rPr lang="fr-FR">
                <a:latin typeface="Verdana" panose="020B0604030504040204" pitchFamily="34" charset="0"/>
                <a:ea typeface="Verdana" panose="020B0604030504040204" pitchFamily="34" charset="0"/>
              </a:rPr>
              <a:t>En zone 859 : l’ABES saisissait les formats en “$q” pour le chantier CERCLES : l’adresse récupérée depuis BACON ne présente que l’url en “$u”… Les “$q” peuvent-ils être ajoutés ? </a:t>
            </a:r>
          </a:p>
        </p:txBody>
      </p:sp>
      <p:sp>
        <p:nvSpPr>
          <p:cNvPr id="3" name="ZoneTexte 2">
            <a:extLst>
              <a:ext uri="{FF2B5EF4-FFF2-40B4-BE49-F238E27FC236}">
                <a16:creationId xmlns:a16="http://schemas.microsoft.com/office/drawing/2014/main" id="{9B94AF80-ADFC-16F2-38C3-8E97BCE531C7}"/>
              </a:ext>
            </a:extLst>
          </p:cNvPr>
          <p:cNvSpPr txBox="1"/>
          <p:nvPr/>
        </p:nvSpPr>
        <p:spPr>
          <a:xfrm>
            <a:off x="629709" y="1776633"/>
            <a:ext cx="6096000" cy="400110"/>
          </a:xfrm>
          <a:prstGeom prst="rect">
            <a:avLst/>
          </a:prstGeom>
          <a:noFill/>
        </p:spPr>
        <p:txBody>
          <a:bodyPr wrap="square">
            <a:spAutoFit/>
          </a:bodyPr>
          <a:lstStyle/>
          <a:p>
            <a:r>
              <a:rPr lang="fr-FR" sz="2000" b="1">
                <a:solidFill>
                  <a:srgbClr val="000000"/>
                </a:solidFill>
                <a:latin typeface="Arial" panose="020B0604020202020204" pitchFamily="34" charset="0"/>
                <a:cs typeface="Arial" panose="020B0604020202020204" pitchFamily="34" charset="0"/>
              </a:rPr>
              <a:t>Demande d’évolution</a:t>
            </a:r>
          </a:p>
        </p:txBody>
      </p:sp>
      <p:sp>
        <p:nvSpPr>
          <p:cNvPr id="7" name="Titre 1">
            <a:extLst>
              <a:ext uri="{FF2B5EF4-FFF2-40B4-BE49-F238E27FC236}">
                <a16:creationId xmlns:a16="http://schemas.microsoft.com/office/drawing/2014/main" id="{AD142479-3365-0657-4843-DBDD8B0F4BD4}"/>
              </a:ext>
            </a:extLst>
          </p:cNvPr>
          <p:cNvSpPr txBox="1">
            <a:spLocks/>
          </p:cNvSpPr>
          <p:nvPr/>
        </p:nvSpPr>
        <p:spPr>
          <a:xfrm>
            <a:off x="629709" y="739776"/>
            <a:ext cx="10363200" cy="858868"/>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defRPr/>
            </a:pPr>
            <a:r>
              <a:rPr lang="fr-FR">
                <a:solidFill>
                  <a:srgbClr val="604A7B"/>
                </a:solidFill>
                <a:latin typeface="+mn-lt"/>
              </a:rPr>
              <a:t>FLUX</a:t>
            </a:r>
          </a:p>
        </p:txBody>
      </p:sp>
      <p:sp>
        <p:nvSpPr>
          <p:cNvPr id="2" name="Bulle narrative : rectangle 1">
            <a:extLst>
              <a:ext uri="{FF2B5EF4-FFF2-40B4-BE49-F238E27FC236}">
                <a16:creationId xmlns:a16="http://schemas.microsoft.com/office/drawing/2014/main" id="{FDD69843-EF9B-AC22-CB00-0E2ECCDB344C}"/>
              </a:ext>
            </a:extLst>
          </p:cNvPr>
          <p:cNvSpPr/>
          <p:nvPr/>
        </p:nvSpPr>
        <p:spPr>
          <a:xfrm>
            <a:off x="2562323" y="3618944"/>
            <a:ext cx="7166975" cy="1143136"/>
          </a:xfrm>
          <a:prstGeom prst="wedgeRectCallout">
            <a:avLst>
              <a:gd name="adj1" fmla="val -19823"/>
              <a:gd name="adj2" fmla="val 821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fr-FR" sz="2400">
                <a:solidFill>
                  <a:schemeClr val="tx1"/>
                </a:solidFill>
              </a:rPr>
              <a:t>Cette évolution ne pourra pas être implémentée.</a:t>
            </a:r>
            <a:br>
              <a:rPr lang="fr-FR" sz="2400">
                <a:solidFill>
                  <a:schemeClr val="tx1"/>
                </a:solidFill>
              </a:rPr>
            </a:br>
            <a:r>
              <a:rPr lang="fr-FR" sz="2400">
                <a:solidFill>
                  <a:schemeClr val="tx1"/>
                </a:solidFill>
              </a:rPr>
              <a:t>Cette donnée n’est pas présente dans le fichier KBART. </a:t>
            </a:r>
          </a:p>
        </p:txBody>
      </p:sp>
    </p:spTree>
    <p:extLst>
      <p:ext uri="{BB962C8B-B14F-4D97-AF65-F5344CB8AC3E}">
        <p14:creationId xmlns:p14="http://schemas.microsoft.com/office/powerpoint/2010/main" val="2206216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7A5D4-630F-833F-0258-6D5F5D8C420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78A86C8-99BF-38D1-0613-84F4722D29D6}"/>
              </a:ext>
            </a:extLst>
          </p:cNvPr>
          <p:cNvSpPr>
            <a:spLocks noGrp="1"/>
          </p:cNvSpPr>
          <p:nvPr>
            <p:ph type="title"/>
          </p:nvPr>
        </p:nvSpPr>
        <p:spPr>
          <a:xfrm>
            <a:off x="629709" y="739776"/>
            <a:ext cx="10363200" cy="858868"/>
          </a:xfrm>
        </p:spPr>
        <p:txBody>
          <a:bodyPr>
            <a:normAutofit/>
          </a:bodyPr>
          <a:lstStyle/>
          <a:p>
            <a:pPr>
              <a:defRPr/>
            </a:pPr>
            <a:r>
              <a:rPr lang="fr-FR">
                <a:solidFill>
                  <a:srgbClr val="604A7B"/>
                </a:solidFill>
                <a:latin typeface="+mn-lt"/>
              </a:rPr>
              <a:t>Flux</a:t>
            </a:r>
            <a:endParaRPr lang="fr-FR">
              <a:solidFill>
                <a:srgbClr val="604A7B"/>
              </a:solidFill>
              <a:ea typeface="Calibri"/>
              <a:cs typeface="Calibri"/>
            </a:endParaRPr>
          </a:p>
        </p:txBody>
      </p:sp>
      <p:sp>
        <p:nvSpPr>
          <p:cNvPr id="5" name="ZoneTexte 4">
            <a:extLst>
              <a:ext uri="{FF2B5EF4-FFF2-40B4-BE49-F238E27FC236}">
                <a16:creationId xmlns:a16="http://schemas.microsoft.com/office/drawing/2014/main" id="{C30E411C-E084-2F8F-51AD-CB5AE174E050}"/>
              </a:ext>
            </a:extLst>
          </p:cNvPr>
          <p:cNvSpPr txBox="1"/>
          <p:nvPr/>
        </p:nvSpPr>
        <p:spPr>
          <a:xfrm>
            <a:off x="1033462" y="1861203"/>
            <a:ext cx="10125075" cy="1754326"/>
          </a:xfrm>
          <a:prstGeom prst="rect">
            <a:avLst/>
          </a:prstGeom>
          <a:solidFill>
            <a:schemeClr val="accent1">
              <a:lumMod val="20000"/>
              <a:lumOff val="80000"/>
            </a:schemeClr>
          </a:solidFill>
        </p:spPr>
        <p:txBody>
          <a:bodyPr wrap="square">
            <a:spAutoFit/>
          </a:bodyPr>
          <a:lstStyle/>
          <a:p>
            <a:r>
              <a:rPr lang="fr-FR" i="0">
                <a:solidFill>
                  <a:srgbClr val="000000"/>
                </a:solidFill>
                <a:effectLst/>
                <a:latin typeface="Verdana" panose="020B0604030504040204" pitchFamily="34" charset="0"/>
                <a:ea typeface="Verdana" panose="020B0604030504040204" pitchFamily="34" charset="0"/>
              </a:rPr>
              <a:t>Pouvons-nous avoir une présentation du workflow (plus ou moins final) envisagé ? </a:t>
            </a:r>
          </a:p>
          <a:p>
            <a:r>
              <a:rPr lang="fr-FR" i="0">
                <a:solidFill>
                  <a:srgbClr val="000000"/>
                </a:solidFill>
                <a:effectLst/>
                <a:latin typeface="Verdana" panose="020B0604030504040204" pitchFamily="34" charset="0"/>
                <a:ea typeface="Verdana" panose="020B0604030504040204" pitchFamily="34" charset="0"/>
              </a:rPr>
              <a:t>Exemplarisation sous la notice </a:t>
            </a:r>
            <a:r>
              <a:rPr lang="fr-FR" i="0" err="1">
                <a:solidFill>
                  <a:srgbClr val="000000"/>
                </a:solidFill>
                <a:effectLst/>
                <a:latin typeface="Verdana" panose="020B0604030504040204" pitchFamily="34" charset="0"/>
                <a:ea typeface="Verdana" panose="020B0604030504040204" pitchFamily="34" charset="0"/>
              </a:rPr>
              <a:t>Qp</a:t>
            </a:r>
            <a:r>
              <a:rPr lang="fr-FR" i="0">
                <a:solidFill>
                  <a:srgbClr val="000000"/>
                </a:solidFill>
                <a:effectLst/>
                <a:latin typeface="Verdana" panose="020B0604030504040204" pitchFamily="34" charset="0"/>
                <a:ea typeface="Verdana" panose="020B0604030504040204" pitchFamily="34" charset="0"/>
              </a:rPr>
              <a:t> uniquement ? </a:t>
            </a:r>
          </a:p>
          <a:p>
            <a:r>
              <a:rPr lang="fr-FR" i="0">
                <a:solidFill>
                  <a:srgbClr val="000000"/>
                </a:solidFill>
                <a:effectLst/>
                <a:latin typeface="Verdana" panose="020B0604030504040204" pitchFamily="34" charset="0"/>
                <a:ea typeface="Verdana" panose="020B0604030504040204" pitchFamily="34" charset="0"/>
              </a:rPr>
              <a:t>Exemplarisation sous chaque notice du bouquet ? </a:t>
            </a:r>
          </a:p>
          <a:p>
            <a:r>
              <a:rPr lang="fr-FR" i="0">
                <a:solidFill>
                  <a:srgbClr val="000000"/>
                </a:solidFill>
                <a:effectLst/>
                <a:latin typeface="Verdana" panose="020B0604030504040204" pitchFamily="34" charset="0"/>
                <a:ea typeface="Verdana" panose="020B0604030504040204" pitchFamily="34" charset="0"/>
              </a:rPr>
              <a:t>Via quel outil ? </a:t>
            </a:r>
          </a:p>
          <a:p>
            <a:r>
              <a:rPr lang="fr-FR" i="0">
                <a:solidFill>
                  <a:srgbClr val="000000"/>
                </a:solidFill>
                <a:effectLst/>
                <a:latin typeface="Verdana" panose="020B0604030504040204" pitchFamily="34" charset="0"/>
                <a:ea typeface="Verdana" panose="020B0604030504040204" pitchFamily="34" charset="0"/>
              </a:rPr>
              <a:t>Si la réponse est Item, pouvez-vous prévoir une rapide présentation durant le webinaire ?  </a:t>
            </a:r>
          </a:p>
        </p:txBody>
      </p:sp>
    </p:spTree>
    <p:extLst>
      <p:ext uri="{BB962C8B-B14F-4D97-AF65-F5344CB8AC3E}">
        <p14:creationId xmlns:p14="http://schemas.microsoft.com/office/powerpoint/2010/main" val="1113305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2E0B-0A03-14F9-25FD-524642A32B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B809990-8875-4E15-5B74-2D34658D014C}"/>
              </a:ext>
            </a:extLst>
          </p:cNvPr>
          <p:cNvSpPr>
            <a:spLocks noGrp="1"/>
          </p:cNvSpPr>
          <p:nvPr>
            <p:ph type="title"/>
          </p:nvPr>
        </p:nvSpPr>
        <p:spPr>
          <a:xfrm>
            <a:off x="629709" y="653512"/>
            <a:ext cx="10435086" cy="858868"/>
          </a:xfrm>
        </p:spPr>
        <p:txBody>
          <a:bodyPr>
            <a:normAutofit/>
          </a:bodyPr>
          <a:lstStyle/>
          <a:p>
            <a:pPr>
              <a:defRPr/>
            </a:pPr>
            <a:r>
              <a:rPr lang="fr-FR">
                <a:solidFill>
                  <a:srgbClr val="3D7EDB"/>
                </a:solidFill>
                <a:latin typeface="+mn-lt"/>
              </a:rPr>
              <a:t>Exploitation des données</a:t>
            </a:r>
          </a:p>
        </p:txBody>
      </p:sp>
      <p:sp>
        <p:nvSpPr>
          <p:cNvPr id="5" name="ZoneTexte 4">
            <a:extLst>
              <a:ext uri="{FF2B5EF4-FFF2-40B4-BE49-F238E27FC236}">
                <a16:creationId xmlns:a16="http://schemas.microsoft.com/office/drawing/2014/main" id="{10948829-848C-6D8C-5146-3AC9DCA9FCBA}"/>
              </a:ext>
            </a:extLst>
          </p:cNvPr>
          <p:cNvSpPr txBox="1"/>
          <p:nvPr/>
        </p:nvSpPr>
        <p:spPr>
          <a:xfrm>
            <a:off x="629709" y="2384601"/>
            <a:ext cx="11032204" cy="923330"/>
          </a:xfrm>
          <a:prstGeom prst="rect">
            <a:avLst/>
          </a:prstGeom>
          <a:solidFill>
            <a:schemeClr val="accent6">
              <a:lumMod val="20000"/>
              <a:lumOff val="80000"/>
            </a:schemeClr>
          </a:solidFill>
        </p:spPr>
        <p:txBody>
          <a:bodyPr wrap="square">
            <a:spAutoFit/>
          </a:bodyPr>
          <a:lstStyle/>
          <a:p>
            <a:r>
              <a:rPr lang="fr-FR" sz="1800" i="0">
                <a:solidFill>
                  <a:srgbClr val="000000"/>
                </a:solidFill>
                <a:effectLst/>
                <a:latin typeface="Verdana" panose="020B0604030504040204" pitchFamily="34" charset="0"/>
                <a:ea typeface="Verdana" panose="020B0604030504040204" pitchFamily="34" charset="0"/>
              </a:rPr>
              <a:t>Jusqu'à présent, j'utilisais la recherche CHE SOU suivi du code de la plateforme (exemple che sou </a:t>
            </a:r>
            <a:r>
              <a:rPr lang="fr-FR" sz="1800" i="0" err="1">
                <a:solidFill>
                  <a:srgbClr val="000000"/>
                </a:solidFill>
                <a:effectLst/>
                <a:latin typeface="Verdana" panose="020B0604030504040204" pitchFamily="34" charset="0"/>
                <a:ea typeface="Verdana" panose="020B0604030504040204" pitchFamily="34" charset="0"/>
              </a:rPr>
              <a:t>frcairn</a:t>
            </a:r>
            <a:r>
              <a:rPr lang="fr-FR" sz="1800" i="0">
                <a:solidFill>
                  <a:srgbClr val="000000"/>
                </a:solidFill>
                <a:effectLst/>
                <a:latin typeface="Verdana" panose="020B0604030504040204" pitchFamily="34" charset="0"/>
                <a:ea typeface="Verdana" panose="020B0604030504040204" pitchFamily="34" charset="0"/>
              </a:rPr>
              <a:t>? pour Cairn) pour trouver l'ensemble des notices d'un bouquet. </a:t>
            </a:r>
          </a:p>
          <a:p>
            <a:r>
              <a:rPr lang="fr-FR" sz="1800" i="0">
                <a:solidFill>
                  <a:srgbClr val="000000"/>
                </a:solidFill>
                <a:effectLst/>
                <a:latin typeface="Verdana" panose="020B0604030504040204" pitchFamily="34" charset="0"/>
                <a:ea typeface="Verdana" panose="020B0604030504040204" pitchFamily="34" charset="0"/>
              </a:rPr>
              <a:t>Est-ce que maintenant la recherche CHE BOU remplace la recherche CHE SOU ? Merci </a:t>
            </a:r>
            <a:endParaRPr lang="fr-FR">
              <a:latin typeface="Verdana" panose="020B0604030504040204" pitchFamily="34" charset="0"/>
              <a:ea typeface="Verdana" panose="020B0604030504040204" pitchFamily="34" charset="0"/>
            </a:endParaRPr>
          </a:p>
        </p:txBody>
      </p:sp>
      <p:sp>
        <p:nvSpPr>
          <p:cNvPr id="4" name="ZoneTexte 3">
            <a:extLst>
              <a:ext uri="{FF2B5EF4-FFF2-40B4-BE49-F238E27FC236}">
                <a16:creationId xmlns:a16="http://schemas.microsoft.com/office/drawing/2014/main" id="{C7517BA6-CB19-F9BF-53ED-A0AB36B38E62}"/>
              </a:ext>
            </a:extLst>
          </p:cNvPr>
          <p:cNvSpPr txBox="1"/>
          <p:nvPr/>
        </p:nvSpPr>
        <p:spPr>
          <a:xfrm>
            <a:off x="629709" y="1776633"/>
            <a:ext cx="6096000" cy="400110"/>
          </a:xfrm>
          <a:prstGeom prst="rect">
            <a:avLst/>
          </a:prstGeom>
          <a:noFill/>
        </p:spPr>
        <p:txBody>
          <a:bodyPr wrap="square">
            <a:spAutoFit/>
          </a:bodyPr>
          <a:lstStyle/>
          <a:p>
            <a:r>
              <a:rPr lang="fr-FR" sz="2000" b="1">
                <a:solidFill>
                  <a:srgbClr val="000000"/>
                </a:solidFill>
                <a:latin typeface="Arial" panose="020B0604020202020204" pitchFamily="34" charset="0"/>
                <a:cs typeface="Arial" panose="020B0604020202020204" pitchFamily="34" charset="0"/>
              </a:rPr>
              <a:t>Commandes </a:t>
            </a:r>
            <a:r>
              <a:rPr lang="fr-FR" sz="2000" b="1" err="1">
                <a:solidFill>
                  <a:srgbClr val="000000"/>
                </a:solidFill>
                <a:latin typeface="Arial" panose="020B0604020202020204" pitchFamily="34" charset="0"/>
                <a:cs typeface="Arial" panose="020B0604020202020204" pitchFamily="34" charset="0"/>
              </a:rPr>
              <a:t>WinIBW</a:t>
            </a:r>
            <a:endParaRPr lang="fr-FR" sz="2000">
              <a:latin typeface="Arial" panose="020B0604020202020204" pitchFamily="34" charset="0"/>
              <a:cs typeface="Arial" panose="020B0604020202020204" pitchFamily="34" charset="0"/>
            </a:endParaRPr>
          </a:p>
        </p:txBody>
      </p:sp>
      <p:sp>
        <p:nvSpPr>
          <p:cNvPr id="3" name="Bulle narrative : rectangle 2">
            <a:extLst>
              <a:ext uri="{FF2B5EF4-FFF2-40B4-BE49-F238E27FC236}">
                <a16:creationId xmlns:a16="http://schemas.microsoft.com/office/drawing/2014/main" id="{F4B5FE45-C04D-1422-D97F-92C0D2E8A173}"/>
              </a:ext>
            </a:extLst>
          </p:cNvPr>
          <p:cNvSpPr/>
          <p:nvPr/>
        </p:nvSpPr>
        <p:spPr>
          <a:xfrm>
            <a:off x="791228" y="3753783"/>
            <a:ext cx="10609544" cy="2020715"/>
          </a:xfrm>
          <a:prstGeom prst="wedgeRectCallout">
            <a:avLst>
              <a:gd name="adj1" fmla="val 19374"/>
              <a:gd name="adj2" fmla="val 821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r>
              <a:rPr lang="fr-FR" sz="2400">
                <a:solidFill>
                  <a:schemeClr val="tx1"/>
                </a:solidFill>
              </a:rPr>
              <a:t>Ces deux commandes ne recherchent pas la même donnée sur le même périmètre.</a:t>
            </a:r>
          </a:p>
          <a:p>
            <a:pPr fontAlgn="base"/>
            <a:r>
              <a:rPr lang="fr-FR" sz="2400">
                <a:solidFill>
                  <a:schemeClr val="tx1"/>
                </a:solidFill>
              </a:rPr>
              <a:t>CHE SOU : recherche par numéro source, recherche de notices de monographies / revues électroniques.</a:t>
            </a:r>
          </a:p>
          <a:p>
            <a:pPr fontAlgn="base"/>
            <a:r>
              <a:rPr lang="fr-FR" sz="2400">
                <a:solidFill>
                  <a:schemeClr val="tx1"/>
                </a:solidFill>
              </a:rPr>
              <a:t>CHE BOU : recherche par bouquet commercial, recherche de notices </a:t>
            </a:r>
            <a:r>
              <a:rPr lang="fr-FR" sz="2400" err="1">
                <a:solidFill>
                  <a:schemeClr val="tx1"/>
                </a:solidFill>
              </a:rPr>
              <a:t>Qp</a:t>
            </a:r>
            <a:endParaRPr lang="fr-FR" sz="2400">
              <a:solidFill>
                <a:schemeClr val="tx1"/>
              </a:solidFill>
            </a:endParaRPr>
          </a:p>
          <a:p>
            <a:pPr fontAlgn="base"/>
            <a:r>
              <a:rPr lang="fr-FR" sz="2400">
                <a:solidFill>
                  <a:schemeClr val="tx1"/>
                </a:solidFill>
              </a:rPr>
              <a:t>Les deux recherches coexistent.</a:t>
            </a:r>
          </a:p>
        </p:txBody>
      </p:sp>
    </p:spTree>
    <p:extLst>
      <p:ext uri="{BB962C8B-B14F-4D97-AF65-F5344CB8AC3E}">
        <p14:creationId xmlns:p14="http://schemas.microsoft.com/office/powerpoint/2010/main" val="3817275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9AEE9-CCE0-E2FB-A1EB-DC7A38ABDBE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4471672-DDB6-7729-A5C7-27F56110A697}"/>
              </a:ext>
            </a:extLst>
          </p:cNvPr>
          <p:cNvSpPr>
            <a:spLocks noGrp="1"/>
          </p:cNvSpPr>
          <p:nvPr>
            <p:ph type="title"/>
          </p:nvPr>
        </p:nvSpPr>
        <p:spPr>
          <a:xfrm>
            <a:off x="629709" y="653512"/>
            <a:ext cx="10435086" cy="858868"/>
          </a:xfrm>
        </p:spPr>
        <p:txBody>
          <a:bodyPr>
            <a:normAutofit/>
          </a:bodyPr>
          <a:lstStyle/>
          <a:p>
            <a:pPr>
              <a:defRPr/>
            </a:pPr>
            <a:r>
              <a:rPr lang="fr-FR">
                <a:solidFill>
                  <a:srgbClr val="3D7EDB"/>
                </a:solidFill>
                <a:latin typeface="+mn-lt"/>
              </a:rPr>
              <a:t>Exploitation des données</a:t>
            </a:r>
          </a:p>
        </p:txBody>
      </p:sp>
      <p:sp>
        <p:nvSpPr>
          <p:cNvPr id="5" name="ZoneTexte 4">
            <a:extLst>
              <a:ext uri="{FF2B5EF4-FFF2-40B4-BE49-F238E27FC236}">
                <a16:creationId xmlns:a16="http://schemas.microsoft.com/office/drawing/2014/main" id="{5A6808B9-824D-BF48-4A65-62206462FE0E}"/>
              </a:ext>
            </a:extLst>
          </p:cNvPr>
          <p:cNvSpPr txBox="1"/>
          <p:nvPr/>
        </p:nvSpPr>
        <p:spPr>
          <a:xfrm>
            <a:off x="629709" y="2405690"/>
            <a:ext cx="11032204" cy="646331"/>
          </a:xfrm>
          <a:prstGeom prst="rect">
            <a:avLst/>
          </a:prstGeom>
          <a:solidFill>
            <a:schemeClr val="accent6">
              <a:lumMod val="20000"/>
              <a:lumOff val="80000"/>
            </a:schemeClr>
          </a:solidFill>
        </p:spPr>
        <p:txBody>
          <a:bodyPr wrap="square">
            <a:spAutoFit/>
          </a:bodyPr>
          <a:lstStyle/>
          <a:p>
            <a:r>
              <a:rPr lang="fr-FR">
                <a:latin typeface="Verdana" panose="020B0604030504040204" pitchFamily="34" charset="0"/>
                <a:ea typeface="Verdana" panose="020B0604030504040204" pitchFamily="34" charset="0"/>
              </a:rPr>
              <a:t>Existe-t-il une commande CHE SOU </a:t>
            </a:r>
            <a:r>
              <a:rPr lang="fr-FR" err="1">
                <a:latin typeface="Verdana" panose="020B0604030504040204" pitchFamily="34" charset="0"/>
                <a:ea typeface="Verdana" panose="020B0604030504040204" pitchFamily="34" charset="0"/>
              </a:rPr>
              <a:t>httpsbacon</a:t>
            </a:r>
            <a:r>
              <a:rPr lang="fr-FR">
                <a:latin typeface="Verdana" panose="020B0604030504040204" pitchFamily="34" charset="0"/>
                <a:ea typeface="Verdana" panose="020B0604030504040204" pitchFamily="34" charset="0"/>
              </a:rPr>
              <a:t>? CAIRN pour obtenir tous les bouquets CAIRN ? ou une CHE BOU CAIRN ?  </a:t>
            </a:r>
          </a:p>
        </p:txBody>
      </p:sp>
      <p:sp>
        <p:nvSpPr>
          <p:cNvPr id="10" name="ZoneTexte 9">
            <a:extLst>
              <a:ext uri="{FF2B5EF4-FFF2-40B4-BE49-F238E27FC236}">
                <a16:creationId xmlns:a16="http://schemas.microsoft.com/office/drawing/2014/main" id="{D36F0A79-8138-5B85-8836-17DEE0FB5010}"/>
              </a:ext>
            </a:extLst>
          </p:cNvPr>
          <p:cNvSpPr txBox="1"/>
          <p:nvPr/>
        </p:nvSpPr>
        <p:spPr>
          <a:xfrm>
            <a:off x="629709" y="3283232"/>
            <a:ext cx="10899682" cy="3477875"/>
          </a:xfrm>
          <a:prstGeom prst="rect">
            <a:avLst/>
          </a:prstGeom>
          <a:noFill/>
        </p:spPr>
        <p:txBody>
          <a:bodyPr wrap="square">
            <a:spAutoFit/>
          </a:bodyPr>
          <a:lstStyle/>
          <a:p>
            <a:pPr fontAlgn="base"/>
            <a:r>
              <a:rPr lang="fr-FR" sz="2000">
                <a:latin typeface="+mj-lt"/>
                <a:cs typeface="Arial" panose="020B0604020202020204" pitchFamily="34" charset="0"/>
              </a:rPr>
              <a:t>La commande CHE BOU CAIRN? permet d’obtenir la liste de tous les bouquets Cairn. </a:t>
            </a:r>
          </a:p>
          <a:p>
            <a:pPr fontAlgn="base"/>
            <a:r>
              <a:rPr lang="fr-FR" sz="2000">
                <a:latin typeface="+mj-lt"/>
                <a:cs typeface="Arial" panose="020B0604020202020204" pitchFamily="34" charset="0"/>
              </a:rPr>
              <a:t>Soit 65 bouquets que l’on retrouve également dans BACON. </a:t>
            </a:r>
          </a:p>
          <a:p>
            <a:pPr fontAlgn="base"/>
            <a:endParaRPr lang="fr-FR" sz="2000">
              <a:latin typeface="+mj-lt"/>
              <a:cs typeface="Arial" panose="020B0604020202020204" pitchFamily="34" charset="0"/>
            </a:endParaRPr>
          </a:p>
          <a:p>
            <a:pPr fontAlgn="base"/>
            <a:r>
              <a:rPr lang="fr-FR" sz="2000">
                <a:latin typeface="+mj-lt"/>
                <a:cs typeface="Arial" panose="020B0604020202020204" pitchFamily="34" charset="0"/>
              </a:rPr>
              <a:t>Alors pourquoi CHE SOU </a:t>
            </a:r>
            <a:r>
              <a:rPr lang="fr-FR" sz="2000" err="1">
                <a:latin typeface="+mj-lt"/>
                <a:cs typeface="Arial" panose="020B0604020202020204" pitchFamily="34" charset="0"/>
              </a:rPr>
              <a:t>httpsbacon</a:t>
            </a:r>
            <a:r>
              <a:rPr lang="fr-FR" sz="2000">
                <a:latin typeface="+mj-lt"/>
                <a:cs typeface="Arial" panose="020B0604020202020204" pitchFamily="34" charset="0"/>
              </a:rPr>
              <a:t>? Explication :</a:t>
            </a:r>
          </a:p>
          <a:p>
            <a:pPr fontAlgn="base"/>
            <a:r>
              <a:rPr lang="fr-FR" sz="2000">
                <a:latin typeface="+mj-lt"/>
                <a:cs typeface="Arial" panose="020B0604020202020204" pitchFamily="34" charset="0"/>
              </a:rPr>
              <a:t>Exemple PPN 281607648</a:t>
            </a:r>
          </a:p>
          <a:p>
            <a:pPr fontAlgn="base"/>
            <a:endParaRPr lang="fr-FR" sz="2000">
              <a:latin typeface="+mj-lt"/>
            </a:endParaRPr>
          </a:p>
          <a:p>
            <a:pPr fontAlgn="base"/>
            <a:endParaRPr lang="fr-FR" sz="2000">
              <a:latin typeface="+mj-lt"/>
              <a:cs typeface="Arial" panose="020B0604020202020204" pitchFamily="34" charset="0"/>
            </a:endParaRPr>
          </a:p>
          <a:p>
            <a:pPr fontAlgn="base"/>
            <a:r>
              <a:rPr lang="fr-FR" sz="2000">
                <a:latin typeface="+mj-lt"/>
                <a:cs typeface="Arial" panose="020B0604020202020204" pitchFamily="34" charset="0"/>
              </a:rPr>
              <a:t>=&gt; Toutes les zones 033 des notices de bouquets commencent par </a:t>
            </a:r>
            <a:r>
              <a:rPr lang="fr-FR" sz="2000" i="1">
                <a:latin typeface="+mj-lt"/>
                <a:cs typeface="Arial" panose="020B0604020202020204" pitchFamily="34" charset="0"/>
              </a:rPr>
              <a:t>https://bacon.abes.fr</a:t>
            </a:r>
            <a:r>
              <a:rPr lang="fr-FR" sz="2000">
                <a:latin typeface="+mj-lt"/>
                <a:cs typeface="Arial" panose="020B0604020202020204" pitchFamily="34" charset="0"/>
              </a:rPr>
              <a:t> (et seulement elles)</a:t>
            </a:r>
          </a:p>
          <a:p>
            <a:pPr fontAlgn="base"/>
            <a:r>
              <a:rPr lang="fr-FR" sz="2000">
                <a:latin typeface="+mj-lt"/>
                <a:cs typeface="Arial" panose="020B0604020202020204" pitchFamily="34" charset="0"/>
              </a:rPr>
              <a:t>AFF CLE :</a:t>
            </a:r>
          </a:p>
          <a:p>
            <a:pPr fontAlgn="base"/>
            <a:r>
              <a:rPr lang="fr-FR" sz="2000">
                <a:latin typeface="+mj-lt"/>
                <a:cs typeface="Arial" panose="020B0604020202020204" pitchFamily="34" charset="0"/>
              </a:rPr>
              <a:t> </a:t>
            </a:r>
          </a:p>
        </p:txBody>
      </p:sp>
      <p:sp>
        <p:nvSpPr>
          <p:cNvPr id="4" name="ZoneTexte 3">
            <a:extLst>
              <a:ext uri="{FF2B5EF4-FFF2-40B4-BE49-F238E27FC236}">
                <a16:creationId xmlns:a16="http://schemas.microsoft.com/office/drawing/2014/main" id="{323F4E53-097E-486C-0290-BAB72B3539D6}"/>
              </a:ext>
            </a:extLst>
          </p:cNvPr>
          <p:cNvSpPr txBox="1"/>
          <p:nvPr/>
        </p:nvSpPr>
        <p:spPr>
          <a:xfrm>
            <a:off x="629709" y="1774369"/>
            <a:ext cx="6096000" cy="400110"/>
          </a:xfrm>
          <a:prstGeom prst="rect">
            <a:avLst/>
          </a:prstGeom>
          <a:noFill/>
        </p:spPr>
        <p:txBody>
          <a:bodyPr wrap="square">
            <a:spAutoFit/>
          </a:bodyPr>
          <a:lstStyle/>
          <a:p>
            <a:r>
              <a:rPr lang="fr-FR" sz="2000" b="1">
                <a:solidFill>
                  <a:srgbClr val="000000"/>
                </a:solidFill>
                <a:latin typeface="Arial" panose="020B0604020202020204" pitchFamily="34" charset="0"/>
                <a:cs typeface="Arial" panose="020B0604020202020204" pitchFamily="34" charset="0"/>
              </a:rPr>
              <a:t>Commandes </a:t>
            </a:r>
            <a:r>
              <a:rPr lang="fr-FR" sz="2000" b="1" err="1">
                <a:solidFill>
                  <a:srgbClr val="000000"/>
                </a:solidFill>
                <a:latin typeface="Arial" panose="020B0604020202020204" pitchFamily="34" charset="0"/>
                <a:cs typeface="Arial" panose="020B0604020202020204" pitchFamily="34" charset="0"/>
              </a:rPr>
              <a:t>WinIBW</a:t>
            </a:r>
            <a:endParaRPr lang="fr-FR" sz="2000">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E253949B-471B-8A3E-93F7-1A8D9DABD320}"/>
              </a:ext>
            </a:extLst>
          </p:cNvPr>
          <p:cNvPicPr>
            <a:picLocks noChangeAspect="1"/>
          </p:cNvPicPr>
          <p:nvPr/>
        </p:nvPicPr>
        <p:blipFill>
          <a:blip r:embed="rId3"/>
          <a:stretch>
            <a:fillRect/>
          </a:stretch>
        </p:blipFill>
        <p:spPr>
          <a:xfrm>
            <a:off x="662609" y="4934331"/>
            <a:ext cx="9274409" cy="294946"/>
          </a:xfrm>
          <a:prstGeom prst="rect">
            <a:avLst/>
          </a:prstGeom>
        </p:spPr>
      </p:pic>
      <p:pic>
        <p:nvPicPr>
          <p:cNvPr id="9" name="Image 8">
            <a:extLst>
              <a:ext uri="{FF2B5EF4-FFF2-40B4-BE49-F238E27FC236}">
                <a16:creationId xmlns:a16="http://schemas.microsoft.com/office/drawing/2014/main" id="{9F114F3B-2C85-D97D-6AB7-0A11D7A58A61}"/>
              </a:ext>
            </a:extLst>
          </p:cNvPr>
          <p:cNvPicPr>
            <a:picLocks noChangeAspect="1"/>
          </p:cNvPicPr>
          <p:nvPr/>
        </p:nvPicPr>
        <p:blipFill>
          <a:blip r:embed="rId4"/>
          <a:stretch>
            <a:fillRect/>
          </a:stretch>
        </p:blipFill>
        <p:spPr>
          <a:xfrm>
            <a:off x="1641180" y="6300668"/>
            <a:ext cx="8022188" cy="400110"/>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Encre 16">
                <a:extLst>
                  <a:ext uri="{FF2B5EF4-FFF2-40B4-BE49-F238E27FC236}">
                    <a16:creationId xmlns:a16="http://schemas.microsoft.com/office/drawing/2014/main" id="{AD2E1D0F-5A6A-CDA3-623F-4F03CC86746C}"/>
                  </a:ext>
                </a:extLst>
              </p14:cNvPr>
              <p14:cNvContentPartPr/>
              <p14:nvPr/>
            </p14:nvContentPartPr>
            <p14:xfrm>
              <a:off x="1765358" y="6539646"/>
              <a:ext cx="1749946" cy="720"/>
            </p14:xfrm>
          </p:contentPart>
        </mc:Choice>
        <mc:Fallback xmlns="">
          <p:pic>
            <p:nvPicPr>
              <p:cNvPr id="17" name="Encre 16">
                <a:extLst>
                  <a:ext uri="{FF2B5EF4-FFF2-40B4-BE49-F238E27FC236}">
                    <a16:creationId xmlns:a16="http://schemas.microsoft.com/office/drawing/2014/main" id="{AD2E1D0F-5A6A-CDA3-623F-4F03CC86746C}"/>
                  </a:ext>
                </a:extLst>
              </p:cNvPr>
              <p:cNvPicPr/>
              <p:nvPr/>
            </p:nvPicPr>
            <p:blipFill>
              <a:blip r:embed="rId6"/>
              <a:stretch>
                <a:fillRect/>
              </a:stretch>
            </p:blipFill>
            <p:spPr>
              <a:xfrm>
                <a:off x="1711347" y="6323646"/>
                <a:ext cx="1857607"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 name="Encre 23">
                <a:extLst>
                  <a:ext uri="{FF2B5EF4-FFF2-40B4-BE49-F238E27FC236}">
                    <a16:creationId xmlns:a16="http://schemas.microsoft.com/office/drawing/2014/main" id="{9D617C86-231D-8CAA-5892-E209A8C8F021}"/>
                  </a:ext>
                </a:extLst>
              </p14:cNvPr>
              <p14:cNvContentPartPr/>
              <p14:nvPr/>
            </p14:nvContentPartPr>
            <p14:xfrm>
              <a:off x="1957355" y="6052852"/>
              <a:ext cx="360" cy="360"/>
            </p14:xfrm>
          </p:contentPart>
        </mc:Choice>
        <mc:Fallback xmlns="">
          <p:pic>
            <p:nvPicPr>
              <p:cNvPr id="24" name="Encre 23">
                <a:extLst>
                  <a:ext uri="{FF2B5EF4-FFF2-40B4-BE49-F238E27FC236}">
                    <a16:creationId xmlns:a16="http://schemas.microsoft.com/office/drawing/2014/main" id="{9D617C86-231D-8CAA-5892-E209A8C8F021}"/>
                  </a:ext>
                </a:extLst>
              </p:cNvPr>
              <p:cNvPicPr/>
              <p:nvPr/>
            </p:nvPicPr>
            <p:blipFill>
              <a:blip r:embed="rId8"/>
              <a:stretch>
                <a:fillRect/>
              </a:stretch>
            </p:blipFill>
            <p:spPr>
              <a:xfrm>
                <a:off x="1903355" y="594485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5" name="Encre 24">
                <a:extLst>
                  <a:ext uri="{FF2B5EF4-FFF2-40B4-BE49-F238E27FC236}">
                    <a16:creationId xmlns:a16="http://schemas.microsoft.com/office/drawing/2014/main" id="{AB170DDD-1C2B-7D11-0B8A-3EC2E4F13612}"/>
                  </a:ext>
                </a:extLst>
              </p14:cNvPr>
              <p14:cNvContentPartPr/>
              <p14:nvPr/>
            </p14:nvContentPartPr>
            <p14:xfrm>
              <a:off x="1944755" y="6040252"/>
              <a:ext cx="127800" cy="360"/>
            </p14:xfrm>
          </p:contentPart>
        </mc:Choice>
        <mc:Fallback xmlns="">
          <p:pic>
            <p:nvPicPr>
              <p:cNvPr id="25" name="Encre 24">
                <a:extLst>
                  <a:ext uri="{FF2B5EF4-FFF2-40B4-BE49-F238E27FC236}">
                    <a16:creationId xmlns:a16="http://schemas.microsoft.com/office/drawing/2014/main" id="{AB170DDD-1C2B-7D11-0B8A-3EC2E4F13612}"/>
                  </a:ext>
                </a:extLst>
              </p:cNvPr>
              <p:cNvPicPr/>
              <p:nvPr/>
            </p:nvPicPr>
            <p:blipFill>
              <a:blip r:embed="rId10"/>
              <a:stretch>
                <a:fillRect/>
              </a:stretch>
            </p:blipFill>
            <p:spPr>
              <a:xfrm>
                <a:off x="1890602" y="5932252"/>
                <a:ext cx="235744"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Encre 25">
                <a:extLst>
                  <a:ext uri="{FF2B5EF4-FFF2-40B4-BE49-F238E27FC236}">
                    <a16:creationId xmlns:a16="http://schemas.microsoft.com/office/drawing/2014/main" id="{575607C4-7B84-478B-DF9F-1E73F4C2FA12}"/>
                  </a:ext>
                </a:extLst>
              </p14:cNvPr>
              <p14:cNvContentPartPr/>
              <p14:nvPr/>
            </p14:nvContentPartPr>
            <p14:xfrm>
              <a:off x="663172" y="6002081"/>
              <a:ext cx="47880" cy="11880"/>
            </p14:xfrm>
          </p:contentPart>
        </mc:Choice>
        <mc:Fallback xmlns="">
          <p:pic>
            <p:nvPicPr>
              <p:cNvPr id="26" name="Encre 25">
                <a:extLst>
                  <a:ext uri="{FF2B5EF4-FFF2-40B4-BE49-F238E27FC236}">
                    <a16:creationId xmlns:a16="http://schemas.microsoft.com/office/drawing/2014/main" id="{575607C4-7B84-478B-DF9F-1E73F4C2FA12}"/>
                  </a:ext>
                </a:extLst>
              </p:cNvPr>
              <p:cNvPicPr/>
              <p:nvPr/>
            </p:nvPicPr>
            <p:blipFill>
              <a:blip r:embed="rId12"/>
              <a:stretch>
                <a:fillRect/>
              </a:stretch>
            </p:blipFill>
            <p:spPr>
              <a:xfrm>
                <a:off x="609172" y="5894081"/>
                <a:ext cx="155520" cy="227520"/>
              </a:xfrm>
              <a:prstGeom prst="rect">
                <a:avLst/>
              </a:prstGeom>
            </p:spPr>
          </p:pic>
        </mc:Fallback>
      </mc:AlternateContent>
      <p:pic>
        <p:nvPicPr>
          <p:cNvPr id="6" name="Image 5">
            <a:extLst>
              <a:ext uri="{FF2B5EF4-FFF2-40B4-BE49-F238E27FC236}">
                <a16:creationId xmlns:a16="http://schemas.microsoft.com/office/drawing/2014/main" id="{BF002C49-7BA5-94B8-9341-5261D0B3471C}"/>
              </a:ext>
            </a:extLst>
          </p:cNvPr>
          <p:cNvPicPr>
            <a:picLocks noChangeAspect="1"/>
          </p:cNvPicPr>
          <p:nvPr/>
        </p:nvPicPr>
        <p:blipFill>
          <a:blip r:embed="rId13"/>
          <a:stretch>
            <a:fillRect/>
          </a:stretch>
        </p:blipFill>
        <p:spPr>
          <a:xfrm>
            <a:off x="1681811" y="6112794"/>
            <a:ext cx="4464000" cy="255089"/>
          </a:xfrm>
          <a:prstGeom prst="rect">
            <a:avLst/>
          </a:prstGeom>
        </p:spPr>
      </p:pic>
      <p:pic>
        <p:nvPicPr>
          <p:cNvPr id="13" name="Image 12">
            <a:extLst>
              <a:ext uri="{FF2B5EF4-FFF2-40B4-BE49-F238E27FC236}">
                <a16:creationId xmlns:a16="http://schemas.microsoft.com/office/drawing/2014/main" id="{3922139A-3F73-2C53-7576-F87E676639BE}"/>
              </a:ext>
            </a:extLst>
          </p:cNvPr>
          <p:cNvPicPr>
            <a:picLocks noChangeAspect="1"/>
          </p:cNvPicPr>
          <p:nvPr/>
        </p:nvPicPr>
        <p:blipFill>
          <a:blip r:embed="rId14"/>
          <a:stretch>
            <a:fillRect/>
          </a:stretch>
        </p:blipFill>
        <p:spPr>
          <a:xfrm>
            <a:off x="711052" y="5221373"/>
            <a:ext cx="5772298" cy="192946"/>
          </a:xfrm>
          <a:prstGeom prst="rect">
            <a:avLst/>
          </a:prstGeom>
        </p:spPr>
      </p:pic>
    </p:spTree>
    <p:extLst>
      <p:ext uri="{BB962C8B-B14F-4D97-AF65-F5344CB8AC3E}">
        <p14:creationId xmlns:p14="http://schemas.microsoft.com/office/powerpoint/2010/main" val="3103616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B14A524-1CE0-82FE-AA4E-5D05E10C289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DE908E4-F200-9B08-D28A-C808021153E5}"/>
              </a:ext>
            </a:extLst>
          </p:cNvPr>
          <p:cNvSpPr>
            <a:spLocks noGrp="1"/>
          </p:cNvSpPr>
          <p:nvPr>
            <p:ph type="title"/>
          </p:nvPr>
        </p:nvSpPr>
        <p:spPr>
          <a:xfrm>
            <a:off x="629709" y="653512"/>
            <a:ext cx="10435086" cy="858868"/>
          </a:xfrm>
        </p:spPr>
        <p:txBody>
          <a:bodyPr>
            <a:normAutofit/>
          </a:bodyPr>
          <a:lstStyle/>
          <a:p>
            <a:pPr>
              <a:defRPr/>
            </a:pPr>
            <a:r>
              <a:rPr lang="fr-FR">
                <a:solidFill>
                  <a:srgbClr val="3D7EDB"/>
                </a:solidFill>
                <a:latin typeface="+mn-lt"/>
              </a:rPr>
              <a:t>Exploitation des données</a:t>
            </a:r>
          </a:p>
        </p:txBody>
      </p:sp>
      <p:sp>
        <p:nvSpPr>
          <p:cNvPr id="4" name="ZoneTexte 3">
            <a:extLst>
              <a:ext uri="{FF2B5EF4-FFF2-40B4-BE49-F238E27FC236}">
                <a16:creationId xmlns:a16="http://schemas.microsoft.com/office/drawing/2014/main" id="{164FFDB3-1809-8193-1EB4-43565DB957D5}"/>
              </a:ext>
            </a:extLst>
          </p:cNvPr>
          <p:cNvSpPr txBox="1"/>
          <p:nvPr/>
        </p:nvSpPr>
        <p:spPr>
          <a:xfrm>
            <a:off x="629709" y="1776633"/>
            <a:ext cx="6096000" cy="400110"/>
          </a:xfrm>
          <a:prstGeom prst="rect">
            <a:avLst/>
          </a:prstGeom>
          <a:noFill/>
        </p:spPr>
        <p:txBody>
          <a:bodyPr wrap="square">
            <a:spAutoFit/>
          </a:bodyPr>
          <a:lstStyle/>
          <a:p>
            <a:r>
              <a:rPr lang="fr-FR" sz="2000" b="1">
                <a:solidFill>
                  <a:srgbClr val="000000"/>
                </a:solidFill>
                <a:latin typeface="Arial" panose="020B0604020202020204" pitchFamily="34" charset="0"/>
                <a:cs typeface="Arial" panose="020B0604020202020204" pitchFamily="34" charset="0"/>
              </a:rPr>
              <a:t>Commandes </a:t>
            </a:r>
            <a:r>
              <a:rPr lang="fr-FR" sz="2000" b="1" err="1">
                <a:solidFill>
                  <a:srgbClr val="000000"/>
                </a:solidFill>
                <a:latin typeface="Arial" panose="020B0604020202020204" pitchFamily="34" charset="0"/>
                <a:cs typeface="Arial" panose="020B0604020202020204" pitchFamily="34" charset="0"/>
              </a:rPr>
              <a:t>WinIBW</a:t>
            </a:r>
            <a:endParaRPr lang="fr-FR" sz="2000">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7C05D642-42C9-500C-9372-57CA0E15FD10}"/>
              </a:ext>
            </a:extLst>
          </p:cNvPr>
          <p:cNvPicPr>
            <a:picLocks noChangeAspect="1"/>
          </p:cNvPicPr>
          <p:nvPr/>
        </p:nvPicPr>
        <p:blipFill>
          <a:blip r:embed="rId3"/>
          <a:stretch>
            <a:fillRect/>
          </a:stretch>
        </p:blipFill>
        <p:spPr>
          <a:xfrm>
            <a:off x="7027758" y="653512"/>
            <a:ext cx="4534533" cy="6030167"/>
          </a:xfrm>
          <a:prstGeom prst="rect">
            <a:avLst/>
          </a:prstGeom>
        </p:spPr>
      </p:pic>
    </p:spTree>
    <p:extLst>
      <p:ext uri="{BB962C8B-B14F-4D97-AF65-F5344CB8AC3E}">
        <p14:creationId xmlns:p14="http://schemas.microsoft.com/office/powerpoint/2010/main" val="258468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238F8-839A-61C5-99D6-5DE3362BD3AB}"/>
            </a:ext>
          </a:extLst>
        </p:cNvPr>
        <p:cNvGrpSpPr/>
        <p:nvPr/>
      </p:nvGrpSpPr>
      <p:grpSpPr>
        <a:xfrm>
          <a:off x="0" y="0"/>
          <a:ext cx="0" cy="0"/>
          <a:chOff x="0" y="0"/>
          <a:chExt cx="0" cy="0"/>
        </a:xfrm>
      </p:grpSpPr>
      <p:pic>
        <p:nvPicPr>
          <p:cNvPr id="5" name="Vidéo 3">
            <a:hlinkClick r:id="" action="ppaction://media"/>
            <a:extLst>
              <a:ext uri="{FF2B5EF4-FFF2-40B4-BE49-F238E27FC236}">
                <a16:creationId xmlns:a16="http://schemas.microsoft.com/office/drawing/2014/main" id="{EA562DA0-2B82-0D54-7A80-600CB7E844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3896" y="2462290"/>
            <a:ext cx="8403423" cy="4350522"/>
          </a:xfrm>
          <a:prstGeom prst="rect">
            <a:avLst/>
          </a:prstGeom>
        </p:spPr>
      </p:pic>
      <p:sp>
        <p:nvSpPr>
          <p:cNvPr id="6" name="ZoneTexte 5">
            <a:extLst>
              <a:ext uri="{FF2B5EF4-FFF2-40B4-BE49-F238E27FC236}">
                <a16:creationId xmlns:a16="http://schemas.microsoft.com/office/drawing/2014/main" id="{AE83CED2-620D-4879-16C1-DC644DB8C67D}"/>
              </a:ext>
            </a:extLst>
          </p:cNvPr>
          <p:cNvSpPr txBox="1"/>
          <p:nvPr/>
        </p:nvSpPr>
        <p:spPr>
          <a:xfrm>
            <a:off x="629709" y="1574119"/>
            <a:ext cx="10471799" cy="646331"/>
          </a:xfrm>
          <a:prstGeom prst="rect">
            <a:avLst/>
          </a:prstGeom>
          <a:solidFill>
            <a:schemeClr val="accent6">
              <a:lumMod val="20000"/>
              <a:lumOff val="80000"/>
            </a:schemeClr>
          </a:solidFill>
        </p:spPr>
        <p:txBody>
          <a:bodyPr wrap="square">
            <a:spAutoFit/>
          </a:bodyPr>
          <a:lstStyle/>
          <a:p>
            <a:r>
              <a:rPr lang="fr-FR" sz="1800" dirty="0">
                <a:latin typeface="Verdana" panose="020B0604030504040204" pitchFamily="34" charset="0"/>
                <a:ea typeface="Verdana" panose="020B0604030504040204" pitchFamily="34" charset="0"/>
                <a:cs typeface="Calibri"/>
              </a:rPr>
              <a:t>Concernant le web service </a:t>
            </a:r>
            <a:r>
              <a:rPr lang="fr-FR" sz="1800" i="1" dirty="0">
                <a:latin typeface="Verdana" panose="020B0604030504040204" pitchFamily="34" charset="0"/>
                <a:ea typeface="Verdana" panose="020B0604030504040204" pitchFamily="34" charset="0"/>
                <a:cs typeface="Calibri"/>
              </a:rPr>
              <a:t>chantier bouquet</a:t>
            </a:r>
            <a:r>
              <a:rPr lang="fr-FR" sz="1800" dirty="0">
                <a:latin typeface="Verdana" panose="020B0604030504040204" pitchFamily="34" charset="0"/>
                <a:ea typeface="Verdana" panose="020B0604030504040204" pitchFamily="34" charset="0"/>
                <a:cs typeface="Calibri"/>
              </a:rPr>
              <a:t>, comment fait-on pour récupérer le résultat sous format Excel ? </a:t>
            </a:r>
            <a:endParaRPr lang="fr-FR" dirty="0">
              <a:latin typeface="Verdana" panose="020B0604030504040204" pitchFamily="34" charset="0"/>
              <a:ea typeface="Verdana" panose="020B0604030504040204" pitchFamily="34" charset="0"/>
            </a:endParaRPr>
          </a:p>
        </p:txBody>
      </p:sp>
      <p:sp>
        <p:nvSpPr>
          <p:cNvPr id="7" name="Titre 1">
            <a:extLst>
              <a:ext uri="{FF2B5EF4-FFF2-40B4-BE49-F238E27FC236}">
                <a16:creationId xmlns:a16="http://schemas.microsoft.com/office/drawing/2014/main" id="{478CB1A9-9ED2-FF64-ACB8-28CDDBE40E7B}"/>
              </a:ext>
            </a:extLst>
          </p:cNvPr>
          <p:cNvSpPr>
            <a:spLocks noGrp="1"/>
          </p:cNvSpPr>
          <p:nvPr>
            <p:ph type="title"/>
          </p:nvPr>
        </p:nvSpPr>
        <p:spPr>
          <a:xfrm>
            <a:off x="629709" y="653512"/>
            <a:ext cx="10435086" cy="858868"/>
          </a:xfrm>
        </p:spPr>
        <p:txBody>
          <a:bodyPr>
            <a:normAutofit/>
          </a:bodyPr>
          <a:lstStyle/>
          <a:p>
            <a:pPr>
              <a:defRPr/>
            </a:pPr>
            <a:r>
              <a:rPr lang="fr-FR">
                <a:solidFill>
                  <a:srgbClr val="3D7EDB"/>
                </a:solidFill>
                <a:latin typeface="+mn-lt"/>
              </a:rPr>
              <a:t>Exploitation des données</a:t>
            </a:r>
          </a:p>
        </p:txBody>
      </p:sp>
    </p:spTree>
    <p:extLst>
      <p:ext uri="{BB962C8B-B14F-4D97-AF65-F5344CB8AC3E}">
        <p14:creationId xmlns:p14="http://schemas.microsoft.com/office/powerpoint/2010/main" val="181233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4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7162C-98D3-9E7A-C30D-42F348D95FA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0694155-4A65-2053-B8A2-00E3A5F069D0}"/>
              </a:ext>
            </a:extLst>
          </p:cNvPr>
          <p:cNvSpPr>
            <a:spLocks noGrp="1"/>
          </p:cNvSpPr>
          <p:nvPr>
            <p:ph type="title"/>
          </p:nvPr>
        </p:nvSpPr>
        <p:spPr>
          <a:xfrm>
            <a:off x="629709" y="653512"/>
            <a:ext cx="10435086" cy="858868"/>
          </a:xfrm>
        </p:spPr>
        <p:txBody>
          <a:bodyPr>
            <a:normAutofit/>
          </a:bodyPr>
          <a:lstStyle/>
          <a:p>
            <a:pPr>
              <a:defRPr/>
            </a:pPr>
            <a:r>
              <a:rPr lang="fr-FR">
                <a:solidFill>
                  <a:srgbClr val="3D7EDB"/>
                </a:solidFill>
                <a:latin typeface="+mn-lt"/>
              </a:rPr>
              <a:t>Exploitation des données</a:t>
            </a:r>
          </a:p>
        </p:txBody>
      </p:sp>
      <p:sp>
        <p:nvSpPr>
          <p:cNvPr id="4" name="ZoneTexte 3">
            <a:extLst>
              <a:ext uri="{FF2B5EF4-FFF2-40B4-BE49-F238E27FC236}">
                <a16:creationId xmlns:a16="http://schemas.microsoft.com/office/drawing/2014/main" id="{33F52731-AFD5-979D-C666-10BD9612E6C9}"/>
              </a:ext>
            </a:extLst>
          </p:cNvPr>
          <p:cNvSpPr txBox="1"/>
          <p:nvPr/>
        </p:nvSpPr>
        <p:spPr>
          <a:xfrm>
            <a:off x="629709" y="2215679"/>
            <a:ext cx="10952691" cy="369332"/>
          </a:xfrm>
          <a:prstGeom prst="rect">
            <a:avLst/>
          </a:prstGeom>
          <a:solidFill>
            <a:schemeClr val="accent6">
              <a:lumMod val="20000"/>
              <a:lumOff val="80000"/>
            </a:schemeClr>
          </a:solidFill>
        </p:spPr>
        <p:txBody>
          <a:bodyPr wrap="square">
            <a:spAutoFit/>
          </a:bodyPr>
          <a:lstStyle/>
          <a:p>
            <a:r>
              <a:rPr lang="fr-FR" sz="1800" i="0">
                <a:solidFill>
                  <a:srgbClr val="000000"/>
                </a:solidFill>
                <a:effectLst/>
                <a:latin typeface="Verdana" panose="020B0604030504040204" pitchFamily="34" charset="0"/>
                <a:ea typeface="Verdana" panose="020B0604030504040204" pitchFamily="34" charset="0"/>
              </a:rPr>
              <a:t>PPN 249229501</a:t>
            </a:r>
            <a:r>
              <a:rPr lang="fr-FR">
                <a:solidFill>
                  <a:srgbClr val="000000"/>
                </a:solidFill>
                <a:latin typeface="Verdana" panose="020B0604030504040204" pitchFamily="34" charset="0"/>
                <a:ea typeface="Verdana" panose="020B0604030504040204" pitchFamily="34" charset="0"/>
              </a:rPr>
              <a:t> : </a:t>
            </a:r>
            <a:r>
              <a:rPr lang="fr-FR" sz="1800" i="0">
                <a:solidFill>
                  <a:srgbClr val="000000"/>
                </a:solidFill>
                <a:effectLst/>
                <a:latin typeface="Verdana" panose="020B0604030504040204" pitchFamily="34" charset="0"/>
                <a:ea typeface="Verdana" panose="020B0604030504040204" pitchFamily="34" charset="0"/>
              </a:rPr>
              <a:t>la notice contient des 469 de 2 diffuseurs différents comment choisir ? </a:t>
            </a:r>
            <a:endParaRPr lang="fr-FR">
              <a:latin typeface="Verdana" panose="020B0604030504040204" pitchFamily="34" charset="0"/>
              <a:ea typeface="Verdana" panose="020B0604030504040204" pitchFamily="34" charset="0"/>
            </a:endParaRPr>
          </a:p>
        </p:txBody>
      </p:sp>
      <p:sp>
        <p:nvSpPr>
          <p:cNvPr id="7" name="ZoneTexte 6">
            <a:extLst>
              <a:ext uri="{FF2B5EF4-FFF2-40B4-BE49-F238E27FC236}">
                <a16:creationId xmlns:a16="http://schemas.microsoft.com/office/drawing/2014/main" id="{2A7B127D-2223-2200-B225-4B5353F76E2A}"/>
              </a:ext>
            </a:extLst>
          </p:cNvPr>
          <p:cNvSpPr txBox="1"/>
          <p:nvPr/>
        </p:nvSpPr>
        <p:spPr>
          <a:xfrm>
            <a:off x="629709" y="1689641"/>
            <a:ext cx="6321287" cy="369332"/>
          </a:xfrm>
          <a:prstGeom prst="rect">
            <a:avLst/>
          </a:prstGeom>
          <a:noFill/>
        </p:spPr>
        <p:txBody>
          <a:bodyPr wrap="square">
            <a:spAutoFit/>
          </a:bodyPr>
          <a:lstStyle/>
          <a:p>
            <a:r>
              <a:rPr lang="fr-FR" sz="1800" b="1" i="0">
                <a:solidFill>
                  <a:srgbClr val="000000"/>
                </a:solidFill>
                <a:effectLst/>
                <a:latin typeface="Aptos" panose="020B0004020202020204" pitchFamily="34" charset="0"/>
              </a:rPr>
              <a:t>Notices de monographies et diffuseurs multiples</a:t>
            </a:r>
            <a:endParaRPr lang="fr-FR"/>
          </a:p>
        </p:txBody>
      </p:sp>
      <p:pic>
        <p:nvPicPr>
          <p:cNvPr id="2050" name="Picture 2">
            <a:extLst>
              <a:ext uri="{FF2B5EF4-FFF2-40B4-BE49-F238E27FC236}">
                <a16:creationId xmlns:a16="http://schemas.microsoft.com/office/drawing/2014/main" id="{77508C4A-1ABF-AC8A-CBFA-E5C667FB9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685" y="2741717"/>
            <a:ext cx="10988715" cy="40237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711A8DA-0F8D-9E03-5044-4B7E98E62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5321" y="2741717"/>
            <a:ext cx="8896350" cy="3924300"/>
          </a:xfrm>
          <a:prstGeom prst="rect">
            <a:avLst/>
          </a:prstGeom>
          <a:noFill/>
          <a:extLst>
            <a:ext uri="{909E8E84-426E-40DD-AFC4-6F175D3DCCD1}">
              <a14:hiddenFill xmlns:a14="http://schemas.microsoft.com/office/drawing/2010/main">
                <a:solidFill>
                  <a:srgbClr val="FFFFFF"/>
                </a:solidFill>
              </a14:hiddenFill>
            </a:ext>
          </a:extLst>
        </p:spPr>
      </p:pic>
      <p:sp>
        <p:nvSpPr>
          <p:cNvPr id="5" name="Flèche : droite 4">
            <a:extLst>
              <a:ext uri="{FF2B5EF4-FFF2-40B4-BE49-F238E27FC236}">
                <a16:creationId xmlns:a16="http://schemas.microsoft.com/office/drawing/2014/main" id="{17BF0F2C-CF9C-5807-5E10-C9EBA6B7424D}"/>
              </a:ext>
            </a:extLst>
          </p:cNvPr>
          <p:cNvSpPr/>
          <p:nvPr/>
        </p:nvSpPr>
        <p:spPr>
          <a:xfrm>
            <a:off x="304800" y="3929269"/>
            <a:ext cx="225287" cy="11926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 droite 5">
            <a:extLst>
              <a:ext uri="{FF2B5EF4-FFF2-40B4-BE49-F238E27FC236}">
                <a16:creationId xmlns:a16="http://schemas.microsoft.com/office/drawing/2014/main" id="{B93FAC65-81C1-20EE-501D-BAAC81755D04}"/>
              </a:ext>
            </a:extLst>
          </p:cNvPr>
          <p:cNvSpPr/>
          <p:nvPr/>
        </p:nvSpPr>
        <p:spPr>
          <a:xfrm>
            <a:off x="304799" y="5155095"/>
            <a:ext cx="225287" cy="11926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76361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4AF7F-F7EB-412A-5277-5946FAE22DE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6C3F757-CC69-E5AE-0A6B-0B38BBFD8F0F}"/>
              </a:ext>
            </a:extLst>
          </p:cNvPr>
          <p:cNvSpPr>
            <a:spLocks noGrp="1"/>
          </p:cNvSpPr>
          <p:nvPr>
            <p:ph type="title"/>
          </p:nvPr>
        </p:nvSpPr>
        <p:spPr>
          <a:xfrm>
            <a:off x="629709" y="653512"/>
            <a:ext cx="10435086" cy="858868"/>
          </a:xfrm>
        </p:spPr>
        <p:txBody>
          <a:bodyPr>
            <a:normAutofit/>
          </a:bodyPr>
          <a:lstStyle/>
          <a:p>
            <a:pPr>
              <a:defRPr/>
            </a:pPr>
            <a:r>
              <a:rPr lang="fr-FR">
                <a:solidFill>
                  <a:srgbClr val="3D7EDB"/>
                </a:solidFill>
                <a:latin typeface="+mn-lt"/>
              </a:rPr>
              <a:t>Exploitation des données</a:t>
            </a:r>
          </a:p>
        </p:txBody>
      </p:sp>
      <p:sp>
        <p:nvSpPr>
          <p:cNvPr id="7" name="ZoneTexte 6">
            <a:extLst>
              <a:ext uri="{FF2B5EF4-FFF2-40B4-BE49-F238E27FC236}">
                <a16:creationId xmlns:a16="http://schemas.microsoft.com/office/drawing/2014/main" id="{9D859E1F-59FF-8E5C-D7F8-62AC88435E80}"/>
              </a:ext>
            </a:extLst>
          </p:cNvPr>
          <p:cNvSpPr txBox="1"/>
          <p:nvPr/>
        </p:nvSpPr>
        <p:spPr>
          <a:xfrm>
            <a:off x="629709" y="1689641"/>
            <a:ext cx="6321287" cy="369332"/>
          </a:xfrm>
          <a:prstGeom prst="rect">
            <a:avLst/>
          </a:prstGeom>
          <a:noFill/>
        </p:spPr>
        <p:txBody>
          <a:bodyPr wrap="square">
            <a:spAutoFit/>
          </a:bodyPr>
          <a:lstStyle/>
          <a:p>
            <a:r>
              <a:rPr lang="fr-FR" sz="1800" b="1" i="0">
                <a:solidFill>
                  <a:srgbClr val="000000"/>
                </a:solidFill>
                <a:effectLst/>
                <a:latin typeface="Aptos" panose="020B0004020202020204" pitchFamily="34" charset="0"/>
              </a:rPr>
              <a:t>Notices de monographies et diffuseurs multiples</a:t>
            </a:r>
            <a:endParaRPr lang="fr-FR"/>
          </a:p>
        </p:txBody>
      </p:sp>
      <p:pic>
        <p:nvPicPr>
          <p:cNvPr id="6" name="Image 5">
            <a:extLst>
              <a:ext uri="{FF2B5EF4-FFF2-40B4-BE49-F238E27FC236}">
                <a16:creationId xmlns:a16="http://schemas.microsoft.com/office/drawing/2014/main" id="{0CE8C5CD-43FD-F856-75A1-DDD58C6D524A}"/>
              </a:ext>
            </a:extLst>
          </p:cNvPr>
          <p:cNvPicPr>
            <a:picLocks noChangeAspect="1"/>
          </p:cNvPicPr>
          <p:nvPr/>
        </p:nvPicPr>
        <p:blipFill>
          <a:blip r:embed="rId3"/>
          <a:stretch>
            <a:fillRect/>
          </a:stretch>
        </p:blipFill>
        <p:spPr>
          <a:xfrm>
            <a:off x="2875837" y="2236234"/>
            <a:ext cx="6440326" cy="45107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04860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6BBD2-9F55-4E42-F999-9B7283A59E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C0A1245-2286-1440-C5CE-E44CAE9DB53F}"/>
              </a:ext>
            </a:extLst>
          </p:cNvPr>
          <p:cNvSpPr>
            <a:spLocks noGrp="1"/>
          </p:cNvSpPr>
          <p:nvPr>
            <p:ph type="title"/>
          </p:nvPr>
        </p:nvSpPr>
        <p:spPr>
          <a:xfrm>
            <a:off x="629709" y="653512"/>
            <a:ext cx="10435086" cy="858868"/>
          </a:xfrm>
        </p:spPr>
        <p:txBody>
          <a:bodyPr>
            <a:normAutofit/>
          </a:bodyPr>
          <a:lstStyle/>
          <a:p>
            <a:pPr>
              <a:defRPr/>
            </a:pPr>
            <a:r>
              <a:rPr lang="fr-FR">
                <a:solidFill>
                  <a:srgbClr val="3D7EDB"/>
                </a:solidFill>
                <a:latin typeface="+mn-lt"/>
              </a:rPr>
              <a:t>Exploitation des données</a:t>
            </a:r>
          </a:p>
        </p:txBody>
      </p:sp>
      <p:sp>
        <p:nvSpPr>
          <p:cNvPr id="7" name="ZoneTexte 6">
            <a:extLst>
              <a:ext uri="{FF2B5EF4-FFF2-40B4-BE49-F238E27FC236}">
                <a16:creationId xmlns:a16="http://schemas.microsoft.com/office/drawing/2014/main" id="{4B873446-B455-F068-E67D-BFD123DDDED9}"/>
              </a:ext>
            </a:extLst>
          </p:cNvPr>
          <p:cNvSpPr txBox="1"/>
          <p:nvPr/>
        </p:nvSpPr>
        <p:spPr>
          <a:xfrm>
            <a:off x="629709" y="1689641"/>
            <a:ext cx="6321287" cy="369332"/>
          </a:xfrm>
          <a:prstGeom prst="rect">
            <a:avLst/>
          </a:prstGeom>
          <a:noFill/>
        </p:spPr>
        <p:txBody>
          <a:bodyPr wrap="square">
            <a:spAutoFit/>
          </a:bodyPr>
          <a:lstStyle/>
          <a:p>
            <a:r>
              <a:rPr lang="fr-FR" sz="1800" b="1" i="0">
                <a:solidFill>
                  <a:srgbClr val="000000"/>
                </a:solidFill>
                <a:effectLst/>
                <a:latin typeface="Aptos" panose="020B0004020202020204" pitchFamily="34" charset="0"/>
              </a:rPr>
              <a:t>Notices de monographies et diffuseurs multiples</a:t>
            </a:r>
            <a:endParaRPr lang="fr-FR"/>
          </a:p>
        </p:txBody>
      </p:sp>
      <p:sp>
        <p:nvSpPr>
          <p:cNvPr id="4" name="ZoneTexte 3">
            <a:extLst>
              <a:ext uri="{FF2B5EF4-FFF2-40B4-BE49-F238E27FC236}">
                <a16:creationId xmlns:a16="http://schemas.microsoft.com/office/drawing/2014/main" id="{6235049B-4909-7F84-8DC9-6E86BCBD26BA}"/>
              </a:ext>
            </a:extLst>
          </p:cNvPr>
          <p:cNvSpPr txBox="1"/>
          <p:nvPr/>
        </p:nvSpPr>
        <p:spPr>
          <a:xfrm>
            <a:off x="629709" y="2510800"/>
            <a:ext cx="10899682" cy="1836400"/>
          </a:xfrm>
          <a:prstGeom prst="rect">
            <a:avLst/>
          </a:prstGeom>
          <a:solidFill>
            <a:schemeClr val="accent6">
              <a:lumMod val="20000"/>
              <a:lumOff val="80000"/>
            </a:schemeClr>
          </a:solidFill>
        </p:spPr>
        <p:txBody>
          <a:bodyPr wrap="square">
            <a:spAutoFit/>
          </a:bodyPr>
          <a:lstStyle/>
          <a:p>
            <a:pPr algn="l" rtl="0" fontAlgn="base">
              <a:lnSpc>
                <a:spcPts val="1564"/>
              </a:lnSpc>
              <a:spcAft>
                <a:spcPts val="800"/>
              </a:spcAft>
              <a:buNone/>
            </a:pPr>
            <a:r>
              <a:rPr lang="fr-FR" sz="1800" i="0">
                <a:solidFill>
                  <a:srgbClr val="000000"/>
                </a:solidFill>
                <a:effectLst/>
                <a:latin typeface="Verdana" panose="020B0604030504040204" pitchFamily="34" charset="0"/>
                <a:ea typeface="Verdana" panose="020B0604030504040204" pitchFamily="34" charset="0"/>
              </a:rPr>
              <a:t>Est-il possible que Bacon enrichisse une notice d’un mauvais éditeur par manque d’infos sur la notice originale ? </a:t>
            </a:r>
            <a:endParaRPr lang="fr-FR" i="0">
              <a:solidFill>
                <a:srgbClr val="000000"/>
              </a:solidFill>
              <a:effectLst/>
              <a:latin typeface="Verdana" panose="020B0604030504040204" pitchFamily="34" charset="0"/>
              <a:ea typeface="Verdana" panose="020B0604030504040204" pitchFamily="34" charset="0"/>
            </a:endParaRPr>
          </a:p>
          <a:p>
            <a:pPr algn="l" rtl="0" fontAlgn="base">
              <a:lnSpc>
                <a:spcPts val="1564"/>
              </a:lnSpc>
              <a:spcAft>
                <a:spcPts val="800"/>
              </a:spcAft>
              <a:buNone/>
            </a:pPr>
            <a:r>
              <a:rPr lang="fr-FR" sz="1800" i="0">
                <a:solidFill>
                  <a:srgbClr val="000000"/>
                </a:solidFill>
                <a:effectLst/>
                <a:latin typeface="Verdana" panose="020B0604030504040204" pitchFamily="34" charset="0"/>
                <a:ea typeface="Verdana" panose="020B0604030504040204" pitchFamily="34" charset="0"/>
              </a:rPr>
              <a:t>Par exemple le PPN 189766808 qui a été créé par Nanterre, pour lequel nous sommes localisés chez </a:t>
            </a:r>
            <a:r>
              <a:rPr lang="fr-FR" sz="1800" i="0" err="1">
                <a:solidFill>
                  <a:srgbClr val="000000"/>
                </a:solidFill>
                <a:effectLst/>
                <a:latin typeface="Verdana" panose="020B0604030504040204" pitchFamily="34" charset="0"/>
                <a:ea typeface="Verdana" panose="020B0604030504040204" pitchFamily="34" charset="0"/>
              </a:rPr>
              <a:t>Vlebooks</a:t>
            </a:r>
            <a:r>
              <a:rPr lang="fr-FR" sz="1800" i="0">
                <a:solidFill>
                  <a:srgbClr val="000000"/>
                </a:solidFill>
                <a:effectLst/>
                <a:latin typeface="Verdana" panose="020B0604030504040204" pitchFamily="34" charset="0"/>
                <a:ea typeface="Verdana" panose="020B0604030504040204" pitchFamily="34" charset="0"/>
              </a:rPr>
              <a:t> et devenu une notice </a:t>
            </a:r>
            <a:r>
              <a:rPr lang="fr-FR" sz="1800" i="0" err="1">
                <a:solidFill>
                  <a:srgbClr val="000000"/>
                </a:solidFill>
                <a:effectLst/>
                <a:latin typeface="Verdana" panose="020B0604030504040204" pitchFamily="34" charset="0"/>
                <a:ea typeface="Verdana" panose="020B0604030504040204" pitchFamily="34" charset="0"/>
              </a:rPr>
              <a:t>Openedition</a:t>
            </a:r>
            <a:r>
              <a:rPr lang="fr-FR" sz="1800" i="0">
                <a:solidFill>
                  <a:srgbClr val="000000"/>
                </a:solidFill>
                <a:effectLst/>
                <a:latin typeface="Verdana" panose="020B0604030504040204" pitchFamily="34" charset="0"/>
                <a:ea typeface="Verdana" panose="020B0604030504040204" pitchFamily="34" charset="0"/>
              </a:rPr>
              <a:t>. </a:t>
            </a:r>
            <a:endParaRPr lang="fr-FR" i="0">
              <a:solidFill>
                <a:srgbClr val="000000"/>
              </a:solidFill>
              <a:effectLst/>
              <a:latin typeface="Verdana" panose="020B0604030504040204" pitchFamily="34" charset="0"/>
              <a:ea typeface="Verdana" panose="020B0604030504040204" pitchFamily="34" charset="0"/>
            </a:endParaRPr>
          </a:p>
          <a:p>
            <a:pPr algn="l" rtl="0" fontAlgn="base">
              <a:lnSpc>
                <a:spcPts val="1564"/>
              </a:lnSpc>
              <a:spcAft>
                <a:spcPts val="800"/>
              </a:spcAft>
              <a:buNone/>
            </a:pPr>
            <a:r>
              <a:rPr lang="fr-FR" sz="1800" i="0">
                <a:solidFill>
                  <a:srgbClr val="000000"/>
                </a:solidFill>
                <a:effectLst/>
                <a:latin typeface="Verdana" panose="020B0604030504040204" pitchFamily="34" charset="0"/>
                <a:ea typeface="Verdana" panose="020B0604030504040204" pitchFamily="34" charset="0"/>
              </a:rPr>
              <a:t>De ce fait, c'est nous qui ne sommes plus localisés sous la notice décrivant la bonne plateforme. </a:t>
            </a:r>
            <a:endParaRPr lang="fr-FR" i="0">
              <a:solidFill>
                <a:srgbClr val="000000"/>
              </a:solidFill>
              <a:effectLst/>
              <a:latin typeface="Verdana" panose="020B0604030504040204" pitchFamily="34" charset="0"/>
              <a:ea typeface="Verdana" panose="020B0604030504040204" pitchFamily="34" charset="0"/>
            </a:endParaRPr>
          </a:p>
          <a:p>
            <a:pPr algn="l" rtl="0" fontAlgn="base">
              <a:lnSpc>
                <a:spcPts val="1564"/>
              </a:lnSpc>
              <a:spcAft>
                <a:spcPts val="800"/>
              </a:spcAft>
              <a:buNone/>
            </a:pPr>
            <a:r>
              <a:rPr lang="fr-FR" sz="1800" i="0">
                <a:solidFill>
                  <a:srgbClr val="000000"/>
                </a:solidFill>
                <a:effectLst/>
                <a:latin typeface="Verdana" panose="020B0604030504040204" pitchFamily="34" charset="0"/>
                <a:ea typeface="Verdana" panose="020B0604030504040204" pitchFamily="34" charset="0"/>
              </a:rPr>
              <a:t>Devons-nous créer une nouvelle notice pour la plateforme </a:t>
            </a:r>
            <a:r>
              <a:rPr lang="fr-FR" sz="1800" i="0" err="1">
                <a:solidFill>
                  <a:srgbClr val="000000"/>
                </a:solidFill>
                <a:effectLst/>
                <a:latin typeface="Verdana" panose="020B0604030504040204" pitchFamily="34" charset="0"/>
                <a:ea typeface="Verdana" panose="020B0604030504040204" pitchFamily="34" charset="0"/>
              </a:rPr>
              <a:t>Vlebooks</a:t>
            </a:r>
            <a:r>
              <a:rPr lang="fr-FR" sz="1800" i="0">
                <a:solidFill>
                  <a:srgbClr val="000000"/>
                </a:solidFill>
                <a:effectLst/>
                <a:latin typeface="Verdana" panose="020B0604030504040204" pitchFamily="34" charset="0"/>
                <a:ea typeface="Verdana" panose="020B0604030504040204" pitchFamily="34" charset="0"/>
              </a:rPr>
              <a:t> et nous relocaliser? </a:t>
            </a:r>
            <a:endParaRPr lang="fr-FR" i="0">
              <a:solidFill>
                <a:srgbClr val="000000"/>
              </a:solidFill>
              <a:effectLst/>
              <a:latin typeface="Verdana" panose="020B0604030504040204" pitchFamily="34" charset="0"/>
              <a:ea typeface="Verdana" panose="020B0604030504040204" pitchFamily="34" charset="0"/>
            </a:endParaRPr>
          </a:p>
        </p:txBody>
      </p:sp>
      <p:sp>
        <p:nvSpPr>
          <p:cNvPr id="3" name="Bulle narrative : rectangle 2">
            <a:extLst>
              <a:ext uri="{FF2B5EF4-FFF2-40B4-BE49-F238E27FC236}">
                <a16:creationId xmlns:a16="http://schemas.microsoft.com/office/drawing/2014/main" id="{D5230A22-A50D-5787-09B1-5E698E85262A}"/>
              </a:ext>
            </a:extLst>
          </p:cNvPr>
          <p:cNvSpPr/>
          <p:nvPr/>
        </p:nvSpPr>
        <p:spPr>
          <a:xfrm>
            <a:off x="646159" y="4643131"/>
            <a:ext cx="10899682" cy="1561357"/>
          </a:xfrm>
          <a:prstGeom prst="wedgeRectCallout">
            <a:avLst>
              <a:gd name="adj1" fmla="val 21557"/>
              <a:gd name="adj2" fmla="val 8134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r>
              <a:rPr lang="fr-FR" sz="2400">
                <a:solidFill>
                  <a:schemeClr val="tx1"/>
                </a:solidFill>
              </a:rPr>
              <a:t>La notice en exemple a été fusionnée en 2018 avec une notice </a:t>
            </a:r>
            <a:r>
              <a:rPr lang="fr-FR" sz="2400" err="1">
                <a:solidFill>
                  <a:schemeClr val="tx1"/>
                </a:solidFill>
              </a:rPr>
              <a:t>OpenEdition</a:t>
            </a:r>
            <a:r>
              <a:rPr lang="fr-FR" sz="2400">
                <a:solidFill>
                  <a:schemeClr val="tx1"/>
                </a:solidFill>
              </a:rPr>
              <a:t> avant la consigne donnée par l’</a:t>
            </a:r>
            <a:r>
              <a:rPr lang="fr-FR" sz="2400" err="1">
                <a:solidFill>
                  <a:schemeClr val="tx1"/>
                </a:solidFill>
              </a:rPr>
              <a:t>Abes</a:t>
            </a:r>
            <a:r>
              <a:rPr lang="fr-FR" sz="2400">
                <a:solidFill>
                  <a:schemeClr val="tx1"/>
                </a:solidFill>
              </a:rPr>
              <a:t> « une notice par diffuseur » début 2023.</a:t>
            </a:r>
          </a:p>
          <a:p>
            <a:pPr fontAlgn="base"/>
            <a:r>
              <a:rPr lang="fr-FR" sz="2400">
                <a:solidFill>
                  <a:schemeClr val="tx1"/>
                </a:solidFill>
              </a:rPr>
              <a:t>Il faut bien créer une nouvelle notice pour chaque plateforme et se relocaliser sous la bonne notice.</a:t>
            </a:r>
          </a:p>
        </p:txBody>
      </p:sp>
    </p:spTree>
    <p:extLst>
      <p:ext uri="{BB962C8B-B14F-4D97-AF65-F5344CB8AC3E}">
        <p14:creationId xmlns:p14="http://schemas.microsoft.com/office/powerpoint/2010/main" val="2773953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464EB-E6DF-DF33-FA56-C1AA50DC5DB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040C66-E307-2823-53A8-F4A605503713}"/>
              </a:ext>
            </a:extLst>
          </p:cNvPr>
          <p:cNvSpPr>
            <a:spLocks noGrp="1"/>
          </p:cNvSpPr>
          <p:nvPr>
            <p:ph type="title"/>
          </p:nvPr>
        </p:nvSpPr>
        <p:spPr>
          <a:xfrm>
            <a:off x="629709" y="653512"/>
            <a:ext cx="10435086" cy="858868"/>
          </a:xfrm>
        </p:spPr>
        <p:txBody>
          <a:bodyPr>
            <a:normAutofit/>
          </a:bodyPr>
          <a:lstStyle/>
          <a:p>
            <a:pPr>
              <a:defRPr/>
            </a:pPr>
            <a:r>
              <a:rPr lang="fr-FR">
                <a:solidFill>
                  <a:srgbClr val="3D7EDB"/>
                </a:solidFill>
                <a:latin typeface="+mn-lt"/>
              </a:rPr>
              <a:t>Exploitation des données</a:t>
            </a:r>
          </a:p>
        </p:txBody>
      </p:sp>
      <p:sp>
        <p:nvSpPr>
          <p:cNvPr id="7" name="ZoneTexte 6">
            <a:extLst>
              <a:ext uri="{FF2B5EF4-FFF2-40B4-BE49-F238E27FC236}">
                <a16:creationId xmlns:a16="http://schemas.microsoft.com/office/drawing/2014/main" id="{0BABE67D-4B1E-A8A4-E263-3B9B49093A08}"/>
              </a:ext>
            </a:extLst>
          </p:cNvPr>
          <p:cNvSpPr txBox="1"/>
          <p:nvPr/>
        </p:nvSpPr>
        <p:spPr>
          <a:xfrm>
            <a:off x="629709" y="1689641"/>
            <a:ext cx="6321287" cy="369332"/>
          </a:xfrm>
          <a:prstGeom prst="rect">
            <a:avLst/>
          </a:prstGeom>
          <a:noFill/>
        </p:spPr>
        <p:txBody>
          <a:bodyPr wrap="square">
            <a:spAutoFit/>
          </a:bodyPr>
          <a:lstStyle/>
          <a:p>
            <a:r>
              <a:rPr lang="fr-FR" sz="1800" b="1" i="0">
                <a:solidFill>
                  <a:srgbClr val="000000"/>
                </a:solidFill>
                <a:effectLst/>
                <a:latin typeface="Aptos" panose="020B0004020202020204" pitchFamily="34" charset="0"/>
              </a:rPr>
              <a:t>Notices de monographies et diffuseurs multiples</a:t>
            </a:r>
            <a:endParaRPr lang="fr-FR"/>
          </a:p>
        </p:txBody>
      </p:sp>
      <p:sp>
        <p:nvSpPr>
          <p:cNvPr id="4" name="ZoneTexte 3">
            <a:extLst>
              <a:ext uri="{FF2B5EF4-FFF2-40B4-BE49-F238E27FC236}">
                <a16:creationId xmlns:a16="http://schemas.microsoft.com/office/drawing/2014/main" id="{6F5FB8D6-B50C-9427-9905-4336034794C2}"/>
              </a:ext>
            </a:extLst>
          </p:cNvPr>
          <p:cNvSpPr txBox="1"/>
          <p:nvPr/>
        </p:nvSpPr>
        <p:spPr>
          <a:xfrm>
            <a:off x="629709" y="2426253"/>
            <a:ext cx="10873178" cy="1631216"/>
          </a:xfrm>
          <a:prstGeom prst="rect">
            <a:avLst/>
          </a:prstGeom>
          <a:solidFill>
            <a:schemeClr val="accent6">
              <a:lumMod val="20000"/>
              <a:lumOff val="80000"/>
            </a:schemeClr>
          </a:solidFill>
        </p:spPr>
        <p:txBody>
          <a:bodyPr wrap="square">
            <a:spAutoFit/>
          </a:bodyPr>
          <a:lstStyle/>
          <a:p>
            <a:pPr fontAlgn="base">
              <a:lnSpc>
                <a:spcPts val="1564"/>
              </a:lnSpc>
              <a:spcAft>
                <a:spcPts val="800"/>
              </a:spcAft>
            </a:pPr>
            <a:r>
              <a:rPr lang="fr-FR">
                <a:latin typeface="Verdana" panose="020B0604030504040204" pitchFamily="34" charset="0"/>
                <a:ea typeface="Verdana" panose="020B0604030504040204" pitchFamily="34" charset="0"/>
              </a:rPr>
              <a:t>Dans le cadre de la synchronisation en masse des ressources électroniques avec l’activation depuis la base de connaissance qui engendre ensuite un exemplaire sous une notice SUDOC, il est normal que des localisations se fassent sous la mauvaise notice de diffuseur (puisque à une seule notice Alma peut correspondre plusieurs notices SUDOC pour le même ISBN). </a:t>
            </a:r>
          </a:p>
          <a:p>
            <a:pPr fontAlgn="base">
              <a:lnSpc>
                <a:spcPts val="1564"/>
              </a:lnSpc>
              <a:spcAft>
                <a:spcPts val="800"/>
              </a:spcAft>
            </a:pPr>
            <a:r>
              <a:rPr lang="fr-FR">
                <a:latin typeface="Verdana" panose="020B0604030504040204" pitchFamily="34" charset="0"/>
                <a:ea typeface="Verdana" panose="020B0604030504040204" pitchFamily="34" charset="0"/>
              </a:rPr>
              <a:t>Comment cet alignement Bacon /SUDOC va s’articuler avec ce circuit de synchronisation ? Devrons-nous faire des corrections après coup, comme c’est le cas actuellement ? </a:t>
            </a:r>
            <a:endParaRPr lang="fr-FR" i="0">
              <a:solidFill>
                <a:srgbClr val="000000"/>
              </a:solidFill>
              <a:effectLst/>
              <a:latin typeface="Verdana" panose="020B0604030504040204" pitchFamily="34" charset="0"/>
              <a:ea typeface="Verdana" panose="020B0604030504040204" pitchFamily="34" charset="0"/>
            </a:endParaRPr>
          </a:p>
        </p:txBody>
      </p:sp>
      <p:sp>
        <p:nvSpPr>
          <p:cNvPr id="6" name="Bulle narrative : rectangle 5">
            <a:extLst>
              <a:ext uri="{FF2B5EF4-FFF2-40B4-BE49-F238E27FC236}">
                <a16:creationId xmlns:a16="http://schemas.microsoft.com/office/drawing/2014/main" id="{2C17D387-7226-9CFE-BC0C-2B0DF970FEBC}"/>
              </a:ext>
            </a:extLst>
          </p:cNvPr>
          <p:cNvSpPr/>
          <p:nvPr/>
        </p:nvSpPr>
        <p:spPr>
          <a:xfrm>
            <a:off x="2875602" y="4643131"/>
            <a:ext cx="5943300" cy="1561357"/>
          </a:xfrm>
          <a:prstGeom prst="wedgeRectCallout">
            <a:avLst>
              <a:gd name="adj1" fmla="val 19863"/>
              <a:gd name="adj2" fmla="val 6850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fr-FR" sz="2400">
                <a:solidFill>
                  <a:schemeClr val="tx1"/>
                </a:solidFill>
              </a:rPr>
              <a:t>Pas de changement car Ex </a:t>
            </a:r>
            <a:r>
              <a:rPr lang="fr-FR" sz="2400" err="1">
                <a:solidFill>
                  <a:schemeClr val="tx1"/>
                </a:solidFill>
              </a:rPr>
              <a:t>Libris</a:t>
            </a:r>
            <a:r>
              <a:rPr lang="fr-FR" sz="2400">
                <a:solidFill>
                  <a:schemeClr val="tx1"/>
                </a:solidFill>
              </a:rPr>
              <a:t> n’applique pas les mêmes règles de catalogage à ces notices multi-diffuseurs que le </a:t>
            </a:r>
            <a:r>
              <a:rPr lang="fr-FR" sz="2400" err="1">
                <a:solidFill>
                  <a:schemeClr val="tx1"/>
                </a:solidFill>
              </a:rPr>
              <a:t>Sudoc</a:t>
            </a:r>
            <a:r>
              <a:rPr lang="fr-FR" sz="2400">
                <a:solidFill>
                  <a:schemeClr val="tx1"/>
                </a:solidFill>
              </a:rPr>
              <a:t> .</a:t>
            </a:r>
            <a:endParaRPr lang="fr-FR" sz="2400"/>
          </a:p>
        </p:txBody>
      </p:sp>
    </p:spTree>
    <p:extLst>
      <p:ext uri="{BB962C8B-B14F-4D97-AF65-F5344CB8AC3E}">
        <p14:creationId xmlns:p14="http://schemas.microsoft.com/office/powerpoint/2010/main" val="74519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FF3CF-BD72-1D16-463F-CF044D4B224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F67A46C-1EAD-98A3-0B1F-C95443A6738D}"/>
              </a:ext>
            </a:extLst>
          </p:cNvPr>
          <p:cNvSpPr>
            <a:spLocks noGrp="1"/>
          </p:cNvSpPr>
          <p:nvPr>
            <p:ph type="title"/>
          </p:nvPr>
        </p:nvSpPr>
        <p:spPr>
          <a:xfrm>
            <a:off x="629709" y="653512"/>
            <a:ext cx="10435086" cy="858868"/>
          </a:xfrm>
        </p:spPr>
        <p:txBody>
          <a:bodyPr>
            <a:normAutofit/>
          </a:bodyPr>
          <a:lstStyle/>
          <a:p>
            <a:pPr>
              <a:defRPr/>
            </a:pPr>
            <a:r>
              <a:rPr lang="fr-FR">
                <a:solidFill>
                  <a:srgbClr val="3D7EDB"/>
                </a:solidFill>
                <a:latin typeface="+mn-lt"/>
              </a:rPr>
              <a:t>Exploitation des données</a:t>
            </a:r>
          </a:p>
        </p:txBody>
      </p:sp>
      <p:sp>
        <p:nvSpPr>
          <p:cNvPr id="7" name="ZoneTexte 6">
            <a:extLst>
              <a:ext uri="{FF2B5EF4-FFF2-40B4-BE49-F238E27FC236}">
                <a16:creationId xmlns:a16="http://schemas.microsoft.com/office/drawing/2014/main" id="{F831E869-BCDB-BDBE-BB4C-17CF9BFF1931}"/>
              </a:ext>
            </a:extLst>
          </p:cNvPr>
          <p:cNvSpPr txBox="1"/>
          <p:nvPr/>
        </p:nvSpPr>
        <p:spPr>
          <a:xfrm>
            <a:off x="629709" y="1689641"/>
            <a:ext cx="6321287" cy="369332"/>
          </a:xfrm>
          <a:prstGeom prst="rect">
            <a:avLst/>
          </a:prstGeom>
          <a:noFill/>
        </p:spPr>
        <p:txBody>
          <a:bodyPr wrap="square">
            <a:spAutoFit/>
          </a:bodyPr>
          <a:lstStyle/>
          <a:p>
            <a:r>
              <a:rPr lang="fr-FR" sz="1800" b="1" i="0">
                <a:solidFill>
                  <a:srgbClr val="000000"/>
                </a:solidFill>
                <a:effectLst/>
                <a:latin typeface="Aptos" panose="020B0004020202020204" pitchFamily="34" charset="0"/>
              </a:rPr>
              <a:t>Synchronisation </a:t>
            </a:r>
            <a:r>
              <a:rPr lang="fr-FR" sz="1800" b="1" i="0" err="1">
                <a:solidFill>
                  <a:srgbClr val="000000"/>
                </a:solidFill>
                <a:effectLst/>
                <a:latin typeface="Aptos" panose="020B0004020202020204" pitchFamily="34" charset="0"/>
              </a:rPr>
              <a:t>Sudoc</a:t>
            </a:r>
            <a:r>
              <a:rPr lang="fr-FR" sz="1800" b="1" i="0">
                <a:solidFill>
                  <a:srgbClr val="000000"/>
                </a:solidFill>
                <a:effectLst/>
                <a:latin typeface="Aptos" panose="020B0004020202020204" pitchFamily="34" charset="0"/>
              </a:rPr>
              <a:t>/Alma</a:t>
            </a:r>
            <a:endParaRPr lang="fr-FR"/>
          </a:p>
        </p:txBody>
      </p:sp>
      <p:sp>
        <p:nvSpPr>
          <p:cNvPr id="10" name="ZoneTexte 9">
            <a:extLst>
              <a:ext uri="{FF2B5EF4-FFF2-40B4-BE49-F238E27FC236}">
                <a16:creationId xmlns:a16="http://schemas.microsoft.com/office/drawing/2014/main" id="{AF3734C2-72C6-07E7-0C9C-ED9EDE522A54}"/>
              </a:ext>
            </a:extLst>
          </p:cNvPr>
          <p:cNvSpPr txBox="1"/>
          <p:nvPr/>
        </p:nvSpPr>
        <p:spPr>
          <a:xfrm>
            <a:off x="629706" y="2257193"/>
            <a:ext cx="10873178" cy="830997"/>
          </a:xfrm>
          <a:prstGeom prst="rect">
            <a:avLst/>
          </a:prstGeom>
          <a:solidFill>
            <a:schemeClr val="accent6">
              <a:lumMod val="20000"/>
              <a:lumOff val="80000"/>
            </a:schemeClr>
          </a:solidFill>
        </p:spPr>
        <p:txBody>
          <a:bodyPr wrap="square">
            <a:spAutoFit/>
          </a:bodyPr>
          <a:lstStyle/>
          <a:p>
            <a:r>
              <a:rPr lang="fr-FR" sz="1600" b="0" i="0">
                <a:solidFill>
                  <a:srgbClr val="000000"/>
                </a:solidFill>
                <a:effectLst/>
                <a:latin typeface="Verdana" panose="020B0604030504040204" pitchFamily="34" charset="0"/>
                <a:ea typeface="Verdana" panose="020B0604030504040204" pitchFamily="34" charset="0"/>
              </a:rPr>
              <a:t>Nous utilisons uniquement la synchronisation en masse Alma </a:t>
            </a:r>
            <a:r>
              <a:rPr lang="fr-FR" sz="1600">
                <a:solidFill>
                  <a:srgbClr val="000000"/>
                </a:solidFill>
                <a:latin typeface="Verdana" panose="020B0604030504040204" pitchFamily="34" charset="0"/>
                <a:ea typeface="Verdana" panose="020B0604030504040204" pitchFamily="34" charset="0"/>
              </a:rPr>
              <a:t>S</a:t>
            </a:r>
            <a:r>
              <a:rPr lang="fr-FR" sz="1600" b="0" i="0">
                <a:solidFill>
                  <a:srgbClr val="000000"/>
                </a:solidFill>
                <a:effectLst/>
                <a:latin typeface="Verdana" panose="020B0604030504040204" pitchFamily="34" charset="0"/>
                <a:ea typeface="Verdana" panose="020B0604030504040204" pitchFamily="34" charset="0"/>
              </a:rPr>
              <a:t>udoc pour signaler nos ressources électroniques. Concrètement quand nous recevons des mails type mise à jour des notices XXXX imports courants que faut-il faire? Y a-t-il des vérifications à effectuer ?</a:t>
            </a:r>
            <a:endParaRPr lang="fr-FR" sz="1600">
              <a:latin typeface="Verdana" panose="020B0604030504040204" pitchFamily="34" charset="0"/>
              <a:ea typeface="Verdana" panose="020B0604030504040204" pitchFamily="34" charset="0"/>
            </a:endParaRPr>
          </a:p>
        </p:txBody>
      </p:sp>
      <p:sp>
        <p:nvSpPr>
          <p:cNvPr id="4" name="ZoneTexte 3">
            <a:extLst>
              <a:ext uri="{FF2B5EF4-FFF2-40B4-BE49-F238E27FC236}">
                <a16:creationId xmlns:a16="http://schemas.microsoft.com/office/drawing/2014/main" id="{69E002E0-22C8-175B-A5CA-CD912035A5A1}"/>
              </a:ext>
            </a:extLst>
          </p:cNvPr>
          <p:cNvSpPr txBox="1"/>
          <p:nvPr/>
        </p:nvSpPr>
        <p:spPr>
          <a:xfrm>
            <a:off x="629704" y="4148179"/>
            <a:ext cx="10873177" cy="1077218"/>
          </a:xfrm>
          <a:prstGeom prst="rect">
            <a:avLst/>
          </a:prstGeom>
          <a:solidFill>
            <a:schemeClr val="accent4">
              <a:lumMod val="20000"/>
              <a:lumOff val="80000"/>
            </a:schemeClr>
          </a:solidFill>
        </p:spPr>
        <p:txBody>
          <a:bodyPr wrap="square">
            <a:spAutoFit/>
          </a:bodyPr>
          <a:lstStyle/>
          <a:p>
            <a:r>
              <a:rPr lang="fr-FR" sz="1600">
                <a:latin typeface="Verdana" panose="020B0604030504040204" pitchFamily="34" charset="0"/>
                <a:ea typeface="Verdana" panose="020B0604030504040204" pitchFamily="34" charset="0"/>
              </a:rPr>
              <a:t>Est-il prévu d'améliorer le processus automatisé de synchronisation des ebooks mis en place récemment en enrichissant le fichier ISBN to PPN ? </a:t>
            </a:r>
          </a:p>
          <a:p>
            <a:r>
              <a:rPr lang="fr-FR" sz="1600">
                <a:latin typeface="Verdana" panose="020B0604030504040204" pitchFamily="34" charset="0"/>
                <a:ea typeface="Verdana" panose="020B0604030504040204" pitchFamily="34" charset="0"/>
              </a:rPr>
              <a:t>Par exemple: </a:t>
            </a:r>
          </a:p>
          <a:p>
            <a:r>
              <a:rPr lang="fr-FR" sz="1600">
                <a:latin typeface="Verdana" panose="020B0604030504040204" pitchFamily="34" charset="0"/>
                <a:ea typeface="Verdana" panose="020B0604030504040204" pitchFamily="34" charset="0"/>
              </a:rPr>
              <a:t>ISBN to PPN and “identifiant du bouquet BACON correspondant”  </a:t>
            </a:r>
          </a:p>
        </p:txBody>
      </p:sp>
      <p:sp>
        <p:nvSpPr>
          <p:cNvPr id="8" name="ZoneTexte 7">
            <a:extLst>
              <a:ext uri="{FF2B5EF4-FFF2-40B4-BE49-F238E27FC236}">
                <a16:creationId xmlns:a16="http://schemas.microsoft.com/office/drawing/2014/main" id="{38A2403B-B204-0974-D9BE-926D33D5A4A3}"/>
              </a:ext>
            </a:extLst>
          </p:cNvPr>
          <p:cNvSpPr txBox="1"/>
          <p:nvPr/>
        </p:nvSpPr>
        <p:spPr>
          <a:xfrm>
            <a:off x="629706" y="5475937"/>
            <a:ext cx="10873177" cy="584775"/>
          </a:xfrm>
          <a:prstGeom prst="rect">
            <a:avLst/>
          </a:prstGeom>
          <a:solidFill>
            <a:schemeClr val="accent5">
              <a:lumMod val="20000"/>
              <a:lumOff val="80000"/>
            </a:schemeClr>
          </a:solidFill>
        </p:spPr>
        <p:txBody>
          <a:bodyPr wrap="square">
            <a:spAutoFit/>
          </a:bodyPr>
          <a:lstStyle/>
          <a:p>
            <a:r>
              <a:rPr lang="fr-FR" sz="1600">
                <a:latin typeface="Verdana" panose="020B0604030504040204" pitchFamily="34" charset="0"/>
                <a:ea typeface="Verdana" panose="020B0604030504040204" pitchFamily="34" charset="0"/>
              </a:rPr>
              <a:t>A </a:t>
            </a:r>
            <a:r>
              <a:rPr lang="fr-FR" sz="1600" b="0" i="0" kern="1200">
                <a:solidFill>
                  <a:schemeClr val="tx1"/>
                </a:solidFill>
                <a:effectLst/>
                <a:latin typeface="Verdana" panose="020B0604030504040204" pitchFamily="34" charset="0"/>
                <a:ea typeface="Verdana" panose="020B0604030504040204" pitchFamily="34" charset="0"/>
              </a:rPr>
              <a:t>quand les notices des ressources électroniques Bacon dans la base de connaissance Ex </a:t>
            </a:r>
            <a:r>
              <a:rPr lang="fr-FR" sz="1600" b="0" i="0" kern="1200" err="1">
                <a:solidFill>
                  <a:schemeClr val="tx1"/>
                </a:solidFill>
                <a:effectLst/>
                <a:latin typeface="Verdana" panose="020B0604030504040204" pitchFamily="34" charset="0"/>
                <a:ea typeface="Verdana" panose="020B0604030504040204" pitchFamily="34" charset="0"/>
              </a:rPr>
              <a:t>Libris</a:t>
            </a:r>
            <a:r>
              <a:rPr lang="fr-FR" sz="1600" b="0" i="0" kern="1200">
                <a:solidFill>
                  <a:schemeClr val="tx1"/>
                </a:solidFill>
                <a:effectLst/>
                <a:latin typeface="Verdana" panose="020B0604030504040204" pitchFamily="34" charset="0"/>
                <a:ea typeface="Verdana" panose="020B0604030504040204" pitchFamily="34" charset="0"/>
              </a:rPr>
              <a:t> (par exemple) ? </a:t>
            </a:r>
            <a:endParaRPr lang="fr-FR" sz="1600">
              <a:latin typeface="Verdana" panose="020B0604030504040204" pitchFamily="34" charset="0"/>
              <a:ea typeface="Verdana" panose="020B0604030504040204" pitchFamily="34" charset="0"/>
            </a:endParaRPr>
          </a:p>
        </p:txBody>
      </p:sp>
      <p:sp>
        <p:nvSpPr>
          <p:cNvPr id="5" name="ZoneTexte 4">
            <a:extLst>
              <a:ext uri="{FF2B5EF4-FFF2-40B4-BE49-F238E27FC236}">
                <a16:creationId xmlns:a16="http://schemas.microsoft.com/office/drawing/2014/main" id="{00EE47E1-28E0-D0AC-EC7D-726772D4DF36}"/>
              </a:ext>
            </a:extLst>
          </p:cNvPr>
          <p:cNvSpPr txBox="1"/>
          <p:nvPr/>
        </p:nvSpPr>
        <p:spPr>
          <a:xfrm>
            <a:off x="629703" y="3358733"/>
            <a:ext cx="10873177" cy="584775"/>
          </a:xfrm>
          <a:prstGeom prst="rect">
            <a:avLst/>
          </a:prstGeom>
          <a:solidFill>
            <a:schemeClr val="accent3">
              <a:lumMod val="20000"/>
              <a:lumOff val="80000"/>
            </a:schemeClr>
          </a:solidFill>
        </p:spPr>
        <p:txBody>
          <a:bodyPr wrap="square">
            <a:spAutoFit/>
          </a:bodyPr>
          <a:lstStyle/>
          <a:p>
            <a:r>
              <a:rPr lang="fr-FR" sz="1600" b="0" i="0" u="none" strike="noStrike">
                <a:solidFill>
                  <a:srgbClr val="000000"/>
                </a:solidFill>
                <a:effectLst/>
                <a:latin typeface="Verdana" panose="020B0604030504040204" pitchFamily="34" charset="0"/>
                <a:ea typeface="Verdana" panose="020B0604030504040204" pitchFamily="34" charset="0"/>
              </a:rPr>
              <a:t>Comment bien repérer les mauvaises localisations générées par la synchronisation (localisation en masse) afin de faire les corrections dans ITEM ?</a:t>
            </a:r>
            <a:endParaRPr lang="fr-FR" sz="1600">
              <a:latin typeface="Verdana" panose="020B0604030504040204" pitchFamily="34" charset="0"/>
              <a:ea typeface="Verdana" panose="020B0604030504040204" pitchFamily="34" charset="0"/>
            </a:endParaRPr>
          </a:p>
        </p:txBody>
      </p:sp>
      <p:sp>
        <p:nvSpPr>
          <p:cNvPr id="6" name="ZoneTexte 5">
            <a:extLst>
              <a:ext uri="{FF2B5EF4-FFF2-40B4-BE49-F238E27FC236}">
                <a16:creationId xmlns:a16="http://schemas.microsoft.com/office/drawing/2014/main" id="{49F5B241-F0B5-F96E-8CD7-5D513CCB38E2}"/>
              </a:ext>
            </a:extLst>
          </p:cNvPr>
          <p:cNvSpPr txBox="1"/>
          <p:nvPr/>
        </p:nvSpPr>
        <p:spPr>
          <a:xfrm>
            <a:off x="917801" y="6285386"/>
            <a:ext cx="11445387" cy="400110"/>
          </a:xfrm>
          <a:prstGeom prst="rect">
            <a:avLst/>
          </a:prstGeom>
          <a:noFill/>
        </p:spPr>
        <p:txBody>
          <a:bodyPr wrap="square">
            <a:spAutoFit/>
          </a:bodyPr>
          <a:lstStyle/>
          <a:p>
            <a:r>
              <a:rPr lang="fr-FR" sz="2000" b="0" i="0" kern="1200">
                <a:solidFill>
                  <a:schemeClr val="tx1"/>
                </a:solidFill>
                <a:effectLst/>
                <a:latin typeface="+mn-lt"/>
                <a:ea typeface="+mn-ea"/>
                <a:cs typeface="+mn-cs"/>
              </a:rPr>
              <a:t>Vous pouvez </a:t>
            </a:r>
            <a:r>
              <a:rPr lang="fr-FR" sz="2000" kern="1200">
                <a:solidFill>
                  <a:schemeClr val="tx1"/>
                </a:solidFill>
                <a:effectLst/>
                <a:latin typeface="+mn-lt"/>
                <a:ea typeface="+mn-ea"/>
                <a:cs typeface="+mn-cs"/>
              </a:rPr>
              <a:t>signaler toutes remarques ou questions via le guichet assistance Synchronisation SGB/</a:t>
            </a:r>
            <a:r>
              <a:rPr lang="fr-FR" sz="2000" kern="1200" err="1">
                <a:solidFill>
                  <a:schemeClr val="tx1"/>
                </a:solidFill>
                <a:effectLst/>
                <a:latin typeface="+mn-lt"/>
                <a:ea typeface="+mn-ea"/>
                <a:cs typeface="+mn-cs"/>
              </a:rPr>
              <a:t>Sudoc</a:t>
            </a:r>
            <a:r>
              <a:rPr lang="fr-FR" sz="2000" kern="1200">
                <a:solidFill>
                  <a:schemeClr val="tx1"/>
                </a:solidFill>
                <a:effectLst/>
                <a:latin typeface="+mn-lt"/>
                <a:ea typeface="+mn-ea"/>
                <a:cs typeface="+mn-cs"/>
              </a:rPr>
              <a:t>.</a:t>
            </a:r>
            <a:endParaRPr lang="fr-FR" sz="2000"/>
          </a:p>
        </p:txBody>
      </p:sp>
      <p:pic>
        <p:nvPicPr>
          <p:cNvPr id="12" name="Graphique 11" descr="Questions avec un remplissage uni">
            <a:extLst>
              <a:ext uri="{FF2B5EF4-FFF2-40B4-BE49-F238E27FC236}">
                <a16:creationId xmlns:a16="http://schemas.microsoft.com/office/drawing/2014/main" id="{0C4F1B10-AAA2-3236-703C-20B9E57696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1306" y="6102457"/>
            <a:ext cx="736794" cy="736794"/>
          </a:xfrm>
          <a:prstGeom prst="rect">
            <a:avLst/>
          </a:prstGeom>
        </p:spPr>
      </p:pic>
    </p:spTree>
    <p:extLst>
      <p:ext uri="{BB962C8B-B14F-4D97-AF65-F5344CB8AC3E}">
        <p14:creationId xmlns:p14="http://schemas.microsoft.com/office/powerpoint/2010/main" val="3249920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1C38F-1D11-3346-5AAC-B7EF4036ABC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27AF64C-7503-7137-D8BC-D00EF99C4566}"/>
              </a:ext>
            </a:extLst>
          </p:cNvPr>
          <p:cNvSpPr>
            <a:spLocks noGrp="1"/>
          </p:cNvSpPr>
          <p:nvPr>
            <p:ph type="title"/>
          </p:nvPr>
        </p:nvSpPr>
        <p:spPr>
          <a:xfrm>
            <a:off x="629709" y="653512"/>
            <a:ext cx="10435086" cy="858868"/>
          </a:xfrm>
        </p:spPr>
        <p:txBody>
          <a:bodyPr>
            <a:normAutofit/>
          </a:bodyPr>
          <a:lstStyle/>
          <a:p>
            <a:pPr>
              <a:defRPr/>
            </a:pPr>
            <a:r>
              <a:rPr lang="fr-FR">
                <a:solidFill>
                  <a:srgbClr val="3D7EDB"/>
                </a:solidFill>
                <a:latin typeface="+mn-lt"/>
              </a:rPr>
              <a:t>Exploitation des données</a:t>
            </a:r>
          </a:p>
        </p:txBody>
      </p:sp>
      <p:sp>
        <p:nvSpPr>
          <p:cNvPr id="7" name="ZoneTexte 6">
            <a:extLst>
              <a:ext uri="{FF2B5EF4-FFF2-40B4-BE49-F238E27FC236}">
                <a16:creationId xmlns:a16="http://schemas.microsoft.com/office/drawing/2014/main" id="{7A36B610-DF49-E635-EB9F-0FADB9CCDD0B}"/>
              </a:ext>
            </a:extLst>
          </p:cNvPr>
          <p:cNvSpPr txBox="1"/>
          <p:nvPr/>
        </p:nvSpPr>
        <p:spPr>
          <a:xfrm>
            <a:off x="629709" y="1689641"/>
            <a:ext cx="6321287" cy="369332"/>
          </a:xfrm>
          <a:prstGeom prst="rect">
            <a:avLst/>
          </a:prstGeom>
          <a:noFill/>
        </p:spPr>
        <p:txBody>
          <a:bodyPr wrap="square">
            <a:spAutoFit/>
          </a:bodyPr>
          <a:lstStyle/>
          <a:p>
            <a:r>
              <a:rPr lang="fr-FR" sz="1800" b="1" i="0">
                <a:solidFill>
                  <a:srgbClr val="000000"/>
                </a:solidFill>
                <a:effectLst/>
                <a:latin typeface="Aptos" panose="020B0004020202020204" pitchFamily="34" charset="0"/>
              </a:rPr>
              <a:t>Assistance</a:t>
            </a:r>
            <a:endParaRPr lang="fr-FR"/>
          </a:p>
        </p:txBody>
      </p:sp>
      <p:sp>
        <p:nvSpPr>
          <p:cNvPr id="4" name="ZoneTexte 3">
            <a:extLst>
              <a:ext uri="{FF2B5EF4-FFF2-40B4-BE49-F238E27FC236}">
                <a16:creationId xmlns:a16="http://schemas.microsoft.com/office/drawing/2014/main" id="{A5C41D1B-727B-AC8D-3C4E-7A6F4CD7EE9B}"/>
              </a:ext>
            </a:extLst>
          </p:cNvPr>
          <p:cNvSpPr txBox="1"/>
          <p:nvPr/>
        </p:nvSpPr>
        <p:spPr>
          <a:xfrm>
            <a:off x="629709" y="2236234"/>
            <a:ext cx="10435086" cy="1477328"/>
          </a:xfrm>
          <a:prstGeom prst="rect">
            <a:avLst/>
          </a:prstGeom>
          <a:solidFill>
            <a:schemeClr val="accent6">
              <a:lumMod val="20000"/>
              <a:lumOff val="80000"/>
            </a:schemeClr>
          </a:solidFill>
        </p:spPr>
        <p:txBody>
          <a:bodyPr wrap="square">
            <a:spAutoFit/>
          </a:bodyPr>
          <a:lstStyle/>
          <a:p>
            <a:pPr fontAlgn="base"/>
            <a:r>
              <a:rPr lang="fr-FR">
                <a:latin typeface="Verdana" panose="020B0604030504040204" pitchFamily="34" charset="0"/>
                <a:ea typeface="Verdana" panose="020B0604030504040204" pitchFamily="34" charset="0"/>
              </a:rPr>
              <a:t>Quand il manque un lien vers une notice de bouquet dans une notice d’ebook ou de revue électronique, quel domaine devons-nous utiliser sur le guichet </a:t>
            </a:r>
            <a:r>
              <a:rPr lang="fr-FR" err="1">
                <a:latin typeface="Verdana" panose="020B0604030504040204" pitchFamily="34" charset="0"/>
                <a:ea typeface="Verdana" panose="020B0604030504040204" pitchFamily="34" charset="0"/>
              </a:rPr>
              <a:t>ABESstp</a:t>
            </a:r>
            <a:r>
              <a:rPr lang="fr-FR">
                <a:latin typeface="Verdana" panose="020B0604030504040204" pitchFamily="34" charset="0"/>
                <a:ea typeface="Verdana" panose="020B0604030504040204" pitchFamily="34" charset="0"/>
              </a:rPr>
              <a:t> pour signaler la correction à effectuer ? </a:t>
            </a:r>
          </a:p>
          <a:p>
            <a:pPr fontAlgn="base"/>
            <a:r>
              <a:rPr lang="fr-FR">
                <a:latin typeface="Verdana" panose="020B0604030504040204" pitchFamily="34" charset="0"/>
                <a:ea typeface="Verdana" panose="020B0604030504040204" pitchFamily="34" charset="0"/>
              </a:rPr>
              <a:t>Ex. PPN 283906278 Revue pratique droit des affaires </a:t>
            </a:r>
          </a:p>
          <a:p>
            <a:pPr fontAlgn="base"/>
            <a:r>
              <a:rPr lang="fr-FR">
                <a:latin typeface="Verdana" panose="020B0604030504040204" pitchFamily="34" charset="0"/>
                <a:ea typeface="Verdana" panose="020B0604030504040204" pitchFamily="34" charset="0"/>
              </a:rPr>
              <a:t>manque zone 469 PPN 281613184 package LEXTENSO_COUPERIN_ALLTITLES </a:t>
            </a:r>
          </a:p>
        </p:txBody>
      </p:sp>
      <p:sp>
        <p:nvSpPr>
          <p:cNvPr id="3" name="Bulle narrative : rectangle 2">
            <a:extLst>
              <a:ext uri="{FF2B5EF4-FFF2-40B4-BE49-F238E27FC236}">
                <a16:creationId xmlns:a16="http://schemas.microsoft.com/office/drawing/2014/main" id="{22CA18E5-014D-243C-0D98-F7432189B53E}"/>
              </a:ext>
            </a:extLst>
          </p:cNvPr>
          <p:cNvSpPr/>
          <p:nvPr/>
        </p:nvSpPr>
        <p:spPr>
          <a:xfrm>
            <a:off x="4765549" y="4174802"/>
            <a:ext cx="2660902" cy="525228"/>
          </a:xfrm>
          <a:prstGeom prst="wedgeRectCallout">
            <a:avLst>
              <a:gd name="adj1" fmla="val 19863"/>
              <a:gd name="adj2" fmla="val 10189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fr-FR" sz="2400" err="1">
                <a:solidFill>
                  <a:schemeClr val="tx1"/>
                </a:solidFill>
              </a:rPr>
              <a:t>Sudoc</a:t>
            </a:r>
            <a:r>
              <a:rPr lang="fr-FR" sz="2400">
                <a:solidFill>
                  <a:schemeClr val="tx1"/>
                </a:solidFill>
              </a:rPr>
              <a:t> Pro &gt; Autres</a:t>
            </a:r>
            <a:endParaRPr lang="fr-FR" sz="2400"/>
          </a:p>
        </p:txBody>
      </p:sp>
      <p:pic>
        <p:nvPicPr>
          <p:cNvPr id="6" name="Image 5">
            <a:extLst>
              <a:ext uri="{FF2B5EF4-FFF2-40B4-BE49-F238E27FC236}">
                <a16:creationId xmlns:a16="http://schemas.microsoft.com/office/drawing/2014/main" id="{505801DF-91C0-9C83-5DB0-A823A3523FDC}"/>
              </a:ext>
            </a:extLst>
          </p:cNvPr>
          <p:cNvPicPr>
            <a:picLocks noChangeAspect="1"/>
          </p:cNvPicPr>
          <p:nvPr/>
        </p:nvPicPr>
        <p:blipFill>
          <a:blip r:embed="rId3"/>
          <a:stretch>
            <a:fillRect/>
          </a:stretch>
        </p:blipFill>
        <p:spPr>
          <a:xfrm>
            <a:off x="3478303" y="5073624"/>
            <a:ext cx="5235394" cy="1348857"/>
          </a:xfrm>
          <a:prstGeom prst="rect">
            <a:avLst/>
          </a:prstGeom>
        </p:spPr>
      </p:pic>
      <p:sp>
        <p:nvSpPr>
          <p:cNvPr id="21" name="ZoneTexte 20">
            <a:extLst>
              <a:ext uri="{FF2B5EF4-FFF2-40B4-BE49-F238E27FC236}">
                <a16:creationId xmlns:a16="http://schemas.microsoft.com/office/drawing/2014/main" id="{2325264E-4E3A-3811-74ED-EAB5DBDFB91E}"/>
              </a:ext>
            </a:extLst>
          </p:cNvPr>
          <p:cNvSpPr txBox="1"/>
          <p:nvPr/>
        </p:nvSpPr>
        <p:spPr>
          <a:xfrm>
            <a:off x="3478303" y="6378977"/>
            <a:ext cx="6094070" cy="369332"/>
          </a:xfrm>
          <a:prstGeom prst="rect">
            <a:avLst/>
          </a:prstGeom>
          <a:noFill/>
        </p:spPr>
        <p:txBody>
          <a:bodyPr wrap="square">
            <a:spAutoFit/>
          </a:bodyPr>
          <a:lstStyle/>
          <a:p>
            <a:r>
              <a:rPr lang="fr-FR">
                <a:hlinkClick r:id="rId4"/>
              </a:rPr>
              <a:t>https://stp.abes.fr/</a:t>
            </a:r>
            <a:endParaRPr lang="fr-FR"/>
          </a:p>
        </p:txBody>
      </p:sp>
    </p:spTree>
    <p:extLst>
      <p:ext uri="{BB962C8B-B14F-4D97-AF65-F5344CB8AC3E}">
        <p14:creationId xmlns:p14="http://schemas.microsoft.com/office/powerpoint/2010/main" val="2394886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58247-4182-1BC4-2570-5ECC28842639}"/>
            </a:ext>
          </a:extLst>
        </p:cNvPr>
        <p:cNvGrpSpPr/>
        <p:nvPr/>
      </p:nvGrpSpPr>
      <p:grpSpPr>
        <a:xfrm>
          <a:off x="0" y="0"/>
          <a:ext cx="0" cy="0"/>
          <a:chOff x="0" y="0"/>
          <a:chExt cx="0" cy="0"/>
        </a:xfrm>
      </p:grpSpPr>
      <p:cxnSp>
        <p:nvCxnSpPr>
          <p:cNvPr id="37" name="Connecteur droit avec flèche 36">
            <a:extLst>
              <a:ext uri="{FF2B5EF4-FFF2-40B4-BE49-F238E27FC236}">
                <a16:creationId xmlns:a16="http://schemas.microsoft.com/office/drawing/2014/main" id="{1314E8A9-6778-EA20-A557-D438D0587A7E}"/>
              </a:ext>
            </a:extLst>
          </p:cNvPr>
          <p:cNvCxnSpPr>
            <a:cxnSpLocks/>
          </p:cNvCxnSpPr>
          <p:nvPr/>
        </p:nvCxnSpPr>
        <p:spPr>
          <a:xfrm>
            <a:off x="10109356" y="2899502"/>
            <a:ext cx="98800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Flèche : droite 22">
            <a:extLst>
              <a:ext uri="{FF2B5EF4-FFF2-40B4-BE49-F238E27FC236}">
                <a16:creationId xmlns:a16="http://schemas.microsoft.com/office/drawing/2014/main" id="{E4EC9E1E-A8DC-54D0-900E-093AE4D17C50}"/>
              </a:ext>
            </a:extLst>
          </p:cNvPr>
          <p:cNvSpPr/>
          <p:nvPr/>
        </p:nvSpPr>
        <p:spPr>
          <a:xfrm>
            <a:off x="3947089" y="3916153"/>
            <a:ext cx="1844508" cy="23500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lèche : droite 21">
            <a:extLst>
              <a:ext uri="{FF2B5EF4-FFF2-40B4-BE49-F238E27FC236}">
                <a16:creationId xmlns:a16="http://schemas.microsoft.com/office/drawing/2014/main" id="{304013B4-0F91-CA01-7D8D-CEF3B35EB0D4}"/>
              </a:ext>
            </a:extLst>
          </p:cNvPr>
          <p:cNvSpPr/>
          <p:nvPr/>
        </p:nvSpPr>
        <p:spPr>
          <a:xfrm>
            <a:off x="3957688" y="2739246"/>
            <a:ext cx="1823310" cy="235002"/>
          </a:xfrm>
          <a:prstGeom prst="rightArrow">
            <a:avLst/>
          </a:prstGeom>
          <a:solidFill>
            <a:srgbClr val="FBDC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lèche : droite 5">
            <a:extLst>
              <a:ext uri="{FF2B5EF4-FFF2-40B4-BE49-F238E27FC236}">
                <a16:creationId xmlns:a16="http://schemas.microsoft.com/office/drawing/2014/main" id="{36105ED7-FD79-A1C9-98A1-8C878256FEEC}"/>
              </a:ext>
            </a:extLst>
          </p:cNvPr>
          <p:cNvSpPr/>
          <p:nvPr/>
        </p:nvSpPr>
        <p:spPr>
          <a:xfrm>
            <a:off x="3960962" y="1571603"/>
            <a:ext cx="1823310" cy="235002"/>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Organigramme : Multidocument 7">
            <a:extLst>
              <a:ext uri="{FF2B5EF4-FFF2-40B4-BE49-F238E27FC236}">
                <a16:creationId xmlns:a16="http://schemas.microsoft.com/office/drawing/2014/main" id="{9BBEB26E-1780-29B5-6FAA-15CDE41390DE}"/>
              </a:ext>
            </a:extLst>
          </p:cNvPr>
          <p:cNvSpPr/>
          <p:nvPr/>
        </p:nvSpPr>
        <p:spPr>
          <a:xfrm>
            <a:off x="149736" y="204210"/>
            <a:ext cx="1512314" cy="1226345"/>
          </a:xfrm>
          <a:prstGeom prst="flowChartMultidocument">
            <a:avLst/>
          </a:prstGeom>
          <a:noFill/>
          <a:ln>
            <a:solidFill>
              <a:srgbClr val="3D7E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Cascadia Mono Light" panose="020B0609020000020004" pitchFamily="49" charset="0"/>
                <a:ea typeface="Cascadia Mono Light" panose="020B0609020000020004" pitchFamily="49" charset="0"/>
                <a:cs typeface="Cascadia Mono Light" panose="020B0609020000020004" pitchFamily="49" charset="0"/>
              </a:rPr>
              <a:t>Fichier KBART</a:t>
            </a:r>
          </a:p>
        </p:txBody>
      </p:sp>
      <p:cxnSp>
        <p:nvCxnSpPr>
          <p:cNvPr id="11" name="Connecteur droit avec flèche 10">
            <a:extLst>
              <a:ext uri="{FF2B5EF4-FFF2-40B4-BE49-F238E27FC236}">
                <a16:creationId xmlns:a16="http://schemas.microsoft.com/office/drawing/2014/main" id="{1A02D438-4718-B65F-F1EA-27FA35189B9A}"/>
              </a:ext>
            </a:extLst>
          </p:cNvPr>
          <p:cNvCxnSpPr>
            <a:cxnSpLocks/>
          </p:cNvCxnSpPr>
          <p:nvPr/>
        </p:nvCxnSpPr>
        <p:spPr>
          <a:xfrm>
            <a:off x="833375" y="1404840"/>
            <a:ext cx="2397944" cy="1456539"/>
          </a:xfrm>
          <a:prstGeom prst="bentConnector3">
            <a:avLst>
              <a:gd name="adj1" fmla="val 1234"/>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Connecteur droit avec flèche 37">
            <a:extLst>
              <a:ext uri="{FF2B5EF4-FFF2-40B4-BE49-F238E27FC236}">
                <a16:creationId xmlns:a16="http://schemas.microsoft.com/office/drawing/2014/main" id="{0018D391-3A45-1807-C846-79F7BEF64B37}"/>
              </a:ext>
            </a:extLst>
          </p:cNvPr>
          <p:cNvCxnSpPr>
            <a:cxnSpLocks/>
          </p:cNvCxnSpPr>
          <p:nvPr/>
        </p:nvCxnSpPr>
        <p:spPr>
          <a:xfrm>
            <a:off x="3601168" y="3267527"/>
            <a:ext cx="0" cy="18289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2" name="ZoneTexte 41">
            <a:extLst>
              <a:ext uri="{FF2B5EF4-FFF2-40B4-BE49-F238E27FC236}">
                <a16:creationId xmlns:a16="http://schemas.microsoft.com/office/drawing/2014/main" id="{E75E8AD3-6A75-0713-2C9F-C232F0367F9E}"/>
              </a:ext>
            </a:extLst>
          </p:cNvPr>
          <p:cNvSpPr txBox="1"/>
          <p:nvPr/>
        </p:nvSpPr>
        <p:spPr>
          <a:xfrm>
            <a:off x="2144432" y="5757522"/>
            <a:ext cx="308317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scadia Mono Light" panose="020B0609020000020004" pitchFamily="49" charset="0"/>
              </a:rPr>
              <a:t>Chargement du fichier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scadia Mono Light" panose="020B0609020000020004" pitchFamily="49" charset="0"/>
              </a:rPr>
              <a:t>dans BACON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scadia Mono Light" panose="020B0609020000020004" pitchFamily="49" charset="0"/>
              </a:rPr>
              <a:t>(avec / sans PPN)</a:t>
            </a:r>
          </a:p>
        </p:txBody>
      </p:sp>
      <p:sp>
        <p:nvSpPr>
          <p:cNvPr id="44" name="ZoneTexte 43">
            <a:extLst>
              <a:ext uri="{FF2B5EF4-FFF2-40B4-BE49-F238E27FC236}">
                <a16:creationId xmlns:a16="http://schemas.microsoft.com/office/drawing/2014/main" id="{E56B4AAC-552E-315E-BB1D-BB045DD72EA2}"/>
              </a:ext>
            </a:extLst>
          </p:cNvPr>
          <p:cNvSpPr txBox="1"/>
          <p:nvPr/>
        </p:nvSpPr>
        <p:spPr>
          <a:xfrm>
            <a:off x="653623" y="2913107"/>
            <a:ext cx="26986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a:ln>
                  <a:noFill/>
                </a:ln>
                <a:solidFill>
                  <a:prstClr val="black"/>
                </a:solidFill>
                <a:effectLst/>
                <a:uLnTx/>
                <a:uFillTx/>
                <a:latin typeface="Cascadia Mono Light" panose="020B0609020000020004" pitchFamily="49" charset="0"/>
                <a:ea typeface="Cascadia Mono Light" panose="020B0609020000020004" pitchFamily="49" charset="0"/>
                <a:cs typeface="Cascadia Mono Light" panose="020B0609020000020004" pitchFamily="49" charset="0"/>
              </a:rPr>
              <a:t>Pour chaque titre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a:ln>
                  <a:noFill/>
                </a:ln>
                <a:solidFill>
                  <a:prstClr val="black"/>
                </a:solidFill>
                <a:effectLst/>
                <a:uLnTx/>
                <a:uFillTx/>
                <a:latin typeface="Cascadia Mono Light" panose="020B0609020000020004" pitchFamily="49" charset="0"/>
                <a:ea typeface="Cascadia Mono Light" panose="020B0609020000020004" pitchFamily="49" charset="0"/>
                <a:cs typeface="Cascadia Mono Light" panose="020B0609020000020004" pitchFamily="49" charset="0"/>
              </a:rPr>
              <a:t>Recherche de PPN</a:t>
            </a:r>
          </a:p>
        </p:txBody>
      </p:sp>
      <p:pic>
        <p:nvPicPr>
          <p:cNvPr id="52" name="Image 51">
            <a:extLst>
              <a:ext uri="{FF2B5EF4-FFF2-40B4-BE49-F238E27FC236}">
                <a16:creationId xmlns:a16="http://schemas.microsoft.com/office/drawing/2014/main" id="{B5F38A9A-5334-39EB-0E6E-DD81994AD492}"/>
              </a:ext>
            </a:extLst>
          </p:cNvPr>
          <p:cNvPicPr>
            <a:picLocks noChangeAspect="1"/>
          </p:cNvPicPr>
          <p:nvPr/>
        </p:nvPicPr>
        <p:blipFill>
          <a:blip r:embed="rId3"/>
          <a:stretch>
            <a:fillRect/>
          </a:stretch>
        </p:blipFill>
        <p:spPr>
          <a:xfrm>
            <a:off x="5582623" y="108709"/>
            <a:ext cx="1354832" cy="1002355"/>
          </a:xfrm>
          <a:prstGeom prst="rect">
            <a:avLst/>
          </a:prstGeom>
        </p:spPr>
      </p:pic>
      <p:sp>
        <p:nvSpPr>
          <p:cNvPr id="104" name="ZoneTexte 103">
            <a:extLst>
              <a:ext uri="{FF2B5EF4-FFF2-40B4-BE49-F238E27FC236}">
                <a16:creationId xmlns:a16="http://schemas.microsoft.com/office/drawing/2014/main" id="{F12908B7-BD63-9186-16EB-E8B1EF9E51FE}"/>
              </a:ext>
            </a:extLst>
          </p:cNvPr>
          <p:cNvSpPr txBox="1"/>
          <p:nvPr/>
        </p:nvSpPr>
        <p:spPr>
          <a:xfrm>
            <a:off x="6745904" y="2826717"/>
            <a:ext cx="28064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scadia Mono Light" panose="020B0609020000020004" pitchFamily="49" charset="0"/>
                <a:ea typeface="Cascadia Mono Light" panose="020B0609020000020004" pitchFamily="49" charset="0"/>
                <a:cs typeface="Cascadia Mono Light" panose="020B0609020000020004" pitchFamily="49" charset="0"/>
              </a:rPr>
              <a:t>PPN notice imprimée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scadia Mono Light" panose="020B0609020000020004" pitchFamily="49" charset="0"/>
                <a:ea typeface="Cascadia Mono Light" panose="020B0609020000020004" pitchFamily="49" charset="0"/>
                <a:cs typeface="Cascadia Mono Light" panose="020B0609020000020004" pitchFamily="49" charset="0"/>
              </a:rPr>
              <a:t>identifié ?</a:t>
            </a:r>
          </a:p>
        </p:txBody>
      </p:sp>
      <p:cxnSp>
        <p:nvCxnSpPr>
          <p:cNvPr id="147" name="Connecteur droit avec flèche 146">
            <a:extLst>
              <a:ext uri="{FF2B5EF4-FFF2-40B4-BE49-F238E27FC236}">
                <a16:creationId xmlns:a16="http://schemas.microsoft.com/office/drawing/2014/main" id="{4DFCA865-8F45-65B5-3621-22CF661C81EC}"/>
              </a:ext>
            </a:extLst>
          </p:cNvPr>
          <p:cNvCxnSpPr>
            <a:cxnSpLocks/>
            <a:endCxn id="191" idx="0"/>
          </p:cNvCxnSpPr>
          <p:nvPr/>
        </p:nvCxnSpPr>
        <p:spPr>
          <a:xfrm flipH="1">
            <a:off x="9859078" y="3047716"/>
            <a:ext cx="2048" cy="2238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1" name="Interdiction 150">
            <a:extLst>
              <a:ext uri="{FF2B5EF4-FFF2-40B4-BE49-F238E27FC236}">
                <a16:creationId xmlns:a16="http://schemas.microsoft.com/office/drawing/2014/main" id="{4D014FED-1676-D762-6807-64440C4C2CBD}"/>
              </a:ext>
            </a:extLst>
          </p:cNvPr>
          <p:cNvSpPr/>
          <p:nvPr/>
        </p:nvSpPr>
        <p:spPr>
          <a:xfrm>
            <a:off x="7584360" y="4182018"/>
            <a:ext cx="394045" cy="411481"/>
          </a:xfrm>
          <a:prstGeom prst="noSmoking">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9" name="ZoneTexte 168">
            <a:extLst>
              <a:ext uri="{FF2B5EF4-FFF2-40B4-BE49-F238E27FC236}">
                <a16:creationId xmlns:a16="http://schemas.microsoft.com/office/drawing/2014/main" id="{1A3274B2-7AD3-1549-3598-E158D782E9C4}"/>
              </a:ext>
            </a:extLst>
          </p:cNvPr>
          <p:cNvSpPr txBox="1"/>
          <p:nvPr/>
        </p:nvSpPr>
        <p:spPr>
          <a:xfrm>
            <a:off x="11083871" y="2728441"/>
            <a:ext cx="5951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scadia Mono ExtraLight" panose="020B0609020000020004" pitchFamily="49" charset="0"/>
                <a:ea typeface="Cascadia Mono ExtraLight" panose="020B0609020000020004" pitchFamily="49" charset="0"/>
                <a:cs typeface="Cascadia Mono ExtraLight" panose="020B0609020000020004" pitchFamily="49" charset="0"/>
              </a:rPr>
              <a:t>Non</a:t>
            </a:r>
          </a:p>
        </p:txBody>
      </p:sp>
      <p:sp>
        <p:nvSpPr>
          <p:cNvPr id="171" name="ZoneTexte 170">
            <a:extLst>
              <a:ext uri="{FF2B5EF4-FFF2-40B4-BE49-F238E27FC236}">
                <a16:creationId xmlns:a16="http://schemas.microsoft.com/office/drawing/2014/main" id="{88FCE8C4-542A-5699-BE1D-7D84FB0E8A02}"/>
              </a:ext>
            </a:extLst>
          </p:cNvPr>
          <p:cNvSpPr txBox="1"/>
          <p:nvPr/>
        </p:nvSpPr>
        <p:spPr>
          <a:xfrm>
            <a:off x="10036948" y="3072133"/>
            <a:ext cx="23867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Création notice </a:t>
            </a:r>
            <a:r>
              <a:rPr kumimoji="0" lang="fr-FR" sz="1600" b="1" i="0" u="none" strike="noStrike" kern="1200" cap="none" spc="0" normalizeH="0" baseline="0" noProof="0" err="1">
                <a:ln>
                  <a:noFill/>
                </a:ln>
                <a:solidFill>
                  <a:prstClr val="black"/>
                </a:solidFill>
                <a:effectLst/>
                <a:uLnTx/>
                <a:uFillTx/>
                <a:latin typeface="Verdana" panose="020B0604030504040204" pitchFamily="34" charset="0"/>
                <a:ea typeface="Verdana" panose="020B0604030504040204" pitchFamily="34" charset="0"/>
                <a:cs typeface="+mn-cs"/>
              </a:rPr>
              <a:t>Oa</a:t>
            </a: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 minimale</a:t>
            </a:r>
          </a:p>
        </p:txBody>
      </p:sp>
      <p:sp>
        <p:nvSpPr>
          <p:cNvPr id="172" name="ZoneTexte 171">
            <a:extLst>
              <a:ext uri="{FF2B5EF4-FFF2-40B4-BE49-F238E27FC236}">
                <a16:creationId xmlns:a16="http://schemas.microsoft.com/office/drawing/2014/main" id="{E7D96FD8-CF0A-3E6E-AB39-D87DF77E7757}"/>
              </a:ext>
            </a:extLst>
          </p:cNvPr>
          <p:cNvSpPr txBox="1"/>
          <p:nvPr/>
        </p:nvSpPr>
        <p:spPr>
          <a:xfrm>
            <a:off x="8173601" y="5637517"/>
            <a:ext cx="33709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Création notice </a:t>
            </a:r>
            <a:r>
              <a:rPr kumimoji="0" lang="fr-FR" sz="1600" b="1" i="0" u="none" strike="noStrike" kern="1200" cap="none" spc="0" normalizeH="0" baseline="0" noProof="0" err="1">
                <a:ln>
                  <a:noFill/>
                </a:ln>
                <a:solidFill>
                  <a:prstClr val="black"/>
                </a:solidFill>
                <a:effectLst/>
                <a:uLnTx/>
                <a:uFillTx/>
                <a:latin typeface="Verdana" panose="020B0604030504040204" pitchFamily="34" charset="0"/>
                <a:ea typeface="Verdana" panose="020B0604030504040204" pitchFamily="34" charset="0"/>
                <a:cs typeface="+mn-cs"/>
              </a:rPr>
              <a:t>Oa</a:t>
            </a:r>
            <a:endPar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KBART + notice imprimée</a:t>
            </a:r>
          </a:p>
        </p:txBody>
      </p:sp>
      <p:sp>
        <p:nvSpPr>
          <p:cNvPr id="191" name="ZoneTexte 190">
            <a:extLst>
              <a:ext uri="{FF2B5EF4-FFF2-40B4-BE49-F238E27FC236}">
                <a16:creationId xmlns:a16="http://schemas.microsoft.com/office/drawing/2014/main" id="{BE0C8D44-D21C-D076-13C4-05A2303B851D}"/>
              </a:ext>
            </a:extLst>
          </p:cNvPr>
          <p:cNvSpPr txBox="1"/>
          <p:nvPr/>
        </p:nvSpPr>
        <p:spPr>
          <a:xfrm>
            <a:off x="9555257" y="5285785"/>
            <a:ext cx="6076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scadia Mono ExtraLight" panose="020B0609020000020004" pitchFamily="49" charset="0"/>
                <a:ea typeface="Cascadia Mono ExtraLight" panose="020B0609020000020004" pitchFamily="49" charset="0"/>
                <a:cs typeface="Cascadia Mono ExtraLight" panose="020B0609020000020004" pitchFamily="49" charset="0"/>
              </a:rPr>
              <a:t>Oui</a:t>
            </a:r>
          </a:p>
        </p:txBody>
      </p:sp>
      <p:sp>
        <p:nvSpPr>
          <p:cNvPr id="29" name="Bouton d'action : Aide 28">
            <a:hlinkClick r:id="" action="ppaction://noaction" highlightClick="1"/>
            <a:extLst>
              <a:ext uri="{FF2B5EF4-FFF2-40B4-BE49-F238E27FC236}">
                <a16:creationId xmlns:a16="http://schemas.microsoft.com/office/drawing/2014/main" id="{62F7F486-DC96-E4C1-80CB-8620A865466E}"/>
              </a:ext>
            </a:extLst>
          </p:cNvPr>
          <p:cNvSpPr/>
          <p:nvPr/>
        </p:nvSpPr>
        <p:spPr>
          <a:xfrm>
            <a:off x="3244651" y="1625673"/>
            <a:ext cx="713037" cy="2471412"/>
          </a:xfrm>
          <a:prstGeom prst="actionButtonHel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ZoneTexte 35">
            <a:extLst>
              <a:ext uri="{FF2B5EF4-FFF2-40B4-BE49-F238E27FC236}">
                <a16:creationId xmlns:a16="http://schemas.microsoft.com/office/drawing/2014/main" id="{720E9E54-514A-055E-4699-8E17747FFA76}"/>
              </a:ext>
            </a:extLst>
          </p:cNvPr>
          <p:cNvSpPr txBox="1"/>
          <p:nvPr/>
        </p:nvSpPr>
        <p:spPr>
          <a:xfrm>
            <a:off x="3026157" y="1015813"/>
            <a:ext cx="11500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scadia Mono Light" panose="020B0609020000020004" pitchFamily="49" charset="0"/>
                <a:ea typeface="Cascadia Mono Light" panose="020B0609020000020004" pitchFamily="49" charset="0"/>
                <a:cs typeface="Cascadia Mono Light" panose="020B0609020000020004" pitchFamily="49" charset="0"/>
              </a:rPr>
              <a:t>PPN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scadia Mono Light" panose="020B0609020000020004" pitchFamily="49" charset="0"/>
                <a:ea typeface="Cascadia Mono Light" panose="020B0609020000020004" pitchFamily="49" charset="0"/>
                <a:cs typeface="Cascadia Mono Light" panose="020B0609020000020004" pitchFamily="49" charset="0"/>
              </a:rPr>
              <a:t>trouvé</a:t>
            </a:r>
          </a:p>
        </p:txBody>
      </p:sp>
      <p:pic>
        <p:nvPicPr>
          <p:cNvPr id="59" name="Graphique 58" descr="Livre ouvert avec un remplissage uni">
            <a:extLst>
              <a:ext uri="{FF2B5EF4-FFF2-40B4-BE49-F238E27FC236}">
                <a16:creationId xmlns:a16="http://schemas.microsoft.com/office/drawing/2014/main" id="{028492C9-6EC1-08A9-CBA6-CA0D7EE779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7710" y="2577897"/>
            <a:ext cx="595188" cy="595188"/>
          </a:xfrm>
          <a:prstGeom prst="rect">
            <a:avLst/>
          </a:prstGeom>
        </p:spPr>
      </p:pic>
      <p:sp>
        <p:nvSpPr>
          <p:cNvPr id="62" name="ZoneTexte 61">
            <a:extLst>
              <a:ext uri="{FF2B5EF4-FFF2-40B4-BE49-F238E27FC236}">
                <a16:creationId xmlns:a16="http://schemas.microsoft.com/office/drawing/2014/main" id="{1A9E1815-99FA-5C43-5ADC-389E2DAD0755}"/>
              </a:ext>
            </a:extLst>
          </p:cNvPr>
          <p:cNvSpPr txBox="1"/>
          <p:nvPr/>
        </p:nvSpPr>
        <p:spPr>
          <a:xfrm>
            <a:off x="6723709" y="1366285"/>
            <a:ext cx="41673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scadia Mono Light" panose="020B0609020000020004" pitchFamily="49" charset="0"/>
              </a:rPr>
              <a:t>PPN 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scadia Mono Light" panose="020B0609020000020004" pitchFamily="49" charset="0"/>
              </a:rPr>
              <a:t>création / mise à jour zone 469</a:t>
            </a:r>
          </a:p>
        </p:txBody>
      </p:sp>
      <p:cxnSp>
        <p:nvCxnSpPr>
          <p:cNvPr id="63" name="Connecteur droit avec flèche 62">
            <a:extLst>
              <a:ext uri="{FF2B5EF4-FFF2-40B4-BE49-F238E27FC236}">
                <a16:creationId xmlns:a16="http://schemas.microsoft.com/office/drawing/2014/main" id="{88B1026E-69F6-C1B3-3285-BB110DF9C4F9}"/>
              </a:ext>
            </a:extLst>
          </p:cNvPr>
          <p:cNvCxnSpPr>
            <a:cxnSpLocks/>
          </p:cNvCxnSpPr>
          <p:nvPr/>
        </p:nvCxnSpPr>
        <p:spPr>
          <a:xfrm>
            <a:off x="6782817" y="2863583"/>
            <a:ext cx="2732656" cy="1715"/>
          </a:xfrm>
          <a:prstGeom prst="straightConnector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4" name="Ellipse 63">
            <a:extLst>
              <a:ext uri="{FF2B5EF4-FFF2-40B4-BE49-F238E27FC236}">
                <a16:creationId xmlns:a16="http://schemas.microsoft.com/office/drawing/2014/main" id="{56086992-904E-4F52-D103-B48D8CA6751F}"/>
              </a:ext>
            </a:extLst>
          </p:cNvPr>
          <p:cNvSpPr/>
          <p:nvPr/>
        </p:nvSpPr>
        <p:spPr>
          <a:xfrm>
            <a:off x="5803805" y="1214915"/>
            <a:ext cx="880528" cy="885397"/>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Aptos" panose="02110004020202020204"/>
                <a:ea typeface="+mn-ea"/>
                <a:cs typeface="+mn-cs"/>
              </a:rPr>
              <a:t>1 PPN </a:t>
            </a:r>
            <a:r>
              <a:rPr kumimoji="0" lang="fr-FR" sz="1800" b="0" i="0" u="none" strike="noStrike" kern="1200" cap="none" spc="0" normalizeH="0" baseline="0" noProof="0" err="1">
                <a:ln>
                  <a:noFill/>
                </a:ln>
                <a:solidFill>
                  <a:prstClr val="white"/>
                </a:solidFill>
                <a:effectLst/>
                <a:uLnTx/>
                <a:uFillTx/>
                <a:latin typeface="Aptos" panose="02110004020202020204"/>
                <a:ea typeface="+mn-ea"/>
                <a:cs typeface="+mn-cs"/>
              </a:rPr>
              <a:t>Oa</a:t>
            </a: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8" name="Ellipse 67">
            <a:extLst>
              <a:ext uri="{FF2B5EF4-FFF2-40B4-BE49-F238E27FC236}">
                <a16:creationId xmlns:a16="http://schemas.microsoft.com/office/drawing/2014/main" id="{2B95DFB3-91DA-A2DB-0E2A-81A171C7FDF1}"/>
              </a:ext>
            </a:extLst>
          </p:cNvPr>
          <p:cNvSpPr/>
          <p:nvPr/>
        </p:nvSpPr>
        <p:spPr>
          <a:xfrm>
            <a:off x="5803805" y="2414048"/>
            <a:ext cx="919904" cy="885397"/>
          </a:xfrm>
          <a:prstGeom prst="ellipse">
            <a:avLst/>
          </a:prstGeom>
          <a:solidFill>
            <a:srgbClr val="FBDC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Aptos" panose="02110004020202020204"/>
                <a:ea typeface="+mn-ea"/>
                <a:cs typeface="+mn-cs"/>
              </a:rPr>
              <a:t>0 PPN</a:t>
            </a:r>
          </a:p>
        </p:txBody>
      </p:sp>
      <p:sp>
        <p:nvSpPr>
          <p:cNvPr id="69" name="Ellipse 68">
            <a:extLst>
              <a:ext uri="{FF2B5EF4-FFF2-40B4-BE49-F238E27FC236}">
                <a16:creationId xmlns:a16="http://schemas.microsoft.com/office/drawing/2014/main" id="{7B76E45D-8748-E0F6-E2E8-A2316CF1C113}"/>
              </a:ext>
            </a:extLst>
          </p:cNvPr>
          <p:cNvSpPr/>
          <p:nvPr/>
        </p:nvSpPr>
        <p:spPr>
          <a:xfrm>
            <a:off x="5803805" y="3558943"/>
            <a:ext cx="914400" cy="898194"/>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Aptos" panose="02110004020202020204"/>
                <a:ea typeface="+mn-ea"/>
                <a:cs typeface="+mn-cs"/>
              </a:rPr>
              <a:t>2 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Aptos" panose="02110004020202020204"/>
                <a:ea typeface="+mn-ea"/>
                <a:cs typeface="+mn-cs"/>
              </a:rPr>
              <a:t>PPN</a:t>
            </a:r>
          </a:p>
        </p:txBody>
      </p:sp>
      <p:pic>
        <p:nvPicPr>
          <p:cNvPr id="12" name="Image 11" descr="Une image contenant Police, Graphique, capture d’écran, logo&#10;&#10;Le contenu généré par l’IA peut être incorrect.">
            <a:extLst>
              <a:ext uri="{FF2B5EF4-FFF2-40B4-BE49-F238E27FC236}">
                <a16:creationId xmlns:a16="http://schemas.microsoft.com/office/drawing/2014/main" id="{1E71A81D-804F-299C-D44A-F8287E094E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9937" y="5192262"/>
            <a:ext cx="1662462" cy="554154"/>
          </a:xfrm>
          <a:prstGeom prst="rect">
            <a:avLst/>
          </a:prstGeom>
        </p:spPr>
      </p:pic>
      <p:cxnSp>
        <p:nvCxnSpPr>
          <p:cNvPr id="17" name="Connecteur droit 16">
            <a:extLst>
              <a:ext uri="{FF2B5EF4-FFF2-40B4-BE49-F238E27FC236}">
                <a16:creationId xmlns:a16="http://schemas.microsoft.com/office/drawing/2014/main" id="{64BDBCE2-07C1-C138-717C-11B42BB1DBE4}"/>
              </a:ext>
            </a:extLst>
          </p:cNvPr>
          <p:cNvCxnSpPr>
            <a:cxnSpLocks/>
          </p:cNvCxnSpPr>
          <p:nvPr/>
        </p:nvCxnSpPr>
        <p:spPr>
          <a:xfrm flipH="1">
            <a:off x="5462349" y="-268941"/>
            <a:ext cx="38584" cy="7183097"/>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2" name="Graphique 31" descr="Coche avec un remplissage uni">
            <a:extLst>
              <a:ext uri="{FF2B5EF4-FFF2-40B4-BE49-F238E27FC236}">
                <a16:creationId xmlns:a16="http://schemas.microsoft.com/office/drawing/2014/main" id="{3F3743F1-68CA-A51A-0387-78544DC682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2208" y="1056970"/>
            <a:ext cx="640207" cy="640207"/>
          </a:xfrm>
          <a:prstGeom prst="rect">
            <a:avLst/>
          </a:prstGeom>
        </p:spPr>
      </p:pic>
      <p:sp>
        <p:nvSpPr>
          <p:cNvPr id="43" name="ZoneTexte 42">
            <a:extLst>
              <a:ext uri="{FF2B5EF4-FFF2-40B4-BE49-F238E27FC236}">
                <a16:creationId xmlns:a16="http://schemas.microsoft.com/office/drawing/2014/main" id="{7F2D7614-58B2-3369-B0DD-9FC785CE6BAF}"/>
              </a:ext>
            </a:extLst>
          </p:cNvPr>
          <p:cNvSpPr txBox="1"/>
          <p:nvPr/>
        </p:nvSpPr>
        <p:spPr>
          <a:xfrm>
            <a:off x="6782817" y="3871585"/>
            <a:ext cx="19971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Cascadia Mono Light" panose="020B0609020000020004" pitchFamily="49" charset="0"/>
              </a:rPr>
              <a:t>Analyse requise</a:t>
            </a:r>
          </a:p>
        </p:txBody>
      </p:sp>
      <p:sp>
        <p:nvSpPr>
          <p:cNvPr id="2" name="ZoneTexte 1">
            <a:extLst>
              <a:ext uri="{FF2B5EF4-FFF2-40B4-BE49-F238E27FC236}">
                <a16:creationId xmlns:a16="http://schemas.microsoft.com/office/drawing/2014/main" id="{0887759A-61FC-DA18-3419-3435E2BB1ACD}"/>
              </a:ext>
            </a:extLst>
          </p:cNvPr>
          <p:cNvSpPr txBox="1"/>
          <p:nvPr/>
        </p:nvSpPr>
        <p:spPr>
          <a:xfrm>
            <a:off x="7301109" y="2453431"/>
            <a:ext cx="1789612" cy="369332"/>
          </a:xfrm>
          <a:prstGeom prst="rect">
            <a:avLst/>
          </a:prstGeom>
          <a:noFill/>
        </p:spPr>
        <p:txBody>
          <a:bodyPr wrap="square" rtlCol="0">
            <a:spAutoFit/>
          </a:bodyPr>
          <a:lstStyle/>
          <a:p>
            <a:r>
              <a:rPr lang="fr-FR" i="1">
                <a:solidFill>
                  <a:schemeClr val="accent6"/>
                </a:solidFill>
              </a:rPr>
              <a:t>Monographies</a:t>
            </a:r>
          </a:p>
        </p:txBody>
      </p:sp>
      <p:pic>
        <p:nvPicPr>
          <p:cNvPr id="3" name="Image 2">
            <a:extLst>
              <a:ext uri="{FF2B5EF4-FFF2-40B4-BE49-F238E27FC236}">
                <a16:creationId xmlns:a16="http://schemas.microsoft.com/office/drawing/2014/main" id="{7E8300A4-7DE3-875C-85DC-BAC278851695}"/>
              </a:ext>
            </a:extLst>
          </p:cNvPr>
          <p:cNvPicPr>
            <a:picLocks noChangeAspect="1"/>
          </p:cNvPicPr>
          <p:nvPr/>
        </p:nvPicPr>
        <p:blipFill>
          <a:blip r:embed="rId9"/>
          <a:stretch>
            <a:fillRect/>
          </a:stretch>
        </p:blipFill>
        <p:spPr>
          <a:xfrm>
            <a:off x="5604000" y="2119080"/>
            <a:ext cx="6588000" cy="182367"/>
          </a:xfrm>
          <a:prstGeom prst="rect">
            <a:avLst/>
          </a:prstGeom>
        </p:spPr>
      </p:pic>
    </p:spTree>
    <p:extLst>
      <p:ext uri="{BB962C8B-B14F-4D97-AF65-F5344CB8AC3E}">
        <p14:creationId xmlns:p14="http://schemas.microsoft.com/office/powerpoint/2010/main" val="368848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9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6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6" grpId="0" animBg="1"/>
      <p:bldP spid="42" grpId="0"/>
      <p:bldP spid="44" grpId="0"/>
      <p:bldP spid="104" grpId="0"/>
      <p:bldP spid="151" grpId="0" animBg="1"/>
      <p:bldP spid="169" grpId="0"/>
      <p:bldP spid="171" grpId="0"/>
      <p:bldP spid="172" grpId="0"/>
      <p:bldP spid="191" grpId="0"/>
      <p:bldP spid="29" grpId="0" animBg="1"/>
      <p:bldP spid="36" grpId="0"/>
      <p:bldP spid="62" grpId="0"/>
      <p:bldP spid="64" grpId="0" animBg="1"/>
      <p:bldP spid="68" grpId="0" animBg="1"/>
      <p:bldP spid="69" grpId="0" animBg="1"/>
      <p:bldP spid="43"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8FB22-0683-3A11-FD1F-0FAD97456CA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BEBF009-7D46-DDA1-56F9-7C5ED4BE5B51}"/>
              </a:ext>
            </a:extLst>
          </p:cNvPr>
          <p:cNvSpPr>
            <a:spLocks noGrp="1"/>
          </p:cNvSpPr>
          <p:nvPr>
            <p:ph type="title"/>
          </p:nvPr>
        </p:nvSpPr>
        <p:spPr>
          <a:xfrm>
            <a:off x="629709" y="739776"/>
            <a:ext cx="10363200" cy="1362075"/>
          </a:xfrm>
        </p:spPr>
        <p:txBody>
          <a:bodyPr>
            <a:normAutofit/>
          </a:bodyPr>
          <a:lstStyle/>
          <a:p>
            <a:pPr>
              <a:defRPr/>
            </a:pPr>
            <a:r>
              <a:rPr lang="fr-FR">
                <a:solidFill>
                  <a:srgbClr val="232A61"/>
                </a:solidFill>
                <a:latin typeface="+mn-lt"/>
              </a:rPr>
              <a:t>Données issues de bacon</a:t>
            </a:r>
          </a:p>
        </p:txBody>
      </p:sp>
      <p:sp>
        <p:nvSpPr>
          <p:cNvPr id="4" name="ZoneTexte 3">
            <a:extLst>
              <a:ext uri="{FF2B5EF4-FFF2-40B4-BE49-F238E27FC236}">
                <a16:creationId xmlns:a16="http://schemas.microsoft.com/office/drawing/2014/main" id="{E5D37B7B-B395-5E00-2B5D-F45AFF47214D}"/>
              </a:ext>
            </a:extLst>
          </p:cNvPr>
          <p:cNvSpPr txBox="1"/>
          <p:nvPr/>
        </p:nvSpPr>
        <p:spPr>
          <a:xfrm>
            <a:off x="516367" y="1732576"/>
            <a:ext cx="11435379" cy="646331"/>
          </a:xfrm>
          <a:prstGeom prst="rect">
            <a:avLst/>
          </a:prstGeom>
          <a:noFill/>
        </p:spPr>
        <p:txBody>
          <a:bodyPr wrap="square">
            <a:spAutoFit/>
          </a:bodyPr>
          <a:lstStyle/>
          <a:p>
            <a:endParaRPr lang="fr-FR"/>
          </a:p>
          <a:p>
            <a:r>
              <a:rPr lang="fr-FR"/>
              <a:t> </a:t>
            </a:r>
          </a:p>
        </p:txBody>
      </p:sp>
      <p:sp>
        <p:nvSpPr>
          <p:cNvPr id="6" name="ZoneTexte 5">
            <a:extLst>
              <a:ext uri="{FF2B5EF4-FFF2-40B4-BE49-F238E27FC236}">
                <a16:creationId xmlns:a16="http://schemas.microsoft.com/office/drawing/2014/main" id="{A42AC3E2-4997-0C05-64BD-364B5C0BBBF6}"/>
              </a:ext>
            </a:extLst>
          </p:cNvPr>
          <p:cNvSpPr txBox="1"/>
          <p:nvPr/>
        </p:nvSpPr>
        <p:spPr>
          <a:xfrm>
            <a:off x="629709" y="1917214"/>
            <a:ext cx="10932582" cy="646331"/>
          </a:xfrm>
          <a:prstGeom prst="rect">
            <a:avLst/>
          </a:prstGeom>
          <a:solidFill>
            <a:schemeClr val="accent3">
              <a:lumMod val="20000"/>
              <a:lumOff val="80000"/>
            </a:schemeClr>
          </a:solidFill>
        </p:spPr>
        <p:txBody>
          <a:bodyPr wrap="square">
            <a:spAutoFit/>
          </a:bodyPr>
          <a:lstStyle/>
          <a:p>
            <a:r>
              <a:rPr lang="fr-FR" sz="1800" i="0">
                <a:solidFill>
                  <a:srgbClr val="000000"/>
                </a:solidFill>
                <a:effectLst/>
                <a:latin typeface="Verdana" panose="020B0604030504040204" pitchFamily="34" charset="0"/>
                <a:ea typeface="Verdana" panose="020B0604030504040204" pitchFamily="34" charset="0"/>
              </a:rPr>
              <a:t>Les éditeurs fournissent-ils régulièrement leurs fichiers KBART à l’</a:t>
            </a:r>
            <a:r>
              <a:rPr lang="fr-FR" sz="1800" i="0" err="1">
                <a:solidFill>
                  <a:srgbClr val="000000"/>
                </a:solidFill>
                <a:effectLst/>
                <a:latin typeface="Verdana" panose="020B0604030504040204" pitchFamily="34" charset="0"/>
                <a:ea typeface="Verdana" panose="020B0604030504040204" pitchFamily="34" charset="0"/>
              </a:rPr>
              <a:t>Abes</a:t>
            </a:r>
            <a:r>
              <a:rPr lang="fr-FR" sz="1800" i="0">
                <a:solidFill>
                  <a:srgbClr val="000000"/>
                </a:solidFill>
                <a:effectLst/>
                <a:latin typeface="Verdana" panose="020B0604030504040204" pitchFamily="34" charset="0"/>
                <a:ea typeface="Verdana" panose="020B0604030504040204" pitchFamily="34" charset="0"/>
              </a:rPr>
              <a:t> et sont-ils vérifiés avant intégration au </a:t>
            </a:r>
            <a:r>
              <a:rPr lang="fr-FR" sz="1800" i="0" err="1">
                <a:solidFill>
                  <a:srgbClr val="000000"/>
                </a:solidFill>
                <a:effectLst/>
                <a:latin typeface="Verdana" panose="020B0604030504040204" pitchFamily="34" charset="0"/>
                <a:ea typeface="Verdana" panose="020B0604030504040204" pitchFamily="34" charset="0"/>
              </a:rPr>
              <a:t>Sudoc</a:t>
            </a:r>
            <a:r>
              <a:rPr lang="fr-FR" sz="1800" i="0">
                <a:solidFill>
                  <a:srgbClr val="000000"/>
                </a:solidFill>
                <a:effectLst/>
                <a:latin typeface="Verdana" panose="020B0604030504040204" pitchFamily="34" charset="0"/>
                <a:ea typeface="Verdana" panose="020B0604030504040204" pitchFamily="34" charset="0"/>
              </a:rPr>
              <a:t>? </a:t>
            </a:r>
            <a:endParaRPr lang="fr-FR">
              <a:latin typeface="Verdana" panose="020B0604030504040204" pitchFamily="34" charset="0"/>
              <a:ea typeface="Verdana" panose="020B0604030504040204" pitchFamily="34" charset="0"/>
            </a:endParaRPr>
          </a:p>
        </p:txBody>
      </p:sp>
      <p:pic>
        <p:nvPicPr>
          <p:cNvPr id="8" name="Image 7" descr="Une image contenant cercle, texte, logo, Police&#10;&#10;Le contenu généré par l’IA peut être incorrect.">
            <a:extLst>
              <a:ext uri="{FF2B5EF4-FFF2-40B4-BE49-F238E27FC236}">
                <a16:creationId xmlns:a16="http://schemas.microsoft.com/office/drawing/2014/main" id="{DC6FEC24-53FC-A77B-42E3-395B3E077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7450" y="4957043"/>
            <a:ext cx="1550917" cy="1550917"/>
          </a:xfrm>
          <a:prstGeom prst="rect">
            <a:avLst/>
          </a:prstGeom>
        </p:spPr>
      </p:pic>
      <p:sp>
        <p:nvSpPr>
          <p:cNvPr id="3" name="Bulle narrative : rectangle 2">
            <a:extLst>
              <a:ext uri="{FF2B5EF4-FFF2-40B4-BE49-F238E27FC236}">
                <a16:creationId xmlns:a16="http://schemas.microsoft.com/office/drawing/2014/main" id="{0179FD3C-AC2D-D926-C047-3A27780220BC}"/>
              </a:ext>
            </a:extLst>
          </p:cNvPr>
          <p:cNvSpPr/>
          <p:nvPr/>
        </p:nvSpPr>
        <p:spPr>
          <a:xfrm>
            <a:off x="1778697" y="3097181"/>
            <a:ext cx="7590772" cy="1859862"/>
          </a:xfrm>
          <a:prstGeom prst="wedgeRectCallout">
            <a:avLst>
              <a:gd name="adj1" fmla="val 9302"/>
              <a:gd name="adj2" fmla="val 8775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fr-FR" sz="2400">
                <a:solidFill>
                  <a:schemeClr val="tx1"/>
                </a:solidFill>
              </a:rPr>
              <a:t>La fréquence de mise à jour des fichiers KBART dépend des fournisseurs et des contenus. </a:t>
            </a:r>
          </a:p>
          <a:p>
            <a:pPr algn="ctr" fontAlgn="base"/>
            <a:r>
              <a:rPr lang="fr-FR" sz="2400">
                <a:solidFill>
                  <a:schemeClr val="tx1"/>
                </a:solidFill>
              </a:rPr>
              <a:t>Les chargements dans BACON sont effectués quotidiennement.</a:t>
            </a:r>
            <a:endParaRPr lang="fr-FR" sz="2400"/>
          </a:p>
        </p:txBody>
      </p:sp>
    </p:spTree>
    <p:extLst>
      <p:ext uri="{BB962C8B-B14F-4D97-AF65-F5344CB8AC3E}">
        <p14:creationId xmlns:p14="http://schemas.microsoft.com/office/powerpoint/2010/main" val="1937230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4C60B-D769-B44D-E19A-0F9087D8AB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DF0B2CB-655C-6D60-38D3-A053A50D6664}"/>
              </a:ext>
            </a:extLst>
          </p:cNvPr>
          <p:cNvSpPr>
            <a:spLocks noGrp="1"/>
          </p:cNvSpPr>
          <p:nvPr>
            <p:ph type="title"/>
          </p:nvPr>
        </p:nvSpPr>
        <p:spPr>
          <a:xfrm>
            <a:off x="629709" y="739776"/>
            <a:ext cx="10363200" cy="1362075"/>
          </a:xfrm>
        </p:spPr>
        <p:txBody>
          <a:bodyPr>
            <a:normAutofit/>
          </a:bodyPr>
          <a:lstStyle/>
          <a:p>
            <a:pPr>
              <a:defRPr/>
            </a:pPr>
            <a:r>
              <a:rPr lang="fr-FR">
                <a:solidFill>
                  <a:srgbClr val="232A61"/>
                </a:solidFill>
                <a:latin typeface="+mn-lt"/>
              </a:rPr>
              <a:t>Données issues de bacon</a:t>
            </a:r>
          </a:p>
        </p:txBody>
      </p:sp>
      <p:sp>
        <p:nvSpPr>
          <p:cNvPr id="4" name="ZoneTexte 3">
            <a:extLst>
              <a:ext uri="{FF2B5EF4-FFF2-40B4-BE49-F238E27FC236}">
                <a16:creationId xmlns:a16="http://schemas.microsoft.com/office/drawing/2014/main" id="{EC05A65F-41E4-8D6D-E903-697B0FA1E513}"/>
              </a:ext>
            </a:extLst>
          </p:cNvPr>
          <p:cNvSpPr txBox="1"/>
          <p:nvPr/>
        </p:nvSpPr>
        <p:spPr>
          <a:xfrm>
            <a:off x="516367" y="1732576"/>
            <a:ext cx="11435379" cy="646331"/>
          </a:xfrm>
          <a:prstGeom prst="rect">
            <a:avLst/>
          </a:prstGeom>
          <a:noFill/>
        </p:spPr>
        <p:txBody>
          <a:bodyPr wrap="square">
            <a:spAutoFit/>
          </a:bodyPr>
          <a:lstStyle/>
          <a:p>
            <a:endParaRPr lang="fr-FR"/>
          </a:p>
          <a:p>
            <a:r>
              <a:rPr lang="fr-FR"/>
              <a:t> </a:t>
            </a:r>
          </a:p>
        </p:txBody>
      </p:sp>
      <p:sp>
        <p:nvSpPr>
          <p:cNvPr id="6" name="ZoneTexte 5">
            <a:extLst>
              <a:ext uri="{FF2B5EF4-FFF2-40B4-BE49-F238E27FC236}">
                <a16:creationId xmlns:a16="http://schemas.microsoft.com/office/drawing/2014/main" id="{D00843F2-86F0-1918-C97B-81482FEA2AA7}"/>
              </a:ext>
            </a:extLst>
          </p:cNvPr>
          <p:cNvSpPr txBox="1"/>
          <p:nvPr/>
        </p:nvSpPr>
        <p:spPr>
          <a:xfrm>
            <a:off x="629709" y="1917214"/>
            <a:ext cx="10932582" cy="923330"/>
          </a:xfrm>
          <a:prstGeom prst="rect">
            <a:avLst/>
          </a:prstGeom>
          <a:solidFill>
            <a:schemeClr val="accent3">
              <a:lumMod val="20000"/>
              <a:lumOff val="80000"/>
            </a:schemeClr>
          </a:solidFill>
        </p:spPr>
        <p:txBody>
          <a:bodyPr wrap="square">
            <a:spAutoFit/>
          </a:bodyPr>
          <a:lstStyle/>
          <a:p>
            <a:r>
              <a:rPr lang="fr-FR">
                <a:latin typeface="Verdana" panose="020B0604030504040204" pitchFamily="34" charset="0"/>
                <a:ea typeface="Verdana" panose="020B0604030504040204" pitchFamily="34" charset="0"/>
              </a:rPr>
              <a:t>Qu’en est-il de la qualité des données des fichiers KBART ? </a:t>
            </a:r>
          </a:p>
          <a:p>
            <a:r>
              <a:rPr lang="fr-FR">
                <a:latin typeface="Verdana" panose="020B0604030504040204" pitchFamily="34" charset="0"/>
                <a:ea typeface="Verdana" panose="020B0604030504040204" pitchFamily="34" charset="0"/>
              </a:rPr>
              <a:t>Vont-elles être améliorées pour intégrer des données propres (exemple : mention de responsabilité incomplète ou absente, absence d’ISSN ou d’ISBN, etc.) </a:t>
            </a:r>
          </a:p>
        </p:txBody>
      </p:sp>
      <p:pic>
        <p:nvPicPr>
          <p:cNvPr id="3" name="Image 2" descr="Une image contenant cercle, texte, logo, Police&#10;&#10;Le contenu généré par l’IA peut être incorrect.">
            <a:extLst>
              <a:ext uri="{FF2B5EF4-FFF2-40B4-BE49-F238E27FC236}">
                <a16:creationId xmlns:a16="http://schemas.microsoft.com/office/drawing/2014/main" id="{8A4F8E7F-EBC7-A260-3798-A25B843CB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7450" y="4957043"/>
            <a:ext cx="1550917" cy="1550917"/>
          </a:xfrm>
          <a:prstGeom prst="rect">
            <a:avLst/>
          </a:prstGeom>
        </p:spPr>
      </p:pic>
      <p:sp>
        <p:nvSpPr>
          <p:cNvPr id="5" name="Bulle narrative : rectangle 4">
            <a:extLst>
              <a:ext uri="{FF2B5EF4-FFF2-40B4-BE49-F238E27FC236}">
                <a16:creationId xmlns:a16="http://schemas.microsoft.com/office/drawing/2014/main" id="{0ABF66F6-A8AE-9CE4-7252-8735D3FA9A75}"/>
              </a:ext>
            </a:extLst>
          </p:cNvPr>
          <p:cNvSpPr/>
          <p:nvPr/>
        </p:nvSpPr>
        <p:spPr>
          <a:xfrm>
            <a:off x="2263668" y="3554468"/>
            <a:ext cx="7095281" cy="1769885"/>
          </a:xfrm>
          <a:prstGeom prst="wedgeRectCallout">
            <a:avLst>
              <a:gd name="adj1" fmla="val 19863"/>
              <a:gd name="adj2" fmla="val 10319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fr-FR" sz="2400">
                <a:solidFill>
                  <a:schemeClr val="tx1"/>
                </a:solidFill>
              </a:rPr>
              <a:t>La qualité des données des fichiers KBART constitue un axe prioritaire en attendant le futur outil.</a:t>
            </a:r>
          </a:p>
          <a:p>
            <a:pPr algn="ctr" fontAlgn="base"/>
            <a:r>
              <a:rPr lang="fr-FR" sz="2400">
                <a:solidFill>
                  <a:schemeClr val="tx1"/>
                </a:solidFill>
              </a:rPr>
              <a:t>La </a:t>
            </a:r>
            <a:r>
              <a:rPr lang="fr-FR" sz="2400">
                <a:solidFill>
                  <a:schemeClr val="tx1"/>
                </a:solidFill>
                <a:hlinkClick r:id="rId4"/>
              </a:rPr>
              <a:t>phase III</a:t>
            </a:r>
            <a:r>
              <a:rPr lang="fr-FR" sz="2400">
                <a:solidFill>
                  <a:schemeClr val="tx1"/>
                </a:solidFill>
              </a:rPr>
              <a:t> de la Recommandation KBART entraînera des évolutions prochainement.</a:t>
            </a:r>
            <a:endParaRPr lang="fr-FR" sz="2400"/>
          </a:p>
        </p:txBody>
      </p:sp>
    </p:spTree>
    <p:extLst>
      <p:ext uri="{BB962C8B-B14F-4D97-AF65-F5344CB8AC3E}">
        <p14:creationId xmlns:p14="http://schemas.microsoft.com/office/powerpoint/2010/main" val="1766619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01F76-F659-BEB7-1F1D-5E12BBC8330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C6814DB-FE15-D64C-A6A5-0FDF91817C24}"/>
              </a:ext>
            </a:extLst>
          </p:cNvPr>
          <p:cNvSpPr>
            <a:spLocks noGrp="1"/>
          </p:cNvSpPr>
          <p:nvPr>
            <p:ph type="title"/>
          </p:nvPr>
        </p:nvSpPr>
        <p:spPr>
          <a:xfrm>
            <a:off x="629709" y="739776"/>
            <a:ext cx="10363200" cy="1362075"/>
          </a:xfrm>
        </p:spPr>
        <p:txBody>
          <a:bodyPr>
            <a:normAutofit/>
          </a:bodyPr>
          <a:lstStyle/>
          <a:p>
            <a:pPr>
              <a:defRPr/>
            </a:pPr>
            <a:r>
              <a:rPr lang="fr-FR">
                <a:solidFill>
                  <a:srgbClr val="84AD63"/>
                </a:solidFill>
                <a:latin typeface="+mn-lt"/>
              </a:rPr>
              <a:t>Chantier qualité</a:t>
            </a:r>
          </a:p>
        </p:txBody>
      </p:sp>
      <p:sp>
        <p:nvSpPr>
          <p:cNvPr id="4" name="ZoneTexte 3">
            <a:extLst>
              <a:ext uri="{FF2B5EF4-FFF2-40B4-BE49-F238E27FC236}">
                <a16:creationId xmlns:a16="http://schemas.microsoft.com/office/drawing/2014/main" id="{6C48D291-C10F-723E-D579-7148950F49C0}"/>
              </a:ext>
            </a:extLst>
          </p:cNvPr>
          <p:cNvSpPr txBox="1"/>
          <p:nvPr/>
        </p:nvSpPr>
        <p:spPr>
          <a:xfrm>
            <a:off x="516367" y="1732576"/>
            <a:ext cx="11435379" cy="646331"/>
          </a:xfrm>
          <a:prstGeom prst="rect">
            <a:avLst/>
          </a:prstGeom>
          <a:noFill/>
        </p:spPr>
        <p:txBody>
          <a:bodyPr wrap="square">
            <a:spAutoFit/>
          </a:bodyPr>
          <a:lstStyle/>
          <a:p>
            <a:endParaRPr lang="fr-FR"/>
          </a:p>
          <a:p>
            <a:r>
              <a:rPr lang="fr-FR"/>
              <a:t> </a:t>
            </a:r>
          </a:p>
        </p:txBody>
      </p:sp>
      <p:sp>
        <p:nvSpPr>
          <p:cNvPr id="6" name="ZoneTexte 5">
            <a:extLst>
              <a:ext uri="{FF2B5EF4-FFF2-40B4-BE49-F238E27FC236}">
                <a16:creationId xmlns:a16="http://schemas.microsoft.com/office/drawing/2014/main" id="{DC458449-27AC-36DE-6A49-FE9A23E16317}"/>
              </a:ext>
            </a:extLst>
          </p:cNvPr>
          <p:cNvSpPr txBox="1"/>
          <p:nvPr/>
        </p:nvSpPr>
        <p:spPr>
          <a:xfrm>
            <a:off x="629709" y="1917214"/>
            <a:ext cx="10932582" cy="1200329"/>
          </a:xfrm>
          <a:prstGeom prst="rect">
            <a:avLst/>
          </a:prstGeom>
          <a:solidFill>
            <a:schemeClr val="accent4">
              <a:lumMod val="20000"/>
              <a:lumOff val="80000"/>
            </a:schemeClr>
          </a:solidFill>
        </p:spPr>
        <p:txBody>
          <a:bodyPr wrap="square">
            <a:spAutoFit/>
          </a:bodyPr>
          <a:lstStyle/>
          <a:p>
            <a:r>
              <a:rPr lang="fr-FR">
                <a:latin typeface="Verdana" panose="020B0604030504040204" pitchFamily="34" charset="0"/>
                <a:ea typeface="Verdana" panose="020B0604030504040204" pitchFamily="34" charset="0"/>
              </a:rPr>
              <a:t>Le J-cours du 16 octobre fait une large part à l’appel à participation des établissements (Comment participer). </a:t>
            </a:r>
          </a:p>
          <a:p>
            <a:r>
              <a:rPr lang="fr-FR">
                <a:latin typeface="Verdana" panose="020B0604030504040204" pitchFamily="34" charset="0"/>
                <a:ea typeface="Verdana" panose="020B0604030504040204" pitchFamily="34" charset="0"/>
              </a:rPr>
              <a:t>Nous souhaitons nous positionner sur un chantier d’amélioration d’un bouquet, ou de détection des doublons, pouvez-vous nous guider sur les priorités souhaitées ?</a:t>
            </a:r>
          </a:p>
        </p:txBody>
      </p:sp>
      <p:sp>
        <p:nvSpPr>
          <p:cNvPr id="3" name="Bulle narrative : rectangle à coins arrondis 2">
            <a:extLst>
              <a:ext uri="{FF2B5EF4-FFF2-40B4-BE49-F238E27FC236}">
                <a16:creationId xmlns:a16="http://schemas.microsoft.com/office/drawing/2014/main" id="{D636CC60-0860-9155-8C0E-93DF05F21AD7}"/>
              </a:ext>
            </a:extLst>
          </p:cNvPr>
          <p:cNvSpPr/>
          <p:nvPr/>
        </p:nvSpPr>
        <p:spPr>
          <a:xfrm>
            <a:off x="2905130" y="3740458"/>
            <a:ext cx="5812358" cy="1630017"/>
          </a:xfrm>
          <a:prstGeom prst="wedgeRoundRectCallout">
            <a:avLst>
              <a:gd name="adj1" fmla="val -21113"/>
              <a:gd name="adj2" fmla="val 72256"/>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Merci de votre intérêt !</a:t>
            </a:r>
          </a:p>
          <a:p>
            <a:pPr algn="ctr"/>
            <a:r>
              <a:rPr lang="fr-FR" sz="2400">
                <a:solidFill>
                  <a:schemeClr val="tx1"/>
                </a:solidFill>
              </a:rPr>
              <a:t>Vous pouvez contacter l’</a:t>
            </a:r>
            <a:r>
              <a:rPr lang="fr-FR" sz="2400" err="1">
                <a:solidFill>
                  <a:schemeClr val="tx1"/>
                </a:solidFill>
              </a:rPr>
              <a:t>Abes</a:t>
            </a:r>
            <a:r>
              <a:rPr lang="fr-FR" sz="2400">
                <a:solidFill>
                  <a:schemeClr val="tx1"/>
                </a:solidFill>
              </a:rPr>
              <a:t> via le guichet d’assistance pour entamer la démarche.</a:t>
            </a:r>
          </a:p>
        </p:txBody>
      </p:sp>
      <p:pic>
        <p:nvPicPr>
          <p:cNvPr id="7" name="Graphique 6">
            <a:extLst>
              <a:ext uri="{FF2B5EF4-FFF2-40B4-BE49-F238E27FC236}">
                <a16:creationId xmlns:a16="http://schemas.microsoft.com/office/drawing/2014/main" id="{EAAE063F-3896-597A-3111-2FCCE9198B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0304" y="4848566"/>
            <a:ext cx="1845209" cy="1752949"/>
          </a:xfrm>
          <a:prstGeom prst="rect">
            <a:avLst/>
          </a:prstGeom>
        </p:spPr>
      </p:pic>
    </p:spTree>
    <p:extLst>
      <p:ext uri="{BB962C8B-B14F-4D97-AF65-F5344CB8AC3E}">
        <p14:creationId xmlns:p14="http://schemas.microsoft.com/office/powerpoint/2010/main" val="3486017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E796CFC-ABB6-FB18-A30C-614B205BE284}"/>
            </a:ext>
          </a:extLst>
        </p:cNvPr>
        <p:cNvGrpSpPr/>
        <p:nvPr/>
      </p:nvGrpSpPr>
      <p:grpSpPr>
        <a:xfrm>
          <a:off x="0" y="0"/>
          <a:ext cx="0" cy="0"/>
          <a:chOff x="0" y="0"/>
          <a:chExt cx="0" cy="0"/>
        </a:xfrm>
      </p:grpSpPr>
      <p:sp>
        <p:nvSpPr>
          <p:cNvPr id="13" name="Titre 1">
            <a:extLst>
              <a:ext uri="{FF2B5EF4-FFF2-40B4-BE49-F238E27FC236}">
                <a16:creationId xmlns:a16="http://schemas.microsoft.com/office/drawing/2014/main" id="{0581C79D-DA03-5170-598E-91AE328067ED}"/>
              </a:ext>
            </a:extLst>
          </p:cNvPr>
          <p:cNvSpPr txBox="1">
            <a:spLocks/>
          </p:cNvSpPr>
          <p:nvPr/>
        </p:nvSpPr>
        <p:spPr>
          <a:xfrm>
            <a:off x="1524000" y="2697633"/>
            <a:ext cx="9144000" cy="8589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a:solidFill>
                  <a:srgbClr val="CF491B"/>
                </a:solidFill>
                <a:latin typeface="Arial"/>
                <a:ea typeface="+mj-lt"/>
                <a:cs typeface="+mj-lt"/>
              </a:rPr>
              <a:t>Merci de votre attention.</a:t>
            </a:r>
            <a:endParaRPr lang="fr-FR" sz="3600" b="1">
              <a:latin typeface="Arial"/>
              <a:cs typeface="Arial"/>
            </a:endParaRPr>
          </a:p>
        </p:txBody>
      </p:sp>
      <p:pic>
        <p:nvPicPr>
          <p:cNvPr id="5" name="Graphique 4">
            <a:extLst>
              <a:ext uri="{FF2B5EF4-FFF2-40B4-BE49-F238E27FC236}">
                <a16:creationId xmlns:a16="http://schemas.microsoft.com/office/drawing/2014/main" id="{1593329E-720A-B50E-F6E6-2BA64ECBEF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0264" y="2450931"/>
            <a:ext cx="540000" cy="540000"/>
          </a:xfrm>
          <a:prstGeom prst="rect">
            <a:avLst/>
          </a:prstGeom>
        </p:spPr>
      </p:pic>
      <p:pic>
        <p:nvPicPr>
          <p:cNvPr id="7" name="Graphique 6">
            <a:extLst>
              <a:ext uri="{FF2B5EF4-FFF2-40B4-BE49-F238E27FC236}">
                <a16:creationId xmlns:a16="http://schemas.microsoft.com/office/drawing/2014/main" id="{ECCA9082-D895-A8F1-9A18-8920B69CEA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259245" y="2163773"/>
            <a:ext cx="540000" cy="540000"/>
          </a:xfrm>
          <a:prstGeom prst="rect">
            <a:avLst/>
          </a:prstGeom>
        </p:spPr>
      </p:pic>
      <p:pic>
        <p:nvPicPr>
          <p:cNvPr id="14" name="Graphique 13">
            <a:extLst>
              <a:ext uri="{FF2B5EF4-FFF2-40B4-BE49-F238E27FC236}">
                <a16:creationId xmlns:a16="http://schemas.microsoft.com/office/drawing/2014/main" id="{AF09536D-A454-9FA7-ECCA-DDAF9C6B60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458630" y="584355"/>
            <a:ext cx="540000" cy="540000"/>
          </a:xfrm>
          <a:prstGeom prst="rect">
            <a:avLst/>
          </a:prstGeom>
        </p:spPr>
      </p:pic>
      <p:pic>
        <p:nvPicPr>
          <p:cNvPr id="17" name="Graphique 16">
            <a:extLst>
              <a:ext uri="{FF2B5EF4-FFF2-40B4-BE49-F238E27FC236}">
                <a16:creationId xmlns:a16="http://schemas.microsoft.com/office/drawing/2014/main" id="{4F640C45-B1F6-F9F7-64D9-75123623C8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042947" y="983005"/>
            <a:ext cx="540000" cy="540000"/>
          </a:xfrm>
          <a:prstGeom prst="rect">
            <a:avLst/>
          </a:prstGeom>
        </p:spPr>
      </p:pic>
      <p:pic>
        <p:nvPicPr>
          <p:cNvPr id="19" name="Graphique 18">
            <a:extLst>
              <a:ext uri="{FF2B5EF4-FFF2-40B4-BE49-F238E27FC236}">
                <a16:creationId xmlns:a16="http://schemas.microsoft.com/office/drawing/2014/main" id="{939A973B-EB24-7092-8026-1B6F544E58C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168371" y="343831"/>
            <a:ext cx="540000" cy="540000"/>
          </a:xfrm>
          <a:prstGeom prst="rect">
            <a:avLst/>
          </a:prstGeom>
        </p:spPr>
      </p:pic>
      <p:pic>
        <p:nvPicPr>
          <p:cNvPr id="22" name="Graphique 21">
            <a:extLst>
              <a:ext uri="{FF2B5EF4-FFF2-40B4-BE49-F238E27FC236}">
                <a16:creationId xmlns:a16="http://schemas.microsoft.com/office/drawing/2014/main" id="{218ECD44-F23C-7631-1E18-45341CEEEE9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668879" y="2043713"/>
            <a:ext cx="540000" cy="540000"/>
          </a:xfrm>
          <a:prstGeom prst="rect">
            <a:avLst/>
          </a:prstGeom>
        </p:spPr>
      </p:pic>
      <p:pic>
        <p:nvPicPr>
          <p:cNvPr id="28" name="Graphique 27">
            <a:extLst>
              <a:ext uri="{FF2B5EF4-FFF2-40B4-BE49-F238E27FC236}">
                <a16:creationId xmlns:a16="http://schemas.microsoft.com/office/drawing/2014/main" id="{FEFBCBE7-CCCD-F113-E9FB-CF03AAF4C0B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325297" y="2513642"/>
            <a:ext cx="540000" cy="540000"/>
          </a:xfrm>
          <a:prstGeom prst="rect">
            <a:avLst/>
          </a:prstGeom>
        </p:spPr>
      </p:pic>
      <p:pic>
        <p:nvPicPr>
          <p:cNvPr id="30" name="Graphique 29">
            <a:extLst>
              <a:ext uri="{FF2B5EF4-FFF2-40B4-BE49-F238E27FC236}">
                <a16:creationId xmlns:a16="http://schemas.microsoft.com/office/drawing/2014/main" id="{3639DCD1-5AE3-DBC3-F37B-0C35EC4C2EB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2458630" y="1482259"/>
            <a:ext cx="540000" cy="540000"/>
          </a:xfrm>
          <a:prstGeom prst="rect">
            <a:avLst/>
          </a:prstGeom>
        </p:spPr>
      </p:pic>
      <p:pic>
        <p:nvPicPr>
          <p:cNvPr id="32" name="Graphique 31">
            <a:extLst>
              <a:ext uri="{FF2B5EF4-FFF2-40B4-BE49-F238E27FC236}">
                <a16:creationId xmlns:a16="http://schemas.microsoft.com/office/drawing/2014/main" id="{BC86A339-4A6B-D33A-AF0A-80EF57C785C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3652046" y="3640156"/>
            <a:ext cx="540000" cy="540000"/>
          </a:xfrm>
          <a:prstGeom prst="rect">
            <a:avLst/>
          </a:prstGeom>
        </p:spPr>
      </p:pic>
      <p:pic>
        <p:nvPicPr>
          <p:cNvPr id="38" name="Graphique 37">
            <a:extLst>
              <a:ext uri="{FF2B5EF4-FFF2-40B4-BE49-F238E27FC236}">
                <a16:creationId xmlns:a16="http://schemas.microsoft.com/office/drawing/2014/main" id="{3252A13D-CE79-4DEE-DBFA-027F51AA5EB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3405764" y="1608568"/>
            <a:ext cx="540000" cy="540000"/>
          </a:xfrm>
          <a:prstGeom prst="rect">
            <a:avLst/>
          </a:prstGeom>
        </p:spPr>
      </p:pic>
      <p:pic>
        <p:nvPicPr>
          <p:cNvPr id="40" name="Graphique 39">
            <a:extLst>
              <a:ext uri="{FF2B5EF4-FFF2-40B4-BE49-F238E27FC236}">
                <a16:creationId xmlns:a16="http://schemas.microsoft.com/office/drawing/2014/main" id="{57F816ED-DBEA-0E4F-5CF8-F8C0C61FEC3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324115" y="-196169"/>
            <a:ext cx="540000" cy="540000"/>
          </a:xfrm>
          <a:prstGeom prst="rect">
            <a:avLst/>
          </a:prstGeom>
        </p:spPr>
      </p:pic>
      <p:pic>
        <p:nvPicPr>
          <p:cNvPr id="8" name="Graphique 7">
            <a:extLst>
              <a:ext uri="{FF2B5EF4-FFF2-40B4-BE49-F238E27FC236}">
                <a16:creationId xmlns:a16="http://schemas.microsoft.com/office/drawing/2014/main" id="{D03BEB71-3D0E-EC6E-145B-B058C6F3D1F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4095662" y="1892901"/>
            <a:ext cx="540000" cy="540000"/>
          </a:xfrm>
          <a:prstGeom prst="rect">
            <a:avLst/>
          </a:prstGeom>
        </p:spPr>
      </p:pic>
      <p:pic>
        <p:nvPicPr>
          <p:cNvPr id="10" name="Graphique 9">
            <a:extLst>
              <a:ext uri="{FF2B5EF4-FFF2-40B4-BE49-F238E27FC236}">
                <a16:creationId xmlns:a16="http://schemas.microsoft.com/office/drawing/2014/main" id="{15CEE639-8679-7D47-D9F5-4CFCF49251E8}"/>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785882" y="-659159"/>
            <a:ext cx="1860474" cy="528056"/>
          </a:xfrm>
          <a:prstGeom prst="rect">
            <a:avLst/>
          </a:prstGeom>
        </p:spPr>
      </p:pic>
      <p:pic>
        <p:nvPicPr>
          <p:cNvPr id="37" name="Graphique 36">
            <a:extLst>
              <a:ext uri="{FF2B5EF4-FFF2-40B4-BE49-F238E27FC236}">
                <a16:creationId xmlns:a16="http://schemas.microsoft.com/office/drawing/2014/main" id="{2C04F061-101C-3490-2796-0CF7BD0C2A9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189340" y="73509"/>
            <a:ext cx="2331596" cy="627530"/>
          </a:xfrm>
          <a:prstGeom prst="rect">
            <a:avLst/>
          </a:prstGeom>
        </p:spPr>
      </p:pic>
      <p:pic>
        <p:nvPicPr>
          <p:cNvPr id="41" name="Graphique 40">
            <a:extLst>
              <a:ext uri="{FF2B5EF4-FFF2-40B4-BE49-F238E27FC236}">
                <a16:creationId xmlns:a16="http://schemas.microsoft.com/office/drawing/2014/main" id="{CE859E83-C961-4F7B-4247-933A8AD12F7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426540" y="-799512"/>
            <a:ext cx="1948267" cy="666664"/>
          </a:xfrm>
          <a:prstGeom prst="rect">
            <a:avLst/>
          </a:prstGeom>
        </p:spPr>
      </p:pic>
      <p:pic>
        <p:nvPicPr>
          <p:cNvPr id="6" name="Image 5" descr="Une image contenant Police, cercle, logo, Graphique&#10;&#10;Description générée automatiquement">
            <a:extLst>
              <a:ext uri="{FF2B5EF4-FFF2-40B4-BE49-F238E27FC236}">
                <a16:creationId xmlns:a16="http://schemas.microsoft.com/office/drawing/2014/main" id="{F2A01E9D-81B6-3CED-CF4A-1D47660AD822}"/>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2520313" y="4103138"/>
            <a:ext cx="540001" cy="540001"/>
          </a:xfrm>
          <a:prstGeom prst="rect">
            <a:avLst/>
          </a:prstGeom>
        </p:spPr>
      </p:pic>
      <p:pic>
        <p:nvPicPr>
          <p:cNvPr id="15" name="Image 14" descr="Une image contenant Graphique, Police, logo, cercle&#10;&#10;Description générée automatiquement">
            <a:extLst>
              <a:ext uri="{FF2B5EF4-FFF2-40B4-BE49-F238E27FC236}">
                <a16:creationId xmlns:a16="http://schemas.microsoft.com/office/drawing/2014/main" id="{8A254FB3-8DB8-4F82-D51F-0F7AED91360A}"/>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2896086" y="2906846"/>
            <a:ext cx="603783" cy="488776"/>
          </a:xfrm>
          <a:prstGeom prst="rect">
            <a:avLst/>
          </a:prstGeom>
        </p:spPr>
      </p:pic>
      <p:pic>
        <p:nvPicPr>
          <p:cNvPr id="21" name="Graphique 20">
            <a:extLst>
              <a:ext uri="{FF2B5EF4-FFF2-40B4-BE49-F238E27FC236}">
                <a16:creationId xmlns:a16="http://schemas.microsoft.com/office/drawing/2014/main" id="{34790134-445D-EC22-1070-2B1977963AB9}"/>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3825662" y="6068036"/>
            <a:ext cx="540000" cy="540000"/>
          </a:xfrm>
          <a:prstGeom prst="rect">
            <a:avLst/>
          </a:prstGeom>
        </p:spPr>
      </p:pic>
      <p:pic>
        <p:nvPicPr>
          <p:cNvPr id="23" name="Graphique 22">
            <a:extLst>
              <a:ext uri="{FF2B5EF4-FFF2-40B4-BE49-F238E27FC236}">
                <a16:creationId xmlns:a16="http://schemas.microsoft.com/office/drawing/2014/main" id="{77D31EF9-A7B1-302B-0465-E15D6CAB0DE8}"/>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1520264" y="1624097"/>
            <a:ext cx="540000" cy="540000"/>
          </a:xfrm>
          <a:prstGeom prst="rect">
            <a:avLst/>
          </a:prstGeom>
        </p:spPr>
      </p:pic>
      <p:pic>
        <p:nvPicPr>
          <p:cNvPr id="25" name="Graphique 24">
            <a:extLst>
              <a:ext uri="{FF2B5EF4-FFF2-40B4-BE49-F238E27FC236}">
                <a16:creationId xmlns:a16="http://schemas.microsoft.com/office/drawing/2014/main" id="{D412C4B3-595B-0DFB-3AB9-3FD805BE783C}"/>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4079096" y="2441441"/>
            <a:ext cx="540000" cy="540000"/>
          </a:xfrm>
          <a:prstGeom prst="rect">
            <a:avLst/>
          </a:prstGeom>
        </p:spPr>
      </p:pic>
      <p:pic>
        <p:nvPicPr>
          <p:cNvPr id="27" name="Graphique 26">
            <a:extLst>
              <a:ext uri="{FF2B5EF4-FFF2-40B4-BE49-F238E27FC236}">
                <a16:creationId xmlns:a16="http://schemas.microsoft.com/office/drawing/2014/main" id="{FB3DE14D-319B-1EA5-BDE6-DF5EB3A87309}"/>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2574411" y="4722809"/>
            <a:ext cx="540000" cy="540000"/>
          </a:xfrm>
          <a:prstGeom prst="rect">
            <a:avLst/>
          </a:prstGeom>
        </p:spPr>
      </p:pic>
      <p:pic>
        <p:nvPicPr>
          <p:cNvPr id="31" name="Image 30" descr="Une image contenant Police, Graphique, cercle, texte&#10;&#10;Description générée automatiquement">
            <a:extLst>
              <a:ext uri="{FF2B5EF4-FFF2-40B4-BE49-F238E27FC236}">
                <a16:creationId xmlns:a16="http://schemas.microsoft.com/office/drawing/2014/main" id="{23DB0334-0A04-AC40-15C5-F366CFEACCCB}"/>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2999096" y="5598059"/>
            <a:ext cx="540001" cy="540001"/>
          </a:xfrm>
          <a:prstGeom prst="rect">
            <a:avLst/>
          </a:prstGeom>
        </p:spPr>
      </p:pic>
      <p:pic>
        <p:nvPicPr>
          <p:cNvPr id="33" name="Graphique 32">
            <a:extLst>
              <a:ext uri="{FF2B5EF4-FFF2-40B4-BE49-F238E27FC236}">
                <a16:creationId xmlns:a16="http://schemas.microsoft.com/office/drawing/2014/main" id="{68ACE7C9-54FD-E9AA-29A0-6A674510C32C}"/>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2324204" y="2598305"/>
            <a:ext cx="540000" cy="540000"/>
          </a:xfrm>
          <a:prstGeom prst="rect">
            <a:avLst/>
          </a:prstGeom>
        </p:spPr>
      </p:pic>
      <p:pic>
        <p:nvPicPr>
          <p:cNvPr id="39" name="Image 38" descr="Une image contenant texte, Police, cercle, Graphique&#10;&#10;Description générée automatiquement">
            <a:extLst>
              <a:ext uri="{FF2B5EF4-FFF2-40B4-BE49-F238E27FC236}">
                <a16:creationId xmlns:a16="http://schemas.microsoft.com/office/drawing/2014/main" id="{FEDBC694-FDC9-76D2-2A91-3896D2B3ACB0}"/>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3860203" y="636986"/>
            <a:ext cx="540001" cy="540001"/>
          </a:xfrm>
          <a:prstGeom prst="rect">
            <a:avLst/>
          </a:prstGeom>
        </p:spPr>
      </p:pic>
      <p:pic>
        <p:nvPicPr>
          <p:cNvPr id="47" name="Image 46" descr="Une image contenant texte, Police, cercle, logo&#10;&#10;Description générée automatiquement">
            <a:extLst>
              <a:ext uri="{FF2B5EF4-FFF2-40B4-BE49-F238E27FC236}">
                <a16:creationId xmlns:a16="http://schemas.microsoft.com/office/drawing/2014/main" id="{90188C95-206A-6216-4DCB-7379BD140FEB}"/>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2454374" y="3286615"/>
            <a:ext cx="540001" cy="540001"/>
          </a:xfrm>
          <a:prstGeom prst="rect">
            <a:avLst/>
          </a:prstGeom>
        </p:spPr>
      </p:pic>
      <p:pic>
        <p:nvPicPr>
          <p:cNvPr id="49" name="Graphique 48">
            <a:extLst>
              <a:ext uri="{FF2B5EF4-FFF2-40B4-BE49-F238E27FC236}">
                <a16:creationId xmlns:a16="http://schemas.microsoft.com/office/drawing/2014/main" id="{69ECE130-6016-D1C7-8CEC-CFB3B7836100}"/>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3779063" y="4690766"/>
            <a:ext cx="534751" cy="252521"/>
          </a:xfrm>
          <a:prstGeom prst="rect">
            <a:avLst/>
          </a:prstGeom>
        </p:spPr>
      </p:pic>
      <p:pic>
        <p:nvPicPr>
          <p:cNvPr id="55" name="Image 54">
            <a:extLst>
              <a:ext uri="{FF2B5EF4-FFF2-40B4-BE49-F238E27FC236}">
                <a16:creationId xmlns:a16="http://schemas.microsoft.com/office/drawing/2014/main" id="{343915AD-C73F-D073-3CCB-4202953F904D}"/>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3773813" y="4946228"/>
            <a:ext cx="540001" cy="113287"/>
          </a:xfrm>
          <a:prstGeom prst="rect">
            <a:avLst/>
          </a:prstGeom>
          <a:effectLst>
            <a:outerShdw blurRad="50800" dist="38100" dir="2700000" algn="tl" rotWithShape="0">
              <a:prstClr val="black">
                <a:alpha val="40000"/>
              </a:prstClr>
            </a:outerShdw>
          </a:effectLst>
        </p:spPr>
      </p:pic>
      <p:pic>
        <p:nvPicPr>
          <p:cNvPr id="3" name="Image 2" descr="Une image contenant texte, Police, Graphique, logo&#10;&#10;Description générée automatiquement">
            <a:extLst>
              <a:ext uri="{FF2B5EF4-FFF2-40B4-BE49-F238E27FC236}">
                <a16:creationId xmlns:a16="http://schemas.microsoft.com/office/drawing/2014/main" id="{81889D14-7E96-7F01-F53E-FF355B6C183E}"/>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4056768" y="1445242"/>
            <a:ext cx="534694" cy="213471"/>
          </a:xfrm>
          <a:prstGeom prst="rect">
            <a:avLst/>
          </a:prstGeom>
          <a:effectLst>
            <a:outerShdw blurRad="50800" dist="38100" dir="2700000" algn="tl" rotWithShape="0">
              <a:prstClr val="black">
                <a:alpha val="40000"/>
              </a:prstClr>
            </a:outerShdw>
          </a:effectLst>
        </p:spPr>
      </p:pic>
      <p:pic>
        <p:nvPicPr>
          <p:cNvPr id="11" name="Image 10" descr="Une image contenant cercle, Graphique, logo, Police&#10;&#10;Description générée automatiquement">
            <a:extLst>
              <a:ext uri="{FF2B5EF4-FFF2-40B4-BE49-F238E27FC236}">
                <a16:creationId xmlns:a16="http://schemas.microsoft.com/office/drawing/2014/main" id="{99AED2F6-B7DB-6A58-6FA3-8CB01ABCE174}"/>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2384521" y="5489185"/>
            <a:ext cx="540000" cy="541262"/>
          </a:xfrm>
          <a:prstGeom prst="rect">
            <a:avLst/>
          </a:prstGeom>
        </p:spPr>
      </p:pic>
      <p:pic>
        <p:nvPicPr>
          <p:cNvPr id="24" name="Image 23" descr="Une image contenant cercle, symbole, Graphique, Police&#10;&#10;Description générée automatiquement">
            <a:extLst>
              <a:ext uri="{FF2B5EF4-FFF2-40B4-BE49-F238E27FC236}">
                <a16:creationId xmlns:a16="http://schemas.microsoft.com/office/drawing/2014/main" id="{C0A4E2D1-8989-847C-1F9E-B13CAD1CF4D4}"/>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3383630" y="4088917"/>
            <a:ext cx="540000" cy="540000"/>
          </a:xfrm>
          <a:prstGeom prst="rect">
            <a:avLst/>
          </a:prstGeom>
        </p:spPr>
      </p:pic>
      <p:pic>
        <p:nvPicPr>
          <p:cNvPr id="29" name="Image 28" descr="Une image contenant Graphique, logo, cercle, Police&#10;&#10;Description générée automatiquement">
            <a:extLst>
              <a:ext uri="{FF2B5EF4-FFF2-40B4-BE49-F238E27FC236}">
                <a16:creationId xmlns:a16="http://schemas.microsoft.com/office/drawing/2014/main" id="{10204ECD-4DF4-DC1B-9F94-7EAEFFDF7ADE}"/>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13193854" y="4937563"/>
            <a:ext cx="540001" cy="540001"/>
          </a:xfrm>
          <a:prstGeom prst="rect">
            <a:avLst/>
          </a:prstGeom>
        </p:spPr>
      </p:pic>
      <p:pic>
        <p:nvPicPr>
          <p:cNvPr id="35" name="Graphique 34">
            <a:extLst>
              <a:ext uri="{FF2B5EF4-FFF2-40B4-BE49-F238E27FC236}">
                <a16:creationId xmlns:a16="http://schemas.microsoft.com/office/drawing/2014/main" id="{233E7296-F9A0-4361-881E-F980147DF9DE}"/>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4192046" y="4041919"/>
            <a:ext cx="540000" cy="540000"/>
          </a:xfrm>
          <a:prstGeom prst="rect">
            <a:avLst/>
          </a:prstGeom>
        </p:spPr>
      </p:pic>
      <p:pic>
        <p:nvPicPr>
          <p:cNvPr id="42" name="Image 41" descr="Une image contenant Graphique, graphisme, Police, rouge&#10;&#10;Description générée automatiquement">
            <a:extLst>
              <a:ext uri="{FF2B5EF4-FFF2-40B4-BE49-F238E27FC236}">
                <a16:creationId xmlns:a16="http://schemas.microsoft.com/office/drawing/2014/main" id="{C3041D5D-F9CD-85BD-A846-B673F0FFCB3A}"/>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4095662" y="5376826"/>
            <a:ext cx="436303" cy="436303"/>
          </a:xfrm>
          <a:prstGeom prst="rect">
            <a:avLst/>
          </a:prstGeom>
          <a:effectLst>
            <a:outerShdw blurRad="50800" dist="38100" dir="2700000" algn="tl" rotWithShape="0">
              <a:prstClr val="black">
                <a:alpha val="40000"/>
              </a:prstClr>
            </a:outerShdw>
          </a:effectLst>
        </p:spPr>
      </p:pic>
      <p:pic>
        <p:nvPicPr>
          <p:cNvPr id="44" name="Image 43" descr="Une image contenant Graphique, texte, graphisme, affiche&#10;&#10;Description générée automatiquement">
            <a:extLst>
              <a:ext uri="{FF2B5EF4-FFF2-40B4-BE49-F238E27FC236}">
                <a16:creationId xmlns:a16="http://schemas.microsoft.com/office/drawing/2014/main" id="{FCA2D101-A038-6845-3334-A5EAB2289689}"/>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14313813" y="3070987"/>
            <a:ext cx="544162" cy="716026"/>
          </a:xfrm>
          <a:prstGeom prst="rect">
            <a:avLst/>
          </a:prstGeom>
        </p:spPr>
      </p:pic>
      <p:pic>
        <p:nvPicPr>
          <p:cNvPr id="45" name="Graphique 44">
            <a:extLst>
              <a:ext uri="{FF2B5EF4-FFF2-40B4-BE49-F238E27FC236}">
                <a16:creationId xmlns:a16="http://schemas.microsoft.com/office/drawing/2014/main" id="{6A4D4BFA-B4AF-5297-53C1-BA369A95F236}"/>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400325" y="-637382"/>
            <a:ext cx="1684436" cy="326500"/>
          </a:xfrm>
          <a:prstGeom prst="rect">
            <a:avLst/>
          </a:prstGeom>
        </p:spPr>
      </p:pic>
      <p:pic>
        <p:nvPicPr>
          <p:cNvPr id="46" name="Graphique 45">
            <a:extLst>
              <a:ext uri="{FF2B5EF4-FFF2-40B4-BE49-F238E27FC236}">
                <a16:creationId xmlns:a16="http://schemas.microsoft.com/office/drawing/2014/main" id="{6119C050-D7AD-DC17-8FF4-015F3890698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2461399" y="-637382"/>
            <a:ext cx="1501906" cy="342404"/>
          </a:xfrm>
          <a:prstGeom prst="rect">
            <a:avLst/>
          </a:prstGeom>
        </p:spPr>
      </p:pic>
    </p:spTree>
    <p:extLst>
      <p:ext uri="{BB962C8B-B14F-4D97-AF65-F5344CB8AC3E}">
        <p14:creationId xmlns:p14="http://schemas.microsoft.com/office/powerpoint/2010/main" val="281927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8AC75-CFB2-DC69-6DBF-65B068465EE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ABD5291-3178-330A-DBE1-59FB815D84D0}"/>
              </a:ext>
            </a:extLst>
          </p:cNvPr>
          <p:cNvSpPr>
            <a:spLocks noGrp="1"/>
          </p:cNvSpPr>
          <p:nvPr>
            <p:ph type="title"/>
          </p:nvPr>
        </p:nvSpPr>
        <p:spPr>
          <a:xfrm>
            <a:off x="629709" y="739776"/>
            <a:ext cx="10363200" cy="858868"/>
          </a:xfrm>
        </p:spPr>
        <p:txBody>
          <a:bodyPr>
            <a:normAutofit fontScale="90000"/>
          </a:bodyPr>
          <a:lstStyle/>
          <a:p>
            <a:pPr>
              <a:defRPr/>
            </a:pPr>
            <a:r>
              <a:rPr lang="fr-FR">
                <a:solidFill>
                  <a:srgbClr val="604A7B"/>
                </a:solidFill>
                <a:latin typeface="+mn-lt"/>
              </a:rPr>
              <a:t>Flux : se localiser sous une notice bouquet</a:t>
            </a:r>
          </a:p>
        </p:txBody>
      </p:sp>
      <p:sp>
        <p:nvSpPr>
          <p:cNvPr id="3" name="ZoneTexte 2">
            <a:extLst>
              <a:ext uri="{FF2B5EF4-FFF2-40B4-BE49-F238E27FC236}">
                <a16:creationId xmlns:a16="http://schemas.microsoft.com/office/drawing/2014/main" id="{D35A1797-5DE8-A314-2FFB-7947DA017D83}"/>
              </a:ext>
            </a:extLst>
          </p:cNvPr>
          <p:cNvSpPr txBox="1"/>
          <p:nvPr/>
        </p:nvSpPr>
        <p:spPr>
          <a:xfrm>
            <a:off x="629711" y="1836682"/>
            <a:ext cx="10979193" cy="1200329"/>
          </a:xfrm>
          <a:prstGeom prst="rect">
            <a:avLst/>
          </a:prstGeom>
          <a:solidFill>
            <a:schemeClr val="accent1">
              <a:lumMod val="20000"/>
              <a:lumOff val="80000"/>
            </a:schemeClr>
          </a:solidFill>
        </p:spPr>
        <p:txBody>
          <a:bodyPr wrap="square">
            <a:spAutoFit/>
          </a:bodyPr>
          <a:lstStyle/>
          <a:p>
            <a:r>
              <a:rPr lang="fr-FR" sz="1800" i="0" dirty="0">
                <a:solidFill>
                  <a:srgbClr val="000000"/>
                </a:solidFill>
                <a:effectLst/>
                <a:latin typeface="Verdana" panose="020B0604030504040204" pitchFamily="34" charset="0"/>
                <a:ea typeface="Verdana" panose="020B0604030504040204" pitchFamily="34" charset="0"/>
              </a:rPr>
              <a:t>Pourra-t-on utiliser Item pour se localiser sous les notices bouquets ? </a:t>
            </a:r>
          </a:p>
          <a:p>
            <a:r>
              <a:rPr lang="fr-FR" sz="1800" i="0" dirty="0">
                <a:solidFill>
                  <a:srgbClr val="000000"/>
                </a:solidFill>
                <a:effectLst/>
                <a:latin typeface="Verdana" panose="020B0604030504040204" pitchFamily="34" charset="0"/>
                <a:ea typeface="Verdana" panose="020B0604030504040204" pitchFamily="34" charset="0"/>
              </a:rPr>
              <a:t>Est-il prévu (pour plus tard) que se localiser sous une notice de bouquet nous localise automatiquement sur les notices reliées sous lesquelles nous ne sommes pas encore localisés 🙂 ? </a:t>
            </a:r>
            <a:endParaRPr lang="fr-FR" dirty="0">
              <a:latin typeface="Verdana" panose="020B0604030504040204" pitchFamily="34" charset="0"/>
              <a:ea typeface="Verdana" panose="020B0604030504040204" pitchFamily="34" charset="0"/>
            </a:endParaRPr>
          </a:p>
        </p:txBody>
      </p:sp>
      <p:sp>
        <p:nvSpPr>
          <p:cNvPr id="5" name="ZoneTexte 4">
            <a:extLst>
              <a:ext uri="{FF2B5EF4-FFF2-40B4-BE49-F238E27FC236}">
                <a16:creationId xmlns:a16="http://schemas.microsoft.com/office/drawing/2014/main" id="{F71A8644-92F2-4D0D-EE41-443D78F03F16}"/>
              </a:ext>
            </a:extLst>
          </p:cNvPr>
          <p:cNvSpPr txBox="1"/>
          <p:nvPr/>
        </p:nvSpPr>
        <p:spPr>
          <a:xfrm>
            <a:off x="629711" y="3255526"/>
            <a:ext cx="10979196" cy="923330"/>
          </a:xfrm>
          <a:prstGeom prst="rect">
            <a:avLst/>
          </a:prstGeom>
          <a:solidFill>
            <a:schemeClr val="accent4">
              <a:lumMod val="20000"/>
              <a:lumOff val="80000"/>
            </a:schemeClr>
          </a:solidFill>
        </p:spPr>
        <p:txBody>
          <a:bodyPr wrap="square">
            <a:spAutoFit/>
          </a:bodyPr>
          <a:lstStyle/>
          <a:p>
            <a:r>
              <a:rPr lang="fr-FR" sz="1800" i="0">
                <a:solidFill>
                  <a:srgbClr val="000000"/>
                </a:solidFill>
                <a:effectLst/>
                <a:latin typeface="Verdana" panose="020B0604030504040204" pitchFamily="34" charset="0"/>
                <a:ea typeface="Verdana" panose="020B0604030504040204" pitchFamily="34" charset="0"/>
              </a:rPr>
              <a:t>Lorsqu’une bibliothèque se localise sous toutes les notices de monographies ou périodiques liées à une notice de bouquet, l’</a:t>
            </a:r>
            <a:r>
              <a:rPr lang="fr-FR" sz="1800" i="0" err="1">
                <a:solidFill>
                  <a:srgbClr val="000000"/>
                </a:solidFill>
                <a:effectLst/>
                <a:latin typeface="Verdana" panose="020B0604030504040204" pitchFamily="34" charset="0"/>
                <a:ea typeface="Verdana" panose="020B0604030504040204" pitchFamily="34" charset="0"/>
              </a:rPr>
              <a:t>Abes</a:t>
            </a:r>
            <a:r>
              <a:rPr lang="fr-FR" sz="1800" i="0">
                <a:solidFill>
                  <a:srgbClr val="000000"/>
                </a:solidFill>
                <a:effectLst/>
                <a:latin typeface="Verdana" panose="020B0604030504040204" pitchFamily="34" charset="0"/>
                <a:ea typeface="Verdana" panose="020B0604030504040204" pitchFamily="34" charset="0"/>
              </a:rPr>
              <a:t> pourrait-elle procéder à la délocalisation, de façon automatique, lorsque l’éditeur/diffuseur enlève des titres d’un bouquet ? </a:t>
            </a:r>
          </a:p>
        </p:txBody>
      </p:sp>
      <p:sp>
        <p:nvSpPr>
          <p:cNvPr id="6" name="ZoneTexte 5">
            <a:extLst>
              <a:ext uri="{FF2B5EF4-FFF2-40B4-BE49-F238E27FC236}">
                <a16:creationId xmlns:a16="http://schemas.microsoft.com/office/drawing/2014/main" id="{9DAE288D-EE06-DDBD-BAFE-25AB33F6FE7E}"/>
              </a:ext>
            </a:extLst>
          </p:cNvPr>
          <p:cNvSpPr txBox="1"/>
          <p:nvPr/>
        </p:nvSpPr>
        <p:spPr>
          <a:xfrm>
            <a:off x="629710" y="5539216"/>
            <a:ext cx="10979194" cy="369332"/>
          </a:xfrm>
          <a:prstGeom prst="rect">
            <a:avLst/>
          </a:prstGeom>
          <a:solidFill>
            <a:schemeClr val="accent5">
              <a:lumMod val="20000"/>
              <a:lumOff val="80000"/>
            </a:schemeClr>
          </a:solidFill>
        </p:spPr>
        <p:txBody>
          <a:bodyPr wrap="square">
            <a:spAutoFit/>
          </a:bodyPr>
          <a:lstStyle/>
          <a:p>
            <a:r>
              <a:rPr lang="fr-FR" dirty="0">
                <a:latin typeface="Verdana" panose="020B0604030504040204" pitchFamily="34" charset="0"/>
                <a:ea typeface="Verdana" panose="020B0604030504040204" pitchFamily="34" charset="0"/>
              </a:rPr>
              <a:t>Quel script doit-on utiliser pour s’exemplariser sous les notices </a:t>
            </a:r>
            <a:r>
              <a:rPr lang="fr-FR" dirty="0" err="1">
                <a:latin typeface="Verdana" panose="020B0604030504040204" pitchFamily="34" charset="0"/>
                <a:ea typeface="Verdana" panose="020B0604030504040204" pitchFamily="34" charset="0"/>
              </a:rPr>
              <a:t>Qp</a:t>
            </a:r>
            <a:r>
              <a:rPr lang="fr-FR" dirty="0">
                <a:latin typeface="Verdana" panose="020B0604030504040204" pitchFamily="34" charset="0"/>
                <a:ea typeface="Verdana" panose="020B0604030504040204" pitchFamily="34" charset="0"/>
              </a:rPr>
              <a:t> ? </a:t>
            </a:r>
          </a:p>
        </p:txBody>
      </p:sp>
      <p:sp>
        <p:nvSpPr>
          <p:cNvPr id="7" name="ZoneTexte 6">
            <a:extLst>
              <a:ext uri="{FF2B5EF4-FFF2-40B4-BE49-F238E27FC236}">
                <a16:creationId xmlns:a16="http://schemas.microsoft.com/office/drawing/2014/main" id="{CCB43A3D-6389-800F-2A6A-5AC59A932C06}"/>
              </a:ext>
            </a:extLst>
          </p:cNvPr>
          <p:cNvSpPr txBox="1"/>
          <p:nvPr/>
        </p:nvSpPr>
        <p:spPr>
          <a:xfrm>
            <a:off x="629711" y="4397371"/>
            <a:ext cx="10979195" cy="923330"/>
          </a:xfrm>
          <a:prstGeom prst="rect">
            <a:avLst/>
          </a:prstGeom>
          <a:solidFill>
            <a:schemeClr val="accent6">
              <a:lumMod val="20000"/>
              <a:lumOff val="80000"/>
            </a:schemeClr>
          </a:solidFill>
        </p:spPr>
        <p:txBody>
          <a:bodyPr wrap="square">
            <a:spAutoFit/>
          </a:bodyPr>
          <a:lstStyle/>
          <a:p>
            <a:r>
              <a:rPr lang="fr-FR">
                <a:solidFill>
                  <a:srgbClr val="000000"/>
                </a:solidFill>
                <a:latin typeface="Verdana" panose="020B0604030504040204" pitchFamily="34" charset="0"/>
                <a:ea typeface="Verdana" panose="020B0604030504040204" pitchFamily="34" charset="0"/>
              </a:rPr>
              <a:t>Je ne suis pas sûre de bien comprendre l’intérêt d’une localisation sous les notices de collections Bacon </a:t>
            </a:r>
            <a:r>
              <a:rPr lang="fr-FR" err="1">
                <a:solidFill>
                  <a:srgbClr val="000000"/>
                </a:solidFill>
                <a:latin typeface="Verdana" panose="020B0604030504040204" pitchFamily="34" charset="0"/>
                <a:ea typeface="Verdana" panose="020B0604030504040204" pitchFamily="34" charset="0"/>
              </a:rPr>
              <a:t>Qp</a:t>
            </a:r>
            <a:r>
              <a:rPr lang="fr-FR">
                <a:solidFill>
                  <a:srgbClr val="000000"/>
                </a:solidFill>
                <a:latin typeface="Verdana" panose="020B0604030504040204" pitchFamily="34" charset="0"/>
                <a:ea typeface="Verdana" panose="020B0604030504040204" pitchFamily="34" charset="0"/>
              </a:rPr>
              <a:t>. Est-ce une nécessité par rapport à la future </a:t>
            </a:r>
            <a:r>
              <a:rPr lang="fr-FR" err="1">
                <a:solidFill>
                  <a:srgbClr val="000000"/>
                </a:solidFill>
                <a:latin typeface="Verdana" panose="020B0604030504040204" pitchFamily="34" charset="0"/>
                <a:ea typeface="Verdana" panose="020B0604030504040204" pitchFamily="34" charset="0"/>
              </a:rPr>
              <a:t>réinformatisation</a:t>
            </a:r>
            <a:r>
              <a:rPr lang="fr-FR">
                <a:solidFill>
                  <a:srgbClr val="000000"/>
                </a:solidFill>
                <a:latin typeface="Verdana" panose="020B0604030504040204" pitchFamily="34" charset="0"/>
                <a:ea typeface="Verdana" panose="020B0604030504040204" pitchFamily="34" charset="0"/>
              </a:rPr>
              <a:t> ? Et merci de confirmer que ces notices de collections ne passent pas dans les transferts réguliers</a:t>
            </a:r>
          </a:p>
        </p:txBody>
      </p:sp>
    </p:spTree>
    <p:extLst>
      <p:ext uri="{BB962C8B-B14F-4D97-AF65-F5344CB8AC3E}">
        <p14:creationId xmlns:p14="http://schemas.microsoft.com/office/powerpoint/2010/main" val="953531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828FE-C604-E514-3579-2C790D8057D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BFB126-5919-01B6-B824-B38A0A01D9A3}"/>
              </a:ext>
            </a:extLst>
          </p:cNvPr>
          <p:cNvSpPr>
            <a:spLocks noGrp="1"/>
          </p:cNvSpPr>
          <p:nvPr>
            <p:ph type="title"/>
          </p:nvPr>
        </p:nvSpPr>
        <p:spPr>
          <a:xfrm>
            <a:off x="629709" y="739776"/>
            <a:ext cx="10363200" cy="858868"/>
          </a:xfrm>
        </p:spPr>
        <p:txBody>
          <a:bodyPr>
            <a:normAutofit fontScale="90000"/>
          </a:bodyPr>
          <a:lstStyle/>
          <a:p>
            <a:pPr>
              <a:defRPr/>
            </a:pPr>
            <a:r>
              <a:rPr lang="fr-FR">
                <a:solidFill>
                  <a:srgbClr val="604A7B"/>
                </a:solidFill>
                <a:latin typeface="+mn-lt"/>
              </a:rPr>
              <a:t>Flux : se localiser sous une notice bouquet</a:t>
            </a:r>
          </a:p>
        </p:txBody>
      </p:sp>
      <p:sp>
        <p:nvSpPr>
          <p:cNvPr id="4" name="ZoneTexte 3">
            <a:extLst>
              <a:ext uri="{FF2B5EF4-FFF2-40B4-BE49-F238E27FC236}">
                <a16:creationId xmlns:a16="http://schemas.microsoft.com/office/drawing/2014/main" id="{E6262130-D709-86DE-8B3F-F68CD33F0BFD}"/>
              </a:ext>
            </a:extLst>
          </p:cNvPr>
          <p:cNvSpPr txBox="1"/>
          <p:nvPr/>
        </p:nvSpPr>
        <p:spPr>
          <a:xfrm>
            <a:off x="7852604" y="1928990"/>
            <a:ext cx="3328021" cy="461665"/>
          </a:xfrm>
          <a:prstGeom prst="rect">
            <a:avLst/>
          </a:prstGeom>
          <a:noFill/>
        </p:spPr>
        <p:txBody>
          <a:bodyPr wrap="square" lIns="91440" tIns="45720" rIns="91440" bIns="45720" anchor="t">
            <a:spAutoFit/>
          </a:bodyPr>
          <a:lstStyle/>
          <a:p>
            <a:pPr algn="ctr"/>
            <a:r>
              <a:rPr lang="fr-FR" sz="2400">
                <a:ea typeface="Verdana" panose="020B0604030504040204" pitchFamily="34" charset="0"/>
                <a:cs typeface="Arial" panose="020B0604020202020204" pitchFamily="34" charset="0"/>
              </a:rPr>
              <a:t>En masse</a:t>
            </a:r>
          </a:p>
        </p:txBody>
      </p:sp>
      <p:pic>
        <p:nvPicPr>
          <p:cNvPr id="5" name="Image 4">
            <a:extLst>
              <a:ext uri="{FF2B5EF4-FFF2-40B4-BE49-F238E27FC236}">
                <a16:creationId xmlns:a16="http://schemas.microsoft.com/office/drawing/2014/main" id="{B8CA8308-1277-B4C5-0E5D-9F888BBF61A2}"/>
              </a:ext>
            </a:extLst>
          </p:cNvPr>
          <p:cNvPicPr>
            <a:picLocks noChangeAspect="1"/>
          </p:cNvPicPr>
          <p:nvPr/>
        </p:nvPicPr>
        <p:blipFill>
          <a:blip r:embed="rId3"/>
          <a:stretch>
            <a:fillRect/>
          </a:stretch>
        </p:blipFill>
        <p:spPr>
          <a:xfrm>
            <a:off x="6538096" y="3149706"/>
            <a:ext cx="7705638" cy="3708294"/>
          </a:xfrm>
          <a:prstGeom prst="rect">
            <a:avLst/>
          </a:prstGeom>
        </p:spPr>
      </p:pic>
      <p:sp>
        <p:nvSpPr>
          <p:cNvPr id="8" name="Flèche : droite 7">
            <a:extLst>
              <a:ext uri="{FF2B5EF4-FFF2-40B4-BE49-F238E27FC236}">
                <a16:creationId xmlns:a16="http://schemas.microsoft.com/office/drawing/2014/main" id="{3AC2200F-0DD7-A311-AF43-B6CC1ADAE4E5}"/>
              </a:ext>
            </a:extLst>
          </p:cNvPr>
          <p:cNvSpPr/>
          <p:nvPr/>
        </p:nvSpPr>
        <p:spPr>
          <a:xfrm>
            <a:off x="6925073" y="4743903"/>
            <a:ext cx="472581" cy="1691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droite 8">
            <a:extLst>
              <a:ext uri="{FF2B5EF4-FFF2-40B4-BE49-F238E27FC236}">
                <a16:creationId xmlns:a16="http://schemas.microsoft.com/office/drawing/2014/main" id="{586E24B2-CB2D-FBC9-2169-0177F4AF3095}"/>
              </a:ext>
            </a:extLst>
          </p:cNvPr>
          <p:cNvSpPr/>
          <p:nvPr/>
        </p:nvSpPr>
        <p:spPr>
          <a:xfrm>
            <a:off x="6925073" y="5332800"/>
            <a:ext cx="472581" cy="1691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phique 10">
            <a:extLst>
              <a:ext uri="{FF2B5EF4-FFF2-40B4-BE49-F238E27FC236}">
                <a16:creationId xmlns:a16="http://schemas.microsoft.com/office/drawing/2014/main" id="{B394A107-C9EB-078E-5BFB-8488E6C37D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46229" y="2591168"/>
            <a:ext cx="1540772" cy="461665"/>
          </a:xfrm>
          <a:prstGeom prst="rect">
            <a:avLst/>
          </a:prstGeom>
        </p:spPr>
      </p:pic>
      <p:pic>
        <p:nvPicPr>
          <p:cNvPr id="13" name="Image 12" descr="Une image contenant Rectangle, capture d’écran, carré, conception&#10;&#10;Le contenu généré par l’IA peut être incorrect.">
            <a:extLst>
              <a:ext uri="{FF2B5EF4-FFF2-40B4-BE49-F238E27FC236}">
                <a16:creationId xmlns:a16="http://schemas.microsoft.com/office/drawing/2014/main" id="{9C3B715C-5762-EECF-5693-DEF9252735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1109" y="3266670"/>
            <a:ext cx="2303362" cy="1289883"/>
          </a:xfrm>
          <a:prstGeom prst="rect">
            <a:avLst/>
          </a:prstGeom>
        </p:spPr>
      </p:pic>
      <p:sp>
        <p:nvSpPr>
          <p:cNvPr id="15" name="ZoneTexte 14">
            <a:extLst>
              <a:ext uri="{FF2B5EF4-FFF2-40B4-BE49-F238E27FC236}">
                <a16:creationId xmlns:a16="http://schemas.microsoft.com/office/drawing/2014/main" id="{41FA4E67-B049-096F-2722-1BB250775A6C}"/>
              </a:ext>
            </a:extLst>
          </p:cNvPr>
          <p:cNvSpPr txBox="1"/>
          <p:nvPr/>
        </p:nvSpPr>
        <p:spPr>
          <a:xfrm>
            <a:off x="854896" y="1928990"/>
            <a:ext cx="3935788" cy="1200329"/>
          </a:xfrm>
          <a:prstGeom prst="rect">
            <a:avLst/>
          </a:prstGeom>
          <a:noFill/>
        </p:spPr>
        <p:txBody>
          <a:bodyPr wrap="square">
            <a:spAutoFit/>
          </a:bodyPr>
          <a:lstStyle/>
          <a:p>
            <a:pPr algn="ctr"/>
            <a:r>
              <a:rPr lang="fr-FR" sz="2400">
                <a:ea typeface="Verdana" panose="020B0604030504040204" pitchFamily="34" charset="0"/>
                <a:cs typeface="Arial" panose="020B0604020202020204" pitchFamily="34" charset="0"/>
              </a:rPr>
              <a:t>A l’unité</a:t>
            </a:r>
          </a:p>
          <a:p>
            <a:pPr algn="ctr"/>
            <a:endParaRPr lang="fr-FR" sz="2400">
              <a:ea typeface="Verdana" panose="020B0604030504040204" pitchFamily="34" charset="0"/>
              <a:cs typeface="Arial" panose="020B0604020202020204" pitchFamily="34" charset="0"/>
            </a:endParaRPr>
          </a:p>
          <a:p>
            <a:pPr algn="ctr"/>
            <a:r>
              <a:rPr lang="fr-FR" sz="2400">
                <a:ea typeface="Verdana" panose="020B0604030504040204" pitchFamily="34" charset="0"/>
                <a:cs typeface="Arial" panose="020B0604020202020204" pitchFamily="34" charset="0"/>
              </a:rPr>
              <a:t>Pas de script spécifique</a:t>
            </a:r>
            <a:endParaRPr lang="fr-FR" sz="2400"/>
          </a:p>
        </p:txBody>
      </p:sp>
      <p:cxnSp>
        <p:nvCxnSpPr>
          <p:cNvPr id="17" name="Connecteur droit 16">
            <a:extLst>
              <a:ext uri="{FF2B5EF4-FFF2-40B4-BE49-F238E27FC236}">
                <a16:creationId xmlns:a16="http://schemas.microsoft.com/office/drawing/2014/main" id="{5B1D53AD-5B3D-A613-5E37-40ABE40CA049}"/>
              </a:ext>
            </a:extLst>
          </p:cNvPr>
          <p:cNvCxnSpPr>
            <a:cxnSpLocks/>
          </p:cNvCxnSpPr>
          <p:nvPr/>
        </p:nvCxnSpPr>
        <p:spPr>
          <a:xfrm>
            <a:off x="6096000" y="1727346"/>
            <a:ext cx="0" cy="414000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194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E6819-42B4-F844-8B9E-EDAE3CE8646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42C0BE2-C5DA-1150-536A-6654CC723D3C}"/>
              </a:ext>
            </a:extLst>
          </p:cNvPr>
          <p:cNvSpPr>
            <a:spLocks noGrp="1"/>
          </p:cNvSpPr>
          <p:nvPr>
            <p:ph type="title"/>
          </p:nvPr>
        </p:nvSpPr>
        <p:spPr>
          <a:xfrm>
            <a:off x="629709" y="739776"/>
            <a:ext cx="10363200" cy="858868"/>
          </a:xfrm>
        </p:spPr>
        <p:txBody>
          <a:bodyPr>
            <a:normAutofit fontScale="90000"/>
          </a:bodyPr>
          <a:lstStyle/>
          <a:p>
            <a:pPr>
              <a:defRPr/>
            </a:pPr>
            <a:r>
              <a:rPr lang="fr-FR">
                <a:solidFill>
                  <a:srgbClr val="604A7B"/>
                </a:solidFill>
                <a:latin typeface="+mn-lt"/>
              </a:rPr>
              <a:t>Flux : se localiser sous une notice bouquet</a:t>
            </a:r>
          </a:p>
        </p:txBody>
      </p:sp>
      <p:pic>
        <p:nvPicPr>
          <p:cNvPr id="8" name="Image 7">
            <a:extLst>
              <a:ext uri="{FF2B5EF4-FFF2-40B4-BE49-F238E27FC236}">
                <a16:creationId xmlns:a16="http://schemas.microsoft.com/office/drawing/2014/main" id="{F0B226D4-C49E-0104-D917-A54158A4263A}"/>
              </a:ext>
            </a:extLst>
          </p:cNvPr>
          <p:cNvPicPr>
            <a:picLocks noChangeAspect="1"/>
          </p:cNvPicPr>
          <p:nvPr/>
        </p:nvPicPr>
        <p:blipFill>
          <a:blip r:embed="rId3"/>
          <a:stretch>
            <a:fillRect/>
          </a:stretch>
        </p:blipFill>
        <p:spPr>
          <a:xfrm>
            <a:off x="177189" y="1446417"/>
            <a:ext cx="7849695" cy="2876951"/>
          </a:xfrm>
          <a:prstGeom prst="rect">
            <a:avLst/>
          </a:prstGeom>
        </p:spPr>
      </p:pic>
      <p:pic>
        <p:nvPicPr>
          <p:cNvPr id="10" name="Image 9">
            <a:extLst>
              <a:ext uri="{FF2B5EF4-FFF2-40B4-BE49-F238E27FC236}">
                <a16:creationId xmlns:a16="http://schemas.microsoft.com/office/drawing/2014/main" id="{2A316D52-20EE-E247-4BF3-349CA01D715C}"/>
              </a:ext>
            </a:extLst>
          </p:cNvPr>
          <p:cNvPicPr>
            <a:picLocks noChangeAspect="1"/>
          </p:cNvPicPr>
          <p:nvPr/>
        </p:nvPicPr>
        <p:blipFill>
          <a:blip r:embed="rId4"/>
          <a:stretch>
            <a:fillRect/>
          </a:stretch>
        </p:blipFill>
        <p:spPr>
          <a:xfrm>
            <a:off x="6817489" y="4171141"/>
            <a:ext cx="5197322" cy="2535935"/>
          </a:xfrm>
          <a:prstGeom prst="rect">
            <a:avLst/>
          </a:prstGeom>
        </p:spPr>
      </p:pic>
    </p:spTree>
    <p:extLst>
      <p:ext uri="{BB962C8B-B14F-4D97-AF65-F5344CB8AC3E}">
        <p14:creationId xmlns:p14="http://schemas.microsoft.com/office/powerpoint/2010/main" val="2856113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03772-8AA1-2E76-7762-1F69EF757E5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FD9E677-F8E4-6D4E-FFD3-FFF51F207000}"/>
              </a:ext>
            </a:extLst>
          </p:cNvPr>
          <p:cNvSpPr>
            <a:spLocks noGrp="1"/>
          </p:cNvSpPr>
          <p:nvPr>
            <p:ph type="title"/>
          </p:nvPr>
        </p:nvSpPr>
        <p:spPr>
          <a:xfrm>
            <a:off x="629708" y="739776"/>
            <a:ext cx="11562292" cy="858868"/>
          </a:xfrm>
        </p:spPr>
        <p:txBody>
          <a:bodyPr>
            <a:normAutofit/>
          </a:bodyPr>
          <a:lstStyle/>
          <a:p>
            <a:pPr>
              <a:defRPr/>
            </a:pPr>
            <a:r>
              <a:rPr lang="fr-FR">
                <a:solidFill>
                  <a:srgbClr val="604A7B"/>
                </a:solidFill>
                <a:latin typeface="+mn-lt"/>
              </a:rPr>
              <a:t>Flux : Se localiser sous les notices o</a:t>
            </a:r>
          </a:p>
        </p:txBody>
      </p:sp>
      <p:sp>
        <p:nvSpPr>
          <p:cNvPr id="13" name="ZoneTexte 12">
            <a:extLst>
              <a:ext uri="{FF2B5EF4-FFF2-40B4-BE49-F238E27FC236}">
                <a16:creationId xmlns:a16="http://schemas.microsoft.com/office/drawing/2014/main" id="{BD33AA88-CC4F-6858-7CAE-66F57EE546C4}"/>
              </a:ext>
            </a:extLst>
          </p:cNvPr>
          <p:cNvSpPr txBox="1"/>
          <p:nvPr/>
        </p:nvSpPr>
        <p:spPr>
          <a:xfrm>
            <a:off x="629708" y="1726545"/>
            <a:ext cx="11044131" cy="1200329"/>
          </a:xfrm>
          <a:prstGeom prst="rect">
            <a:avLst/>
          </a:prstGeom>
          <a:solidFill>
            <a:schemeClr val="accent1">
              <a:lumMod val="20000"/>
              <a:lumOff val="80000"/>
            </a:schemeClr>
          </a:solidFill>
        </p:spPr>
        <p:txBody>
          <a:bodyPr wrap="square">
            <a:spAutoFit/>
          </a:bodyPr>
          <a:lstStyle/>
          <a:p>
            <a:r>
              <a:rPr lang="fr-FR" sz="1800" b="0" i="0" u="none" strike="noStrike" dirty="0">
                <a:solidFill>
                  <a:srgbClr val="000000"/>
                </a:solidFill>
                <a:effectLst/>
                <a:latin typeface="Verdana" panose="020B0604030504040204" pitchFamily="34" charset="0"/>
                <a:ea typeface="Verdana" panose="020B0604030504040204" pitchFamily="34" charset="0"/>
              </a:rPr>
              <a:t>Les ebooks sur Cairn, qu’on a acquis par bouquet sont effectivement mal signalés dans ma BU, par exemple nous n’avons pas signalé l’ouvrage </a:t>
            </a:r>
            <a:r>
              <a:rPr lang="fr-FR" sz="1800" b="0" i="1" u="none" strike="noStrike" dirty="0">
                <a:solidFill>
                  <a:srgbClr val="000000"/>
                </a:solidFill>
                <a:effectLst/>
                <a:latin typeface="Verdana" panose="020B0604030504040204" pitchFamily="34" charset="0"/>
                <a:ea typeface="Verdana" panose="020B0604030504040204" pitchFamily="34" charset="0"/>
              </a:rPr>
              <a:t>Une histoire des musées de France XVIIIe-XXe siècle</a:t>
            </a:r>
            <a:r>
              <a:rPr lang="fr-FR" sz="1800" b="0" i="0" u="none" strike="noStrike" dirty="0">
                <a:solidFill>
                  <a:srgbClr val="000000"/>
                </a:solidFill>
                <a:effectLst/>
                <a:latin typeface="Verdana" panose="020B0604030504040204" pitchFamily="34" charset="0"/>
                <a:ea typeface="Verdana" panose="020B0604030504040204" pitchFamily="34" charset="0"/>
              </a:rPr>
              <a:t>, de Dominique Poulot, qui est bel et bien présent dans un de nos bouquets. Est-il possible de faire une localisation en masse en sélectionnant un de nos bouquets ?</a:t>
            </a:r>
            <a:r>
              <a:rPr lang="fr-FR" sz="1800" b="0" i="0" dirty="0">
                <a:solidFill>
                  <a:srgbClr val="000000"/>
                </a:solidFill>
                <a:effectLst/>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p:txBody>
      </p:sp>
      <p:sp>
        <p:nvSpPr>
          <p:cNvPr id="3" name="ZoneTexte 2">
            <a:extLst>
              <a:ext uri="{FF2B5EF4-FFF2-40B4-BE49-F238E27FC236}">
                <a16:creationId xmlns:a16="http://schemas.microsoft.com/office/drawing/2014/main" id="{3650F7B1-DA84-C549-B310-D53E2E2F9D99}"/>
              </a:ext>
            </a:extLst>
          </p:cNvPr>
          <p:cNvSpPr txBox="1"/>
          <p:nvPr/>
        </p:nvSpPr>
        <p:spPr>
          <a:xfrm>
            <a:off x="629708" y="3429000"/>
            <a:ext cx="11044131" cy="1508105"/>
          </a:xfrm>
          <a:prstGeom prst="rect">
            <a:avLst/>
          </a:prstGeom>
          <a:noFill/>
        </p:spPr>
        <p:txBody>
          <a:bodyPr wrap="square" lIns="91440" tIns="45720" rIns="91440" bIns="45720" anchor="t">
            <a:spAutoFit/>
          </a:bodyPr>
          <a:lstStyle/>
          <a:p>
            <a:r>
              <a:rPr lang="fr-FR" sz="2400">
                <a:ea typeface="Verdana" panose="020B0604030504040204" pitchFamily="34" charset="0"/>
                <a:cs typeface="Arial" panose="020B0604020202020204" pitchFamily="34" charset="0"/>
              </a:rPr>
              <a:t>Options : </a:t>
            </a:r>
          </a:p>
          <a:p>
            <a:pPr marL="342900" indent="-342900">
              <a:buFontTx/>
              <a:buChar char="-"/>
            </a:pPr>
            <a:r>
              <a:rPr lang="fr-FR" sz="2400">
                <a:ea typeface="Verdana" panose="020B0604030504040204" pitchFamily="34" charset="0"/>
                <a:cs typeface="Arial" panose="020B0604020202020204" pitchFamily="34" charset="0"/>
              </a:rPr>
              <a:t>Exemplarisation à l’unité avec </a:t>
            </a:r>
            <a:r>
              <a:rPr lang="fr-FR" sz="2400" err="1">
                <a:ea typeface="Verdana" panose="020B0604030504040204" pitchFamily="34" charset="0"/>
                <a:cs typeface="Arial" panose="020B0604020202020204" pitchFamily="34" charset="0"/>
              </a:rPr>
              <a:t>WinIBW</a:t>
            </a:r>
            <a:r>
              <a:rPr lang="fr-FR" sz="2400">
                <a:ea typeface="Verdana" panose="020B0604030504040204" pitchFamily="34" charset="0"/>
                <a:cs typeface="Arial" panose="020B0604020202020204" pitchFamily="34" charset="0"/>
              </a:rPr>
              <a:t> ou </a:t>
            </a:r>
            <a:r>
              <a:rPr lang="fr-FR" sz="2400" err="1">
                <a:ea typeface="Verdana" panose="020B0604030504040204" pitchFamily="34" charset="0"/>
                <a:cs typeface="Arial" panose="020B0604020202020204" pitchFamily="34" charset="0"/>
              </a:rPr>
              <a:t>Colodus</a:t>
            </a:r>
            <a:r>
              <a:rPr lang="fr-FR" sz="2400">
                <a:ea typeface="Verdana" panose="020B0604030504040204" pitchFamily="34" charset="0"/>
                <a:cs typeface="Arial" panose="020B0604020202020204" pitchFamily="34" charset="0"/>
              </a:rPr>
              <a:t> </a:t>
            </a:r>
          </a:p>
          <a:p>
            <a:pPr marL="342900" indent="-342900">
              <a:buFontTx/>
              <a:buChar char="-"/>
            </a:pPr>
            <a:r>
              <a:rPr lang="fr-FR" sz="2400">
                <a:ea typeface="Verdana" panose="020B0604030504040204" pitchFamily="34" charset="0"/>
                <a:cs typeface="Arial" panose="020B0604020202020204" pitchFamily="34" charset="0"/>
              </a:rPr>
              <a:t>Exemplarisation en masse avec Item</a:t>
            </a:r>
          </a:p>
          <a:p>
            <a:endParaRPr lang="fr-FR" sz="200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364131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1004C-AE9F-7FB0-967D-526B231C597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6524F68-C7A4-1053-F891-6188F3963676}"/>
              </a:ext>
            </a:extLst>
          </p:cNvPr>
          <p:cNvSpPr>
            <a:spLocks noGrp="1"/>
          </p:cNvSpPr>
          <p:nvPr>
            <p:ph type="title"/>
          </p:nvPr>
        </p:nvSpPr>
        <p:spPr>
          <a:xfrm>
            <a:off x="629708" y="739776"/>
            <a:ext cx="11457907" cy="858868"/>
          </a:xfrm>
        </p:spPr>
        <p:txBody>
          <a:bodyPr>
            <a:normAutofit fontScale="90000"/>
          </a:bodyPr>
          <a:lstStyle/>
          <a:p>
            <a:pPr>
              <a:defRPr/>
            </a:pPr>
            <a:r>
              <a:rPr lang="fr-FR" dirty="0">
                <a:solidFill>
                  <a:srgbClr val="604A7B"/>
                </a:solidFill>
                <a:latin typeface="+mn-lt"/>
              </a:rPr>
              <a:t>Flux :</a:t>
            </a:r>
            <a:br>
              <a:rPr lang="fr-FR" dirty="0">
                <a:solidFill>
                  <a:srgbClr val="604A7B"/>
                </a:solidFill>
                <a:latin typeface="+mn-lt"/>
              </a:rPr>
            </a:br>
            <a:r>
              <a:rPr lang="fr-FR" sz="3600" dirty="0">
                <a:solidFill>
                  <a:srgbClr val="604A7B"/>
                </a:solidFill>
                <a:latin typeface="+mn-lt"/>
              </a:rPr>
              <a:t>Se localiser sous les notices DE MONOGRAPHIES AVEC ITEM </a:t>
            </a:r>
            <a:endParaRPr lang="fr-FR" dirty="0">
              <a:solidFill>
                <a:srgbClr val="604A7B"/>
              </a:solidFill>
              <a:latin typeface="+mn-lt"/>
            </a:endParaRPr>
          </a:p>
        </p:txBody>
      </p:sp>
      <p:sp>
        <p:nvSpPr>
          <p:cNvPr id="4" name="ZoneTexte 3">
            <a:extLst>
              <a:ext uri="{FF2B5EF4-FFF2-40B4-BE49-F238E27FC236}">
                <a16:creationId xmlns:a16="http://schemas.microsoft.com/office/drawing/2014/main" id="{4DBC4246-7C92-E294-56BF-12817F946E9A}"/>
              </a:ext>
            </a:extLst>
          </p:cNvPr>
          <p:cNvSpPr txBox="1"/>
          <p:nvPr/>
        </p:nvSpPr>
        <p:spPr>
          <a:xfrm>
            <a:off x="629708" y="2050610"/>
            <a:ext cx="11044131" cy="5016758"/>
          </a:xfrm>
          <a:prstGeom prst="rect">
            <a:avLst/>
          </a:prstGeom>
          <a:noFill/>
        </p:spPr>
        <p:txBody>
          <a:bodyPr wrap="square" lIns="91440" tIns="45720" rIns="91440" bIns="45720" anchor="t">
            <a:spAutoFit/>
          </a:bodyPr>
          <a:lstStyle/>
          <a:p>
            <a:r>
              <a:rPr lang="fr-FR" sz="2400" b="1">
                <a:ea typeface="Calibri" panose="020F0502020204030204" pitchFamily="34" charset="0"/>
                <a:cs typeface="Arial" panose="020B0604020202020204" pitchFamily="34" charset="0"/>
              </a:rPr>
              <a:t>Etape 1 : identifier les notices et constituer le fichier de PPN</a:t>
            </a:r>
          </a:p>
          <a:p>
            <a:endParaRPr lang="fr-FR" sz="2000" b="1">
              <a:ea typeface="Calibri" panose="020F0502020204030204" pitchFamily="34" charset="0"/>
              <a:cs typeface="Arial" panose="020B0604020202020204" pitchFamily="34" charset="0"/>
            </a:endParaRPr>
          </a:p>
          <a:p>
            <a:r>
              <a:rPr lang="fr-FR" sz="2000">
                <a:ea typeface="Calibri" panose="020F0502020204030204" pitchFamily="34" charset="0"/>
                <a:cs typeface="Arial" panose="020B0604020202020204" pitchFamily="34" charset="0"/>
              </a:rPr>
              <a:t>Commandes : </a:t>
            </a:r>
          </a:p>
          <a:p>
            <a:r>
              <a:rPr lang="fr-FR" sz="2000">
                <a:ea typeface="Calibri" panose="020F0502020204030204" pitchFamily="34" charset="0"/>
                <a:cs typeface="Arial" panose="020B0604020202020204" pitchFamily="34" charset="0"/>
              </a:rPr>
              <a:t>CHE BOU CAIRN?</a:t>
            </a:r>
          </a:p>
          <a:p>
            <a:r>
              <a:rPr lang="fr-FR" sz="2000">
                <a:cs typeface="Arial" panose="020B0604020202020204" pitchFamily="34" charset="0"/>
              </a:rPr>
              <a:t>Sélection de la notice bouquet 281607672 Cairn ouvrages humanités</a:t>
            </a:r>
          </a:p>
          <a:p>
            <a:r>
              <a:rPr lang="fr-FR" sz="2000">
                <a:ea typeface="Calibri" panose="020F0502020204030204" pitchFamily="34" charset="0"/>
                <a:cs typeface="Arial" panose="020B0604020202020204" pitchFamily="34" charset="0"/>
              </a:rPr>
              <a:t>REL ou titres reliés</a:t>
            </a:r>
          </a:p>
          <a:p>
            <a:endParaRPr lang="fr-FR" sz="2000">
              <a:ea typeface="Calibri" panose="020F0502020204030204" pitchFamily="34" charset="0"/>
              <a:cs typeface="Arial" panose="020B0604020202020204" pitchFamily="34" charset="0"/>
            </a:endParaRPr>
          </a:p>
          <a:p>
            <a:r>
              <a:rPr lang="fr-FR" sz="2000">
                <a:ea typeface="Calibri" panose="020F0502020204030204" pitchFamily="34" charset="0"/>
                <a:cs typeface="Arial" panose="020B0604020202020204" pitchFamily="34" charset="0"/>
              </a:rPr>
              <a:t>TEL S(numéro du lot) avec les PPN : </a:t>
            </a:r>
          </a:p>
          <a:p>
            <a:r>
              <a:rPr lang="fr-FR" sz="2000">
                <a:ea typeface="Calibri" panose="020F0502020204030204" pitchFamily="34" charset="0"/>
                <a:cs typeface="Arial" panose="020B0604020202020204" pitchFamily="34" charset="0"/>
              </a:rPr>
              <a:t>Commande : TEL S3 K:003</a:t>
            </a:r>
          </a:p>
          <a:p>
            <a:endParaRPr lang="fr-FR" sz="2000" b="1">
              <a:solidFill>
                <a:srgbClr val="604A7B"/>
              </a:solidFill>
              <a:latin typeface="Calibri" panose="020F0502020204030204" pitchFamily="34" charset="0"/>
              <a:ea typeface="Calibri" panose="020F0502020204030204" pitchFamily="34" charset="0"/>
              <a:cs typeface="Times New Roman" panose="02020603050405020304" pitchFamily="18" charset="0"/>
            </a:endParaRPr>
          </a:p>
          <a:p>
            <a:endParaRPr lang="fr-FR" sz="2000" b="1">
              <a:solidFill>
                <a:srgbClr val="604A7B"/>
              </a:solidFill>
              <a:latin typeface="Calibri" panose="020F0502020204030204" pitchFamily="34" charset="0"/>
              <a:ea typeface="Calibri" panose="020F0502020204030204" pitchFamily="34" charset="0"/>
              <a:cs typeface="Times New Roman" panose="02020603050405020304" pitchFamily="18" charset="0"/>
            </a:endParaRPr>
          </a:p>
          <a:p>
            <a:endParaRPr lang="fr-FR" sz="2000" b="1">
              <a:solidFill>
                <a:srgbClr val="604A7B"/>
              </a:solidFill>
              <a:latin typeface="Calibri" panose="020F0502020204030204" pitchFamily="34" charset="0"/>
              <a:ea typeface="Calibri" panose="020F0502020204030204" pitchFamily="34" charset="0"/>
              <a:cs typeface="Times New Roman" panose="02020603050405020304" pitchFamily="18" charset="0"/>
            </a:endParaRPr>
          </a:p>
          <a:p>
            <a:endParaRPr lang="fr-FR" sz="2000" b="1">
              <a:solidFill>
                <a:srgbClr val="604A7B"/>
              </a:solidFill>
              <a:latin typeface="Calibri" panose="020F0502020204030204" pitchFamily="34" charset="0"/>
              <a:ea typeface="Calibri" panose="020F0502020204030204" pitchFamily="34" charset="0"/>
              <a:cs typeface="Times New Roman" panose="02020603050405020304" pitchFamily="18" charset="0"/>
            </a:endParaRPr>
          </a:p>
          <a:p>
            <a:endParaRPr lang="fr-FR" sz="2000">
              <a:solidFill>
                <a:srgbClr val="4F81BD"/>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fr-FR" sz="2000">
              <a:solidFill>
                <a:srgbClr val="4F81BD"/>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fr-FR" sz="1600">
              <a:solidFill>
                <a:srgbClr val="4F81BD"/>
              </a:solidFill>
              <a:latin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31FDE94C-5DD3-7AE8-CD4C-3AC0BD497F84}"/>
              </a:ext>
            </a:extLst>
          </p:cNvPr>
          <p:cNvPicPr>
            <a:picLocks noChangeAspect="1"/>
          </p:cNvPicPr>
          <p:nvPr/>
        </p:nvPicPr>
        <p:blipFill>
          <a:blip r:embed="rId3"/>
          <a:stretch>
            <a:fillRect/>
          </a:stretch>
        </p:blipFill>
        <p:spPr>
          <a:xfrm>
            <a:off x="5712799" y="3688513"/>
            <a:ext cx="7506336" cy="3945968"/>
          </a:xfrm>
          <a:prstGeom prst="rect">
            <a:avLst/>
          </a:prstGeom>
        </p:spPr>
      </p:pic>
      <p:sp>
        <p:nvSpPr>
          <p:cNvPr id="3" name="Rectangle 2">
            <a:extLst>
              <a:ext uri="{FF2B5EF4-FFF2-40B4-BE49-F238E27FC236}">
                <a16:creationId xmlns:a16="http://schemas.microsoft.com/office/drawing/2014/main" id="{8A312870-4FBA-2A28-45D6-D3114C7C21D5}"/>
              </a:ext>
            </a:extLst>
          </p:cNvPr>
          <p:cNvSpPr/>
          <p:nvPr/>
        </p:nvSpPr>
        <p:spPr>
          <a:xfrm>
            <a:off x="5857103" y="3817913"/>
            <a:ext cx="2298356" cy="37688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96B279BB-01A8-29F8-427D-3B983D41977C}"/>
              </a:ext>
            </a:extLst>
          </p:cNvPr>
          <p:cNvCxnSpPr>
            <a:cxnSpLocks/>
          </p:cNvCxnSpPr>
          <p:nvPr/>
        </p:nvCxnSpPr>
        <p:spPr>
          <a:xfrm>
            <a:off x="3131507" y="3817913"/>
            <a:ext cx="2725596" cy="188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90732EE9-C251-EF89-4D64-35115357C390}"/>
              </a:ext>
            </a:extLst>
          </p:cNvPr>
          <p:cNvPicPr>
            <a:picLocks noChangeAspect="1"/>
          </p:cNvPicPr>
          <p:nvPr/>
        </p:nvPicPr>
        <p:blipFill>
          <a:blip r:embed="rId4"/>
          <a:stretch>
            <a:fillRect/>
          </a:stretch>
        </p:blipFill>
        <p:spPr>
          <a:xfrm>
            <a:off x="629708" y="4985359"/>
            <a:ext cx="4155166" cy="2887030"/>
          </a:xfrm>
          <a:prstGeom prst="rect">
            <a:avLst/>
          </a:prstGeom>
        </p:spPr>
      </p:pic>
      <p:pic>
        <p:nvPicPr>
          <p:cNvPr id="12" name="Image 11" descr="Une image contenant Rectangle, capture d’écran, carré, conception&#10;&#10;Le contenu généré par l’IA peut être incorrect.">
            <a:extLst>
              <a:ext uri="{FF2B5EF4-FFF2-40B4-BE49-F238E27FC236}">
                <a16:creationId xmlns:a16="http://schemas.microsoft.com/office/drawing/2014/main" id="{AE9FDFA3-8FEE-6CCB-9FBB-955A99E83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1338" y="2462130"/>
            <a:ext cx="2303362" cy="1289883"/>
          </a:xfrm>
          <a:prstGeom prst="rect">
            <a:avLst/>
          </a:prstGeom>
        </p:spPr>
      </p:pic>
    </p:spTree>
    <p:extLst>
      <p:ext uri="{BB962C8B-B14F-4D97-AF65-F5344CB8AC3E}">
        <p14:creationId xmlns:p14="http://schemas.microsoft.com/office/powerpoint/2010/main" val="105632381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customXsn xmlns="http://schemas.microsoft.com/office/2006/metadata/customXsn">
  <xsnLocation/>
  <cached>False</cached>
  <openByDefault>True</openByDefault>
  <xsnScope/>
</customXsn>
</file>

<file path=customXml/item2.xml><?xml version="1.0" encoding="utf-8"?>
<ct:contentTypeSchema xmlns:ct="http://schemas.microsoft.com/office/2006/metadata/contentType" xmlns:ma="http://schemas.microsoft.com/office/2006/metadata/properties/metaAttributes" ct:_="" ma:_="" ma:contentTypeName="Formation PPT" ma:contentTypeID="0x0101006CB4AB078024F24B9AD5E0923C09BE39010407020200639A79A67D53514D863D75726955A0D6" ma:contentTypeVersion="19" ma:contentTypeDescription="" ma:contentTypeScope="" ma:versionID="0184f42ada4c9059e5ecf8e95e639bfc">
  <xsd:schema xmlns:xsd="http://www.w3.org/2001/XMLSchema" xmlns:xs="http://www.w3.org/2001/XMLSchema" xmlns:p="http://schemas.microsoft.com/office/2006/metadata/properties" xmlns:ns2="9daed285-81c3-49ff-b705-bbc26c42e2d0" xmlns:ns3="http://schemas.microsoft.com/sharepoint/v3/fields" xmlns:ns4="58bb4dd5-c926-48a0-9c93-a493eb7c63af" targetNamespace="http://schemas.microsoft.com/office/2006/metadata/properties" ma:root="true" ma:fieldsID="a8b8ed11be3418ffef757e73f9a2a149" ns2:_="" ns3:_="" ns4:_="">
    <xsd:import namespace="9daed285-81c3-49ff-b705-bbc26c42e2d0"/>
    <xsd:import namespace="http://schemas.microsoft.com/sharepoint/v3/fields"/>
    <xsd:import namespace="58bb4dd5-c926-48a0-9c93-a493eb7c63af"/>
    <xsd:element name="properties">
      <xsd:complexType>
        <xsd:sequence>
          <xsd:element name="documentManagement">
            <xsd:complexType>
              <xsd:all>
                <xsd:element ref="ns2:Structure" minOccurs="0"/>
                <xsd:element ref="ns2:TRI" minOccurs="0"/>
                <xsd:element ref="ns2:Type_x0020_de_x0020_document_x0020_standard" minOccurs="0"/>
                <xsd:element ref="ns2:Etat_x0020_du_x0020_document" minOccurs="0"/>
                <xsd:element ref="ns2:Année" minOccurs="0"/>
                <xsd:element ref="ns3:_DCDateCreated" minOccurs="0"/>
                <xsd:element ref="ns2:Tags" minOccurs="0"/>
                <xsd:element ref="ns2:Lieu_x0020_de_x0020_la_x0020_formation" minOccurs="0"/>
                <xsd:element ref="ns2:N_x00b0__x0020_session" minOccurs="0"/>
                <xsd:element ref="ns2:Exaged_DocName" minOccurs="0"/>
                <xsd:element ref="ns2:Nom_x0020_de_x0020_la_x0020_formation" minOccurs="0"/>
                <xsd:element ref="ns2:Liste_x0020_des_x0020_applications" minOccurs="0"/>
                <xsd:element ref="ns2:Type_x0020_spec" minOccurs="0"/>
                <xsd:element ref="ns2:Sujet_x0020_convention" minOccurs="0"/>
                <xsd:element ref="ns2:Type_x0020_de_x0020_document_x0020_technique" minOccurs="0"/>
                <xsd:element ref="ns4:Nom_x0020_du_x0020_marché" minOccurs="0"/>
                <xsd:element ref="ns4:Liste_x0020_machines-serveurs" minOccurs="0"/>
                <xsd:element ref="ns4: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aed285-81c3-49ff-b705-bbc26c42e2d0" elementFormDefault="qualified">
    <xsd:import namespace="http://schemas.microsoft.com/office/2006/documentManagement/types"/>
    <xsd:import namespace="http://schemas.microsoft.com/office/infopath/2007/PartnerControls"/>
    <xsd:element name="Structure" ma:index="2" nillable="true" ma:displayName="Structure émettrice" ma:default="ABES" ma:format="Dropdown" ma:indexed="true" ma:internalName="Structure" ma:readOnly="false">
      <xsd:simpleType>
        <xsd:restriction base="dms:Choice">
          <xsd:enumeration value="AAF"/>
          <xsd:enumeration value="ABES"/>
          <xsd:enumeration value="ADBU"/>
          <xsd:enumeration value="AMUE"/>
          <xsd:enumeration value="AN"/>
          <xsd:enumeration value="ANR"/>
          <xsd:enumeration value="BNF"/>
          <xsd:enumeration value="CERL"/>
          <xsd:enumeration value="CNRS"/>
          <xsd:enumeration value="CNRS-DIST"/>
          <xsd:enumeration value="Couperin"/>
          <xsd:enumeration value="Cellule budgétaire"/>
          <xsd:enumeration value="Cellule Communication"/>
          <xsd:enumeration value="Cellule Qualité"/>
          <xsd:enumeration value="CINES"/>
          <xsd:enumeration value="CRFCB"/>
          <xsd:enumeration value="CTLes"/>
          <xsd:enumeration value="DART"/>
          <xsd:enumeration value="DEP"/>
          <xsd:enumeration value="Direction"/>
          <xsd:enumeration value="DSG"/>
          <xsd:enumeration value="DSG - PACT"/>
          <xsd:enumeration value="DSG - Finances"/>
          <xsd:enumeration value="DSG - RH"/>
          <xsd:enumeration value="DSG - Secrétariat"/>
          <xsd:enumeration value="Dept ADELE"/>
          <xsd:enumeration value="DSI"/>
          <xsd:enumeration value="DSI - P2I"/>
          <xsd:enumeration value="DSI - PEM"/>
          <xsd:enumeration value="DSI - PSD"/>
          <xsd:enumeration value="DSI - PSIR"/>
          <xsd:enumeration value="DSIN - SSGI"/>
          <xsd:enumeration value="DSR"/>
          <xsd:enumeration value="DSR - Méta"/>
          <xsd:enumeration value="DSR - PFD"/>
          <xsd:enumeration value="DSR - PGC"/>
          <xsd:enumeration value="DSR - PGR"/>
          <xsd:enumeration value="DSR - PIT"/>
          <xsd:enumeration value="EGAD"/>
          <xsd:enumeration value="GT-Calames"/>
          <xsd:enumeration value="GT-EAD"/>
          <xsd:enumeration value="FILL"/>
          <xsd:enumeration value="INIST"/>
          <xsd:enumeration value="ISSN"/>
          <xsd:enumeration value="LIRM"/>
          <xsd:enumeration value="MCC"/>
          <xsd:enumeration value="MESR"/>
          <xsd:enumeration value="Mission évaluation"/>
          <xsd:enumeration value="Mission Normalisation"/>
          <xsd:enumeration value="Mission PEB"/>
          <xsd:enumeration value="Missions Projets Européens"/>
          <xsd:enumeration value="Mission Ressources Electroniques"/>
          <xsd:enumeration value="Mission Rétroconversion"/>
          <xsd:enumeration value="Mission SGB mutualisé"/>
          <xsd:enumeration value="Mission Sudoc PS"/>
          <xsd:enumeration value="Mission Thèses"/>
          <xsd:enumeration value="OCLC"/>
          <xsd:enumeration value="Réseau Calames"/>
          <xsd:enumeration value="Réseau Sudoc"/>
          <xsd:enumeration value="Réseau Sudoc-PS"/>
          <xsd:enumeration value="Réseau thèses"/>
          <xsd:enumeration value="RNSR"/>
          <xsd:enumeration value="SIAF"/>
          <xsd:enumeration value="Autre"/>
        </xsd:restriction>
      </xsd:simpleType>
    </xsd:element>
    <xsd:element name="TRI" ma:index="3" nillable="true" ma:displayName="Trigramme" ma:default="A renseigner" ma:format="Dropdown" ma:internalName="TRI" ma:readOnly="false">
      <xsd:simpleType>
        <xsd:restriction base="dms:Choice">
          <xsd:enumeration value="A renseigner"/>
          <xsd:enumeration value="ABA"/>
          <xsd:enumeration value="ACT"/>
          <xsd:enumeration value="ADS"/>
          <xsd:enumeration value="AFE"/>
          <xsd:enumeration value="AGT"/>
          <xsd:enumeration value="AHE"/>
          <xsd:enumeration value="AJL"/>
          <xsd:enumeration value="ALM"/>
          <xsd:enumeration value="ALP"/>
          <xsd:enumeration value="AMZ"/>
          <xsd:enumeration value="AOD"/>
          <xsd:enumeration value="BBR"/>
          <xsd:enumeration value="BCS"/>
          <xsd:enumeration value="BEB"/>
          <xsd:enumeration value="BDE"/>
          <xsd:enumeration value="BML"/>
          <xsd:enumeration value="BTS"/>
          <xsd:enumeration value="CAD"/>
          <xsd:enumeration value="CBD"/>
          <xsd:enumeration value="CCI"/>
          <xsd:enumeration value="CDE"/>
          <xsd:enumeration value="CDT"/>
          <xsd:enumeration value="CFY"/>
          <xsd:enumeration value="CLY"/>
          <xsd:enumeration value="CMC"/>
          <xsd:enumeration value="COU"/>
          <xsd:enumeration value="CPD"/>
          <xsd:enumeration value="CRE"/>
          <xsd:enumeration value="CST"/>
          <xsd:enumeration value="DBZ"/>
          <xsd:enumeration value="DED"/>
          <xsd:enumeration value="DOO"/>
          <xsd:enumeration value="DRY"/>
          <xsd:enumeration value="DSA"/>
          <xsd:enumeration value="DST"/>
          <xsd:enumeration value="ECU"/>
          <xsd:enumeration value="ECT"/>
          <xsd:enumeration value="EHR"/>
          <xsd:enumeration value="ELS"/>
          <xsd:enumeration value="EMS"/>
          <xsd:enumeration value="ENO"/>
          <xsd:enumeration value="ERM"/>
          <xsd:enumeration value="FBE"/>
          <xsd:enumeration value="FBT"/>
          <xsd:enumeration value="FCR"/>
          <xsd:enumeration value="FBR"/>
          <xsd:enumeration value="FML"/>
          <xsd:enumeration value="FPX"/>
          <xsd:enumeration value="FRF"/>
          <xsd:enumeration value="FTA"/>
          <xsd:enumeration value="GLT"/>
          <xsd:enumeration value="GTS"/>
          <xsd:enumeration value="HAE"/>
          <xsd:enumeration value="HLE"/>
          <xsd:enumeration value="HST"/>
          <xsd:enumeration value="IAN"/>
          <xsd:enumeration value="ILU"/>
          <xsd:enumeration value="IMN"/>
          <xsd:enumeration value="IMR"/>
          <xsd:enumeration value="JBN"/>
          <xsd:enumeration value="JCE"/>
          <xsd:enumeration value="JFH"/>
          <xsd:enumeration value="JFZ"/>
          <xsd:enumeration value="JGT"/>
          <xsd:enumeration value="JHN"/>
          <xsd:enumeration value="JKN"/>
          <xsd:enumeration value="JLR"/>
          <xsd:enumeration value="JLP"/>
          <xsd:enumeration value="JMF"/>
          <xsd:enumeration value="JML"/>
          <xsd:enumeration value="JNO"/>
          <xsd:enumeration value="JPA"/>
          <xsd:enumeration value="JVK"/>
          <xsd:enumeration value="KGX"/>
          <xsd:enumeration value="KMI"/>
          <xsd:enumeration value="LBA"/>
          <xsd:enumeration value="LBL"/>
          <xsd:enumeration value="LBT"/>
          <xsd:enumeration value="LJZ"/>
          <xsd:enumeration value="LNA"/>
          <xsd:enumeration value="LPL"/>
          <xsd:enumeration value="MBA"/>
          <xsd:enumeration value="MBN"/>
          <xsd:enumeration value="MBT"/>
          <xsd:enumeration value="MCN"/>
          <xsd:enumeration value="MCO"/>
          <xsd:enumeration value="MCR"/>
          <xsd:enumeration value="MCS"/>
          <xsd:enumeration value="MEN"/>
          <xsd:enumeration value="MGD"/>
          <xsd:enumeration value="MGT"/>
          <xsd:enumeration value="MGX"/>
          <xsd:enumeration value="MJN"/>
          <xsd:enumeration value="MLD"/>
          <xsd:enumeration value="MLP"/>
          <xsd:enumeration value="MPA"/>
          <xsd:enumeration value="MPD"/>
          <xsd:enumeration value="MPN"/>
          <xsd:enumeration value="MPR"/>
          <xsd:enumeration value="MPT"/>
          <xsd:enumeration value="MRX"/>
          <xsd:enumeration value="MSO"/>
          <xsd:enumeration value="MSR"/>
          <xsd:enumeration value="MTE"/>
          <xsd:enumeration value="MYG"/>
          <xsd:enumeration value="NBD"/>
          <xsd:enumeration value="NBT"/>
          <xsd:enumeration value="NMN"/>
          <xsd:enumeration value="OCN"/>
          <xsd:enumeration value="OKI"/>
          <xsd:enumeration value="OMZ"/>
          <xsd:enumeration value="ORX"/>
          <xsd:enumeration value="PDZ"/>
          <xsd:enumeration value="PFK"/>
          <xsd:enumeration value="PLP"/>
          <xsd:enumeration value="PMA"/>
          <xsd:enumeration value="PMI"/>
          <xsd:enumeration value="PML"/>
          <xsd:enumeration value="PPN"/>
          <xsd:enumeration value="PPO"/>
          <xsd:enumeration value="PPS"/>
          <xsd:enumeration value="RBD"/>
          <xsd:enumeration value="RJD"/>
          <xsd:enumeration value="ROA"/>
          <xsd:enumeration value="RPA"/>
          <xsd:enumeration value="RPT"/>
          <xsd:enumeration value="SBL"/>
          <xsd:enumeration value="SDT"/>
          <xsd:enumeration value="SGT"/>
          <xsd:enumeration value="SGY"/>
          <xsd:enumeration value="SLK"/>
          <xsd:enumeration value="SLM"/>
          <xsd:enumeration value="SNX"/>
          <xsd:enumeration value="SPD"/>
          <xsd:enumeration value="SPE"/>
          <xsd:enumeration value="SPR"/>
          <xsd:enumeration value="SQN"/>
          <xsd:enumeration value="SRY"/>
          <xsd:enumeration value="SSI"/>
          <xsd:enumeration value="TCN"/>
          <xsd:enumeration value="TCS"/>
          <xsd:enumeration value="TDN"/>
          <xsd:enumeration value="TFA"/>
          <xsd:enumeration value="TFU"/>
          <xsd:enumeration value="TMX"/>
          <xsd:enumeration value="TRT"/>
          <xsd:enumeration value="TZA"/>
          <xsd:enumeration value="VGO"/>
          <xsd:enumeration value="VRA"/>
          <xsd:enumeration value="VSA"/>
          <xsd:enumeration value="WDE"/>
          <xsd:enumeration value="YBN"/>
          <xsd:enumeration value="YDD"/>
          <xsd:enumeration value="YNS"/>
        </xsd:restriction>
      </xsd:simpleType>
    </xsd:element>
    <xsd:element name="Type_x0020_de_x0020_document_x0020_standard" ma:index="4" nillable="true" ma:displayName="Type de document" ma:default="A renseigner" ma:format="Dropdown" ma:internalName="Type_x0020_de_x0020_document_x0020_standard" ma:readOnly="false">
      <xsd:simpleType>
        <xsd:restriction base="dms:Choice">
          <xsd:enumeration value="A renseigner"/>
          <xsd:enumeration value="Acte d'engagement"/>
          <xsd:enumeration value="Affichette porte"/>
          <xsd:enumeration value="Annexe"/>
          <xsd:enumeration value="Annexe 2"/>
          <xsd:enumeration value="Annuaire"/>
          <xsd:enumeration value="Avenant"/>
          <xsd:enumeration value="Avenant au marché"/>
          <xsd:enumeration value="BE"/>
          <xsd:enumeration value="Besoins fonctionnels"/>
          <xsd:enumeration value="Bon de livraison"/>
          <xsd:enumeration value="Brochure commerciale"/>
          <xsd:enumeration value="CCAP"/>
          <xsd:enumeration value="CCTP"/>
          <xsd:enumeration value="Chevalet"/>
          <xsd:enumeration value="Chrono"/>
          <xsd:enumeration value="Compte-rendu réunion"/>
          <xsd:enumeration value="Convention"/>
          <xsd:enumeration value="Courrier"/>
          <xsd:enumeration value="DC 1"/>
          <xsd:enumeration value="DC 2"/>
          <xsd:enumeration value="Déclaration"/>
          <xsd:enumeration value="Demande de précisions"/>
          <xsd:enumeration value="Devis"/>
          <xsd:enumeration value="Diaporama Formation"/>
          <xsd:enumeration value="Documentation fonctionnelle"/>
          <xsd:enumeration value="Documentation technique"/>
          <xsd:enumeration value="Dossier de candidature"/>
          <xsd:enumeration value="Dossier d'exploitation"/>
          <xsd:enumeration value="Dossier de spécifications"/>
          <xsd:enumeration value="Dossier de recette"/>
          <xsd:enumeration value="Enquête"/>
          <xsd:enumeration value="Etiquette"/>
          <xsd:enumeration value="Etude"/>
          <xsd:enumeration value="Fiche application"/>
          <xsd:enumeration value="Fiche formateur"/>
          <xsd:enumeration value="Fiche projet"/>
          <xsd:enumeration value="Licence"/>
          <xsd:enumeration value="Manuel"/>
          <xsd:enumeration value="Norme"/>
          <xsd:enumeration value="Note"/>
          <xsd:enumeration value="Notification"/>
          <xsd:enumeration value="Notification rejet"/>
          <xsd:enumeration value="Ordre du jour réunion"/>
          <xsd:enumeration value="Organigramme"/>
          <xsd:enumeration value="Ouverture de plis"/>
          <xsd:enumeration value="Plan de formation"/>
          <xsd:enumeration value="Plan de communication"/>
          <xsd:enumeration value="Plaquette - brochure"/>
          <xsd:enumeration value="Présentation - Communication"/>
          <xsd:enumeration value="Procédure"/>
          <xsd:enumeration value="Programme (formation)"/>
          <xsd:enumeration value="Prospective"/>
          <xsd:enumeration value="Rapport"/>
          <xsd:enumeration value="Rapport d'activité"/>
          <xsd:enumeration value="Rapport d'analyse"/>
          <xsd:enumeration value="Rapport de présentation"/>
          <xsd:enumeration value="Reconduction"/>
          <xsd:enumeration value="Revue application"/>
          <xsd:enumeration value="Specs développement"/>
          <xsd:enumeration value="Support"/>
          <xsd:enumeration value="Tableau de bord"/>
          <xsd:enumeration value="Tableau de suivi"/>
          <xsd:enumeration value="TP Formation"/>
          <xsd:enumeration value="TP jeu1"/>
          <xsd:enumeration value="TP jeu2"/>
          <xsd:enumeration value="TP jeu3"/>
          <xsd:enumeration value="Tp jeu corsé"/>
          <xsd:enumeration value="Autre"/>
        </xsd:restriction>
      </xsd:simpleType>
    </xsd:element>
    <xsd:element name="Etat_x0020_du_x0020_document" ma:index="5" nillable="true" ma:displayName="Etat du document" ma:format="Dropdown" ma:internalName="Etat_x0020_du_x0020_document" ma:readOnly="false">
      <xsd:simpleType>
        <xsd:restriction base="dms:Choice">
          <xsd:enumeration value="Brouillon"/>
          <xsd:enumeration value="Document de travail"/>
          <xsd:enumeration value="Document préparatoire"/>
          <xsd:enumeration value="A valider"/>
          <xsd:enumeration value="Validé"/>
          <xsd:enumeration value="Diffusé"/>
          <xsd:enumeration value="Applicable"/>
          <xsd:enumeration value="En cours de publication"/>
          <xsd:enumeration value="Prêt à publier"/>
          <xsd:enumeration value="Publié"/>
          <xsd:enumeration value="Périmé"/>
          <xsd:enumeration value="Version finale à conserver"/>
        </xsd:restriction>
      </xsd:simpleType>
    </xsd:element>
    <xsd:element name="Année" ma:index="6" nillable="true" ma:displayName="Année" ma:default="A renseigner" ma:format="Dropdown" ma:internalName="Ann_x00e9_e" ma:readOnly="false">
      <xsd:simpleType>
        <xsd:restriction base="dms:Choice">
          <xsd:enumeration value="A renseigner"/>
          <xsd:enumeration value="2025"/>
          <xsd:enumeration value="2024"/>
          <xsd:enumeration value="2023"/>
          <xsd:enumeration value="2022"/>
          <xsd:enumeration value="2021"/>
          <xsd:enumeration value="2020"/>
          <xsd:enumeration value="2019"/>
          <xsd:enumeration value="2018"/>
          <xsd:enumeration value="2017"/>
          <xsd:enumeration value="2016"/>
          <xsd:enumeration value="2015"/>
          <xsd:enumeration value="2014"/>
          <xsd:enumeration value="2013"/>
          <xsd:enumeration value="2012"/>
          <xsd:enumeration value="2011"/>
          <xsd:enumeration value="2010"/>
          <xsd:enumeration value="2009"/>
          <xsd:enumeration value="2008"/>
          <xsd:enumeration value="2007"/>
          <xsd:enumeration value="2006"/>
          <xsd:enumeration value="2005"/>
          <xsd:enumeration value="2004"/>
          <xsd:enumeration value="2003"/>
          <xsd:enumeration value="2002"/>
          <xsd:enumeration value="2001"/>
          <xsd:enumeration value="2000"/>
          <xsd:enumeration value="1999"/>
          <xsd:enumeration value="1998"/>
          <xsd:enumeration value="1997"/>
          <xsd:enumeration value="1996"/>
          <xsd:enumeration value="1995"/>
        </xsd:restriction>
      </xsd:simpleType>
    </xsd:element>
    <xsd:element name="Tags" ma:index="10" nillable="true" ma:displayName="Tags" ma:internalName="Tags" ma:readOnly="false">
      <xsd:simpleType>
        <xsd:restriction base="dms:Text">
          <xsd:maxLength value="255"/>
        </xsd:restriction>
      </xsd:simpleType>
    </xsd:element>
    <xsd:element name="Lieu_x0020_de_x0020_la_x0020_formation" ma:index="11" nillable="true" ma:displayName="Lieu de la formation" ma:default="A renseigner" ma:format="Dropdown" ma:internalName="Lieu_x0020_de_x0020_la_x0020_formation" ma:readOnly="false">
      <xsd:simpleType>
        <xsd:restriction base="dms:Choice">
          <xsd:enumeration value="A renseigner"/>
          <xsd:enumeration value="Montpellier"/>
          <xsd:enumeration value="Paris"/>
        </xsd:restriction>
      </xsd:simpleType>
    </xsd:element>
    <xsd:element name="N_x00b0__x0020_session" ma:index="12" nillable="true" ma:displayName="N° session" ma:internalName="N_x00B0__x0020_session" ma:readOnly="false">
      <xsd:simpleType>
        <xsd:restriction base="dms:Text">
          <xsd:maxLength value="250"/>
        </xsd:restriction>
      </xsd:simpleType>
    </xsd:element>
    <xsd:element name="Exaged_DocName" ma:index="14" nillable="true" ma:displayName="Nom du document" ma:hidden="true" ma:internalName="Exaged_DocName" ma:readOnly="false">
      <xsd:simpleType>
        <xsd:restriction base="dms:Text"/>
      </xsd:simpleType>
    </xsd:element>
    <xsd:element name="Nom_x0020_de_x0020_la_x0020_formation" ma:index="20" nillable="true" ma:displayName="Liste des formations" ma:default="A renseigner" ma:format="Dropdown" ma:hidden="true" ma:internalName="Nom_x0020_de_x0020_la_x0020_formation" ma:readOnly="false">
      <xsd:simpleType>
        <xsd:restriction base="dms:Choice">
          <xsd:enumeration value="A renseigner"/>
          <xsd:enumeration value="Calames"/>
          <xsd:enumeration value="Collègues"/>
          <xsd:enumeration value="Coordi"/>
          <xsd:enumeration value="Coraut"/>
          <xsd:enumeration value="Immersion"/>
          <xsd:enumeration value="INIT"/>
          <xsd:enumeration value="Moodle"/>
          <xsd:enumeration value="RespCR"/>
          <xsd:enumeration value="STAR"/>
          <xsd:enumeration value="SUPEB"/>
          <xsd:enumeration value="WebDewey"/>
          <xsd:enumeration value="Webstats"/>
          <xsd:enumeration value="WinIBW"/>
        </xsd:restriction>
      </xsd:simpleType>
    </xsd:element>
    <xsd:element name="Liste_x0020_des_x0020_applications" ma:index="21" nillable="true" ma:displayName="Liste des applications" ma:default="Autre" ma:format="Dropdown" ma:internalName="Liste_x0020_des_x0020_applications" ma:readOnly="false">
      <xsd:simpleType>
        <xsd:restriction base="dms:Choice">
          <xsd:enumeration value="Autre"/>
          <xsd:enumeration value="ABESstp"/>
          <xsd:enumeration value="APCC"/>
          <xsd:enumeration value="API"/>
          <xsd:enumeration value="Archives Elsevier"/>
          <xsd:enumeration value="Bacon"/>
          <xsd:enumeration value="Bazar"/>
          <xsd:enumeration value="Bibserv"/>
          <xsd:enumeration value="Bifor"/>
          <xsd:enumeration value="Bodet"/>
          <xsd:enumeration value="BOUDA"/>
          <xsd:enumeration value="Calames"/>
          <xsd:enumeration value="CBS"/>
          <xsd:enumeration value="Cidemis"/>
          <xsd:enumeration value="CJM"/>
          <xsd:enumeration value="Colodus"/>
          <xsd:enumeration value="Demande exemplarisation"/>
          <xsd:enumeration value="DocBook-Upcast"/>
          <xsd:enumeration value="Export à la demande"/>
          <xsd:enumeration value="Finances"/>
          <xsd:enumeration value="Formulaires"/>
          <xsd:enumeration value="GALA"/>
          <xsd:enumeration value="Girafe"/>
          <xsd:enumeration value="GTD"/>
          <xsd:enumeration value="Guide méthodo"/>
          <xsd:enumeration value="Hub"/>
          <xsd:enumeration value="IdRef"/>
          <xsd:enumeration value="LAGAF"/>
          <xsd:enumeration value="LN"/>
          <xsd:enumeration value="Logiciels Windows"/>
          <xsd:enumeration value="Messagerie - Listes"/>
          <xsd:enumeration value="Micro webservices"/>
          <xsd:enumeration value="Moodle"/>
          <xsd:enumeration value="Numes"/>
          <xsd:enumeration value="Périscope"/>
          <xsd:enumeration value="PRADA"/>
          <xsd:enumeration value="PSI"/>
          <xsd:enumeration value="Qualinca"/>
          <xsd:enumeration value="RAFA"/>
          <xsd:enumeration value="Réseau"/>
          <xsd:enumeration value="Scenari"/>
          <xsd:enumeration value="Sécurité"/>
          <xsd:enumeration value="Self"/>
          <xsd:enumeration value="SGBm"/>
          <xsd:enumeration value="SI interne"/>
          <xsd:enumeration value="Signets Universités"/>
          <xsd:enumeration value="Site de veille"/>
          <xsd:enumeration value="Site ABES"/>
          <xsd:enumeration value="SNEG"/>
          <xsd:enumeration value="SolrTotal"/>
          <xsd:enumeration value="STAR"/>
          <xsd:enumeration value="Stockage"/>
          <xsd:enumeration value="STEP"/>
          <xsd:enumeration value="Sudoc"/>
          <xsd:enumeration value="Sudoc local"/>
          <xsd:enumeration value="SyRHA"/>
          <xsd:enumeration value="Theses.fr"/>
          <xsd:enumeration value="Transition biblio"/>
          <xsd:enumeration value="Upcast"/>
          <xsd:enumeration value="Webex"/>
          <xsd:enumeration value="Webstats"/>
          <xsd:enumeration value="WinIBW"/>
          <xsd:enumeration value="Winniprint"/>
        </xsd:restriction>
      </xsd:simpleType>
    </xsd:element>
    <xsd:element name="Type_x0020_spec" ma:index="22" nillable="true" ma:displayName="Concerne" ma:default="A renseigner" ma:hidden="true" ma:internalName="Type_x0020_spec" ma:readOnly="false">
      <xsd:complexType>
        <xsd:complexContent>
          <xsd:extension base="dms:MultiChoiceFillIn">
            <xsd:sequence>
              <xsd:element name="Value" maxOccurs="unbounded" minOccurs="0" nillable="true">
                <xsd:simpleType>
                  <xsd:union memberTypes="dms:Text">
                    <xsd:simpleType>
                      <xsd:restriction base="dms:Choice">
                        <xsd:enumeration value="A renseigner"/>
                        <xsd:enumeration value="APCC"/>
                        <xsd:enumeration value="CBS"/>
                        <xsd:enumeration value="Exports à la demande"/>
                        <xsd:enumeration value="Exports réguliers"/>
                        <xsd:enumeration value="Exports hors réseaux"/>
                        <xsd:enumeration value="Guide Méthodo"/>
                        <xsd:enumeration value="Imports Sudoc"/>
                        <xsd:enumeration value="PSI"/>
                        <xsd:enumeration value="Scripts"/>
                        <xsd:enumeration value="Self Sudoc"/>
                        <xsd:enumeration value="Site Web"/>
                        <xsd:enumeration value="Supeb"/>
                        <xsd:enumeration value="Webstats"/>
                        <xsd:enumeration value="WinIBW"/>
                        <xsd:enumeration value="Z39-50"/>
                      </xsd:restriction>
                    </xsd:simpleType>
                  </xsd:union>
                </xsd:simpleType>
              </xsd:element>
            </xsd:sequence>
          </xsd:extension>
        </xsd:complexContent>
      </xsd:complexType>
    </xsd:element>
    <xsd:element name="Sujet_x0020_convention" ma:index="23" nillable="true" ma:displayName="Nom de la convention" ma:default="A renseigner" ma:format="Dropdown" ma:hidden="true" ma:internalName="Sujet_x0020_convention" ma:readOnly="false">
      <xsd:simpleType>
        <xsd:restriction base="dms:Choice">
          <xsd:enumeration value="A renseigner"/>
          <xsd:enumeration value="Calames"/>
          <xsd:enumeration value="CERL"/>
          <xsd:enumeration value="Cession de données"/>
          <xsd:enumeration value="Groupement commandes"/>
          <xsd:enumeration value="IdRef"/>
          <xsd:enumeration value="PebWeb"/>
          <xsd:enumeration value="PebWini"/>
          <xsd:enumeration value="RetroCalames"/>
          <xsd:enumeration value="RetroSociétés"/>
          <xsd:enumeration value="Star"/>
          <xsd:enumeration value="Step"/>
          <xsd:enumeration value="Sudoc"/>
          <xsd:enumeration value="Sudoc-PS"/>
          <xsd:enumeration value="Thèses"/>
          <xsd:enumeration value="WebDewey"/>
          <xsd:enumeration value="WorldCat"/>
          <xsd:enumeration value="Autres"/>
        </xsd:restriction>
      </xsd:simpleType>
    </xsd:element>
    <xsd:element name="Type_x0020_de_x0020_document_x0020_technique" ma:index="24" nillable="true" ma:displayName="Type de document technique" ma:default="A renseigner" ma:format="Dropdown" ma:hidden="true" ma:internalName="Type_x0020_de_x0020_document_x0020_technique" ma:readOnly="false">
      <xsd:simpleType>
        <xsd:restriction base="dms:Choice">
          <xsd:enumeration value="A renseigner"/>
          <xsd:enumeration value="Dossier de recette"/>
          <xsd:enumeration value="Fiche exploitation"/>
          <xsd:enumeration value="Fiche application"/>
          <xsd:enumeration value="Procédure"/>
          <xsd:enumeration value="Revue d'application"/>
        </xsd:restriction>
      </xsd:simpleType>
    </xsd:element>
    <xsd:element name="TaxCatchAll" ma:index="28" nillable="true" ma:displayName="Taxonomy Catch All Column" ma:hidden="true" ma:list="{4241416a-c6d6-4e65-ac61-8d873158ad69}" ma:internalName="TaxCatchAll" ma:showField="CatchAllData" ma:web="9daed285-81c3-49ff-b705-bbc26c42e2d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Created" ma:index="7" nillable="true" ma:displayName="Date de création" ma:default="[today]" ma:description="Date à laquelle la ressource a été créée" ma:format="DateOnly" ma:internalName="_DCDateCreated"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8bb4dd5-c926-48a0-9c93-a493eb7c63af" elementFormDefault="qualified">
    <xsd:import namespace="http://schemas.microsoft.com/office/2006/documentManagement/types"/>
    <xsd:import namespace="http://schemas.microsoft.com/office/infopath/2007/PartnerControls"/>
    <xsd:element name="Nom_x0020_du_x0020_marché" ma:index="25" nillable="true" ma:displayName="Nom du marché" ma:default="A renseigner" ma:format="Dropdown" ma:hidden="true" ma:internalName="Nom_x0020_du_x0020_march_x00e9_" ma:readOnly="false">
      <xsd:simpleType>
        <xsd:restriction base="dms:Choice">
          <xsd:enumeration value="A renseigner"/>
          <xsd:enumeration value="CAIRN"/>
          <xsd:enumeration value="CAS"/>
          <xsd:enumeration value="Dalloz"/>
          <xsd:enumeration value="Doctrinal plus"/>
          <xsd:enumeration value="EBSCO - Business Source"/>
          <xsd:enumeration value="Elsevier-ScienceDirect"/>
          <xsd:enumeration value="JSTOR"/>
          <xsd:enumeration value="Lamyline"/>
          <xsd:enumeration value="Lexis-Nexis - Jurisclasseur"/>
          <xsd:enumeration value="Proquest - Chadwyck-Healey"/>
        </xsd:restriction>
      </xsd:simpleType>
    </xsd:element>
    <xsd:element name="Liste_x0020_machines-serveurs" ma:index="26" nillable="true" ma:displayName="Liste des machines-serveurs" ma:default="à renseigner" ma:format="Dropdown" ma:internalName="Liste_x0020_machines_x002d_serveurs" ma:readOnly="false">
      <xsd:simpleType>
        <xsd:restriction base="dms:Choice">
          <xsd:enumeration value="à renseigner"/>
          <xsd:enumeration value="actif réseau"/>
          <xsd:enumeration value="antivirus"/>
          <xsd:enumeration value="baie de stockage"/>
          <xsd:enumeration value="imprimantes"/>
          <xsd:enumeration value="messagerie"/>
          <xsd:enumeration value="visioconférence"/>
          <xsd:enumeration value="sauvegarde"/>
          <xsd:enumeration value="téléphone"/>
          <xsd:enumeration value="se linux unix"/>
          <xsd:enumeration value="se linux"/>
          <xsd:enumeration value="se unix"/>
          <xsd:enumeration value="se windows"/>
          <xsd:enumeration value="serveur socle"/>
          <xsd:enumeration value="serveur virtuel"/>
          <xsd:enumeration value="solaris"/>
          <xsd:enumeration value="station de travail"/>
        </xsd:restriction>
      </xsd:simpleType>
    </xsd:element>
    <xsd:element name="lcf76f155ced4ddcb4097134ff3c332f" ma:index="27" nillable="true" ma:displayName="Balises d’images_0" ma:hidden="true" ma:internalName="lcf76f155ced4ddcb4097134ff3c332f">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Type de contenu"/>
        <xsd:element ref="dc:title" minOccurs="0" maxOccurs="1" ma:index="1" ma:displayName="Titre"/>
        <xsd:element ref="dc:subject" minOccurs="0" maxOccurs="1"/>
        <xsd:element ref="dc:description" minOccurs="0" maxOccurs="1" ma:index="8" ma:displayName="Commentaires"/>
        <xsd:element name="keywords" minOccurs="0" maxOccurs="1" type="xsd:string" ma:index="9" ma:displayName="Mots clé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Etat_x0020_du_x0020_document xmlns="9daed285-81c3-49ff-b705-bbc26c42e2d0">Brouillon</Etat_x0020_du_x0020_document>
    <Type_x0020_spec xmlns="9daed285-81c3-49ff-b705-bbc26c42e2d0">
      <Value>A renseigner</Value>
    </Type_x0020_spec>
    <Type_x0020_de_x0020_document_x0020_standard xmlns="9daed285-81c3-49ff-b705-bbc26c42e2d0">Diaporama Formation</Type_x0020_de_x0020_document_x0020_standard>
    <Sujet_x0020_convention xmlns="9daed285-81c3-49ff-b705-bbc26c42e2d0">A renseigner</Sujet_x0020_convention>
    <Structure xmlns="9daed285-81c3-49ff-b705-bbc26c42e2d0">ABES</Structure>
    <Lieu_x0020_de_x0020_la_x0020_formation xmlns="9daed285-81c3-49ff-b705-bbc26c42e2d0">A renseigner</Lieu_x0020_de_x0020_la_x0020_formation>
    <_DCDateCreated xmlns="http://schemas.microsoft.com/sharepoint/v3/fields">2025-09-16T22:00:00+00:00</_DCDateCreated>
    <Nom_x0020_de_x0020_la_x0020_formation xmlns="9daed285-81c3-49ff-b705-bbc26c42e2d0">A renseigner</Nom_x0020_de_x0020_la_x0020_formation>
    <Tags xmlns="9daed285-81c3-49ff-b705-bbc26c42e2d0" xsi:nil="true"/>
    <Type_x0020_de_x0020_document_x0020_technique xmlns="9daed285-81c3-49ff-b705-bbc26c42e2d0">A renseigner</Type_x0020_de_x0020_document_x0020_technique>
    <Liste_x0020_des_x0020_applications xmlns="9daed285-81c3-49ff-b705-bbc26c42e2d0">Autre</Liste_x0020_des_x0020_applications>
    <TRI xmlns="9daed285-81c3-49ff-b705-bbc26c42e2d0">DBZ</TRI>
    <N_x00b0__x0020_session xmlns="9daed285-81c3-49ff-b705-bbc26c42e2d0" xsi:nil="true"/>
    <Exaged_DocName xmlns="9daed285-81c3-49ff-b705-bbc26c42e2d0" xsi:nil="true"/>
    <Année xmlns="9daed285-81c3-49ff-b705-bbc26c42e2d0">2025</Année>
    <TaxCatchAll xmlns="9daed285-81c3-49ff-b705-bbc26c42e2d0" xsi:nil="true"/>
    <lcf76f155ced4ddcb4097134ff3c332f xmlns="58bb4dd5-c926-48a0-9c93-a493eb7c63af" xsi:nil="true"/>
    <Liste_x0020_machines-serveurs xmlns="58bb4dd5-c926-48a0-9c93-a493eb7c63af">à renseigner</Liste_x0020_machines-serveurs>
    <Nom_x0020_du_x0020_marché xmlns="58bb4dd5-c926-48a0-9c93-a493eb7c63af">A renseigner</Nom_x0020_du_x0020_marché>
  </documentManagement>
</p:properties>
</file>

<file path=customXml/itemProps1.xml><?xml version="1.0" encoding="utf-8"?>
<ds:datastoreItem xmlns:ds="http://schemas.openxmlformats.org/officeDocument/2006/customXml" ds:itemID="{721C6203-3902-4CF4-82C9-C156CFB8C710}">
  <ds:schemaRefs>
    <ds:schemaRef ds:uri="http://schemas.microsoft.com/office/2006/metadata/customXsn"/>
  </ds:schemaRefs>
</ds:datastoreItem>
</file>

<file path=customXml/itemProps2.xml><?xml version="1.0" encoding="utf-8"?>
<ds:datastoreItem xmlns:ds="http://schemas.openxmlformats.org/officeDocument/2006/customXml" ds:itemID="{FA503194-BF5D-44C9-8F3D-9CD2BC74C89E}">
  <ds:schemaRefs>
    <ds:schemaRef ds:uri="58bb4dd5-c926-48a0-9c93-a493eb7c63af"/>
    <ds:schemaRef ds:uri="9daed285-81c3-49ff-b705-bbc26c42e2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ECDA13D-A978-4D13-BC3F-C15149768634}">
  <ds:schemaRefs>
    <ds:schemaRef ds:uri="http://schemas.microsoft.com/sharepoint/v3/contenttype/forms"/>
  </ds:schemaRefs>
</ds:datastoreItem>
</file>

<file path=customXml/itemProps4.xml><?xml version="1.0" encoding="utf-8"?>
<ds:datastoreItem xmlns:ds="http://schemas.openxmlformats.org/officeDocument/2006/customXml" ds:itemID="{47A99A24-7B06-405F-A596-13647C23577E}">
  <ds:schemaRefs>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http://purl.org/dc/dcmitype/"/>
    <ds:schemaRef ds:uri="9daed285-81c3-49ff-b705-bbc26c42e2d0"/>
    <ds:schemaRef ds:uri="58bb4dd5-c926-48a0-9c93-a493eb7c63af"/>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63</TotalTime>
  <Words>2581</Words>
  <Application>Microsoft Office PowerPoint</Application>
  <PresentationFormat>Grand écran</PresentationFormat>
  <Paragraphs>311</Paragraphs>
  <Slides>43</Slides>
  <Notes>43</Notes>
  <HiddenSlides>2</HiddenSlides>
  <MMClips>1</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43</vt:i4>
      </vt:variant>
    </vt:vector>
  </HeadingPairs>
  <TitlesOfParts>
    <vt:vector size="52" baseType="lpstr">
      <vt:lpstr>Aptos</vt:lpstr>
      <vt:lpstr>Aptos Display</vt:lpstr>
      <vt:lpstr>Arial</vt:lpstr>
      <vt:lpstr>Calibri</vt:lpstr>
      <vt:lpstr>Cascadia Mono ExtraLight</vt:lpstr>
      <vt:lpstr>Cascadia Mono Light</vt:lpstr>
      <vt:lpstr>Verdana</vt:lpstr>
      <vt:lpstr>Thème Office</vt:lpstr>
      <vt:lpstr>1_Thème Office</vt:lpstr>
      <vt:lpstr>Présentation PowerPoint</vt:lpstr>
      <vt:lpstr>plan</vt:lpstr>
      <vt:lpstr>Flux</vt:lpstr>
      <vt:lpstr>Présentation PowerPoint</vt:lpstr>
      <vt:lpstr>Flux : se localiser sous une notice bouquet</vt:lpstr>
      <vt:lpstr>Flux : se localiser sous une notice bouquet</vt:lpstr>
      <vt:lpstr>Flux : se localiser sous une notice bouquet</vt:lpstr>
      <vt:lpstr>Flux : Se localiser sous les notices o</vt:lpstr>
      <vt:lpstr>Flux : Se localiser sous les notices DE MONOGRAPHIES AVEC ITEM </vt:lpstr>
      <vt:lpstr>Flux : Se localiser sous les notices DE MONOGRAPHIES AVEC ITEM </vt:lpstr>
      <vt:lpstr>Présentation PowerPoint</vt:lpstr>
      <vt:lpstr>Présentation PowerPoint</vt:lpstr>
      <vt:lpstr>Présentation PowerPoint</vt:lpstr>
      <vt:lpstr>Flux : Créer un fichier d’exemplarisation pour item avec « CAFE »  </vt:lpstr>
      <vt:lpstr>Présentation PowerPoint</vt:lpstr>
      <vt:lpstr>Présentation PowerPoint</vt:lpstr>
      <vt:lpstr>Présentation PowerPoint</vt:lpstr>
      <vt:lpstr>FLUX</vt:lpstr>
      <vt:lpstr>FLUx</vt:lpstr>
      <vt:lpstr>FLUX</vt:lpstr>
      <vt:lpstr>FLUx</vt:lpstr>
      <vt:lpstr>FLUx</vt:lpstr>
      <vt:lpstr>FLUX</vt:lpstr>
      <vt:lpstr>FLUX</vt:lpstr>
      <vt:lpstr>FLUX</vt:lpstr>
      <vt:lpstr>FLUX</vt:lpstr>
      <vt:lpstr>FLUX</vt:lpstr>
      <vt:lpstr>Présentation PowerPoint</vt:lpstr>
      <vt:lpstr>Présentation PowerPoint</vt:lpstr>
      <vt:lpstr>Exploitation des données</vt:lpstr>
      <vt:lpstr>Exploitation des données</vt:lpstr>
      <vt:lpstr>Exploitation des données</vt:lpstr>
      <vt:lpstr>Exploitation des données</vt:lpstr>
      <vt:lpstr>Exploitation des données</vt:lpstr>
      <vt:lpstr>Exploitation des données</vt:lpstr>
      <vt:lpstr>Exploitation des données</vt:lpstr>
      <vt:lpstr>Exploitation des données</vt:lpstr>
      <vt:lpstr>Exploitation des données</vt:lpstr>
      <vt:lpstr>Exploitation des données</vt:lpstr>
      <vt:lpstr>Données issues de bacon</vt:lpstr>
      <vt:lpstr>Données issues de bacon</vt:lpstr>
      <vt:lpstr>Chantier qualité</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 Arnaud</dc:creator>
  <cp:keywords/>
  <dc:description/>
  <cp:lastModifiedBy>Olivier J.H. Kosinski</cp:lastModifiedBy>
  <cp:revision>7</cp:revision>
  <cp:lastPrinted>2025-11-06T08:53:01Z</cp:lastPrinted>
  <dcterms:created xsi:type="dcterms:W3CDTF">2024-07-22T13:05:43Z</dcterms:created>
  <dcterms:modified xsi:type="dcterms:W3CDTF">2025-11-06T15:28:42Z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0x0101006CB4AB078024F24B9AD5E0923C09BE39010407020200639A79A67D53514D863D75726955A0D6</vt:lpwstr>
  </property>
  <property fmtid="{D5CDD505-2E9C-101B-9397-08002B2CF9AE}" pid="3" name="MediaServiceImageTags">
    <vt:lpwstr/>
  </property>
</Properties>
</file>