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</p:sldMasterIdLst>
  <p:notesMasterIdLst>
    <p:notesMasterId r:id="rId26"/>
  </p:notesMasterIdLst>
  <p:sldIdLst>
    <p:sldId id="282" r:id="rId7"/>
    <p:sldId id="260" r:id="rId8"/>
    <p:sldId id="261" r:id="rId9"/>
    <p:sldId id="262" r:id="rId10"/>
    <p:sldId id="263" r:id="rId11"/>
    <p:sldId id="333" r:id="rId12"/>
    <p:sldId id="264" r:id="rId13"/>
    <p:sldId id="334" r:id="rId14"/>
    <p:sldId id="350" r:id="rId15"/>
    <p:sldId id="335" r:id="rId16"/>
    <p:sldId id="347" r:id="rId17"/>
    <p:sldId id="265" r:id="rId18"/>
    <p:sldId id="348" r:id="rId19"/>
    <p:sldId id="352" r:id="rId20"/>
    <p:sldId id="355" r:id="rId21"/>
    <p:sldId id="353" r:id="rId22"/>
    <p:sldId id="351" r:id="rId23"/>
    <p:sldId id="354" r:id="rId24"/>
    <p:sldId id="349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F0C649-DEB1-23EB-CBFB-9CF08742EC8D}" name="François Mistral" initials="FM" userId="S::mistral@abes.fr::c80c4d3b-7cf9-4808-a6f6-9146929fc6b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CBAA55-ADCA-4DD9-8955-B560230FEEE3}" v="2" dt="2025-11-27T08:14:26.746"/>
    <p1510:client id="{A4FCDE7A-9B5A-F00D-5485-19DF113AED92}" v="8" dt="2025-11-27T07:49:18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571" autoAdjust="0"/>
  </p:normalViewPr>
  <p:slideViewPr>
    <p:cSldViewPr snapToGrid="0">
      <p:cViewPr varScale="1">
        <p:scale>
          <a:sx n="75" d="100"/>
          <a:sy n="75" d="100"/>
        </p:scale>
        <p:origin x="9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le Mauger Perez" userId="256069f0-7300-46bf-abb4-6980658a136a" providerId="ADAL" clId="{DD85ED4D-F06A-43D7-AF81-636812974B9A}"/>
    <pc:docChg chg="modSld">
      <pc:chgData name="Isabelle Mauger Perez" userId="256069f0-7300-46bf-abb4-6980658a136a" providerId="ADAL" clId="{DD85ED4D-F06A-43D7-AF81-636812974B9A}" dt="2025-11-27T08:12:56.815" v="20" actId="6549"/>
      <pc:docMkLst>
        <pc:docMk/>
      </pc:docMkLst>
      <pc:sldChg chg="modSp mod">
        <pc:chgData name="Isabelle Mauger Perez" userId="256069f0-7300-46bf-abb4-6980658a136a" providerId="ADAL" clId="{DD85ED4D-F06A-43D7-AF81-636812974B9A}" dt="2025-11-27T08:10:01.440" v="6" actId="20577"/>
        <pc:sldMkLst>
          <pc:docMk/>
          <pc:sldMk cId="2524207825" sldId="260"/>
        </pc:sldMkLst>
        <pc:spChg chg="mod">
          <ac:chgData name="Isabelle Mauger Perez" userId="256069f0-7300-46bf-abb4-6980658a136a" providerId="ADAL" clId="{DD85ED4D-F06A-43D7-AF81-636812974B9A}" dt="2025-11-27T08:10:01.440" v="6" actId="20577"/>
          <ac:spMkLst>
            <pc:docMk/>
            <pc:sldMk cId="2524207825" sldId="260"/>
            <ac:spMk id="3" creationId="{A5DC54B7-B128-25C2-2633-3D7B638D18D6}"/>
          </ac:spMkLst>
        </pc:spChg>
      </pc:sldChg>
      <pc:sldChg chg="modSp mod">
        <pc:chgData name="Isabelle Mauger Perez" userId="256069f0-7300-46bf-abb4-6980658a136a" providerId="ADAL" clId="{DD85ED4D-F06A-43D7-AF81-636812974B9A}" dt="2025-11-27T08:12:56.815" v="20" actId="6549"/>
        <pc:sldMkLst>
          <pc:docMk/>
          <pc:sldMk cId="3616273065" sldId="347"/>
        </pc:sldMkLst>
        <pc:spChg chg="mod">
          <ac:chgData name="Isabelle Mauger Perez" userId="256069f0-7300-46bf-abb4-6980658a136a" providerId="ADAL" clId="{DD85ED4D-F06A-43D7-AF81-636812974B9A}" dt="2025-11-27T08:12:56.815" v="20" actId="6549"/>
          <ac:spMkLst>
            <pc:docMk/>
            <pc:sldMk cId="3616273065" sldId="347"/>
            <ac:spMk id="3" creationId="{870420B7-0DD6-5604-9BF9-0CD76449818E}"/>
          </ac:spMkLst>
        </pc:spChg>
      </pc:sldChg>
    </pc:docChg>
  </pc:docChgLst>
  <pc:docChgLst>
    <pc:chgData name="François Mistral" userId="S::mistral@abes.fr::c80c4d3b-7cf9-4808-a6f6-9146929fc6be" providerId="AD" clId="Web-{A4FCDE7A-9B5A-F00D-5485-19DF113AED92}"/>
    <pc:docChg chg="mod modSld">
      <pc:chgData name="François Mistral" userId="S::mistral@abes.fr::c80c4d3b-7cf9-4808-a6f6-9146929fc6be" providerId="AD" clId="Web-{A4FCDE7A-9B5A-F00D-5485-19DF113AED92}" dt="2025-11-27T07:48:29.424" v="5"/>
      <pc:docMkLst>
        <pc:docMk/>
      </pc:docMkLst>
      <pc:sldChg chg="modSp">
        <pc:chgData name="François Mistral" userId="S::mistral@abes.fr::c80c4d3b-7cf9-4808-a6f6-9146929fc6be" providerId="AD" clId="Web-{A4FCDE7A-9B5A-F00D-5485-19DF113AED92}" dt="2025-11-27T07:46:36.516" v="2" actId="20577"/>
        <pc:sldMkLst>
          <pc:docMk/>
          <pc:sldMk cId="2524207825" sldId="260"/>
        </pc:sldMkLst>
        <pc:spChg chg="mod">
          <ac:chgData name="François Mistral" userId="S::mistral@abes.fr::c80c4d3b-7cf9-4808-a6f6-9146929fc6be" providerId="AD" clId="Web-{A4FCDE7A-9B5A-F00D-5485-19DF113AED92}" dt="2025-11-27T07:46:36.516" v="2" actId="20577"/>
          <ac:spMkLst>
            <pc:docMk/>
            <pc:sldMk cId="2524207825" sldId="260"/>
            <ac:spMk id="3" creationId="{A5DC54B7-B128-25C2-2633-3D7B638D18D6}"/>
          </ac:spMkLst>
        </pc:spChg>
      </pc:sldChg>
      <pc:sldChg chg="modSp">
        <pc:chgData name="François Mistral" userId="S::mistral@abes.fr::c80c4d3b-7cf9-4808-a6f6-9146929fc6be" providerId="AD" clId="Web-{A4FCDE7A-9B5A-F00D-5485-19DF113AED92}" dt="2025-11-27T07:48:29.424" v="5"/>
        <pc:sldMkLst>
          <pc:docMk/>
          <pc:sldMk cId="3616273065" sldId="347"/>
        </pc:sldMkLst>
        <pc:spChg chg="mod">
          <ac:chgData name="François Mistral" userId="S::mistral@abes.fr::c80c4d3b-7cf9-4808-a6f6-9146929fc6be" providerId="AD" clId="Web-{A4FCDE7A-9B5A-F00D-5485-19DF113AED92}" dt="2025-11-27T07:48:29.424" v="5"/>
          <ac:spMkLst>
            <pc:docMk/>
            <pc:sldMk cId="3616273065" sldId="347"/>
            <ac:spMk id="7" creationId="{8F6243AF-0DC4-239B-C1A4-DFCF1E17119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35DE0-2E99-4019-9C09-B3699FA62EFE}" type="datetimeFigureOut">
              <a:rPr lang="fr-FR" smtClean="0"/>
              <a:t>27/11/2025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FC239-3023-45B8-9B07-0DDFF5AC3E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2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D60E7-A727-678B-60C5-4F2D6C7C8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3DE8FC5-EDBB-806F-97EC-2D4749108F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812E0C9-1D3B-127F-DDE9-B3250BF5A4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F8143B-5153-58EC-5BFD-109AADDF22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12B84-B251-42B7-9EAD-23E079016A6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586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fois que vous avez travaillé à lier les Structures de recherche à votre établissement universitaire dans IdRef</a:t>
            </a:r>
          </a:p>
          <a:p>
            <a:endParaRPr lang="fr-FR" dirty="0"/>
          </a:p>
          <a:p>
            <a:r>
              <a:rPr lang="fr-FR" dirty="0"/>
              <a:t>« université de Poitiers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811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935170-E327-DB7C-4D65-5F03A980E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B7931-6E2F-A05B-50FB-A94C9CE3A6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769771-59C2-485F-996B-83626B92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8D56-2DB2-42DD-9A0C-98638F9DB9AE}" type="datetime1">
              <a:rPr lang="fr-FR" smtClean="0"/>
              <a:t>27/11/2025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71FCD4-7A9E-A710-80FF-28D5C56B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E56BDC-6EDF-1EC1-717A-3686F1C1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EB77-3DD0-4FD2-B6C5-720D17F02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736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DD5B30-DDA6-A211-455F-849B11BBF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DBFFC85-69BF-71EB-D130-EAE7AE8A3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6C71A2-904D-9723-D5DF-9FF8C00DD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D371-AD12-42DD-84C9-AAA9B14F7566}" type="datetime1">
              <a:rPr lang="fr-FR" smtClean="0"/>
              <a:t>27/11/2025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41E009-F8BA-7A5F-C1E6-67A8240BD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DC311F-2AF3-A660-2C1F-49BA073C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EB77-3DD0-4FD2-B6C5-720D17F02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30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0F4FE2F-B1A4-F482-4A03-F8C4E2C62D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E594090-4816-D3C5-5836-102496077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D199D8-94CE-D1FC-E7D7-8FA92622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0037-EAED-4E1E-802F-BB8DBDDF517B}" type="datetime1">
              <a:rPr lang="fr-FR" smtClean="0"/>
              <a:t>27/11/2025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1B9FBC-638C-B6A7-C28E-4D374C241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EF7F49-8F3E-3B71-BE0A-3E63DCCFE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EB77-3DD0-4FD2-B6C5-720D17F02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945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52301B-A743-E553-BCDB-4A673027B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76316AF-04A8-83DE-88DC-BCF00DA74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6A1064-DA62-D544-F414-B809FA816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1C70-8734-459B-B2E3-2B60697081F7}" type="datetime1">
              <a:rPr lang="fr-FR" smtClean="0"/>
              <a:t>27/11/2025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04AD69-3746-6879-DFC5-88DA4F22B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D70FEA-3F35-559A-4A11-CB62423E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255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610E2E-591E-D01D-5BCC-74EBDDB7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0C2308-F68D-3E09-C89A-EF622AD96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50D356-52BA-91A1-A94B-136F23CE5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F03E-8396-442E-9B46-96EDB6058E69}" type="datetime1">
              <a:rPr lang="fr-FR" smtClean="0"/>
              <a:t>27/11/2025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8943B8-133D-E2E8-04BD-63655AD3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0472AB-A087-4C9E-3CF7-DD9F78F58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534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24A725-AA41-EC14-D398-66C0681B4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F87879-DC83-B4D8-D355-625EFDE1C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AD9EDB-11EF-A339-1CE5-4E4913448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5F36-CFFC-49A8-8931-EE4272E6A574}" type="datetime1">
              <a:rPr lang="fr-FR" smtClean="0"/>
              <a:t>27/11/2025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DBF61A-7C7F-E424-AD92-F5C2952A9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E71B8C-D8A2-0C19-081B-6F27F113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494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5767ED-1BDC-90A1-BCAC-2F7CD409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01BAEE-5D3E-9EB4-5284-4E61D7CC59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1AA0A4-A2D8-8465-EE1B-1D6A6AD5D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513E57-92DF-217E-D7BB-E9C8C070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6172-FC61-4C3A-87A8-78DDF3ECE255}" type="datetime1">
              <a:rPr lang="fr-FR" smtClean="0"/>
              <a:t>27/11/2025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B832E7-9B1C-FF60-054F-4F37BD525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F3073D-FAF0-A0DF-CB68-1D065D15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551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C1C5B-77BC-9156-2DD3-71C89A1D5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F0F215-308D-E2AB-749A-B83AE79AA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E4A35C-C72F-F064-0879-0CF59A828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9A23623-7312-EC8C-B69E-F443B645E7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C4EC3E-4D65-EE94-AE15-89EE33D857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FC4A8DF-5DA2-6914-FE31-C013DE147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D6DF-76B0-499F-AA0D-1B2277B7835A}" type="datetime1">
              <a:rPr lang="fr-FR" smtClean="0"/>
              <a:t>27/11/2025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33C597B-FC1B-2C56-B62B-DEE3E601A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E46AC93-7916-0AE6-3DE3-C98C56C46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075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F36783-B8DD-692E-8E33-678DCBF72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8E3C450-A90D-127D-01CB-CF74FC2FE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50F3-B612-4D6F-B0E0-AC3403386FEF}" type="datetime1">
              <a:rPr lang="fr-FR" smtClean="0"/>
              <a:t>27/11/2025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96B2539-8C3B-1BF3-51BA-66BF2A0BE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81657D-D6F4-454B-6592-03B31F547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363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F26FC76-B591-5346-14F3-3458C8A00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7E4F-01DA-4BFC-B23B-9899EC2EEF3F}" type="datetime1">
              <a:rPr lang="fr-FR" smtClean="0"/>
              <a:t>27/11/2025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D4F7F85-1BFA-9F50-8079-321B264D7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3E55AA-B057-F03F-D745-16F48E5C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189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F83A6-E5EF-2719-F65B-42090569F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A0CFC1-9B2D-3F53-4953-E7AC32F17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852234-11D9-2E7F-06EC-82B444E93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489D55-A56A-41F6-641F-19F3E99D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BD85-B6D0-4731-90F7-22DA6A1578C6}" type="datetime1">
              <a:rPr lang="fr-FR" smtClean="0"/>
              <a:t>27/11/2025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7BC69E-3E60-AB72-BDD9-99036D0DD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CFE20D-109E-A5BE-2AD6-2C8FC42F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12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57F495-2048-4643-B3BC-65E7B0055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B3A46A-4C7A-18B4-7EB2-013D4F92B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02B31A-E5F8-7F06-06DB-4E7A94BD6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E8B9-7B83-4D56-8203-F47797F2AE76}" type="datetime1">
              <a:rPr lang="fr-FR" smtClean="0"/>
              <a:t>27/11/2025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F121AA-15C0-3784-4F36-77B0423E6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47A2ED-E9B2-9D8D-58A1-8AD0B22B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EB77-3DD0-4FD2-B6C5-720D17F02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750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C42FA5-9DC8-5A51-89C2-0631121F4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678093A-2062-CF1B-49A5-AA97816B53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ECA994-5DBA-A4C0-5F92-DFCA40AE2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4BF1B1-82DA-06DA-C584-1DFFA3F5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ECD3-E69B-487C-BCC6-BB725A20B468}" type="datetime1">
              <a:rPr lang="fr-FR" smtClean="0"/>
              <a:t>27/11/2025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97ADEC-7971-D58A-465B-786C74C5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35B86B-9BDD-41D1-511F-4AFFC0ED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628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CE141A-A855-E85C-08E9-AEAC87BEC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A5AC9D0-5442-1A54-2E2D-FCE827546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082DF7-7F09-E8AA-6BB9-D4D24F431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21DB-A308-495E-AB12-67C3A8FFD8FA}" type="datetime1">
              <a:rPr lang="fr-FR" smtClean="0"/>
              <a:t>27/11/2025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5B7F23-96AA-55CF-8D06-30FAB8802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7D39DC-F359-C70A-2ACD-FE6B552C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057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214873A-2AD6-800D-E505-B577D9CE57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756558-449B-5993-AE33-BFD45A504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150D83-24E4-81F0-58C1-3B7CF6907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EC21-177F-482B-977E-D3BCA5ACDE1D}" type="datetime1">
              <a:rPr lang="fr-FR" smtClean="0"/>
              <a:t>27/11/2025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B56FDF-9F82-C7FE-2132-1791F0B3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867351-B004-2657-611D-EA9B51F7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70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4313E-1D93-D29F-50CE-2FCC64006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C5C5B4-616D-5B6E-E42E-76CE5742D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B9B9EA-F79C-A4CD-4575-C65531A0A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1448F-4AC2-4FF5-AC26-AAA2FA759219}" type="datetime1">
              <a:rPr lang="fr-FR" smtClean="0"/>
              <a:t>27/11/2025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110CF3-FB47-A8C0-E4C1-F12CD7C82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1B2B8B-BF9D-CC7B-4851-19CB7DB0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EB77-3DD0-4FD2-B6C5-720D17F02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30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0E1B8-D2C1-7B9A-D735-60275DEDA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5FC920-6413-A1ED-F239-68140D556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2029A7-1748-EC53-94EF-C079256D0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583C0E-3856-A8FD-348B-9F47F7E36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33DB-8D83-4A8D-A46F-D3B4CD849883}" type="datetime1">
              <a:rPr lang="fr-FR" smtClean="0"/>
              <a:t>27/11/2025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50D4841-B278-526B-E3AE-3B1034B55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ACB979-A78D-4E65-C67A-6D697FA77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EB77-3DD0-4FD2-B6C5-720D17F02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249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1C8BE2-E338-65C4-B4B9-65CA561A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6ACEDC-F060-BF26-E8B2-72CEC7792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E16E4E3-5A55-C364-5FB5-E3EE07628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3A991DB-D4B4-7792-6088-E2A3FBAA7F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C0C15BE-C168-2EA5-9822-D2C7621358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A7B5D70-4310-F7AE-49F9-CD56345EF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7D85-CABB-47A5-894E-3F505FC38F87}" type="datetime1">
              <a:rPr lang="fr-FR" smtClean="0"/>
              <a:t>27/11/2025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53EB4C1-CA13-61E0-275B-A55529B4C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43D252A-3D2B-72F1-998B-D2989F4F4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EB77-3DD0-4FD2-B6C5-720D17F02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0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053DDD-6B10-A971-E3FA-2E62CCD74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1465E33-106E-F591-A3AD-E42F9AAE5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8D8E-365A-47B8-B311-E5278BD8701B}" type="datetime1">
              <a:rPr lang="fr-FR" smtClean="0"/>
              <a:t>27/11/2025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51782F-9A77-4F1E-DCAA-9FB338E8C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F49249F-0877-ED17-C66E-C46A0E671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EB77-3DD0-4FD2-B6C5-720D17F02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56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458856-8046-7BFC-9169-FFE420840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5F01-4846-4AFE-8444-6ED6748D72E2}" type="datetime1">
              <a:rPr lang="fr-FR" smtClean="0"/>
              <a:t>27/11/2025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7BDC535-735E-2BD0-AD72-63C7F9F5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3C4EEF-37A0-6B5C-D3A6-E90BC2A98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EB77-3DD0-4FD2-B6C5-720D17F02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41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DE69D7-AB75-5903-0D76-8941B06EA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3B194D-6232-B02D-ECAF-03EE6483E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838127-C076-2471-8D94-EBF019246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68D5DA-8FFD-C416-6D16-1F31AD52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AAD1-6F1E-498F-ABEC-2438A5411DDF}" type="datetime1">
              <a:rPr lang="fr-FR" smtClean="0"/>
              <a:t>27/11/2025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29A470-3596-4157-33B0-ED364C25F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C562E8-D0CE-1EAB-65CC-20F7FAB43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EB77-3DD0-4FD2-B6C5-720D17F02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24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E7AA76-D144-74E7-A98C-C07DC489F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E400BF3-DF92-B97A-0009-0627A9DE16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4349DE-A8EE-6E3D-2EE2-4936DCDDE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70D2C9-1C4E-6F5C-69BE-7856C2E82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90A3-D320-4E9A-B464-C171747C8255}" type="datetime1">
              <a:rPr lang="fr-FR" smtClean="0"/>
              <a:t>27/11/2025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E08FF5-1EFC-9372-8AF5-F0607FA8D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D26AD8-7616-E47A-49A3-1C1FB81AB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EB77-3DD0-4FD2-B6C5-720D17F02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86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EF92CD3-7B47-B821-2EFD-6B36A6C6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015A9E-0F16-BFE9-8146-626214C98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922CE4-1A97-12A8-5351-C152F1F1EE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D2FDD2-B3B3-4F6F-A205-412CFC947EFC}" type="datetime1">
              <a:rPr lang="fr-FR" smtClean="0"/>
              <a:t>27/11/2025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6C971F-2965-0C45-AD96-942409703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675BA2-42FE-F879-001A-B30F2BA9E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EEB77-3DD0-4FD2-B6C5-720D17F02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71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74C7911-433B-CC01-B722-1B73134C3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1395DF-3B92-E6CC-D6CF-54809F85B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674D9F-C38F-6F0E-D0DC-A85DF3CF20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44ABB4-FC7E-422C-AA0A-1F307A4C980C}" type="datetime1">
              <a:rPr lang="fr-FR" smtClean="0"/>
              <a:t>27/11/2025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407E55-1B4B-0B37-062B-D1B36451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01A07F-8A84-5DC7-AEFB-6D4D66818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43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allisto-formation.fr/course/view.php?id=929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documentation.abes.fr/aideidrefdeveloppeur/index.html#MicroWebIdref2id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icons8.com/icon/YwFwRKt56TFt/tamer" TargetMode="External"/><Relationship Id="rId13" Type="http://schemas.openxmlformats.org/officeDocument/2006/relationships/hyperlink" Target="https://icons8.com/icon/x9h4No0JoGRb/questions" TargetMode="External"/><Relationship Id="rId3" Type="http://schemas.openxmlformats.org/officeDocument/2006/relationships/hyperlink" Target="https://icons8.com/" TargetMode="External"/><Relationship Id="rId7" Type="http://schemas.openxmlformats.org/officeDocument/2006/relationships/hyperlink" Target="https://icons8.com/icon/xhxaeN05KBLP/look" TargetMode="External"/><Relationship Id="rId12" Type="http://schemas.openxmlformats.org/officeDocument/2006/relationships/hyperlink" Target="https://icons8.com/icon/mui3oke5Lft1/easy" TargetMode="External"/><Relationship Id="rId2" Type="http://schemas.openxmlformats.org/officeDocument/2006/relationships/hyperlink" Target="https://icons8.com/icon/HWRMreZBacD4/rela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cons8.com/icon/47783/list" TargetMode="External"/><Relationship Id="rId11" Type="http://schemas.openxmlformats.org/officeDocument/2006/relationships/hyperlink" Target="https://icons8.com/icon/A4xo2aHWaFPI/walking" TargetMode="External"/><Relationship Id="rId5" Type="http://schemas.openxmlformats.org/officeDocument/2006/relationships/hyperlink" Target="https://icons8.com/icon/Tv9PzYbf0vqw/microsoft-excel-2019" TargetMode="External"/><Relationship Id="rId10" Type="http://schemas.openxmlformats.org/officeDocument/2006/relationships/hyperlink" Target="https://icons8.com/icon/81679/butterfly-net" TargetMode="External"/><Relationship Id="rId4" Type="http://schemas.openxmlformats.org/officeDocument/2006/relationships/hyperlink" Target="https://icons8.com/icon/HutrpqbKqgfq/telescope" TargetMode="External"/><Relationship Id="rId9" Type="http://schemas.openxmlformats.org/officeDocument/2006/relationships/hyperlink" Target="https://icons8.com/icon/xJ4PmgTu8hct/scissor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allisto-formation.fr/course/view.php?id=92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AD8B5E-1BFE-E343-C513-FF4AADC08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51FA567-A2E0-1970-832D-7748A60D82F4}"/>
              </a:ext>
            </a:extLst>
          </p:cNvPr>
          <p:cNvSpPr txBox="1"/>
          <p:nvPr/>
        </p:nvSpPr>
        <p:spPr>
          <a:xfrm>
            <a:off x="986589" y="2954200"/>
            <a:ext cx="5109411" cy="2366010"/>
          </a:xfrm>
          <a:prstGeom prst="roundRect">
            <a:avLst>
              <a:gd name="adj" fmla="val 11158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52C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Description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la suite du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J.e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-cours « </a:t>
            </a: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4"/>
              </a:rPr>
              <a:t>Les webservices d’</a:t>
            </a:r>
            <a:r>
              <a:rPr kumimoji="0" lang="fr-FR" sz="18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4"/>
              </a:rPr>
              <a:t>IdRef</a:t>
            </a: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4"/>
              </a:rPr>
              <a:t> dans Excel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 », venez apprendre à constituer un tableau de suivi dans le tableur Excel pour des données de personnes physiques, notamment pour travailler sur les alignements entre identifiants (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idHAL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ORCID,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etc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741C187-C56F-3F60-D672-4B4548F3BEFB}"/>
              </a:ext>
            </a:extLst>
          </p:cNvPr>
          <p:cNvSpPr txBox="1">
            <a:spLocks/>
          </p:cNvSpPr>
          <p:nvPr/>
        </p:nvSpPr>
        <p:spPr>
          <a:xfrm>
            <a:off x="986589" y="1413138"/>
            <a:ext cx="9126917" cy="12611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CF491B"/>
                </a:solidFill>
                <a:effectLst/>
                <a:uLnTx/>
                <a:uFillTx/>
                <a:latin typeface="Arial"/>
                <a:ea typeface="+mj-lt"/>
                <a:cs typeface="+mj-lt"/>
              </a:rPr>
              <a:t>Construire un tableau de suivi sur Excel pour </a:t>
            </a:r>
            <a:r>
              <a:rPr lang="fr-FR" sz="3600" b="1" dirty="0">
                <a:solidFill>
                  <a:srgbClr val="CF491B"/>
                </a:solidFill>
                <a:latin typeface="Arial"/>
                <a:ea typeface="+mj-lt"/>
                <a:cs typeface="+mj-lt"/>
              </a:rPr>
              <a:t>d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CF491B"/>
                </a:solidFill>
                <a:effectLst/>
                <a:uLnTx/>
                <a:uFillTx/>
                <a:latin typeface="Arial"/>
                <a:ea typeface="+mj-lt"/>
                <a:cs typeface="+mj-lt"/>
              </a:rPr>
              <a:t>es notices de personnes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F491B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D7A2359-DD86-5618-77DE-25392D828491}"/>
              </a:ext>
            </a:extLst>
          </p:cNvPr>
          <p:cNvSpPr txBox="1"/>
          <p:nvPr/>
        </p:nvSpPr>
        <p:spPr>
          <a:xfrm>
            <a:off x="6236831" y="3007933"/>
            <a:ext cx="3876675" cy="1838801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52C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Correspondants autorités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 Coordinateurs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Sudoc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 Toute personne intervenant sur des notices d’autorités, notamment via l’application STAR pour les thèses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 Correspondants ORCID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87B0BC0-7571-D4C7-ED68-49C5347D40B8}"/>
              </a:ext>
            </a:extLst>
          </p:cNvPr>
          <p:cNvSpPr txBox="1"/>
          <p:nvPr/>
        </p:nvSpPr>
        <p:spPr>
          <a:xfrm>
            <a:off x="6236831" y="5030663"/>
            <a:ext cx="3876675" cy="646986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52C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Intervenante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252C6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</a:rPr>
              <a:t>Carole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</a:rPr>
              <a:t>Melzac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7A35BFD5-5C24-6CD0-01F9-1EFE6B24F7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01278" y="174728"/>
            <a:ext cx="1860474" cy="528056"/>
          </a:xfrm>
          <a:prstGeom prst="rect">
            <a:avLst/>
          </a:prstGeom>
        </p:spPr>
      </p:pic>
      <p:pic>
        <p:nvPicPr>
          <p:cNvPr id="21" name="Graphique 20">
            <a:extLst>
              <a:ext uri="{FF2B5EF4-FFF2-40B4-BE49-F238E27FC236}">
                <a16:creationId xmlns:a16="http://schemas.microsoft.com/office/drawing/2014/main" id="{779E2319-9925-CF35-AD29-59151D6C9F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21752" y="1973642"/>
            <a:ext cx="540000" cy="54000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52BA7F4-5BF8-4E2F-4453-0079374B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33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D09719-3072-DA8D-E792-C09325D23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L’export depuis IdRef me donne URI : comment obtenir les PPN tout court ?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6054F9E-7C72-E020-360C-5CE7A0491F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2161"/>
          <a:stretch>
            <a:fillRect/>
          </a:stretch>
        </p:blipFill>
        <p:spPr>
          <a:xfrm>
            <a:off x="3966472" y="1840488"/>
            <a:ext cx="5940263" cy="46523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88702A-F383-FB36-A197-C344AEC832DF}"/>
              </a:ext>
            </a:extLst>
          </p:cNvPr>
          <p:cNvSpPr/>
          <p:nvPr/>
        </p:nvSpPr>
        <p:spPr>
          <a:xfrm>
            <a:off x="4129549" y="4817806"/>
            <a:ext cx="2251587" cy="3539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772275F-F089-7720-6DF0-A1E5D2D61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EB77-3DD0-4FD2-B6C5-720D17F0224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362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AA377-DFEC-F1A1-E279-8004D104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645" y="380727"/>
            <a:ext cx="10515600" cy="1325563"/>
          </a:xfrm>
        </p:spPr>
        <p:txBody>
          <a:bodyPr>
            <a:normAutofit/>
          </a:bodyPr>
          <a:lstStyle/>
          <a:p>
            <a:r>
              <a:rPr lang="fr-FR" sz="4800" dirty="0"/>
              <a:t>Extraction</a:t>
            </a:r>
            <a:r>
              <a:rPr lang="fr-FR" sz="5333" dirty="0"/>
              <a:t> du PPN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0420B7-0DD6-5604-9BF9-0CD764498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3733" dirty="0"/>
          </a:p>
          <a:p>
            <a:pPr marL="0" indent="0">
              <a:buNone/>
            </a:pPr>
            <a:r>
              <a:rPr lang="fr-FR" dirty="0"/>
              <a:t>Formule EXCEL pour isoler le fragment dans l’URL pérenne :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b="1" dirty="0"/>
              <a:t>=STXT </a:t>
            </a:r>
            <a:r>
              <a:rPr lang="fr-FR" dirty="0"/>
              <a:t>pour fragmenter la chaîne de caractères</a:t>
            </a:r>
          </a:p>
          <a:p>
            <a:r>
              <a:rPr lang="fr-FR" dirty="0"/>
              <a:t>dans la cellule </a:t>
            </a:r>
            <a:r>
              <a:rPr lang="fr-FR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A2</a:t>
            </a:r>
          </a:p>
          <a:p>
            <a:r>
              <a:rPr lang="fr-FR" dirty="0"/>
              <a:t>à partir du caractère numéro </a:t>
            </a:r>
            <a:r>
              <a:rPr lang="fr-F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21</a:t>
            </a:r>
          </a:p>
          <a:p>
            <a:r>
              <a:rPr lang="fr-FR" dirty="0"/>
              <a:t>je  veux récupérer les </a:t>
            </a:r>
            <a:r>
              <a:rPr lang="fr-FR" dirty="0">
                <a:solidFill>
                  <a:srgbClr val="FFC000"/>
                </a:solidFill>
              </a:rPr>
              <a:t>9</a:t>
            </a:r>
            <a:r>
              <a:rPr lang="fr-FR" dirty="0"/>
              <a:t> caractères suivants :</a:t>
            </a:r>
          </a:p>
          <a:p>
            <a:endParaRPr lang="fr-FR" sz="3733" dirty="0"/>
          </a:p>
          <a:p>
            <a:endParaRPr lang="fr-FR" sz="3733" dirty="0"/>
          </a:p>
          <a:p>
            <a:endParaRPr lang="fr-FR" sz="3733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6832875-BD98-9C53-9ED7-F0734B192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80" y="436449"/>
            <a:ext cx="1269841" cy="126984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F6243AF-0DC4-239B-C1A4-DFCF1E171198}"/>
              </a:ext>
            </a:extLst>
          </p:cNvPr>
          <p:cNvSpPr txBox="1"/>
          <p:nvPr/>
        </p:nvSpPr>
        <p:spPr>
          <a:xfrm>
            <a:off x="3655184" y="5349896"/>
            <a:ext cx="3923070" cy="584775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=STXT </a:t>
            </a:r>
            <a:r>
              <a:rPr lang="fr-FR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A2</a:t>
            </a:r>
            <a:r>
              <a:rPr lang="fr-FR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FR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21</a:t>
            </a:r>
            <a:r>
              <a:rPr lang="fr-FR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FR" sz="32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fr-FR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FC8775-336D-1CC7-EEDE-82FFDE92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EB77-3DD0-4FD2-B6C5-720D17F0224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273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C65824-32A8-A79C-F71B-D2060DF48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27606" cy="1325563"/>
          </a:xfrm>
        </p:spPr>
        <p:txBody>
          <a:bodyPr/>
          <a:lstStyle/>
          <a:p>
            <a:r>
              <a:rPr lang="fr-FR" dirty="0"/>
              <a:t>Et maintenant : où va-t-on récupérer les données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F5CA1F-67FD-019B-B851-6256C5B42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 marL="0" indent="0">
              <a:buNone/>
            </a:pPr>
            <a:r>
              <a:rPr lang="fr-FR" dirty="0"/>
              <a:t>On utilise l’accès direct aux notices, mais en format XML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 descr="Une image contenant Graphique, Caractère coloré, symbole&#10;&#10;Le contenu généré par l’IA peut être incorrect.">
            <a:extLst>
              <a:ext uri="{FF2B5EF4-FFF2-40B4-BE49-F238E27FC236}">
                <a16:creationId xmlns:a16="http://schemas.microsoft.com/office/drawing/2014/main" id="{876886BD-9EA1-BF7F-1F2D-F3D683EF2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231" y="471640"/>
            <a:ext cx="1219048" cy="1219048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471B6FCA-DAC6-92F1-B606-6496F9481BFF}"/>
              </a:ext>
            </a:extLst>
          </p:cNvPr>
          <p:cNvGrpSpPr/>
          <p:nvPr/>
        </p:nvGrpSpPr>
        <p:grpSpPr>
          <a:xfrm>
            <a:off x="502347" y="2924193"/>
            <a:ext cx="6203253" cy="2922486"/>
            <a:chOff x="5575792" y="3429000"/>
            <a:chExt cx="6203253" cy="2922486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71387E6-E495-5644-9F31-7618212ED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0692" t="33732"/>
            <a:stretch>
              <a:fillRect/>
            </a:stretch>
          </p:blipFill>
          <p:spPr>
            <a:xfrm>
              <a:off x="5575792" y="3429000"/>
              <a:ext cx="6203253" cy="292248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229A41-9B75-ABA5-D20F-3257E026E326}"/>
                </a:ext>
              </a:extLst>
            </p:cNvPr>
            <p:cNvSpPr/>
            <p:nvPr/>
          </p:nvSpPr>
          <p:spPr>
            <a:xfrm>
              <a:off x="8259097" y="4218039"/>
              <a:ext cx="619432" cy="87507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5F21C24F-230D-44DD-9C19-716BF50A01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" r="-841" b="25814"/>
          <a:stretch>
            <a:fillRect/>
          </a:stretch>
        </p:blipFill>
        <p:spPr>
          <a:xfrm>
            <a:off x="7041453" y="2913926"/>
            <a:ext cx="4550779" cy="37425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EFD792-04DF-7D55-86B8-650D43D96876}"/>
              </a:ext>
            </a:extLst>
          </p:cNvPr>
          <p:cNvSpPr/>
          <p:nvPr/>
        </p:nvSpPr>
        <p:spPr>
          <a:xfrm>
            <a:off x="9026013" y="3429000"/>
            <a:ext cx="1966452" cy="2842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B570A5-63AB-539E-4015-5E8D97908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EB77-3DD0-4FD2-B6C5-720D17F0224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084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F1C33D-A03F-90B1-4886-16D652BC2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Démo dans EXCEL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C637A7-54BA-41C2-9AD6-B5EF0FF70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1/ Récupérer le nom de famille, dans la zone 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200$a</a:t>
            </a:r>
            <a:r>
              <a:rPr lang="fr-FR" dirty="0"/>
              <a:t>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lnSpc>
                <a:spcPct val="150000"/>
              </a:lnSpc>
              <a:buNone/>
            </a:pPr>
            <a:r>
              <a:rPr lang="fr-FR" sz="3000" b="1" dirty="0"/>
              <a:t>=@FILTRE.XML(SERVICEWEB</a:t>
            </a:r>
            <a:r>
              <a:rPr lang="fr-FR" sz="3000" dirty="0"/>
              <a:t>("https://www.idref.fr/"</a:t>
            </a:r>
            <a:r>
              <a:rPr lang="fr-FR" sz="3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&amp;</a:t>
            </a:r>
            <a:r>
              <a:rPr lang="fr-FR" sz="3000" dirty="0">
                <a:solidFill>
                  <a:schemeClr val="accent2">
                    <a:lumMod val="75000"/>
                  </a:schemeClr>
                </a:solidFill>
              </a:rPr>
              <a:t>$</a:t>
            </a:r>
            <a:r>
              <a:rPr lang="fr-FR" sz="3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B2</a:t>
            </a:r>
            <a:r>
              <a:rPr lang="fr-FR" sz="3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&amp;</a:t>
            </a:r>
            <a:r>
              <a:rPr lang="fr-FR" sz="3000" dirty="0"/>
              <a:t>".xml");"//datafield[@tag='</a:t>
            </a:r>
            <a:r>
              <a:rPr lang="fr-FR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200</a:t>
            </a:r>
            <a:r>
              <a:rPr lang="fr-FR" sz="3000" dirty="0"/>
              <a:t>']/subfield[@code='</a:t>
            </a:r>
            <a:r>
              <a:rPr lang="fr-FR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</a:t>
            </a:r>
            <a:r>
              <a:rPr lang="fr-FR" sz="3000" dirty="0"/>
              <a:t>']")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La formule permet d’appeler un webservice externe pour aller chercher, dans </a:t>
            </a:r>
            <a:r>
              <a:rPr lang="fr-FR" dirty="0">
                <a:solidFill>
                  <a:srgbClr val="FF0000"/>
                </a:solidFill>
              </a:rPr>
              <a:t>la notice en XML</a:t>
            </a:r>
            <a:r>
              <a:rPr lang="fr-FR" dirty="0"/>
              <a:t>, les zones UNIMARC (« </a:t>
            </a:r>
            <a:r>
              <a:rPr lang="fr-FR" b="1" dirty="0" err="1"/>
              <a:t>datafield</a:t>
            </a:r>
            <a:r>
              <a:rPr lang="fr-FR" dirty="0"/>
              <a:t> ») à partir de leurs étiquettes (« @</a:t>
            </a:r>
            <a:r>
              <a:rPr lang="fr-FR" b="1" dirty="0"/>
              <a:t>tag</a:t>
            </a:r>
            <a:r>
              <a:rPr lang="fr-FR" dirty="0"/>
              <a:t> ») et sous-zones (« </a:t>
            </a:r>
            <a:r>
              <a:rPr lang="fr-FR" b="1" dirty="0" err="1"/>
              <a:t>subfield</a:t>
            </a:r>
            <a:r>
              <a:rPr lang="fr-FR" dirty="0"/>
              <a:t> ») à partir de leurs nom (« @</a:t>
            </a:r>
            <a:r>
              <a:rPr lang="fr-FR" b="1" dirty="0"/>
              <a:t>code</a:t>
            </a:r>
            <a:r>
              <a:rPr lang="fr-FR" dirty="0"/>
              <a:t> »).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009703-D821-4384-30DD-EE5D4E37448F}"/>
              </a:ext>
            </a:extLst>
          </p:cNvPr>
          <p:cNvSpPr/>
          <p:nvPr/>
        </p:nvSpPr>
        <p:spPr>
          <a:xfrm>
            <a:off x="5810865" y="2635044"/>
            <a:ext cx="5043947" cy="6489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68FF85-45AF-A706-CDB4-9A2F387D9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EB77-3DD0-4FD2-B6C5-720D17F0224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758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8C37F8-5D65-2CC2-CC1D-792A72772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190"/>
            <a:ext cx="10515600" cy="804914"/>
          </a:xfrm>
        </p:spPr>
        <p:txBody>
          <a:bodyPr>
            <a:normAutofit/>
          </a:bodyPr>
          <a:lstStyle/>
          <a:p>
            <a:pPr algn="ctr"/>
            <a:r>
              <a:rPr lang="fr-FR" sz="3600" dirty="0"/>
              <a:t>Les formules dans EXCEL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C87B389-DFEC-877E-EEE9-40C5EDE3FF87}"/>
              </a:ext>
            </a:extLst>
          </p:cNvPr>
          <p:cNvSpPr txBox="1"/>
          <p:nvPr/>
        </p:nvSpPr>
        <p:spPr>
          <a:xfrm>
            <a:off x="838200" y="1386350"/>
            <a:ext cx="10803194" cy="507831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cs typeface="Courier New" panose="02070309020205020404" pitchFamily="49" charset="0"/>
              </a:rPr>
              <a:t>-- Découper la chaîne de caractère de l’URI pour récupérer le PPN seul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=STXT(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A2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;21;9)</a:t>
            </a:r>
          </a:p>
          <a:p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>
                <a:cs typeface="Courier New" panose="02070309020205020404" pitchFamily="49" charset="0"/>
              </a:rPr>
              <a:t>-- Récupérer une sous-zone dans une zone (200$a)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=@FILTRE.XML(SERVICEWEB("https://www.idref.fr/"&amp;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$B2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&amp;".xml");"//datafield[@tag='200']/subfield[@code='a']")</a:t>
            </a:r>
          </a:p>
          <a:p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>
                <a:cs typeface="Courier New" panose="02070309020205020404" pitchFamily="49" charset="0"/>
              </a:rPr>
              <a:t>-- Récupérer la sous-zone de la première occurrence d’une zone répétable (340$a)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=@FILTRE.XML(SERVICEWEB("https://www.idref.fr/"&amp;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$B2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&amp;".xml");"//datafield[@tag='340'][1]/subfield[@code='a']")</a:t>
            </a:r>
          </a:p>
          <a:p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>
                <a:cs typeface="Courier New" panose="02070309020205020404" pitchFamily="49" charset="0"/>
              </a:rPr>
              <a:t>-- Récupérer la sous-zone de la deuxième occurrence d’une zone répétable (340$a)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=@FILTRE.XML(SERVICEWEB("https://www.idref.fr/"&amp;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$B2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&amp;".xml");"//datafield[@tag='340'][2]/subfield[@code='a']")</a:t>
            </a:r>
          </a:p>
          <a:p>
            <a:endParaRPr lang="fr-FR" dirty="0">
              <a:cs typeface="Courier New" panose="02070309020205020404" pitchFamily="49" charset="0"/>
            </a:endParaRPr>
          </a:p>
          <a:p>
            <a:r>
              <a:rPr lang="fr-FR" dirty="0">
                <a:cs typeface="Courier New" panose="02070309020205020404" pitchFamily="49" charset="0"/>
              </a:rPr>
              <a:t>-- Récupérer un l'identifiant (</a:t>
            </a:r>
            <a:r>
              <a:rPr lang="fr-FR" dirty="0" err="1">
                <a:cs typeface="Courier New" panose="02070309020205020404" pitchFamily="49" charset="0"/>
              </a:rPr>
              <a:t>microwebservice</a:t>
            </a:r>
            <a:r>
              <a:rPr lang="fr-FR" dirty="0">
                <a:cs typeface="Courier New" panose="02070309020205020404" pitchFamily="49" charset="0"/>
              </a:rPr>
              <a:t> idref2id ; ORCID)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=@FILTRE.XML(SERVICEWEB("https://www.idref.fr/services/idref2orcid/"&amp;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$B2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);"//identifiant")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00839E-B3B0-EDC8-8847-E2E156A9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EB77-3DD0-4FD2-B6C5-720D17F0224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394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5BD730-3DEA-939F-756B-FDEE24A99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documentation des micro-webservices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7ACF9B3-ACA3-F8FE-507A-A95EBB186733}"/>
              </a:ext>
            </a:extLst>
          </p:cNvPr>
          <p:cNvSpPr txBox="1"/>
          <p:nvPr/>
        </p:nvSpPr>
        <p:spPr>
          <a:xfrm>
            <a:off x="1700980" y="1759974"/>
            <a:ext cx="1039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/>
              </a:rPr>
              <a:t>https://documentation.abes.fr/aideidrefdeveloppeur/index.html#MicroWebIdref2id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E0EF692-0FDB-83A5-5E18-0A365F815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961" y="2129306"/>
            <a:ext cx="8885903" cy="45479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8BCFA7-64DA-C6AC-9F11-3C83110B11DB}"/>
              </a:ext>
            </a:extLst>
          </p:cNvPr>
          <p:cNvSpPr/>
          <p:nvPr/>
        </p:nvSpPr>
        <p:spPr>
          <a:xfrm>
            <a:off x="1700979" y="6027174"/>
            <a:ext cx="182880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0C2A74-1368-F036-0F67-34B477F27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EB77-3DD0-4FD2-B6C5-720D17F0224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048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659F93-52C9-9AF7-64B1-75F6DB717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020" y="217641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Le tableau de suivi est dynamique !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32A451A-1BBF-CD76-E05B-74A4E0D062BA}"/>
              </a:ext>
            </a:extLst>
          </p:cNvPr>
          <p:cNvSpPr txBox="1"/>
          <p:nvPr/>
        </p:nvSpPr>
        <p:spPr>
          <a:xfrm>
            <a:off x="1081548" y="2753032"/>
            <a:ext cx="100289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Les données seront automatiquement mises à jour en fonction du contenu des notices.</a:t>
            </a:r>
          </a:p>
          <a:p>
            <a:endParaRPr lang="fr-FR" sz="2400" dirty="0"/>
          </a:p>
          <a:p>
            <a:r>
              <a:rPr lang="fr-FR" sz="2400" dirty="0"/>
              <a:t>Si vous voulez conserver les valeurs telles qu’elles apparaissent à un moment T pour pouvoir les comparer plus tard, ou bien les utiliser pour produire des graphiques : </a:t>
            </a:r>
          </a:p>
          <a:p>
            <a:endParaRPr lang="fr-FR" sz="2400" dirty="0"/>
          </a:p>
          <a:p>
            <a:r>
              <a:rPr lang="fr-FR" sz="2400" dirty="0"/>
              <a:t>	-&gt; copiez/collez avec l’option de collage « valeurs seules» et nommez la colonne (avec la date du jour par ex.)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3F61C96-E6E4-4796-4ADF-BF94A423F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78" y="1260247"/>
            <a:ext cx="1269841" cy="1269841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9BFB5D-D8FE-6F1A-34BC-172C545E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EB77-3DD0-4FD2-B6C5-720D17F0224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298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41EC3D-8372-F924-E5A1-F45BB4781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542" y="3580273"/>
            <a:ext cx="732503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Alors, ça a l’air facile</a:t>
            </a:r>
            <a:br>
              <a:rPr lang="fr-FR" dirty="0"/>
            </a:br>
            <a:r>
              <a:rPr lang="fr-FR" dirty="0"/>
              <a:t> et ça donne envie d’essayer, non ?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65E6CAE-CD50-5416-6069-6CC081C50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95" y="1717725"/>
            <a:ext cx="1269841" cy="1269841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26F1477-95C6-0796-A259-73DACAD2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EB77-3DD0-4FD2-B6C5-720D17F0224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678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AB355E-4E3C-A179-2EBF-5A5011D9F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071886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Place aux questions et aux échanges</a:t>
            </a:r>
          </a:p>
        </p:txBody>
      </p:sp>
      <p:pic>
        <p:nvPicPr>
          <p:cNvPr id="5" name="Image 4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213E6263-51CF-151D-C8E1-4D033F389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730" y="2322874"/>
            <a:ext cx="1332269" cy="1332269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E633A3C-F556-C082-247D-BE2E0DCFD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EB77-3DD0-4FD2-B6C5-720D17F0224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401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B46E94-E977-1EA0-FA7D-A31349BB9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/>
              <a:t>Liens et crédits images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787DBA-6AA1-BF6F-5364-45D33C8B3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Icône </a:t>
            </a:r>
            <a:r>
              <a:rPr lang="fr-FR" dirty="0">
                <a:hlinkClick r:id="rId2"/>
              </a:rPr>
              <a:t>relax</a:t>
            </a:r>
            <a:r>
              <a:rPr lang="fr-FR" dirty="0"/>
              <a:t> par </a:t>
            </a:r>
            <a:r>
              <a:rPr lang="fr-FR" dirty="0">
                <a:hlinkClick r:id="rId3"/>
              </a:rPr>
              <a:t>Icons8</a:t>
            </a:r>
            <a:endParaRPr lang="fr-FR" dirty="0"/>
          </a:p>
          <a:p>
            <a:r>
              <a:rPr lang="fr-FR" dirty="0"/>
              <a:t>Icône </a:t>
            </a:r>
            <a:r>
              <a:rPr lang="fr-FR" dirty="0">
                <a:hlinkClick r:id="rId4"/>
              </a:rPr>
              <a:t>téléscope</a:t>
            </a:r>
            <a:r>
              <a:rPr lang="fr-FR" dirty="0"/>
              <a:t> par </a:t>
            </a:r>
            <a:r>
              <a:rPr lang="fr-FR" dirty="0">
                <a:hlinkClick r:id="rId3"/>
              </a:rPr>
              <a:t>Icons8</a:t>
            </a:r>
            <a:endParaRPr lang="fr-FR" dirty="0"/>
          </a:p>
          <a:p>
            <a:r>
              <a:rPr lang="fr-FR" dirty="0"/>
              <a:t>Icône </a:t>
            </a:r>
            <a:r>
              <a:rPr lang="fr-FR" dirty="0">
                <a:hlinkClick r:id="rId5"/>
              </a:rPr>
              <a:t>Excel dessinée </a:t>
            </a:r>
            <a:r>
              <a:rPr lang="fr-FR" dirty="0"/>
              <a:t>par </a:t>
            </a:r>
            <a:r>
              <a:rPr lang="fr-FR" dirty="0">
                <a:hlinkClick r:id="rId3"/>
              </a:rPr>
              <a:t>Icons8</a:t>
            </a:r>
            <a:endParaRPr lang="fr-FR" dirty="0"/>
          </a:p>
          <a:p>
            <a:r>
              <a:rPr lang="fr-FR" dirty="0"/>
              <a:t>Icône </a:t>
            </a:r>
            <a:r>
              <a:rPr lang="fr-FR" dirty="0">
                <a:hlinkClick r:id="rId6"/>
              </a:rPr>
              <a:t>liste</a:t>
            </a:r>
            <a:r>
              <a:rPr lang="fr-FR" dirty="0"/>
              <a:t> par </a:t>
            </a:r>
            <a:r>
              <a:rPr lang="fr-FR" dirty="0">
                <a:hlinkClick r:id="rId3"/>
              </a:rPr>
              <a:t>Icons8</a:t>
            </a:r>
            <a:endParaRPr lang="fr-FR" dirty="0"/>
          </a:p>
          <a:p>
            <a:r>
              <a:rPr lang="fr-FR" dirty="0"/>
              <a:t>Icône </a:t>
            </a:r>
            <a:r>
              <a:rPr lang="fr-FR" dirty="0">
                <a:hlinkClick r:id="rId7"/>
              </a:rPr>
              <a:t>œil</a:t>
            </a:r>
            <a:r>
              <a:rPr lang="fr-FR" dirty="0"/>
              <a:t> par </a:t>
            </a:r>
            <a:r>
              <a:rPr lang="fr-FR" dirty="0">
                <a:hlinkClick r:id="rId3"/>
              </a:rPr>
              <a:t>Icons8</a:t>
            </a:r>
            <a:endParaRPr lang="fr-FR" dirty="0"/>
          </a:p>
          <a:p>
            <a:r>
              <a:rPr lang="fr-FR" dirty="0"/>
              <a:t>Icône </a:t>
            </a:r>
            <a:r>
              <a:rPr lang="fr-FR" dirty="0">
                <a:hlinkClick r:id="rId8"/>
              </a:rPr>
              <a:t>dompteur</a:t>
            </a:r>
            <a:r>
              <a:rPr lang="fr-FR" dirty="0"/>
              <a:t> par </a:t>
            </a:r>
            <a:r>
              <a:rPr lang="fr-FR" dirty="0">
                <a:hlinkClick r:id="rId3"/>
              </a:rPr>
              <a:t>Icons8</a:t>
            </a:r>
            <a:endParaRPr lang="fr-FR" dirty="0"/>
          </a:p>
          <a:p>
            <a:r>
              <a:rPr lang="fr-FR" dirty="0"/>
              <a:t>Icône </a:t>
            </a:r>
            <a:r>
              <a:rPr lang="fr-FR" dirty="0">
                <a:hlinkClick r:id="rId9"/>
              </a:rPr>
              <a:t>ciseaux</a:t>
            </a:r>
            <a:r>
              <a:rPr lang="fr-FR" dirty="0"/>
              <a:t> par </a:t>
            </a:r>
            <a:r>
              <a:rPr lang="fr-FR" dirty="0">
                <a:hlinkClick r:id="rId3"/>
              </a:rPr>
              <a:t>Icons8</a:t>
            </a:r>
            <a:endParaRPr lang="fr-FR" dirty="0"/>
          </a:p>
          <a:p>
            <a:r>
              <a:rPr lang="fr-FR" dirty="0"/>
              <a:t>Icône </a:t>
            </a:r>
            <a:r>
              <a:rPr lang="fr-FR" dirty="0">
                <a:hlinkClick r:id="rId10"/>
              </a:rPr>
              <a:t>filet à papillon </a:t>
            </a:r>
            <a:r>
              <a:rPr lang="fr-FR" dirty="0"/>
              <a:t>par </a:t>
            </a:r>
            <a:r>
              <a:rPr lang="fr-FR" dirty="0">
                <a:hlinkClick r:id="rId3"/>
              </a:rPr>
              <a:t>Icons8</a:t>
            </a:r>
            <a:endParaRPr lang="fr-FR" dirty="0"/>
          </a:p>
          <a:p>
            <a:r>
              <a:rPr lang="fr-FR" dirty="0"/>
              <a:t>Icône </a:t>
            </a:r>
            <a:r>
              <a:rPr lang="fr-FR" dirty="0">
                <a:hlinkClick r:id="rId11"/>
              </a:rPr>
              <a:t>doigts qui marchent </a:t>
            </a:r>
            <a:r>
              <a:rPr lang="fr-FR" dirty="0"/>
              <a:t>par </a:t>
            </a:r>
            <a:r>
              <a:rPr lang="fr-FR" dirty="0">
                <a:hlinkClick r:id="rId3"/>
              </a:rPr>
              <a:t>Icons8</a:t>
            </a:r>
            <a:endParaRPr lang="fr-FR" dirty="0"/>
          </a:p>
          <a:p>
            <a:r>
              <a:rPr lang="fr-FR" dirty="0"/>
              <a:t>Icône </a:t>
            </a:r>
            <a:r>
              <a:rPr lang="fr-FR" dirty="0">
                <a:hlinkClick r:id="rId12"/>
              </a:rPr>
              <a:t>claquer des doigts </a:t>
            </a:r>
            <a:r>
              <a:rPr lang="fr-FR" dirty="0"/>
              <a:t>par </a:t>
            </a:r>
            <a:r>
              <a:rPr lang="fr-FR" dirty="0">
                <a:hlinkClick r:id="rId3"/>
              </a:rPr>
              <a:t>Icons8</a:t>
            </a:r>
            <a:endParaRPr lang="fr-FR" dirty="0"/>
          </a:p>
          <a:p>
            <a:r>
              <a:rPr lang="fr-FR" dirty="0"/>
              <a:t>Icône </a:t>
            </a:r>
            <a:r>
              <a:rPr lang="fr-FR" dirty="0">
                <a:hlinkClick r:id="rId13"/>
              </a:rPr>
              <a:t>questions</a:t>
            </a:r>
            <a:r>
              <a:rPr lang="fr-FR" dirty="0"/>
              <a:t> par </a:t>
            </a:r>
            <a:r>
              <a:rPr lang="fr-FR" dirty="0">
                <a:hlinkClick r:id="rId3"/>
              </a:rPr>
              <a:t>Icons8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E8B08E-3050-E585-E1FA-B5B1D34CE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EB77-3DD0-4FD2-B6C5-720D17F0224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725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C5C3E1-9AA4-4FDA-010B-DF0976882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DC54B7-B128-25C2-2633-3D7B638D1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85" y="1825625"/>
            <a:ext cx="993058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fr-FR" dirty="0"/>
              <a:t>Cette session sur les personnes a été demandée par le public enthousiaste du J.e-cours sur l’usage des webservices IdRef dans Excel sur les structures au mois de juin 2025 : </a:t>
            </a:r>
          </a:p>
          <a:p>
            <a:pPr marL="0" indent="0" algn="ctr">
              <a:buNone/>
            </a:pPr>
            <a:r>
              <a:rPr lang="fr-FR" dirty="0">
                <a:hlinkClick r:id="rId2"/>
              </a:rPr>
              <a:t>https://callisto-formation.fr/course/view.php?id=929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mais relax : il n’est pas nécessaire de l’avoir suivi au préalable!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E20DE4C-7EE5-1148-7CBD-FE8C52DD3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87" y="4127053"/>
            <a:ext cx="983226" cy="98322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883DCF-8F24-E34B-0317-1FD094E95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EB77-3DD0-4FD2-B6C5-720D17F0224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20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D63772-790E-7470-2279-70E640DE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0787" y="500062"/>
            <a:ext cx="7774858" cy="1325563"/>
          </a:xfrm>
        </p:spPr>
        <p:txBody>
          <a:bodyPr/>
          <a:lstStyle/>
          <a:p>
            <a:r>
              <a:rPr lang="fr-FR" dirty="0"/>
              <a:t>Pourquoi faire un tableau de suivi sur les personnes physiques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5BDF0F-360A-E772-9BEC-6306901C7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 marL="0" indent="0">
              <a:buNone/>
            </a:pPr>
            <a:r>
              <a:rPr lang="fr-FR" dirty="0"/>
              <a:t>Par exemple :</a:t>
            </a:r>
          </a:p>
          <a:p>
            <a:r>
              <a:rPr lang="fr-FR" dirty="0"/>
              <a:t>Suivre l’évolution de l’adoption d’un identifiant pérenne (</a:t>
            </a:r>
            <a:r>
              <a:rPr lang="fr-FR" i="1" dirty="0"/>
              <a:t>PID</a:t>
            </a:r>
            <a:r>
              <a:rPr lang="fr-FR" dirty="0"/>
              <a:t>) comme ORCID ou </a:t>
            </a:r>
            <a:r>
              <a:rPr lang="fr-FR" dirty="0" err="1"/>
              <a:t>IdHAL</a:t>
            </a:r>
            <a:endParaRPr lang="fr-FR" dirty="0"/>
          </a:p>
          <a:p>
            <a:r>
              <a:rPr lang="fr-FR" dirty="0"/>
              <a:t>Faire du contrôle qualité sur un corpus précis</a:t>
            </a:r>
          </a:p>
          <a:p>
            <a:r>
              <a:rPr lang="fr-FR" dirty="0"/>
              <a:t>Suivre le travail collectif dans son établissement et harmoniser les pratiques de catalogage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08A515-7C78-466B-B438-2BDC737BC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39" y="394291"/>
            <a:ext cx="1431334" cy="1431334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677A07-709B-5A7C-8432-E9A5B1EB7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EB77-3DD0-4FD2-B6C5-720D17F0224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825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DF904F-F1D5-62F5-A399-BE74F9248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On utilise EXCEL et on part d’une liste de PPN</a:t>
            </a:r>
          </a:p>
        </p:txBody>
      </p:sp>
      <p:pic>
        <p:nvPicPr>
          <p:cNvPr id="11" name="Espace réservé du contenu 10" descr="Une image contenant symbole, Caractère coloré, pixel&#10;&#10;Le contenu généré par l’IA peut être incorrect.">
            <a:extLst>
              <a:ext uri="{FF2B5EF4-FFF2-40B4-BE49-F238E27FC236}">
                <a16:creationId xmlns:a16="http://schemas.microsoft.com/office/drawing/2014/main" id="{0873EF2C-79AB-62F0-36AC-80F8CA762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61" y="2315555"/>
            <a:ext cx="1470333" cy="1470333"/>
          </a:xfrm>
        </p:spPr>
      </p:pic>
      <p:pic>
        <p:nvPicPr>
          <p:cNvPr id="13" name="Image 1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8609CA1D-4358-CC7B-C77C-A2F269D4F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508" y="2460325"/>
            <a:ext cx="1325563" cy="1325563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E12E79-2422-DFB1-7F8E-71F4E25C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EB77-3DD0-4FD2-B6C5-720D17F0224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851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4C40D6-35AD-7C52-BB1C-C34B548E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Récupérer sa liste de PPN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1586D8-AF17-0407-515D-12A2713B0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Vous l’avez déjà dans un tableau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Vous l’exportez depuis Winnie (par exemple pour l’ensemble des notices d’autorité créées dans un RCR sur le mois écoulé)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Vous la récupérez depuis </a:t>
            </a:r>
            <a:r>
              <a:rPr lang="fr-FR" dirty="0" err="1"/>
              <a:t>IdRef</a:t>
            </a:r>
            <a:r>
              <a:rPr lang="fr-FR" dirty="0"/>
              <a:t> -&gt; </a:t>
            </a:r>
            <a:r>
              <a:rPr lang="fr-FR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démo 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EFD807-065D-36B7-DB17-31F79698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EB77-3DD0-4FD2-B6C5-720D17F0224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108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1D4B90-0564-EAF6-4EF0-30DD5F06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267" dirty="0"/>
              <a:t>Point de départ : export depuis IdRef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0140596E-D2DF-4036-89DB-5B08349D2DA0}"/>
              </a:ext>
            </a:extLst>
          </p:cNvPr>
          <p:cNvCxnSpPr>
            <a:cxnSpLocks/>
          </p:cNvCxnSpPr>
          <p:nvPr/>
        </p:nvCxnSpPr>
        <p:spPr>
          <a:xfrm flipV="1">
            <a:off x="2785872" y="3429000"/>
            <a:ext cx="0" cy="603504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EFA6DF8C-46AB-1BD1-C1D0-0AD86EDC1F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7268"/>
          <a:stretch>
            <a:fillRect/>
          </a:stretch>
        </p:blipFill>
        <p:spPr>
          <a:xfrm>
            <a:off x="2679539" y="4386573"/>
            <a:ext cx="7113381" cy="192573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973F710-0CB7-B436-0FC8-2A41F37B43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7368"/>
          <a:stretch>
            <a:fillRect/>
          </a:stretch>
        </p:blipFill>
        <p:spPr>
          <a:xfrm>
            <a:off x="2679540" y="1611424"/>
            <a:ext cx="7113389" cy="27942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07FBE6A-8DE2-9FF8-2C43-7C969DA74EA8}"/>
              </a:ext>
            </a:extLst>
          </p:cNvPr>
          <p:cNvSpPr/>
          <p:nvPr/>
        </p:nvSpPr>
        <p:spPr>
          <a:xfrm>
            <a:off x="2785872" y="5947322"/>
            <a:ext cx="1412502" cy="3932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Graphique, graphisme, dessin humoristique, art&#10;&#10;Le contenu généré par l’IA peut être incorrect.">
            <a:extLst>
              <a:ext uri="{FF2B5EF4-FFF2-40B4-BE49-F238E27FC236}">
                <a16:creationId xmlns:a16="http://schemas.microsoft.com/office/drawing/2014/main" id="{F2D711F5-AD92-D8DF-063B-B24E164838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35" y="5464354"/>
            <a:ext cx="1219048" cy="1219048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C533BF-7008-A050-6393-FA7B9C6C4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EB77-3DD0-4FD2-B6C5-720D17F0224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500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69C731-0630-BE22-4198-62D0D8F9C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837" y="504951"/>
            <a:ext cx="7951839" cy="1325563"/>
          </a:xfrm>
        </p:spPr>
        <p:txBody>
          <a:bodyPr>
            <a:normAutofit/>
          </a:bodyPr>
          <a:lstStyle/>
          <a:p>
            <a:r>
              <a:rPr lang="fr-FR" dirty="0"/>
              <a:t>Petites précautions à avoir en tête pour bien dompter Excel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448169-EA58-C3EE-55C6-F69F78A40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La colonne des PPN doit toujours être </a:t>
            </a:r>
            <a:r>
              <a:rPr lang="fr-FR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en format TEXTE </a:t>
            </a:r>
            <a:r>
              <a:rPr lang="fr-FR" dirty="0"/>
              <a:t>pour ne pas perdre les zéros initiaux</a:t>
            </a:r>
          </a:p>
          <a:p>
            <a:r>
              <a:rPr lang="fr-FR" dirty="0"/>
              <a:t>Le reste des colonnes est en format STANDARD pour accueillir les formules</a:t>
            </a:r>
          </a:p>
          <a:p>
            <a:r>
              <a:rPr lang="fr-FR" dirty="0"/>
              <a:t>A l’ouverture, préférez le passage par « données / récupérer des données / charger » pour </a:t>
            </a:r>
            <a:r>
              <a:rPr lang="fr-FR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conserver l’encodage UTF-8 </a:t>
            </a:r>
            <a:r>
              <a:rPr lang="fr-FR" dirty="0"/>
              <a:t>et avoir une bonne lisibilité</a:t>
            </a:r>
          </a:p>
        </p:txBody>
      </p:sp>
      <p:pic>
        <p:nvPicPr>
          <p:cNvPr id="5" name="Image 4" descr="Une image contenant dessin humoristique, jouet&#10;&#10;Le contenu généré par l’IA peut être incorrect.">
            <a:extLst>
              <a:ext uri="{FF2B5EF4-FFF2-40B4-BE49-F238E27FC236}">
                <a16:creationId xmlns:a16="http://schemas.microsoft.com/office/drawing/2014/main" id="{B641C3F7-590D-8C14-FD1A-4FC4B0A25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858" y="681037"/>
            <a:ext cx="973393" cy="973393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6C3A3F-573B-57C0-0E15-B13613EE6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EB77-3DD0-4FD2-B6C5-720D17F0224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330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0FE3B39-939B-9EF2-5F5F-647BE60AB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38" y="599768"/>
            <a:ext cx="11583836" cy="54113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4FEEF5-8B5B-36BC-F80C-BA5C21F22DE8}"/>
              </a:ext>
            </a:extLst>
          </p:cNvPr>
          <p:cNvSpPr/>
          <p:nvPr/>
        </p:nvSpPr>
        <p:spPr>
          <a:xfrm>
            <a:off x="373626" y="1700981"/>
            <a:ext cx="1229032" cy="12585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EDBDE6-F34C-03F1-716D-20B5ECFA596C}"/>
              </a:ext>
            </a:extLst>
          </p:cNvPr>
          <p:cNvSpPr/>
          <p:nvPr/>
        </p:nvSpPr>
        <p:spPr>
          <a:xfrm>
            <a:off x="4404851" y="4119717"/>
            <a:ext cx="3647767" cy="678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C94890-3521-F02A-394C-B13E5293C83F}"/>
              </a:ext>
            </a:extLst>
          </p:cNvPr>
          <p:cNvSpPr/>
          <p:nvPr/>
        </p:nvSpPr>
        <p:spPr>
          <a:xfrm>
            <a:off x="6499123" y="1268361"/>
            <a:ext cx="1229032" cy="678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0C47BDB-B91C-7C3F-0927-A3641AAC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EB77-3DD0-4FD2-B6C5-720D17F0224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251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8804DB50-9228-F362-750D-F4EC46276082}"/>
              </a:ext>
            </a:extLst>
          </p:cNvPr>
          <p:cNvSpPr txBox="1"/>
          <p:nvPr/>
        </p:nvSpPr>
        <p:spPr>
          <a:xfrm>
            <a:off x="3559278" y="5397910"/>
            <a:ext cx="761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Dans le dossier Téléchargements, bien choisir l’option « Tous les fichiers » pour voir apparaître l’export depuis IdRef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D79C1EC-4E5C-66A7-C7B6-B39FD77D325C}"/>
              </a:ext>
            </a:extLst>
          </p:cNvPr>
          <p:cNvGrpSpPr/>
          <p:nvPr/>
        </p:nvGrpSpPr>
        <p:grpSpPr>
          <a:xfrm>
            <a:off x="535683" y="284031"/>
            <a:ext cx="8755802" cy="4901186"/>
            <a:chOff x="535683" y="284031"/>
            <a:chExt cx="8755802" cy="4901186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DFB97A94-AD3C-E17F-4841-9C67714C3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5683" y="284031"/>
              <a:ext cx="8755801" cy="490118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8C7DB2-2B7F-6451-E4B8-4AA6D75AAB9C}"/>
                </a:ext>
              </a:extLst>
            </p:cNvPr>
            <p:cNvSpPr/>
            <p:nvPr/>
          </p:nvSpPr>
          <p:spPr>
            <a:xfrm>
              <a:off x="7256207" y="4385187"/>
              <a:ext cx="2035278" cy="8000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B659C5F-3C14-ECF2-F713-8E1C5A0E5C41}"/>
                </a:ext>
              </a:extLst>
            </p:cNvPr>
            <p:cNvSpPr/>
            <p:nvPr/>
          </p:nvSpPr>
          <p:spPr>
            <a:xfrm>
              <a:off x="3175819" y="2635045"/>
              <a:ext cx="5830529" cy="2556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F7CC242-C78B-7CAE-D926-4DF3786EE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EB77-3DD0-4FD2-B6C5-720D17F0224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6347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ormation PPT" ma:contentTypeID="0x0101006CB4AB078024F24B9AD5E0923C09BE390104070202000EB9456CD1664B4F8505BA321D839010" ma:contentTypeVersion="19" ma:contentTypeDescription="" ma:contentTypeScope="" ma:versionID="ff4eddc18dc92cb4ef458e49bbe58485">
  <xsd:schema xmlns:xsd="http://www.w3.org/2001/XMLSchema" xmlns:xs="http://www.w3.org/2001/XMLSchema" xmlns:p="http://schemas.microsoft.com/office/2006/metadata/properties" xmlns:ns2="9daed285-81c3-49ff-b705-bbc26c42e2d0" xmlns:ns3="http://schemas.microsoft.com/sharepoint/v3/fields" xmlns:ns4="4c59061c-6b04-4a40-9eb3-50db48d64b44" targetNamespace="http://schemas.microsoft.com/office/2006/metadata/properties" ma:root="true" ma:fieldsID="f14fb71bac35e4b3bf6bc6e94ddbe83b" ns2:_="" ns3:_="" ns4:_="">
    <xsd:import namespace="9daed285-81c3-49ff-b705-bbc26c42e2d0"/>
    <xsd:import namespace="http://schemas.microsoft.com/sharepoint/v3/fields"/>
    <xsd:import namespace="4c59061c-6b04-4a40-9eb3-50db48d64b44"/>
    <xsd:element name="properties">
      <xsd:complexType>
        <xsd:sequence>
          <xsd:element name="documentManagement">
            <xsd:complexType>
              <xsd:all>
                <xsd:element ref="ns2:Structure" minOccurs="0"/>
                <xsd:element ref="ns2:TRI" minOccurs="0"/>
                <xsd:element ref="ns2:Type_x0020_de_x0020_document_x0020_standard" minOccurs="0"/>
                <xsd:element ref="ns2:Etat_x0020_du_x0020_document" minOccurs="0"/>
                <xsd:element ref="ns2:Année" minOccurs="0"/>
                <xsd:element ref="ns3:_DCDateCreated" minOccurs="0"/>
                <xsd:element ref="ns2:Tags" minOccurs="0"/>
                <xsd:element ref="ns2:Lieu_x0020_de_x0020_la_x0020_formation" minOccurs="0"/>
                <xsd:element ref="ns2:N_x00b0__x0020_session" minOccurs="0"/>
                <xsd:element ref="ns2:Exaged_DocName" minOccurs="0"/>
                <xsd:element ref="ns2:Nom_x0020_de_x0020_la_x0020_formation" minOccurs="0"/>
                <xsd:element ref="ns2:Type_x0020_spec" minOccurs="0"/>
                <xsd:element ref="ns2:Sujet_x0020_convention" minOccurs="0"/>
                <xsd:element ref="ns2:Type_x0020_de_x0020_document_x0020_technique" minOccurs="0"/>
                <xsd:element ref="ns4:Nom_x0020_du_x0020_marché" minOccurs="0"/>
                <xsd:element ref="ns4:Liste_x0020_machines-serveurs" minOccurs="0"/>
                <xsd:element ref="ns2:Liste_x0020_des_x0020_applications" minOccurs="0"/>
                <xsd:element ref="ns4:MediaServiceMetadata" minOccurs="0"/>
                <xsd:element ref="ns4:MediaServiceFastMetadata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ed285-81c3-49ff-b705-bbc26c42e2d0" elementFormDefault="qualified">
    <xsd:import namespace="http://schemas.microsoft.com/office/2006/documentManagement/types"/>
    <xsd:import namespace="http://schemas.microsoft.com/office/infopath/2007/PartnerControls"/>
    <xsd:element name="Structure" ma:index="2" nillable="true" ma:displayName="Structure émettrice" ma:default="ABES" ma:format="Dropdown" ma:indexed="true" ma:internalName="Structure" ma:readOnly="false">
      <xsd:simpleType>
        <xsd:restriction base="dms:Choice">
          <xsd:enumeration value="AAF"/>
          <xsd:enumeration value="ABES"/>
          <xsd:enumeration value="ADBU"/>
          <xsd:enumeration value="AMUE"/>
          <xsd:enumeration value="AN"/>
          <xsd:enumeration value="ANR"/>
          <xsd:enumeration value="BNF"/>
          <xsd:enumeration value="CERL"/>
          <xsd:enumeration value="CNRS"/>
          <xsd:enumeration value="CNRS-DIST"/>
          <xsd:enumeration value="Couperin"/>
          <xsd:enumeration value="Cellule budgétaire"/>
          <xsd:enumeration value="Cellule Communication"/>
          <xsd:enumeration value="Cellule Qualité"/>
          <xsd:enumeration value="CINES"/>
          <xsd:enumeration value="CRFCB"/>
          <xsd:enumeration value="CTLes"/>
          <xsd:enumeration value="DART"/>
          <xsd:enumeration value="DEP"/>
          <xsd:enumeration value="Direction"/>
          <xsd:enumeration value="DSG"/>
          <xsd:enumeration value="DSG - PACT"/>
          <xsd:enumeration value="DSG - Finances"/>
          <xsd:enumeration value="DSG - RH"/>
          <xsd:enumeration value="DSG - Secrétariat"/>
          <xsd:enumeration value="Dept ADELE"/>
          <xsd:enumeration value="DSI"/>
          <xsd:enumeration value="DSI - P2I"/>
          <xsd:enumeration value="DSI - PEM"/>
          <xsd:enumeration value="DSI - PSD"/>
          <xsd:enumeration value="DSI - PSIR"/>
          <xsd:enumeration value="DSIN - SSGI"/>
          <xsd:enumeration value="DSR"/>
          <xsd:enumeration value="DSR - Méta"/>
          <xsd:enumeration value="DSR - PFD"/>
          <xsd:enumeration value="DSR - PGC"/>
          <xsd:enumeration value="DSR - PGR"/>
          <xsd:enumeration value="DSR - PIT"/>
          <xsd:enumeration value="EGAD"/>
          <xsd:enumeration value="GT-Calames"/>
          <xsd:enumeration value="GT-EAD"/>
          <xsd:enumeration value="FILL"/>
          <xsd:enumeration value="INIST"/>
          <xsd:enumeration value="ISSN"/>
          <xsd:enumeration value="LIRM"/>
          <xsd:enumeration value="MCC"/>
          <xsd:enumeration value="MESR"/>
          <xsd:enumeration value="Mission évaluation"/>
          <xsd:enumeration value="Mission Normalisation"/>
          <xsd:enumeration value="Mission PEB"/>
          <xsd:enumeration value="Missions Projets Européens"/>
          <xsd:enumeration value="Mission Ressources Electroniques"/>
          <xsd:enumeration value="Mission Rétroconversion"/>
          <xsd:enumeration value="Mission SGB mutualisé"/>
          <xsd:enumeration value="Mission Sudoc PS"/>
          <xsd:enumeration value="Mission Thèses"/>
          <xsd:enumeration value="OCLC"/>
          <xsd:enumeration value="Réseau Calames"/>
          <xsd:enumeration value="Réseau Sudoc"/>
          <xsd:enumeration value="Réseau Sudoc-PS"/>
          <xsd:enumeration value="Réseau thèses"/>
          <xsd:enumeration value="RNSR"/>
          <xsd:enumeration value="SIAF"/>
          <xsd:enumeration value="Autre"/>
        </xsd:restriction>
      </xsd:simpleType>
    </xsd:element>
    <xsd:element name="TRI" ma:index="3" nillable="true" ma:displayName="Trigramme" ma:default="A renseigner" ma:format="Dropdown" ma:internalName="TRI" ma:readOnly="false">
      <xsd:simpleType>
        <xsd:restriction base="dms:Choice">
          <xsd:enumeration value="A renseigner"/>
          <xsd:enumeration value="ABA"/>
          <xsd:enumeration value="ACT"/>
          <xsd:enumeration value="ADS"/>
          <xsd:enumeration value="AFE"/>
          <xsd:enumeration value="AGT"/>
          <xsd:enumeration value="AHE"/>
          <xsd:enumeration value="AJL"/>
          <xsd:enumeration value="ALM"/>
          <xsd:enumeration value="ALP"/>
          <xsd:enumeration value="AMZ"/>
          <xsd:enumeration value="AOD"/>
          <xsd:enumeration value="BBR"/>
          <xsd:enumeration value="BCS"/>
          <xsd:enumeration value="BEB"/>
          <xsd:enumeration value="BDE"/>
          <xsd:enumeration value="BKN"/>
          <xsd:enumeration value="BML"/>
          <xsd:enumeration value="BTS"/>
          <xsd:enumeration value="CAD"/>
          <xsd:enumeration value="CBD"/>
          <xsd:enumeration value="CCI"/>
          <xsd:enumeration value="CDE"/>
          <xsd:enumeration value="CDT"/>
          <xsd:enumeration value="CFY"/>
          <xsd:enumeration value="CLY"/>
          <xsd:enumeration value="CMC"/>
          <xsd:enumeration value="COU"/>
          <xsd:enumeration value="CPD"/>
          <xsd:enumeration value="CRE"/>
          <xsd:enumeration value="CST"/>
          <xsd:enumeration value="DBZ"/>
          <xsd:enumeration value="DED"/>
          <xsd:enumeration value="DOO"/>
          <xsd:enumeration value="DRY"/>
          <xsd:enumeration value="DSA"/>
          <xsd:enumeration value="DST"/>
          <xsd:enumeration value="ECU"/>
          <xsd:enumeration value="ECT"/>
          <xsd:enumeration value="EHR"/>
          <xsd:enumeration value="ELS"/>
          <xsd:enumeration value="EMS"/>
          <xsd:enumeration value="ENO"/>
          <xsd:enumeration value="ERM"/>
          <xsd:enumeration value="FBE"/>
          <xsd:enumeration value="FBT"/>
          <xsd:enumeration value="FCR"/>
          <xsd:enumeration value="FBR"/>
          <xsd:enumeration value="FML"/>
          <xsd:enumeration value="FPX"/>
          <xsd:enumeration value="FRF"/>
          <xsd:enumeration value="FTA"/>
          <xsd:enumeration value="GLT"/>
          <xsd:enumeration value="GTS"/>
          <xsd:enumeration value="HAE"/>
          <xsd:enumeration value="HLE"/>
          <xsd:enumeration value="HST"/>
          <xsd:enumeration value="IAN"/>
          <xsd:enumeration value="ILU"/>
          <xsd:enumeration value="IMN"/>
          <xsd:enumeration value="IMR"/>
          <xsd:enumeration value="JBN"/>
          <xsd:enumeration value="JCE"/>
          <xsd:enumeration value="JFH"/>
          <xsd:enumeration value="JFZ"/>
          <xsd:enumeration value="JGT"/>
          <xsd:enumeration value="JHN"/>
          <xsd:enumeration value="JKN"/>
          <xsd:enumeration value="JLR"/>
          <xsd:enumeration value="JLP"/>
          <xsd:enumeration value="JMF"/>
          <xsd:enumeration value="JML"/>
          <xsd:enumeration value="JNO"/>
          <xsd:enumeration value="JPA"/>
          <xsd:enumeration value="JVK"/>
          <xsd:enumeration value="KGX"/>
          <xsd:enumeration value="KMI"/>
          <xsd:enumeration value="LBA"/>
          <xsd:enumeration value="LBL"/>
          <xsd:enumeration value="LBT"/>
          <xsd:enumeration value="LJZ"/>
          <xsd:enumeration value="LNA"/>
          <xsd:enumeration value="LPL"/>
          <xsd:enumeration value="MBA"/>
          <xsd:enumeration value="MBN"/>
          <xsd:enumeration value="MBT"/>
          <xsd:enumeration value="MCN"/>
          <xsd:enumeration value="MCO"/>
          <xsd:enumeration value="MCR"/>
          <xsd:enumeration value="MCS"/>
          <xsd:enumeration value="MEN"/>
          <xsd:enumeration value="MGD"/>
          <xsd:enumeration value="MGT"/>
          <xsd:enumeration value="MGX"/>
          <xsd:enumeration value="MJN"/>
          <xsd:enumeration value="MLD"/>
          <xsd:enumeration value="MLP"/>
          <xsd:enumeration value="MPA"/>
          <xsd:enumeration value="MPD"/>
          <xsd:enumeration value="MPN"/>
          <xsd:enumeration value="MPR"/>
          <xsd:enumeration value="MPT"/>
          <xsd:enumeration value="MRX"/>
          <xsd:enumeration value="MSO"/>
          <xsd:enumeration value="MSR"/>
          <xsd:enumeration value="MTE"/>
          <xsd:enumeration value="MYG"/>
          <xsd:enumeration value="NBD"/>
          <xsd:enumeration value="NBT"/>
          <xsd:enumeration value="NMN"/>
          <xsd:enumeration value="OCN"/>
          <xsd:enumeration value="OKI"/>
          <xsd:enumeration value="OMZ"/>
          <xsd:enumeration value="ORX"/>
          <xsd:enumeration value="PDZ"/>
          <xsd:enumeration value="PFK"/>
          <xsd:enumeration value="PLP"/>
          <xsd:enumeration value="PMA"/>
          <xsd:enumeration value="PMI"/>
          <xsd:enumeration value="PML"/>
          <xsd:enumeration value="PPN"/>
          <xsd:enumeration value="PPO"/>
          <xsd:enumeration value="PPS"/>
          <xsd:enumeration value="RBD"/>
          <xsd:enumeration value="RJD"/>
          <xsd:enumeration value="ROA"/>
          <xsd:enumeration value="RPA"/>
          <xsd:enumeration value="RPT"/>
          <xsd:enumeration value="SBL"/>
          <xsd:enumeration value="SDT"/>
          <xsd:enumeration value="SGT"/>
          <xsd:enumeration value="SGY"/>
          <xsd:enumeration value="SLK"/>
          <xsd:enumeration value="SLM"/>
          <xsd:enumeration value="SNX"/>
          <xsd:enumeration value="SPD"/>
          <xsd:enumeration value="SPE"/>
          <xsd:enumeration value="SPR"/>
          <xsd:enumeration value="SQN"/>
          <xsd:enumeration value="SRY"/>
          <xsd:enumeration value="SSI"/>
          <xsd:enumeration value="TCN"/>
          <xsd:enumeration value="TCS"/>
          <xsd:enumeration value="TDN"/>
          <xsd:enumeration value="TFA"/>
          <xsd:enumeration value="TFU"/>
          <xsd:enumeration value="TMX"/>
          <xsd:enumeration value="TRT"/>
          <xsd:enumeration value="TZA"/>
          <xsd:enumeration value="VGO"/>
          <xsd:enumeration value="VRA"/>
          <xsd:enumeration value="VSA"/>
          <xsd:enumeration value="WDE"/>
          <xsd:enumeration value="YBN"/>
          <xsd:enumeration value="YDD"/>
          <xsd:enumeration value="YNS"/>
        </xsd:restriction>
      </xsd:simpleType>
    </xsd:element>
    <xsd:element name="Type_x0020_de_x0020_document_x0020_standard" ma:index="4" nillable="true" ma:displayName="Type de document" ma:default="A renseigner" ma:format="Dropdown" ma:internalName="Type_x0020_de_x0020_document_x0020_standard" ma:readOnly="false">
      <xsd:simpleType>
        <xsd:restriction base="dms:Choice">
          <xsd:enumeration value="A renseigner"/>
          <xsd:enumeration value="Acte d'engagement"/>
          <xsd:enumeration value="Affichette porte"/>
          <xsd:enumeration value="Annexe"/>
          <xsd:enumeration value="Annexe 2"/>
          <xsd:enumeration value="Annuaire"/>
          <xsd:enumeration value="Avenant"/>
          <xsd:enumeration value="Avenant au marché"/>
          <xsd:enumeration value="BE"/>
          <xsd:enumeration value="Besoins fonctionnels"/>
          <xsd:enumeration value="Bon de livraison"/>
          <xsd:enumeration value="Brochure commerciale"/>
          <xsd:enumeration value="CCAP"/>
          <xsd:enumeration value="CCTP"/>
          <xsd:enumeration value="Chevalet"/>
          <xsd:enumeration value="Chrono"/>
          <xsd:enumeration value="Compte-rendu réunion"/>
          <xsd:enumeration value="Convention"/>
          <xsd:enumeration value="Courrier"/>
          <xsd:enumeration value="DC 1"/>
          <xsd:enumeration value="DC 2"/>
          <xsd:enumeration value="Déclaration"/>
          <xsd:enumeration value="Demande de précisions"/>
          <xsd:enumeration value="Devis"/>
          <xsd:enumeration value="Diaporama Formation"/>
          <xsd:enumeration value="Documentation fonctionnelle"/>
          <xsd:enumeration value="Documentation technique"/>
          <xsd:enumeration value="Dossier de candidature"/>
          <xsd:enumeration value="Dossier d'exploitation"/>
          <xsd:enumeration value="Dossier de spécifications"/>
          <xsd:enumeration value="Dossier de recette"/>
          <xsd:enumeration value="Enquête"/>
          <xsd:enumeration value="Etiquette"/>
          <xsd:enumeration value="Etude"/>
          <xsd:enumeration value="Fiche application"/>
          <xsd:enumeration value="Fiche formateur"/>
          <xsd:enumeration value="Fiche projet"/>
          <xsd:enumeration value="Licence"/>
          <xsd:enumeration value="Manuel"/>
          <xsd:enumeration value="Norme"/>
          <xsd:enumeration value="Note"/>
          <xsd:enumeration value="Notification"/>
          <xsd:enumeration value="Notification rejet"/>
          <xsd:enumeration value="Ordre du jour réunion"/>
          <xsd:enumeration value="Organigramme"/>
          <xsd:enumeration value="Ouverture de plis"/>
          <xsd:enumeration value="Plan de formation"/>
          <xsd:enumeration value="Plan de communication"/>
          <xsd:enumeration value="Plaquette - brochure"/>
          <xsd:enumeration value="Présentation - Communication"/>
          <xsd:enumeration value="Procédure"/>
          <xsd:enumeration value="Programme (formation)"/>
          <xsd:enumeration value="Prospective"/>
          <xsd:enumeration value="Rapport"/>
          <xsd:enumeration value="Rapport d'activité"/>
          <xsd:enumeration value="Rapport d'analyse"/>
          <xsd:enumeration value="Rapport de présentation"/>
          <xsd:enumeration value="Reconduction"/>
          <xsd:enumeration value="Revue application"/>
          <xsd:enumeration value="Specs développement"/>
          <xsd:enumeration value="Support"/>
          <xsd:enumeration value="Tableau de bord"/>
          <xsd:enumeration value="Tableau de suivi"/>
          <xsd:enumeration value="TP Formation"/>
          <xsd:enumeration value="TP jeu1"/>
          <xsd:enumeration value="TP jeu2"/>
          <xsd:enumeration value="TP jeu3"/>
          <xsd:enumeration value="Tp jeu corsé"/>
          <xsd:enumeration value="Autre"/>
        </xsd:restriction>
      </xsd:simpleType>
    </xsd:element>
    <xsd:element name="Etat_x0020_du_x0020_document" ma:index="5" nillable="true" ma:displayName="Etat du document" ma:format="Dropdown" ma:internalName="Etat_x0020_du_x0020_document" ma:readOnly="false">
      <xsd:simpleType>
        <xsd:restriction base="dms:Choice">
          <xsd:enumeration value="Brouillon"/>
          <xsd:enumeration value="Document de travail"/>
          <xsd:enumeration value="Document préparatoire"/>
          <xsd:enumeration value="A valider"/>
          <xsd:enumeration value="Validé"/>
          <xsd:enumeration value="Diffusé"/>
          <xsd:enumeration value="Applicable"/>
          <xsd:enumeration value="En cours de publication"/>
          <xsd:enumeration value="Prêt à publier"/>
          <xsd:enumeration value="Publié"/>
          <xsd:enumeration value="Périmé"/>
          <xsd:enumeration value="Version finale à conserver"/>
        </xsd:restriction>
      </xsd:simpleType>
    </xsd:element>
    <xsd:element name="Année" ma:index="6" nillable="true" ma:displayName="Année" ma:default="A renseigner" ma:format="Dropdown" ma:internalName="Ann_x00e9_e" ma:readOnly="false">
      <xsd:simpleType>
        <xsd:restriction base="dms:Choice">
          <xsd:enumeration value="A renseigner"/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</xsd:restriction>
      </xsd:simpleType>
    </xsd:element>
    <xsd:element name="Tags" ma:index="10" nillable="true" ma:displayName="Tags" ma:internalName="Tags" ma:readOnly="false">
      <xsd:simpleType>
        <xsd:restriction base="dms:Text">
          <xsd:maxLength value="255"/>
        </xsd:restriction>
      </xsd:simpleType>
    </xsd:element>
    <xsd:element name="Lieu_x0020_de_x0020_la_x0020_formation" ma:index="11" nillable="true" ma:displayName="Lieu de la formation" ma:default="A renseigner" ma:format="Dropdown" ma:internalName="Lieu_x0020_de_x0020_la_x0020_formation" ma:readOnly="false">
      <xsd:simpleType>
        <xsd:restriction base="dms:Choice">
          <xsd:enumeration value="A renseigner"/>
          <xsd:enumeration value="Montpellier"/>
          <xsd:enumeration value="Paris"/>
        </xsd:restriction>
      </xsd:simpleType>
    </xsd:element>
    <xsd:element name="N_x00b0__x0020_session" ma:index="12" nillable="true" ma:displayName="N° session" ma:internalName="N_x00B0__x0020_session" ma:readOnly="false">
      <xsd:simpleType>
        <xsd:restriction base="dms:Text">
          <xsd:maxLength value="250"/>
        </xsd:restriction>
      </xsd:simpleType>
    </xsd:element>
    <xsd:element name="Exaged_DocName" ma:index="14" nillable="true" ma:displayName="Nom du document" ma:hidden="true" ma:internalName="Exaged_DocName" ma:readOnly="false">
      <xsd:simpleType>
        <xsd:restriction base="dms:Text"/>
      </xsd:simpleType>
    </xsd:element>
    <xsd:element name="Nom_x0020_de_x0020_la_x0020_formation" ma:index="20" nillable="true" ma:displayName="Liste des formations" ma:default="A renseigner" ma:format="Dropdown" ma:internalName="Nom_x0020_de_x0020_la_x0020_formation" ma:readOnly="false">
      <xsd:simpleType>
        <xsd:restriction base="dms:Choice">
          <xsd:enumeration value="A renseigner"/>
          <xsd:enumeration value="Calames"/>
          <xsd:enumeration value="Collègues"/>
          <xsd:enumeration value="Coordi"/>
          <xsd:enumeration value="Coraut"/>
          <xsd:enumeration value="Immersion"/>
          <xsd:enumeration value="INIT"/>
          <xsd:enumeration value="Moodle"/>
          <xsd:enumeration value="RespCR"/>
          <xsd:enumeration value="STAR"/>
          <xsd:enumeration value="SUPEB"/>
          <xsd:enumeration value="WebDewey"/>
          <xsd:enumeration value="Webstats"/>
          <xsd:enumeration value="WinIBW"/>
        </xsd:restriction>
      </xsd:simpleType>
    </xsd:element>
    <xsd:element name="Type_x0020_spec" ma:index="21" nillable="true" ma:displayName="Concerne" ma:default="A renseigner" ma:hidden="true" ma:internalName="Type_x0020_spec" ma:readOnly="fals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 renseigner"/>
                        <xsd:enumeration value="APCC"/>
                        <xsd:enumeration value="CBS"/>
                        <xsd:enumeration value="Exports à la demande"/>
                        <xsd:enumeration value="Exports réguliers"/>
                        <xsd:enumeration value="Exports hors réseaux"/>
                        <xsd:enumeration value="Guide Méthodo"/>
                        <xsd:enumeration value="Imports Sudoc"/>
                        <xsd:enumeration value="PSI"/>
                        <xsd:enumeration value="Scripts"/>
                        <xsd:enumeration value="Self Sudoc"/>
                        <xsd:enumeration value="Site Web"/>
                        <xsd:enumeration value="Supeb"/>
                        <xsd:enumeration value="Webstats"/>
                        <xsd:enumeration value="WinIBW"/>
                        <xsd:enumeration value="Z39-50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Sujet_x0020_convention" ma:index="22" nillable="true" ma:displayName="Nom de la convention" ma:default="A renseigner" ma:format="Dropdown" ma:hidden="true" ma:internalName="Sujet_x0020_convention" ma:readOnly="false">
      <xsd:simpleType>
        <xsd:restriction base="dms:Choice">
          <xsd:enumeration value="A renseigner"/>
          <xsd:enumeration value="Calames"/>
          <xsd:enumeration value="CERL"/>
          <xsd:enumeration value="Cession de données"/>
          <xsd:enumeration value="Groupement commandes"/>
          <xsd:enumeration value="IdRef"/>
          <xsd:enumeration value="PebWeb"/>
          <xsd:enumeration value="PebWini"/>
          <xsd:enumeration value="RetroCalames"/>
          <xsd:enumeration value="RetroSociétés"/>
          <xsd:enumeration value="Star"/>
          <xsd:enumeration value="Step"/>
          <xsd:enumeration value="Sudoc"/>
          <xsd:enumeration value="Sudoc-PS"/>
          <xsd:enumeration value="Thèses"/>
          <xsd:enumeration value="WebDewey"/>
          <xsd:enumeration value="WorldCat"/>
          <xsd:enumeration value="Autres"/>
        </xsd:restriction>
      </xsd:simpleType>
    </xsd:element>
    <xsd:element name="Type_x0020_de_x0020_document_x0020_technique" ma:index="23" nillable="true" ma:displayName="Type de document technique" ma:default="A renseigner" ma:format="Dropdown" ma:hidden="true" ma:internalName="Type_x0020_de_x0020_document_x0020_technique" ma:readOnly="false">
      <xsd:simpleType>
        <xsd:restriction base="dms:Choice">
          <xsd:enumeration value="A renseigner"/>
          <xsd:enumeration value="Dossier de recette"/>
          <xsd:enumeration value="Fiche exploitation"/>
          <xsd:enumeration value="Fiche application"/>
          <xsd:enumeration value="Procédure"/>
          <xsd:enumeration value="Revue d'application"/>
        </xsd:restriction>
      </xsd:simpleType>
    </xsd:element>
    <xsd:element name="Liste_x0020_des_x0020_applications" ma:index="26" nillable="true" ma:displayName="Liste des applications" ma:default="Autre" ma:format="Dropdown" ma:internalName="Liste_x0020_des_x0020_applications" ma:readOnly="false">
      <xsd:simpleType>
        <xsd:restriction base="dms:Choice">
          <xsd:enumeration value="Autre"/>
          <xsd:enumeration value="ABESstp"/>
          <xsd:enumeration value="APCC"/>
          <xsd:enumeration value="API"/>
          <xsd:enumeration value="Archives Elsevier"/>
          <xsd:enumeration value="Bacon"/>
          <xsd:enumeration value="Bazar"/>
          <xsd:enumeration value="Bibserv"/>
          <xsd:enumeration value="Bifor"/>
          <xsd:enumeration value="Bodet"/>
          <xsd:enumeration value="BOUDA"/>
          <xsd:enumeration value="Calames"/>
          <xsd:enumeration value="CBS"/>
          <xsd:enumeration value="Cidemis"/>
          <xsd:enumeration value="CJM"/>
          <xsd:enumeration value="Colodus"/>
          <xsd:enumeration value="Demande exemplarisation"/>
          <xsd:enumeration value="DocBook-Upcast"/>
          <xsd:enumeration value="Export à la demande"/>
          <xsd:enumeration value="Finances"/>
          <xsd:enumeration value="Formulaires"/>
          <xsd:enumeration value="GALA"/>
          <xsd:enumeration value="Girafe"/>
          <xsd:enumeration value="GTD"/>
          <xsd:enumeration value="Guide méthodo"/>
          <xsd:enumeration value="Hub"/>
          <xsd:enumeration value="IdRef"/>
          <xsd:enumeration value="LAGAF"/>
          <xsd:enumeration value="LN"/>
          <xsd:enumeration value="Logiciels Windows"/>
          <xsd:enumeration value="Messagerie - Listes"/>
          <xsd:enumeration value="Micro webservices"/>
          <xsd:enumeration value="Moodle"/>
          <xsd:enumeration value="Numes"/>
          <xsd:enumeration value="Périscope"/>
          <xsd:enumeration value="PRADA"/>
          <xsd:enumeration value="PSI"/>
          <xsd:enumeration value="Qualinca"/>
          <xsd:enumeration value="RAFA"/>
          <xsd:enumeration value="Réseau"/>
          <xsd:enumeration value="Scenari"/>
          <xsd:enumeration value="Sécurité"/>
          <xsd:enumeration value="Self"/>
          <xsd:enumeration value="SGBm"/>
          <xsd:enumeration value="SI interne"/>
          <xsd:enumeration value="Signets Universités"/>
          <xsd:enumeration value="Site de veille"/>
          <xsd:enumeration value="Site ABES"/>
          <xsd:enumeration value="SNEG"/>
          <xsd:enumeration value="SolrTotal"/>
          <xsd:enumeration value="STAR"/>
          <xsd:enumeration value="Stockage"/>
          <xsd:enumeration value="STEP"/>
          <xsd:enumeration value="Sudoc"/>
          <xsd:enumeration value="Sudoc local"/>
          <xsd:enumeration value="SyRHA"/>
          <xsd:enumeration value="Theses.fr"/>
          <xsd:enumeration value="Transition biblio"/>
          <xsd:enumeration value="Upcast"/>
          <xsd:enumeration value="Webex"/>
          <xsd:enumeration value="Webstats"/>
          <xsd:enumeration value="WinIBW"/>
          <xsd:enumeration value="Winniprin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7" nillable="true" ma:displayName="Date de création" ma:default="[today]" ma:description="Date à laquelle la ressource a été créée" ma:format="DateOnly" ma:internalName="_DCDateCreated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9061c-6b04-4a40-9eb3-50db48d64b44" elementFormDefault="qualified">
    <xsd:import namespace="http://schemas.microsoft.com/office/2006/documentManagement/types"/>
    <xsd:import namespace="http://schemas.microsoft.com/office/infopath/2007/PartnerControls"/>
    <xsd:element name="Nom_x0020_du_x0020_marché" ma:index="24" nillable="true" ma:displayName="Nom du marché" ma:default="A renseigner" ma:format="Dropdown" ma:hidden="true" ma:internalName="Nom_x0020_du_x0020_march_x00e9_" ma:readOnly="false">
      <xsd:simpleType>
        <xsd:restriction base="dms:Choice">
          <xsd:enumeration value="A renseigner"/>
          <xsd:enumeration value="CAIRN"/>
          <xsd:enumeration value="CAS"/>
          <xsd:enumeration value="Dalloz"/>
          <xsd:enumeration value="Doctrinal plus"/>
          <xsd:enumeration value="EBSCO - Business Source"/>
          <xsd:enumeration value="Elsevier-ScienceDirect"/>
          <xsd:enumeration value="JSTOR"/>
          <xsd:enumeration value="Lamyline"/>
          <xsd:enumeration value="Lexis-Nexis - Jurisclasseur"/>
          <xsd:enumeration value="Proquest - Chadwyck-Healey"/>
        </xsd:restriction>
      </xsd:simpleType>
    </xsd:element>
    <xsd:element name="Liste_x0020_machines-serveurs" ma:index="25" nillable="true" ma:displayName="Liste des machines-serveurs" ma:default="à renseigner" ma:format="Dropdown" ma:internalName="Liste_x0020_machines_x002d_serveurs" ma:readOnly="false">
      <xsd:simpleType>
        <xsd:restriction base="dms:Choice">
          <xsd:enumeration value="à renseigner"/>
          <xsd:enumeration value="actif réseau"/>
          <xsd:enumeration value="antivirus"/>
          <xsd:enumeration value="baie de stockage"/>
          <xsd:enumeration value="imprimantes"/>
          <xsd:enumeration value="messagerie"/>
          <xsd:enumeration value="visioconférence"/>
          <xsd:enumeration value="sauvegarde"/>
          <xsd:enumeration value="téléphone"/>
          <xsd:enumeration value="se linux unix"/>
          <xsd:enumeration value="se linux"/>
          <xsd:enumeration value="se unix"/>
          <xsd:enumeration value="se windows"/>
          <xsd:enumeration value="serveur socle"/>
          <xsd:enumeration value="serveur virtuel"/>
          <xsd:enumeration value="solaris"/>
          <xsd:enumeration value="station de travail"/>
        </xsd:restriction>
      </xsd:simpleType>
    </xsd:element>
    <xsd:element name="MediaServiceMetadata" ma:index="2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9" nillable="true" ma:displayName="MediaServiceObjectDetectorVersions" ma:description="" ma:hidden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Type de contenu"/>
        <xsd:element ref="dc:title" minOccurs="0" maxOccurs="1" ma:index="1" ma:displayName="Titre"/>
        <xsd:element ref="dc:subject" minOccurs="0" maxOccurs="1"/>
        <xsd:element ref="dc:description" minOccurs="0" maxOccurs="1" ma:index="8" ma:displayName="Commentaires"/>
        <xsd:element name="keywords" minOccurs="0" maxOccurs="1" type="xsd:string" ma:index="9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customXsn xmlns="http://schemas.microsoft.com/office/2006/metadata/customXsn">
  <xsnLocation/>
  <cached>False</cached>
  <openByDefault>True</openByDefault>
  <xsnScope/>
</customXs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s xmlns="9daed285-81c3-49ff-b705-bbc26c42e2d0" xsi:nil="true"/>
    <Structure xmlns="9daed285-81c3-49ff-b705-bbc26c42e2d0">ABES</Structure>
    <N_x00b0__x0020_session xmlns="9daed285-81c3-49ff-b705-bbc26c42e2d0" xsi:nil="true"/>
    <Type_x0020_de_x0020_document_x0020_standard xmlns="9daed285-81c3-49ff-b705-bbc26c42e2d0">Présentation - Communication</Type_x0020_de_x0020_document_x0020_standard>
    <Exaged_DocName xmlns="9daed285-81c3-49ff-b705-bbc26c42e2d0" xsi:nil="true"/>
    <Nom_x0020_de_x0020_la_x0020_formation xmlns="9daed285-81c3-49ff-b705-bbc26c42e2d0">A renseigner</Nom_x0020_de_x0020_la_x0020_formation>
    <Liste_x0020_machines-serveurs xmlns="4c59061c-6b04-4a40-9eb3-50db48d64b44">à renseigner</Liste_x0020_machines-serveurs>
    <Nom_x0020_du_x0020_marché xmlns="4c59061c-6b04-4a40-9eb3-50db48d64b44">A renseigner</Nom_x0020_du_x0020_marché>
    <Lieu_x0020_de_x0020_la_x0020_formation xmlns="9daed285-81c3-49ff-b705-bbc26c42e2d0">A renseigner</Lieu_x0020_de_x0020_la_x0020_formation>
    <Type_x0020_spec xmlns="9daed285-81c3-49ff-b705-bbc26c42e2d0">
      <Value>A renseigner</Value>
    </Type_x0020_spec>
    <Type_x0020_de_x0020_document_x0020_technique xmlns="9daed285-81c3-49ff-b705-bbc26c42e2d0">A renseigner</Type_x0020_de_x0020_document_x0020_technique>
    <Etat_x0020_du_x0020_document xmlns="9daed285-81c3-49ff-b705-bbc26c42e2d0">Validé</Etat_x0020_du_x0020_document>
    <Année xmlns="9daed285-81c3-49ff-b705-bbc26c42e2d0">A renseigner</Année>
    <Sujet_x0020_convention xmlns="9daed285-81c3-49ff-b705-bbc26c42e2d0">A renseigner</Sujet_x0020_convention>
    <Liste_x0020_des_x0020_applications xmlns="9daed285-81c3-49ff-b705-bbc26c42e2d0">Autre</Liste_x0020_des_x0020_applications>
    <TRI xmlns="9daed285-81c3-49ff-b705-bbc26c42e2d0">CMC</TRI>
    <_DCDateCreated xmlns="http://schemas.microsoft.com/sharepoint/v3/fields">2025-11-25T23:00:00+00:00</_DCDateCreated>
  </documentManagement>
</p:properties>
</file>

<file path=customXml/itemProps1.xml><?xml version="1.0" encoding="utf-8"?>
<ds:datastoreItem xmlns:ds="http://schemas.openxmlformats.org/officeDocument/2006/customXml" ds:itemID="{756E3037-C1EA-4EC5-82D7-B18263A20F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aed285-81c3-49ff-b705-bbc26c42e2d0"/>
    <ds:schemaRef ds:uri="http://schemas.microsoft.com/sharepoint/v3/fields"/>
    <ds:schemaRef ds:uri="4c59061c-6b04-4a40-9eb3-50db48d64b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D8AB84-878E-436C-852D-03872EA7C6ED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77D45126-8D82-424A-B732-21CF9471CD3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3DE0FB6-D40A-49BD-8826-802BE8DA7134}">
  <ds:schemaRefs>
    <ds:schemaRef ds:uri="http://purl.org/dc/dcmitype/"/>
    <ds:schemaRef ds:uri="http://schemas.microsoft.com/office/infopath/2007/PartnerControls"/>
    <ds:schemaRef ds:uri="4c59061c-6b04-4a40-9eb3-50db48d64b44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sharepoint/v3/fields"/>
    <ds:schemaRef ds:uri="9daed285-81c3-49ff-b705-bbc26c42e2d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926</Words>
  <Application>Microsoft Office PowerPoint</Application>
  <PresentationFormat>Grand écran</PresentationFormat>
  <Paragraphs>121</Paragraphs>
  <Slides>19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Courier New</vt:lpstr>
      <vt:lpstr>Thème Office</vt:lpstr>
      <vt:lpstr>1_Thème Office</vt:lpstr>
      <vt:lpstr>Présentation PowerPoint</vt:lpstr>
      <vt:lpstr>Intro</vt:lpstr>
      <vt:lpstr>Pourquoi faire un tableau de suivi sur les personnes physiques ? </vt:lpstr>
      <vt:lpstr>On utilise EXCEL et on part d’une liste de PPN</vt:lpstr>
      <vt:lpstr>Récupérer sa liste de PPN</vt:lpstr>
      <vt:lpstr>Point de départ : export depuis IdRef</vt:lpstr>
      <vt:lpstr>Petites précautions à avoir en tête pour bien dompter Excel</vt:lpstr>
      <vt:lpstr>Présentation PowerPoint</vt:lpstr>
      <vt:lpstr>Présentation PowerPoint</vt:lpstr>
      <vt:lpstr>L’export depuis IdRef me donne URI : comment obtenir les PPN tout court ? </vt:lpstr>
      <vt:lpstr>Extraction du PPN</vt:lpstr>
      <vt:lpstr>Et maintenant : où va-t-on récupérer les données ? </vt:lpstr>
      <vt:lpstr>Démo dans EXCEL</vt:lpstr>
      <vt:lpstr>Les formules dans EXCEL</vt:lpstr>
      <vt:lpstr>La documentation des micro-webservices</vt:lpstr>
      <vt:lpstr>Le tableau de suivi est dynamique ! </vt:lpstr>
      <vt:lpstr>Alors, ça a l’air facile  et ça donne envie d’essayer, non ? </vt:lpstr>
      <vt:lpstr>Place aux questions et aux échanges</vt:lpstr>
      <vt:lpstr>Liens et crédits images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Carole Melzac</dc:creator>
  <cp:keywords/>
  <dc:description/>
  <cp:lastModifiedBy>Olivier J.H. Kosinski</cp:lastModifiedBy>
  <cp:revision>18</cp:revision>
  <dcterms:created xsi:type="dcterms:W3CDTF">2025-11-25T08:17:56Z</dcterms:created>
  <dcterms:modified xsi:type="dcterms:W3CDTF">2025-11-27T10:05:18Z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0x0101006CB4AB078024F24B9AD5E0923C09BE390104070202000EB9456CD1664B4F8505BA321D839010</vt:lpwstr>
  </property>
</Properties>
</file>