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3"/>
  </p:notesMasterIdLst>
  <p:sldIdLst>
    <p:sldId id="261" r:id="rId2"/>
    <p:sldId id="461" r:id="rId3"/>
    <p:sldId id="277" r:id="rId4"/>
    <p:sldId id="315" r:id="rId5"/>
    <p:sldId id="464" r:id="rId6"/>
    <p:sldId id="465" r:id="rId7"/>
    <p:sldId id="466" r:id="rId8"/>
    <p:sldId id="467" r:id="rId9"/>
    <p:sldId id="476" r:id="rId10"/>
    <p:sldId id="468" r:id="rId11"/>
    <p:sldId id="278" r:id="rId12"/>
    <p:sldId id="327" r:id="rId13"/>
    <p:sldId id="328" r:id="rId14"/>
    <p:sldId id="293" r:id="rId15"/>
    <p:sldId id="329" r:id="rId16"/>
    <p:sldId id="331" r:id="rId17"/>
    <p:sldId id="332" r:id="rId18"/>
    <p:sldId id="469" r:id="rId19"/>
    <p:sldId id="333" r:id="rId20"/>
    <p:sldId id="334" r:id="rId21"/>
    <p:sldId id="330" r:id="rId22"/>
    <p:sldId id="336" r:id="rId23"/>
    <p:sldId id="335" r:id="rId24"/>
    <p:sldId id="473" r:id="rId25"/>
    <p:sldId id="451" r:id="rId26"/>
    <p:sldId id="470" r:id="rId27"/>
    <p:sldId id="449" r:id="rId28"/>
    <p:sldId id="439" r:id="rId29"/>
    <p:sldId id="337" r:id="rId30"/>
    <p:sldId id="474" r:id="rId31"/>
    <p:sldId id="475" r:id="rId32"/>
    <p:sldId id="456" r:id="rId33"/>
    <p:sldId id="471" r:id="rId34"/>
    <p:sldId id="477" r:id="rId35"/>
    <p:sldId id="457" r:id="rId36"/>
    <p:sldId id="472" r:id="rId37"/>
    <p:sldId id="463" r:id="rId38"/>
    <p:sldId id="462" r:id="rId39"/>
    <p:sldId id="317" r:id="rId40"/>
    <p:sldId id="319" r:id="rId41"/>
    <p:sldId id="300" r:id="rId4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eur" initials="M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FFFFCC"/>
    <a:srgbClr val="252C61"/>
    <a:srgbClr val="316BB9"/>
    <a:srgbClr val="61A099"/>
    <a:srgbClr val="156082"/>
    <a:srgbClr val="93BAE1"/>
    <a:srgbClr val="CF491B"/>
    <a:srgbClr val="D8E5D8"/>
    <a:srgbClr val="E9EE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EEDC81-8140-45B9-9102-EF6323CD8436}" v="130" dt="2026-03-11T11:12:22.3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411" autoAdjust="0"/>
  </p:normalViewPr>
  <p:slideViewPr>
    <p:cSldViewPr snapToGrid="0">
      <p:cViewPr varScale="1">
        <p:scale>
          <a:sx n="79" d="100"/>
          <a:sy n="79" d="100"/>
        </p:scale>
        <p:origin x="9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 Unicode MS" panose="020B0604020202020204" pitchFamily="34" charset="-128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 Unicode MS" panose="020B0604020202020204" pitchFamily="34" charset="-128"/>
              </a:defRPr>
            </a:lvl1pPr>
          </a:lstStyle>
          <a:p>
            <a:fld id="{5F73E51F-D7F4-4314-9DA1-18F0329138F2}" type="datetimeFigureOut">
              <a:rPr lang="fr-FR" smtClean="0"/>
              <a:pPr/>
              <a:t>13/03/2026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 Unicode MS" panose="020B0604020202020204" pitchFamily="34" charset="-128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 Unicode MS" panose="020B0604020202020204" pitchFamily="34" charset="-128"/>
              </a:defRPr>
            </a:lvl1pPr>
          </a:lstStyle>
          <a:p>
            <a:fld id="{00712B84-B251-42B7-9EAD-23E079016A6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448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fr-FR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2B84-B251-42B7-9EAD-23E079016A6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03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C198D-8D10-9ED5-42F7-2A1013772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A80A81B-092E-9920-83ED-22CE904F9F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52400A0-CB8B-77F6-9527-EDF0AE1C8E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1A4002-EC66-829E-E5ED-4EAE0DB035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2B84-B251-42B7-9EAD-23E079016A6C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3838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2B84-B251-42B7-9EAD-23E079016A6C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3239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2B84-B251-42B7-9EAD-23E079016A6C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317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2B84-B251-42B7-9EAD-23E079016A6C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8441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2B84-B251-42B7-9EAD-23E079016A6C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1187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2B84-B251-42B7-9EAD-23E079016A6C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1725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2B84-B251-42B7-9EAD-23E079016A6C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81474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B41BF-6B38-7A64-0A4F-54043541A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4A396E3-71B0-4A93-F6C6-558CFFECE8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61095BC-DA43-E27B-672D-0588CBF9EB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1CA31B7-FAD0-8BF5-F83B-AE108A1D4B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2B84-B251-42B7-9EAD-23E079016A6C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8129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04102F-65F4-A399-D717-9615839DA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9CF8F22-C82B-6B71-C287-23572B75FC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CA00970-AE06-6396-A75A-4AA2275921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A303617-CF49-0632-9E1C-34FD0B5364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2B84-B251-42B7-9EAD-23E079016A6C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42167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2B84-B251-42B7-9EAD-23E079016A6C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66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2B84-B251-42B7-9EAD-23E079016A6C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36730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2B84-B251-42B7-9EAD-23E079016A6C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44551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2B84-B251-42B7-9EAD-23E079016A6C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75613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65D9D-9F49-A595-9AEE-84CA099EB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2F5D9C4-2FF0-19A4-6CB1-17F177DEC4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406A41B-CB02-ACD9-96C8-513E532536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3AB4539-842A-D6B3-2609-A1B1115CE5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2B84-B251-42B7-9EAD-23E079016A6C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85139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2B84-B251-42B7-9EAD-23E079016A6C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2638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1B7DA-F283-09D7-0647-329DCA8FA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2E8ACDA-22A9-1A9C-8F6D-19D0D75542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3490AFA-CC6A-6D75-794D-CEA2C06ECB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28C93C9-E85D-7FCC-7AD8-A3883DB630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2B84-B251-42B7-9EAD-23E079016A6C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44720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2B84-B251-42B7-9EAD-23E079016A6C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98072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5BB6F-30BF-722F-5929-D35F90293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866F9F2-C067-9F93-ECD6-E6C7C1E599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C0335AC-A9D5-89B4-1434-7606336356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7EFAF6-7C0E-0BDA-CFF8-8D027729EC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2B84-B251-42B7-9EAD-23E079016A6C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40486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  <p:txBody>
          <a:bodyPr/>
          <a:lstStyle/>
          <a:p>
            <a:endParaRPr lang="fr-FR"/>
          </a:p>
        </p:txBody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anose="05000000000000000000" pitchFamily="2" charset="2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B32407-1642-4D58-AA9D-7C38613847D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9070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  <p:txBody>
          <a:bodyPr/>
          <a:lstStyle/>
          <a:p>
            <a:endParaRPr lang="fr-FR"/>
          </a:p>
        </p:txBody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B32407-1642-4D58-AA9D-7C38613847D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4849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2B84-B251-42B7-9EAD-23E079016A6C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1080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2B84-B251-42B7-9EAD-23E079016A6C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6445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4301F-07C5-123E-9937-0F0BFC7D6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132A627-9BB3-E84A-896A-69EE4F0867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61168BB-7159-AFFE-B315-993B1E9878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8F111FE-9587-E480-9A7E-A5FF02A6ED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2B84-B251-42B7-9EAD-23E079016A6C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80166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C221B-FCD8-7907-5AE5-205EA8037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2F5F65B-0EA2-7730-348C-BBD9DDA4C0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8D9668F-61D8-D074-5581-BD191B8F19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E917D56-9D5B-7F41-DD96-FF30631359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2B84-B251-42B7-9EAD-23E079016A6C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39331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B2836-805E-11AE-728D-7E7ACCEFE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AF9223E-C569-78D3-BF8D-E03FB056A6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02C9919-C489-CD90-30D8-DC9F7A491D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860E4A6-D2A3-6E4A-F014-FA334047EB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2B84-B251-42B7-9EAD-23E079016A6C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80692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2F5521-7375-432F-222D-6EE6D4DF2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854D619-3D06-B773-E4A2-72C2030347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69345FE-137E-87AD-F5F2-792724E518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FAB03C9-3144-8EA9-301F-A002642F2C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2B84-B251-42B7-9EAD-23E079016A6C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8976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D0DB3-91B0-4023-6760-F6E736C20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7AC2541-2644-258C-968B-E21ECCD5FA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85F573C-4130-4E31-AC5C-DEE3308695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2338319-648A-04A2-2D4A-00394C04DF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2B84-B251-42B7-9EAD-23E079016A6C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0821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2B84-B251-42B7-9EAD-23E079016A6C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8954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E5B37-8383-8225-81B7-1E6B5913F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BE91112-ABFC-AF35-C2F9-9C98ED2DCB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54380EA-96A9-D15B-ECFC-E8FD8C42CC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8611DF4-287E-374A-454D-0DEEFBFFF3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2B84-B251-42B7-9EAD-23E079016A6C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06230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2B84-B251-42B7-9EAD-23E079016A6C}" type="slidenum">
              <a:rPr lang="fr-FR" smtClean="0"/>
              <a:pPr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2569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1E808-7E8D-8EBC-6830-954F6093A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7479B3C-AC14-9D6C-CA96-FA78660744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FD9CFF8-9EBC-1061-39DB-2562F4E06B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72C8F5-6E0D-2F47-81A3-2C2FCA5F15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2B84-B251-42B7-9EAD-23E079016A6C}" type="slidenum">
              <a:rPr lang="fr-FR" smtClean="0"/>
              <a:pPr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90829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2B84-B251-42B7-9EAD-23E079016A6C}" type="slidenum">
              <a:rPr lang="fr-FR" smtClean="0"/>
              <a:pPr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7769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5EAFE-0016-600B-AE00-425CB42AB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64EE2B4-C559-9491-7D3E-D0503DFA0A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077940B-F751-81BE-B605-EDA0B16375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A6C291F-8359-DEE3-4675-EF63C99386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2B84-B251-42B7-9EAD-23E079016A6C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8235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2B84-B251-42B7-9EAD-23E079016A6C}" type="slidenum">
              <a:rPr lang="fr-FR" smtClean="0"/>
              <a:pPr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3947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2B84-B251-42B7-9EAD-23E079016A6C}" type="slidenum">
              <a:rPr lang="fr-FR" smtClean="0"/>
              <a:pPr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034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7F3A2-89DE-F23C-1375-A3EACE0B3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4F58AA2-8FF6-5FA1-4D84-1500C16508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EB1CF71-F6D9-89CA-9470-C03EABB2AB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6BD932B-4C11-7662-AA66-67AA7315B1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2B84-B251-42B7-9EAD-23E079016A6C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8827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ACC45-80E1-E6EA-A0E9-9034E11E0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68F0E6C-EA4D-A8D5-CCA6-D9C156A0C7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F7F2395-906A-9D86-F2AF-1DEBC57153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ct val="60000"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A9031A-8592-97C3-7151-30FFFEAA95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2B84-B251-42B7-9EAD-23E079016A6C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684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2D844-C4DC-6853-72DE-41925D7CA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6EB70A8-1721-21D2-120F-7890E2FC17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2B91B0B-68FE-8AAF-449F-ADCDDC513C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alt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CDBB4DD-4D5F-8B09-AE8A-2590DA7418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2B84-B251-42B7-9EAD-23E079016A6C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001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5A65D-B97F-F00D-4B2D-22ABBE5C4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A998DFC-3398-5168-21FB-7FAA40EC66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DC87C66-9196-AACA-300F-99921B356A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5FBF48-18F7-6643-3C79-24A8D452B2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2B84-B251-42B7-9EAD-23E079016A6C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7378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4F4D3-CADA-7BFD-677B-AEDB13461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5BA2633-6D7B-E8CF-253F-D1D4F9349F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C9684DF-A412-C8F2-1E06-92A21891F9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F5FCF0E-3FB2-707F-7B66-E3D16D39DE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2B84-B251-42B7-9EAD-23E079016A6C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8045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52301B-A743-E553-BCDB-4A673027B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76316AF-04A8-83DE-88DC-BCF00DA747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6A1064-DA62-D544-F414-B809FA816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B2A5-EE73-4CDB-87D0-C6EECB54E5E8}" type="datetimeFigureOut">
              <a:rPr lang="fr-FR" smtClean="0"/>
              <a:t>13/03/2026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04AD69-3746-6879-DFC5-88DA4F22B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D70FEA-3F35-559A-4A11-CB62423EA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9DDB-A979-4252-B2FE-F6244C6D4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3527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CE141A-A855-E85C-08E9-AEAC87BEC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A5AC9D0-5442-1A54-2E2D-FCE827546E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082DF7-7F09-E8AA-6BB9-D4D24F431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B2A5-EE73-4CDB-87D0-C6EECB54E5E8}" type="datetimeFigureOut">
              <a:rPr lang="fr-FR" smtClean="0"/>
              <a:t>13/03/2026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5B7F23-96AA-55CF-8D06-30FAB8802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7D39DC-F359-C70A-2ACD-FE6B552CF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9DDB-A979-4252-B2FE-F6244C6D4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3841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214873A-2AD6-800D-E505-B577D9CE57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F756558-449B-5993-AE33-BFD45A504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150D83-24E4-81F0-58C1-3B7CF6907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B2A5-EE73-4CDB-87D0-C6EECB54E5E8}" type="datetimeFigureOut">
              <a:rPr lang="fr-FR" smtClean="0"/>
              <a:t>13/03/2026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B56FDF-9F82-C7FE-2132-1791F0B37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867351-B004-2657-611D-EA9B51F70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9DDB-A979-4252-B2FE-F6244C6D4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687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610E2E-591E-D01D-5BCC-74EBDDB7D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0C2308-F68D-3E09-C89A-EF622AD96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50D356-52BA-91A1-A94B-136F23CE5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B2A5-EE73-4CDB-87D0-C6EECB54E5E8}" type="datetimeFigureOut">
              <a:rPr lang="fr-FR" smtClean="0"/>
              <a:t>13/03/2026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8943B8-133D-E2E8-04BD-63655AD3E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0472AB-A087-4C9E-3CF7-DD9F78F58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9DDB-A979-4252-B2FE-F6244C6D4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701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24A725-AA41-EC14-D398-66C0681B4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2F87879-DC83-B4D8-D355-625EFDE1C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AD9EDB-11EF-A339-1CE5-4E4913448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B2A5-EE73-4CDB-87D0-C6EECB54E5E8}" type="datetimeFigureOut">
              <a:rPr lang="fr-FR" smtClean="0"/>
              <a:t>13/03/2026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DBF61A-7C7F-E424-AD92-F5C2952A9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E71B8C-D8A2-0C19-081B-6F27F1131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9DDB-A979-4252-B2FE-F6244C6D4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9007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5767ED-1BDC-90A1-BCAC-2F7CD4095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01BAEE-5D3E-9EB4-5284-4E61D7CC59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91AA0A4-A2D8-8465-EE1B-1D6A6AD5D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513E57-92DF-217E-D7BB-E9C8C070F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B2A5-EE73-4CDB-87D0-C6EECB54E5E8}" type="datetimeFigureOut">
              <a:rPr lang="fr-FR" smtClean="0"/>
              <a:t>13/03/2026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B832E7-9B1C-FF60-054F-4F37BD525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6F3073D-FAF0-A0DF-CB68-1D065D159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9DDB-A979-4252-B2FE-F6244C6D4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7450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DC1C5B-77BC-9156-2DD3-71C89A1D5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2F0F215-308D-E2AB-749A-B83AE79AA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DE4A35C-C72F-F064-0879-0CF59A828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9A23623-7312-EC8C-B69E-F443B645E7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EC4EC3E-4D65-EE94-AE15-89EE33D857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FC4A8DF-5DA2-6914-FE31-C013DE147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B2A5-EE73-4CDB-87D0-C6EECB54E5E8}" type="datetimeFigureOut">
              <a:rPr lang="fr-FR" smtClean="0"/>
              <a:t>13/03/2026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33C597B-FC1B-2C56-B62B-DEE3E601A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E46AC93-7916-0AE6-3DE3-C98C56C46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9DDB-A979-4252-B2FE-F6244C6D4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8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F36783-B8DD-692E-8E33-678DCBF72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8E3C450-A90D-127D-01CB-CF74FC2FE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B2A5-EE73-4CDB-87D0-C6EECB54E5E8}" type="datetimeFigureOut">
              <a:rPr lang="fr-FR" smtClean="0"/>
              <a:t>13/03/2026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96B2539-8C3B-1BF3-51BA-66BF2A0BE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E81657D-D6F4-454B-6592-03B31F547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9DDB-A979-4252-B2FE-F6244C6D4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438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F26FC76-B591-5346-14F3-3458C8A00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B2A5-EE73-4CDB-87D0-C6EECB54E5E8}" type="datetimeFigureOut">
              <a:rPr lang="fr-FR" smtClean="0"/>
              <a:t>13/03/2026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D4F7F85-1BFA-9F50-8079-321B264D7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C3E55AA-B057-F03F-D745-16F48E5C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9DDB-A979-4252-B2FE-F6244C6D4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004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6F83A6-E5EF-2719-F65B-42090569F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A0CFC1-9B2D-3F53-4953-E7AC32F17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9852234-11D9-2E7F-06EC-82B444E93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F489D55-A56A-41F6-641F-19F3E99D3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B2A5-EE73-4CDB-87D0-C6EECB54E5E8}" type="datetimeFigureOut">
              <a:rPr lang="fr-FR" smtClean="0"/>
              <a:t>13/03/2026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D7BC69E-3E60-AB72-BDD9-99036D0DD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CCFE20D-109E-A5BE-2AD6-2C8FC42F8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9DDB-A979-4252-B2FE-F6244C6D4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5236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C42FA5-9DC8-5A51-89C2-0631121F4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678093A-2062-CF1B-49A5-AA97816B53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3ECA994-5DBA-A4C0-5F92-DFCA40AE25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A4BF1B1-82DA-06DA-C584-1DFFA3F5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B2A5-EE73-4CDB-87D0-C6EECB54E5E8}" type="datetimeFigureOut">
              <a:rPr lang="fr-FR" smtClean="0"/>
              <a:t>13/03/2026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797ADEC-7971-D58A-465B-786C74C58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D35B86B-9BDD-41D1-511F-4AFFC0EDE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9DDB-A979-4252-B2FE-F6244C6D4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239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74C7911-433B-CC01-B722-1B73134C3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1395DF-3B92-E6CC-D6CF-54809F85B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674D9F-C38F-6F0E-D0DC-A85DF3CF20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Arial Unicode MS" panose="020B0604020202020204" pitchFamily="34" charset="-128"/>
              </a:defRPr>
            </a:lvl1pPr>
          </a:lstStyle>
          <a:p>
            <a:fld id="{3B53B2A5-EE73-4CDB-87D0-C6EECB54E5E8}" type="datetimeFigureOut">
              <a:rPr lang="fr-FR" smtClean="0"/>
              <a:pPr/>
              <a:t>13/03/2026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407E55-1B4B-0B37-062B-D1B364513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Arial Unicode MS" panose="020B0604020202020204" pitchFamily="34" charset="-128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01A07F-8A84-5DC7-AEFB-6D4D66818B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Arial Unicode MS" panose="020B0604020202020204" pitchFamily="34" charset="-128"/>
              </a:defRPr>
            </a:lvl1pPr>
          </a:lstStyle>
          <a:p>
            <a:fld id="{5F659DDB-A979-4252-B2FE-F6244C6D49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225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 Unicode MS" panose="020B0604020202020204" pitchFamily="34" charset="-128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Unicode MS" panose="020B0604020202020204" pitchFamily="34" charset="-128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Unicode MS" panose="020B0604020202020204" pitchFamily="34" charset="-128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Unicode MS" panose="020B0604020202020204" pitchFamily="34" charset="-128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Unicode MS" panose="020B0604020202020204" pitchFamily="34" charset="-128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Unicode MS" panose="020B0604020202020204" pitchFamily="34" charset="-128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umentation.abes.fr/sudoc/manuels/controle_bibliographique/circuit_signalement_rc/index.html#CasParticuliersHorsChamp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umentation.abes.fr/sudoc/manuels/controle_bibliographique/circuit_signalement_rc/index.html#FormalisationCommentairesCentresNationauxEtrangers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umentation.abes.fr/sudoc/manuels/controle_bibliographique/circuit_signalement_rc/index.html#FormalisationCommentairesCentresNationauxEtrangers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documentation.abes.fr/aidecidemis/index.html#$0:CidemisTachesValidateurCorcat_15" TargetMode="External"/><Relationship Id="rId3" Type="http://schemas.openxmlformats.org/officeDocument/2006/relationships/hyperlink" Target="https://vimeo.com/733523000" TargetMode="External"/><Relationship Id="rId7" Type="http://schemas.openxmlformats.org/officeDocument/2006/relationships/hyperlink" Target="https://documentation.abes.fr/sudoc/ContributionsReseau/AtelierCidemis2023_%20ReseauAbes.pdf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umentation.abes.fr/sudoc/doc/Formateur_relais/19_memo_demande_numerotation_ISSN.pdf" TargetMode="External"/><Relationship Id="rId5" Type="http://schemas.openxmlformats.org/officeDocument/2006/relationships/hyperlink" Target="https://documentation.abes.fr/aidecidemis/#$0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s://documentation.abes.fr/sudoc/manuels/controle_bibliographique/circuit_signalement_rc/index.html" TargetMode="External"/><Relationship Id="rId9" Type="http://schemas.openxmlformats.org/officeDocument/2006/relationships/hyperlink" Target="https://documentation.abes.fr/sudoc/manuels/controle_bibliographique/circuit_signalement_rc/index.html#CasParticuliersCasParticuliersISSNprovisoirePreregistr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4" Type="http://schemas.openxmlformats.org/officeDocument/2006/relationships/image" Target="../media/image9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corcat@listes.abes.fr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hyperlink" Target="https://www.issn.org/fr/comprendre-lissn/regles-d-attribution/manuel-de-lissn/" TargetMode="Externa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documentation.abes.fr/sudoc/manuels/controle_bibliographique/circuit_signalement_rc/index.html#CorrectionZoneAutoriteISSN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10" Type="http://schemas.openxmlformats.org/officeDocument/2006/relationships/image" Target="../media/image21.svg"/><Relationship Id="rId4" Type="http://schemas.openxmlformats.org/officeDocument/2006/relationships/image" Target="../media/image12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6A347D5-4143-C170-EC50-F959A900005C}"/>
              </a:ext>
            </a:extLst>
          </p:cNvPr>
          <p:cNvSpPr txBox="1"/>
          <p:nvPr/>
        </p:nvSpPr>
        <p:spPr>
          <a:xfrm>
            <a:off x="1464411" y="2798908"/>
            <a:ext cx="4344205" cy="2727484"/>
          </a:xfrm>
          <a:prstGeom prst="roundRect">
            <a:avLst>
              <a:gd name="adj" fmla="val 11158"/>
            </a:avLst>
          </a:prstGeom>
          <a:solidFill>
            <a:schemeClr val="bg1">
              <a:alpha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252C6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Description</a:t>
            </a:r>
          </a:p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À compter du 31 décembre 2025, le réseau Sudoc PS disparaît, entraînant la fin des Centres du Réseau Sudoc-PS (dits « les CR »). Le suivi et la validation des demandes Cidemis est désormais assuré directement par les établissements du réseau Sudoc.</a:t>
            </a:r>
          </a:p>
          <a:p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Vous êtes </a:t>
            </a:r>
            <a:r>
              <a:rPr lang="fr-F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Correspondant·e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Catalogage ? </a:t>
            </a:r>
            <a:b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Ce J.e-cours vise à vous accompagner dans votre nouveau rôle de validation des demandes Cidemis de votre ILN</a:t>
            </a:r>
            <a:endParaRPr lang="fr-FR" sz="1400" i="1" dirty="0">
              <a:solidFill>
                <a:schemeClr val="accent2"/>
              </a:solidFill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B4D4E6EA-05A7-E7D4-1C21-3FC481A1E06D}"/>
              </a:ext>
            </a:extLst>
          </p:cNvPr>
          <p:cNvSpPr txBox="1">
            <a:spLocks/>
          </p:cNvSpPr>
          <p:nvPr/>
        </p:nvSpPr>
        <p:spPr>
          <a:xfrm>
            <a:off x="646020" y="1356263"/>
            <a:ext cx="9739975" cy="12611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 err="1">
                <a:solidFill>
                  <a:srgbClr val="993366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Correspondant·e</a:t>
            </a:r>
            <a:r>
              <a:rPr lang="fr-FR" sz="4000" b="1" dirty="0">
                <a:solidFill>
                  <a:srgbClr val="993366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Catalogage : </a:t>
            </a:r>
          </a:p>
          <a:p>
            <a:r>
              <a:rPr lang="fr-FR" sz="4000" b="1" dirty="0">
                <a:solidFill>
                  <a:srgbClr val="993366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votre rôle dans Cidemis </a:t>
            </a:r>
            <a:endParaRPr lang="en-US" sz="4000" b="1" dirty="0">
              <a:solidFill>
                <a:srgbClr val="993366"/>
              </a:solidFill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E8C7D37-E74F-4AA6-B55C-BB4ADD158666}"/>
              </a:ext>
            </a:extLst>
          </p:cNvPr>
          <p:cNvSpPr txBox="1"/>
          <p:nvPr/>
        </p:nvSpPr>
        <p:spPr>
          <a:xfrm>
            <a:off x="6324604" y="2834403"/>
            <a:ext cx="3876675" cy="681038"/>
          </a:xfrm>
          <a:prstGeom prst="round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252C6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Public</a:t>
            </a:r>
          </a:p>
          <a:p>
            <a:pPr indent="-171442">
              <a:buFont typeface="Arial" panose="020B0604020202020204" pitchFamily="34" charset="0"/>
              <a:buChar char="•"/>
            </a:pP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Correspondants Catalogage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92AE6EA-07F4-BF8E-D2E3-423A6C8E4463}"/>
              </a:ext>
            </a:extLst>
          </p:cNvPr>
          <p:cNvSpPr txBox="1"/>
          <p:nvPr/>
        </p:nvSpPr>
        <p:spPr>
          <a:xfrm>
            <a:off x="6324604" y="4411550"/>
            <a:ext cx="3876675" cy="681038"/>
          </a:xfrm>
          <a:prstGeom prst="round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252C6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Intervenantes</a:t>
            </a:r>
          </a:p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Julie Mistral, Morgane Courrège</a:t>
            </a: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2EA721C7-7F59-897A-1CDA-F2EB0DDAEF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01278" y="174728"/>
            <a:ext cx="1860474" cy="528056"/>
          </a:xfrm>
          <a:prstGeom prst="rect">
            <a:avLst/>
          </a:prstGeom>
        </p:spPr>
      </p:pic>
      <p:pic>
        <p:nvPicPr>
          <p:cNvPr id="23" name="Graphique 22">
            <a:extLst>
              <a:ext uri="{FF2B5EF4-FFF2-40B4-BE49-F238E27FC236}">
                <a16:creationId xmlns:a16="http://schemas.microsoft.com/office/drawing/2014/main" id="{B81D11D4-835F-3D2E-D495-5FB272CAF8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511496" y="1665504"/>
            <a:ext cx="540000" cy="540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38628FD-9252-CEE6-E765-E2950762A7DE}"/>
              </a:ext>
            </a:extLst>
          </p:cNvPr>
          <p:cNvSpPr txBox="1">
            <a:spLocks/>
          </p:cNvSpPr>
          <p:nvPr/>
        </p:nvSpPr>
        <p:spPr>
          <a:xfrm>
            <a:off x="1464412" y="1413138"/>
            <a:ext cx="9144000" cy="12611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>
              <a:solidFill>
                <a:srgbClr val="CF491B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Image 4" descr="Une image contenant cercle, logo, Graphique, Police&#10;&#10;Le contenu généré par l’IA peut être incorrect.">
            <a:extLst>
              <a:ext uri="{FF2B5EF4-FFF2-40B4-BE49-F238E27FC236}">
                <a16:creationId xmlns:a16="http://schemas.microsoft.com/office/drawing/2014/main" id="{F02D4DEF-8E09-054F-CBC5-5F9FA90C5F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752" y="2294403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26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A19B63-6E21-2F38-75AA-37C56EA83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7E3A62-D705-2E8B-4101-F77E0BC3C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-80386"/>
            <a:ext cx="10515600" cy="1325563"/>
          </a:xfrm>
        </p:spPr>
        <p:txBody>
          <a:bodyPr/>
          <a:lstStyle/>
          <a:p>
            <a:pPr algn="ctr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Quand faut-il faire une demande </a:t>
            </a:r>
            <a:b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dans CIDEMIS ?</a:t>
            </a:r>
          </a:p>
        </p:txBody>
      </p:sp>
      <p:pic>
        <p:nvPicPr>
          <p:cNvPr id="4" name="Image 3" descr="Une image contenant cercle, logo, Graphique, Police&#10;&#10;Le contenu généré par l’IA peut être incorrect.">
            <a:extLst>
              <a:ext uri="{FF2B5EF4-FFF2-40B4-BE49-F238E27FC236}">
                <a16:creationId xmlns:a16="http://schemas.microsoft.com/office/drawing/2014/main" id="{A108B530-9DD0-0F21-E2EE-CF6E1BF4A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425" y="1570739"/>
            <a:ext cx="432000" cy="432000"/>
          </a:xfrm>
          <a:prstGeom prst="rect">
            <a:avLst/>
          </a:prstGeom>
        </p:spPr>
      </p:pic>
      <p:pic>
        <p:nvPicPr>
          <p:cNvPr id="5" name="Image 4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55FA48C5-0591-4EBF-431E-664C806B1B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6717" y="1272876"/>
            <a:ext cx="476316" cy="600159"/>
          </a:xfrm>
          <a:prstGeom prst="rect">
            <a:avLst/>
          </a:prstGeom>
        </p:spPr>
      </p:pic>
      <p:pic>
        <p:nvPicPr>
          <p:cNvPr id="6" name="Picture 2" descr="Locked File - Free security icons">
            <a:extLst>
              <a:ext uri="{FF2B5EF4-FFF2-40B4-BE49-F238E27FC236}">
                <a16:creationId xmlns:a16="http://schemas.microsoft.com/office/drawing/2014/main" id="{2A4D1773-4ABC-FC35-0B4F-5183D6BE9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115" y="1312379"/>
            <a:ext cx="566186" cy="56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016676E-0560-70F5-0D98-425C9E7B253E}"/>
              </a:ext>
            </a:extLst>
          </p:cNvPr>
          <p:cNvSpPr/>
          <p:nvPr/>
        </p:nvSpPr>
        <p:spPr>
          <a:xfrm>
            <a:off x="301451" y="1233881"/>
            <a:ext cx="5321146" cy="5448273"/>
          </a:xfrm>
          <a:prstGeom prst="rect">
            <a:avLst/>
          </a:prstGeom>
          <a:noFill/>
          <a:ln>
            <a:solidFill>
              <a:srgbClr val="9933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4F994B-8BAD-5100-9760-6559C7B7441B}"/>
              </a:ext>
            </a:extLst>
          </p:cNvPr>
          <p:cNvSpPr/>
          <p:nvPr/>
        </p:nvSpPr>
        <p:spPr>
          <a:xfrm>
            <a:off x="5898690" y="1233881"/>
            <a:ext cx="5321146" cy="5448273"/>
          </a:xfrm>
          <a:prstGeom prst="rect">
            <a:avLst/>
          </a:prstGeom>
          <a:noFill/>
          <a:ln>
            <a:solidFill>
              <a:srgbClr val="9933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52528CD-CAB7-54FD-0198-60FD5DB93BB3}"/>
              </a:ext>
            </a:extLst>
          </p:cNvPr>
          <p:cNvSpPr txBox="1"/>
          <p:nvPr/>
        </p:nvSpPr>
        <p:spPr>
          <a:xfrm>
            <a:off x="1812724" y="1297260"/>
            <a:ext cx="2640554" cy="37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fr-FR" altLang="fr-FR" b="1" dirty="0">
                <a:solidFill>
                  <a:srgbClr val="99336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Notices « non ISSN »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222E3BE-9B40-6822-0AC6-2EBAEF297937}"/>
              </a:ext>
            </a:extLst>
          </p:cNvPr>
          <p:cNvSpPr txBox="1"/>
          <p:nvPr/>
        </p:nvSpPr>
        <p:spPr>
          <a:xfrm>
            <a:off x="6129218" y="1297260"/>
            <a:ext cx="4734354" cy="37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fr-FR" altLang="fr-FR" b="1" dirty="0">
                <a:solidFill>
                  <a:srgbClr val="99336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Notices en provenance du Registre ISSN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26284718-4415-8E94-4672-2FFEFFDFF311}"/>
              </a:ext>
            </a:extLst>
          </p:cNvPr>
          <p:cNvCxnSpPr/>
          <p:nvPr/>
        </p:nvCxnSpPr>
        <p:spPr>
          <a:xfrm>
            <a:off x="1567543" y="3900904"/>
            <a:ext cx="0" cy="454688"/>
          </a:xfrm>
          <a:prstGeom prst="straightConnector1">
            <a:avLst/>
          </a:prstGeom>
          <a:ln w="57150">
            <a:solidFill>
              <a:srgbClr val="99336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51D42479-F120-31E2-38B2-B9DADC9CFBCF}"/>
              </a:ext>
            </a:extLst>
          </p:cNvPr>
          <p:cNvSpPr/>
          <p:nvPr/>
        </p:nvSpPr>
        <p:spPr>
          <a:xfrm>
            <a:off x="391543" y="1882916"/>
            <a:ext cx="2393912" cy="8235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La notice n’existe pas</a:t>
            </a:r>
          </a:p>
          <a:p>
            <a:pPr algn="ctr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dans le Sudoc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73637EFC-49B1-690D-ECCF-62F8EE36954C}"/>
              </a:ext>
            </a:extLst>
          </p:cNvPr>
          <p:cNvSpPr/>
          <p:nvPr/>
        </p:nvSpPr>
        <p:spPr>
          <a:xfrm>
            <a:off x="3056929" y="1879350"/>
            <a:ext cx="2393912" cy="8271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La notice présente</a:t>
            </a:r>
          </a:p>
          <a:p>
            <a:pPr algn="ctr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n’est pas validée par ISSN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0757C894-3D2F-E7F3-EDB1-4138D3F6DF76}"/>
              </a:ext>
            </a:extLst>
          </p:cNvPr>
          <p:cNvCxnSpPr/>
          <p:nvPr/>
        </p:nvCxnSpPr>
        <p:spPr>
          <a:xfrm>
            <a:off x="4292321" y="3900904"/>
            <a:ext cx="0" cy="454688"/>
          </a:xfrm>
          <a:prstGeom prst="straightConnector1">
            <a:avLst/>
          </a:prstGeom>
          <a:ln w="57150">
            <a:solidFill>
              <a:srgbClr val="99336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B3615ECA-72E4-9C0F-429E-34CACE2C56BC}"/>
              </a:ext>
            </a:extLst>
          </p:cNvPr>
          <p:cNvSpPr txBox="1"/>
          <p:nvPr/>
        </p:nvSpPr>
        <p:spPr>
          <a:xfrm>
            <a:off x="780325" y="4580027"/>
            <a:ext cx="155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Créer la notice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386353D-5889-30C5-253B-A1B5D959FA0D}"/>
              </a:ext>
            </a:extLst>
          </p:cNvPr>
          <p:cNvSpPr txBox="1"/>
          <p:nvPr/>
        </p:nvSpPr>
        <p:spPr>
          <a:xfrm>
            <a:off x="3340778" y="4568819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Modifier la notice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DD52ADD7-FF73-AB0F-AF38-78182621AEAA}"/>
              </a:ext>
            </a:extLst>
          </p:cNvPr>
          <p:cNvCxnSpPr/>
          <p:nvPr/>
        </p:nvCxnSpPr>
        <p:spPr>
          <a:xfrm>
            <a:off x="2905648" y="5146900"/>
            <a:ext cx="0" cy="454688"/>
          </a:xfrm>
          <a:prstGeom prst="straightConnector1">
            <a:avLst/>
          </a:prstGeom>
          <a:ln w="57150">
            <a:solidFill>
              <a:srgbClr val="99336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71E6CB2A-1409-125D-03C3-AB0D35D07DC6}"/>
              </a:ext>
            </a:extLst>
          </p:cNvPr>
          <p:cNvCxnSpPr/>
          <p:nvPr/>
        </p:nvCxnSpPr>
        <p:spPr>
          <a:xfrm>
            <a:off x="1567543" y="5146900"/>
            <a:ext cx="2885735" cy="0"/>
          </a:xfrm>
          <a:prstGeom prst="line">
            <a:avLst/>
          </a:prstGeom>
          <a:ln>
            <a:solidFill>
              <a:srgbClr val="993366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9634BEC2-1467-CDAB-1053-83E8316080E8}"/>
              </a:ext>
            </a:extLst>
          </p:cNvPr>
          <p:cNvCxnSpPr>
            <a:endCxn id="17" idx="2"/>
          </p:cNvCxnSpPr>
          <p:nvPr/>
        </p:nvCxnSpPr>
        <p:spPr>
          <a:xfrm flipV="1">
            <a:off x="1556435" y="4949359"/>
            <a:ext cx="0" cy="207657"/>
          </a:xfrm>
          <a:prstGeom prst="line">
            <a:avLst/>
          </a:prstGeom>
          <a:ln>
            <a:solidFill>
              <a:srgbClr val="9933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BC98D27E-786F-48C5-BBD9-8914A051FA5C}"/>
              </a:ext>
            </a:extLst>
          </p:cNvPr>
          <p:cNvCxnSpPr/>
          <p:nvPr/>
        </p:nvCxnSpPr>
        <p:spPr>
          <a:xfrm flipV="1">
            <a:off x="4453278" y="4925959"/>
            <a:ext cx="0" cy="207657"/>
          </a:xfrm>
          <a:prstGeom prst="line">
            <a:avLst/>
          </a:prstGeom>
          <a:ln>
            <a:solidFill>
              <a:srgbClr val="9933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8D922AC3-C67C-B79C-AF38-D5D99BE433FE}"/>
              </a:ext>
            </a:extLst>
          </p:cNvPr>
          <p:cNvSpPr txBox="1"/>
          <p:nvPr/>
        </p:nvSpPr>
        <p:spPr>
          <a:xfrm>
            <a:off x="1937352" y="5560740"/>
            <a:ext cx="20493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Faire une demande </a:t>
            </a:r>
            <a:br>
              <a:rPr lang="fr-FR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numérotation</a:t>
            </a:r>
            <a:br>
              <a:rPr lang="fr-FR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dans </a:t>
            </a:r>
          </a:p>
        </p:txBody>
      </p:sp>
      <p:pic>
        <p:nvPicPr>
          <p:cNvPr id="26" name="Picture 4">
            <a:extLst>
              <a:ext uri="{FF2B5EF4-FFF2-40B4-BE49-F238E27FC236}">
                <a16:creationId xmlns:a16="http://schemas.microsoft.com/office/drawing/2014/main" id="{C34D646E-7228-EA17-D56C-C5D62472A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106" y="5210929"/>
            <a:ext cx="1327830" cy="33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D4DEAAAA-F5F6-3209-E112-B888C301486F}"/>
              </a:ext>
            </a:extLst>
          </p:cNvPr>
          <p:cNvSpPr/>
          <p:nvPr/>
        </p:nvSpPr>
        <p:spPr>
          <a:xfrm>
            <a:off x="6243502" y="1976330"/>
            <a:ext cx="4620070" cy="121650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La notice existe dans le Sudoc</a:t>
            </a:r>
            <a:b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et elle est validée par ISSN, </a:t>
            </a:r>
            <a:b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mais une modification doit être faite dans une donnée sous autorité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0AEE6323-87D7-A68C-A967-76F0F61DB38D}"/>
              </a:ext>
            </a:extLst>
          </p:cNvPr>
          <p:cNvCxnSpPr/>
          <p:nvPr/>
        </p:nvCxnSpPr>
        <p:spPr>
          <a:xfrm>
            <a:off x="8614787" y="3229708"/>
            <a:ext cx="0" cy="454688"/>
          </a:xfrm>
          <a:prstGeom prst="straightConnector1">
            <a:avLst/>
          </a:prstGeom>
          <a:ln w="57150">
            <a:solidFill>
              <a:srgbClr val="99336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5A78C5E2-17A2-990E-FDDA-E76C297A7A99}"/>
              </a:ext>
            </a:extLst>
          </p:cNvPr>
          <p:cNvSpPr txBox="1"/>
          <p:nvPr/>
        </p:nvSpPr>
        <p:spPr>
          <a:xfrm>
            <a:off x="7044959" y="3626389"/>
            <a:ext cx="3485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Corriger la ou les zones concernées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3D53B139-2F54-5B45-A28F-0FB9E6899B2A}"/>
              </a:ext>
            </a:extLst>
          </p:cNvPr>
          <p:cNvSpPr txBox="1"/>
          <p:nvPr/>
        </p:nvSpPr>
        <p:spPr>
          <a:xfrm>
            <a:off x="7044959" y="3933493"/>
            <a:ext cx="344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Consigner  la ou les zones ajoutées</a:t>
            </a: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5D0ADA22-E1D3-5CC3-E75A-55C04F2C6C12}"/>
              </a:ext>
            </a:extLst>
          </p:cNvPr>
          <p:cNvCxnSpPr>
            <a:cxnSpLocks/>
          </p:cNvCxnSpPr>
          <p:nvPr/>
        </p:nvCxnSpPr>
        <p:spPr>
          <a:xfrm>
            <a:off x="8671475" y="4298134"/>
            <a:ext cx="0" cy="454688"/>
          </a:xfrm>
          <a:prstGeom prst="straightConnector1">
            <a:avLst/>
          </a:prstGeom>
          <a:ln w="57150">
            <a:solidFill>
              <a:srgbClr val="99336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7B58D85A-0B95-F1CF-C555-1DE5774F12C7}"/>
              </a:ext>
            </a:extLst>
          </p:cNvPr>
          <p:cNvSpPr txBox="1"/>
          <p:nvPr/>
        </p:nvSpPr>
        <p:spPr>
          <a:xfrm>
            <a:off x="6712302" y="4887764"/>
            <a:ext cx="4151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Faire autant de demandes de correction </a:t>
            </a:r>
            <a:br>
              <a:rPr lang="fr-FR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dans 		       que de zones sous autorité modifiées ou ajoutées</a:t>
            </a:r>
          </a:p>
        </p:txBody>
      </p:sp>
      <p:pic>
        <p:nvPicPr>
          <p:cNvPr id="34" name="Picture 4">
            <a:extLst>
              <a:ext uri="{FF2B5EF4-FFF2-40B4-BE49-F238E27FC236}">
                <a16:creationId xmlns:a16="http://schemas.microsoft.com/office/drawing/2014/main" id="{7F141D2F-E955-8FA1-40AB-A24F25C9D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584" y="6151002"/>
            <a:ext cx="1327830" cy="33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B1F3D1B-590C-E321-7DFE-088BCFA925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972" y="2788062"/>
            <a:ext cx="2628673" cy="1049569"/>
          </a:xfrm>
          <a:prstGeom prst="rect">
            <a:avLst/>
          </a:prstGeom>
          <a:ln>
            <a:solidFill>
              <a:srgbClr val="993366"/>
            </a:solidFill>
          </a:ln>
        </p:spPr>
      </p:pic>
    </p:spTree>
    <p:extLst>
      <p:ext uri="{BB962C8B-B14F-4D97-AF65-F5344CB8AC3E}">
        <p14:creationId xmlns:p14="http://schemas.microsoft.com/office/powerpoint/2010/main" val="3128431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E71E242-F56E-BD3F-E73C-B9F8A68A7C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0738" y="1810118"/>
            <a:ext cx="9144000" cy="841682"/>
          </a:xfrm>
        </p:spPr>
        <p:txBody>
          <a:bodyPr>
            <a:noAutofit/>
          </a:bodyPr>
          <a:lstStyle/>
          <a:p>
            <a:pPr algn="l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Découvrir Cidemis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76228FE4-42EE-E817-AE40-3488483620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4000" b="1" dirty="0" err="1">
                <a:solidFill>
                  <a:srgbClr val="993366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CIrcuit</a:t>
            </a:r>
            <a:r>
              <a:rPr lang="fr-FR" sz="4000" b="1" dirty="0">
                <a:solidFill>
                  <a:srgbClr val="993366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dématérialisé des </a:t>
            </a:r>
            <a:r>
              <a:rPr lang="fr-FR" sz="4000" b="1" dirty="0" err="1">
                <a:solidFill>
                  <a:srgbClr val="993366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DEMandes</a:t>
            </a:r>
            <a:r>
              <a:rPr lang="fr-FR" sz="4000" b="1" dirty="0">
                <a:solidFill>
                  <a:srgbClr val="993366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de numérotation et de correction ISSN</a:t>
            </a:r>
          </a:p>
        </p:txBody>
      </p:sp>
      <p:pic>
        <p:nvPicPr>
          <p:cNvPr id="2" name="Image 1" descr="Une image contenant cercle, logo, Graphique, Police&#10;&#10;Le contenu généré par l’IA peut être incorrect.">
            <a:extLst>
              <a:ext uri="{FF2B5EF4-FFF2-40B4-BE49-F238E27FC236}">
                <a16:creationId xmlns:a16="http://schemas.microsoft.com/office/drawing/2014/main" id="{C9317A7E-3833-7C26-C8ED-2346833AC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425" y="1570739"/>
            <a:ext cx="432000" cy="432000"/>
          </a:xfrm>
          <a:prstGeom prst="rect">
            <a:avLst/>
          </a:prstGeom>
        </p:spPr>
      </p:pic>
      <p:sp>
        <p:nvSpPr>
          <p:cNvPr id="3" name="Google Shape;216;p18">
            <a:extLst>
              <a:ext uri="{FF2B5EF4-FFF2-40B4-BE49-F238E27FC236}">
                <a16:creationId xmlns:a16="http://schemas.microsoft.com/office/drawing/2014/main" id="{EB112576-6977-91AB-EE25-408029B7DC97}"/>
              </a:ext>
            </a:extLst>
          </p:cNvPr>
          <p:cNvSpPr>
            <a:spLocks noChangeAspect="1"/>
          </p:cNvSpPr>
          <p:nvPr/>
        </p:nvSpPr>
        <p:spPr>
          <a:xfrm rot="16200000">
            <a:off x="298003" y="1744959"/>
            <a:ext cx="805170" cy="972000"/>
          </a:xfrm>
          <a:custGeom>
            <a:avLst/>
            <a:gdLst/>
            <a:ahLst/>
            <a:cxnLst/>
            <a:rect l="l" t="t" r="r" b="b"/>
            <a:pathLst>
              <a:path w="1663016" h="2007588" extrusionOk="0">
                <a:moveTo>
                  <a:pt x="831622" y="2007589"/>
                </a:moveTo>
                <a:lnTo>
                  <a:pt x="243626" y="1419593"/>
                </a:lnTo>
                <a:cubicBezTo>
                  <a:pt x="-81175" y="1094791"/>
                  <a:pt x="-81175" y="568403"/>
                  <a:pt x="243424" y="243601"/>
                </a:cubicBezTo>
                <a:lnTo>
                  <a:pt x="243424" y="243601"/>
                </a:lnTo>
                <a:cubicBezTo>
                  <a:pt x="568226" y="-81200"/>
                  <a:pt x="1094816" y="-81200"/>
                  <a:pt x="1419416" y="243601"/>
                </a:cubicBezTo>
                <a:lnTo>
                  <a:pt x="1419416" y="243601"/>
                </a:lnTo>
                <a:cubicBezTo>
                  <a:pt x="1744217" y="568403"/>
                  <a:pt x="1744217" y="1094993"/>
                  <a:pt x="1419416" y="1419593"/>
                </a:cubicBezTo>
                <a:lnTo>
                  <a:pt x="831420" y="2007589"/>
                </a:lnTo>
                <a:close/>
              </a:path>
            </a:pathLst>
          </a:custGeom>
          <a:gradFill>
            <a:gsLst>
              <a:gs pos="42000">
                <a:schemeClr val="tx2">
                  <a:lumMod val="50000"/>
                  <a:lumOff val="50000"/>
                </a:schemeClr>
              </a:gs>
              <a:gs pos="0">
                <a:srgbClr val="3470BF"/>
              </a:gs>
              <a:gs pos="100000">
                <a:srgbClr val="993366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17;p18">
            <a:extLst>
              <a:ext uri="{FF2B5EF4-FFF2-40B4-BE49-F238E27FC236}">
                <a16:creationId xmlns:a16="http://schemas.microsoft.com/office/drawing/2014/main" id="{12296DF3-A0E0-B71D-EF9E-8C5CED35BDDF}"/>
              </a:ext>
            </a:extLst>
          </p:cNvPr>
          <p:cNvSpPr txBox="1"/>
          <p:nvPr/>
        </p:nvSpPr>
        <p:spPr>
          <a:xfrm>
            <a:off x="238737" y="2015283"/>
            <a:ext cx="719400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" sz="16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02</a:t>
            </a:r>
            <a:endParaRPr sz="1600" b="1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212365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47DA70-05B4-3036-81A5-E40F428CD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885" y="-162919"/>
            <a:ext cx="5800351" cy="991162"/>
          </a:xfrm>
        </p:spPr>
        <p:txBody>
          <a:bodyPr/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Les acteurs concernés</a:t>
            </a:r>
          </a:p>
        </p:txBody>
      </p:sp>
      <p:grpSp>
        <p:nvGrpSpPr>
          <p:cNvPr id="4" name="Google Shape;380;p21">
            <a:extLst>
              <a:ext uri="{FF2B5EF4-FFF2-40B4-BE49-F238E27FC236}">
                <a16:creationId xmlns:a16="http://schemas.microsoft.com/office/drawing/2014/main" id="{3F78351D-EB1E-330D-C0DB-F3BAE44AADE8}"/>
              </a:ext>
            </a:extLst>
          </p:cNvPr>
          <p:cNvGrpSpPr/>
          <p:nvPr/>
        </p:nvGrpSpPr>
        <p:grpSpPr>
          <a:xfrm>
            <a:off x="1089056" y="1333830"/>
            <a:ext cx="4314070" cy="2680539"/>
            <a:chOff x="6100661" y="1533813"/>
            <a:chExt cx="2147400" cy="3150337"/>
          </a:xfrm>
        </p:grpSpPr>
        <p:sp>
          <p:nvSpPr>
            <p:cNvPr id="5" name="Google Shape;381;p21">
              <a:extLst>
                <a:ext uri="{FF2B5EF4-FFF2-40B4-BE49-F238E27FC236}">
                  <a16:creationId xmlns:a16="http://schemas.microsoft.com/office/drawing/2014/main" id="{7473D098-8D7E-37E0-DAD1-C75D60679965}"/>
                </a:ext>
              </a:extLst>
            </p:cNvPr>
            <p:cNvSpPr/>
            <p:nvPr/>
          </p:nvSpPr>
          <p:spPr>
            <a:xfrm>
              <a:off x="6100661" y="2129950"/>
              <a:ext cx="2147400" cy="2554200"/>
            </a:xfrm>
            <a:prstGeom prst="roundRect">
              <a:avLst>
                <a:gd name="adj" fmla="val 6192"/>
              </a:avLst>
            </a:prstGeom>
            <a:noFill/>
            <a:ln w="28575" cap="flat" cmpd="sng">
              <a:solidFill>
                <a:srgbClr val="99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" name="Google Shape;382;p21">
              <a:extLst>
                <a:ext uri="{FF2B5EF4-FFF2-40B4-BE49-F238E27FC236}">
                  <a16:creationId xmlns:a16="http://schemas.microsoft.com/office/drawing/2014/main" id="{01FBCA4E-61BD-FDAA-DC7D-A754290148DB}"/>
                </a:ext>
              </a:extLst>
            </p:cNvPr>
            <p:cNvSpPr/>
            <p:nvPr/>
          </p:nvSpPr>
          <p:spPr>
            <a:xfrm>
              <a:off x="6421189" y="1533813"/>
              <a:ext cx="1561730" cy="898771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28575"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Le réseau Sudoc</a:t>
              </a:r>
              <a:endParaRPr kumimoji="0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B8A1CF0B-C5C3-9BA4-EE00-F572BC1F8F6E}"/>
              </a:ext>
            </a:extLst>
          </p:cNvPr>
          <p:cNvSpPr txBox="1"/>
          <p:nvPr/>
        </p:nvSpPr>
        <p:spPr>
          <a:xfrm>
            <a:off x="1141508" y="2075377"/>
            <a:ext cx="43140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01347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Catalogueurs des bibliothèques du réseau </a:t>
            </a:r>
          </a:p>
          <a:p>
            <a:pPr lvl="0">
              <a:buClr>
                <a:srgbClr val="013475"/>
              </a:buClr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Emission de demandes de numérotation et de correction</a:t>
            </a:r>
            <a:endParaRPr lang="fr-F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oogle Shape;380;p21">
            <a:extLst>
              <a:ext uri="{FF2B5EF4-FFF2-40B4-BE49-F238E27FC236}">
                <a16:creationId xmlns:a16="http://schemas.microsoft.com/office/drawing/2014/main" id="{BD635D76-2EF1-255A-6BF3-356ABBF68587}"/>
              </a:ext>
            </a:extLst>
          </p:cNvPr>
          <p:cNvGrpSpPr/>
          <p:nvPr/>
        </p:nvGrpSpPr>
        <p:grpSpPr>
          <a:xfrm>
            <a:off x="1089055" y="4268748"/>
            <a:ext cx="4314070" cy="2224123"/>
            <a:chOff x="6100661" y="1851261"/>
            <a:chExt cx="2147400" cy="2832889"/>
          </a:xfrm>
        </p:grpSpPr>
        <p:sp>
          <p:nvSpPr>
            <p:cNvPr id="9" name="Google Shape;381;p21">
              <a:extLst>
                <a:ext uri="{FF2B5EF4-FFF2-40B4-BE49-F238E27FC236}">
                  <a16:creationId xmlns:a16="http://schemas.microsoft.com/office/drawing/2014/main" id="{14222B98-9E39-D4FF-13AD-99FA95BA29F8}"/>
                </a:ext>
              </a:extLst>
            </p:cNvPr>
            <p:cNvSpPr/>
            <p:nvPr/>
          </p:nvSpPr>
          <p:spPr>
            <a:xfrm>
              <a:off x="6100661" y="2129950"/>
              <a:ext cx="2147400" cy="2554200"/>
            </a:xfrm>
            <a:prstGeom prst="roundRect">
              <a:avLst>
                <a:gd name="adj" fmla="val 6192"/>
              </a:avLst>
            </a:prstGeom>
            <a:noFill/>
            <a:ln w="28575" cap="flat" cmpd="sng">
              <a:solidFill>
                <a:srgbClr val="99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Google Shape;382;p21">
              <a:extLst>
                <a:ext uri="{FF2B5EF4-FFF2-40B4-BE49-F238E27FC236}">
                  <a16:creationId xmlns:a16="http://schemas.microsoft.com/office/drawing/2014/main" id="{D99543F5-F6EE-005D-1899-A919F20D7EB7}"/>
                </a:ext>
              </a:extLst>
            </p:cNvPr>
            <p:cNvSpPr/>
            <p:nvPr/>
          </p:nvSpPr>
          <p:spPr>
            <a:xfrm>
              <a:off x="6465370" y="1851261"/>
              <a:ext cx="1341871" cy="667299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28575"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defRPr/>
              </a:pPr>
              <a:r>
                <a:rPr lang="fr-FR" sz="2800" kern="0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L’Abes</a:t>
              </a:r>
              <a:endParaRPr sz="2800" kern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89FA20C4-DA6D-05BB-DBE0-BC4BAB78AF24}"/>
              </a:ext>
            </a:extLst>
          </p:cNvPr>
          <p:cNvSpPr txBox="1"/>
          <p:nvPr/>
        </p:nvSpPr>
        <p:spPr>
          <a:xfrm>
            <a:off x="1131430" y="4923211"/>
            <a:ext cx="406733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13475"/>
              </a:buClr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Centralisation des échanges, maintenance de l'application, assistance sur la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chaîne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traitement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des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demandes</a:t>
            </a:r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Google Shape;380;p21">
            <a:extLst>
              <a:ext uri="{FF2B5EF4-FFF2-40B4-BE49-F238E27FC236}">
                <a16:creationId xmlns:a16="http://schemas.microsoft.com/office/drawing/2014/main" id="{DC66DB2A-E0F6-2C90-370E-6141946256EC}"/>
              </a:ext>
            </a:extLst>
          </p:cNvPr>
          <p:cNvGrpSpPr/>
          <p:nvPr/>
        </p:nvGrpSpPr>
        <p:grpSpPr>
          <a:xfrm>
            <a:off x="5925061" y="1371229"/>
            <a:ext cx="4314070" cy="2643140"/>
            <a:chOff x="6100661" y="1577768"/>
            <a:chExt cx="2147400" cy="3106382"/>
          </a:xfrm>
        </p:grpSpPr>
        <p:sp>
          <p:nvSpPr>
            <p:cNvPr id="13" name="Google Shape;381;p21">
              <a:extLst>
                <a:ext uri="{FF2B5EF4-FFF2-40B4-BE49-F238E27FC236}">
                  <a16:creationId xmlns:a16="http://schemas.microsoft.com/office/drawing/2014/main" id="{EB447D2C-8750-F3B4-1F3B-587DF15505DF}"/>
                </a:ext>
              </a:extLst>
            </p:cNvPr>
            <p:cNvSpPr/>
            <p:nvPr/>
          </p:nvSpPr>
          <p:spPr>
            <a:xfrm>
              <a:off x="6100661" y="2129950"/>
              <a:ext cx="2147400" cy="2554200"/>
            </a:xfrm>
            <a:prstGeom prst="roundRect">
              <a:avLst>
                <a:gd name="adj" fmla="val 6192"/>
              </a:avLst>
            </a:prstGeom>
            <a:noFill/>
            <a:ln w="28575" cap="flat" cmpd="sng">
              <a:solidFill>
                <a:srgbClr val="99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Google Shape;382;p21">
              <a:extLst>
                <a:ext uri="{FF2B5EF4-FFF2-40B4-BE49-F238E27FC236}">
                  <a16:creationId xmlns:a16="http://schemas.microsoft.com/office/drawing/2014/main" id="{0BEBA977-6D6F-40E0-844B-BF956B979548}"/>
                </a:ext>
              </a:extLst>
            </p:cNvPr>
            <p:cNvSpPr/>
            <p:nvPr/>
          </p:nvSpPr>
          <p:spPr>
            <a:xfrm>
              <a:off x="6491289" y="1577768"/>
              <a:ext cx="1366144" cy="879796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28575"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defRPr/>
              </a:pPr>
              <a:r>
                <a:rPr lang="fr-FR" sz="2800" kern="0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Les CORCAT</a:t>
              </a:r>
            </a:p>
          </p:txBody>
        </p: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E1C1EE7D-6287-87B4-BB7D-A670CCBE904F}"/>
              </a:ext>
            </a:extLst>
          </p:cNvPr>
          <p:cNvSpPr txBox="1"/>
          <p:nvPr/>
        </p:nvSpPr>
        <p:spPr>
          <a:xfrm>
            <a:off x="5971976" y="2111822"/>
            <a:ext cx="440418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1347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Rôle de Valideur</a:t>
            </a:r>
          </a:p>
          <a:p>
            <a:pPr>
              <a:buClr>
                <a:srgbClr val="013475"/>
              </a:buClr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Emission de demandes Vérification validation et suivi des demandes émises par les catalogueurs</a:t>
            </a:r>
          </a:p>
        </p:txBody>
      </p:sp>
      <p:grpSp>
        <p:nvGrpSpPr>
          <p:cNvPr id="16" name="Google Shape;380;p21">
            <a:extLst>
              <a:ext uri="{FF2B5EF4-FFF2-40B4-BE49-F238E27FC236}">
                <a16:creationId xmlns:a16="http://schemas.microsoft.com/office/drawing/2014/main" id="{E21E1353-2CF4-BF97-CC2F-0629B7EBA07F}"/>
              </a:ext>
            </a:extLst>
          </p:cNvPr>
          <p:cNvGrpSpPr/>
          <p:nvPr/>
        </p:nvGrpSpPr>
        <p:grpSpPr>
          <a:xfrm>
            <a:off x="5970120" y="4268748"/>
            <a:ext cx="4314070" cy="2170523"/>
            <a:chOff x="6100661" y="1851261"/>
            <a:chExt cx="2147400" cy="2832889"/>
          </a:xfrm>
        </p:grpSpPr>
        <p:sp>
          <p:nvSpPr>
            <p:cNvPr id="17" name="Google Shape;381;p21">
              <a:extLst>
                <a:ext uri="{FF2B5EF4-FFF2-40B4-BE49-F238E27FC236}">
                  <a16:creationId xmlns:a16="http://schemas.microsoft.com/office/drawing/2014/main" id="{D169CB0A-D0D8-FEF8-1862-A3826C76B931}"/>
                </a:ext>
              </a:extLst>
            </p:cNvPr>
            <p:cNvSpPr/>
            <p:nvPr/>
          </p:nvSpPr>
          <p:spPr>
            <a:xfrm>
              <a:off x="6100661" y="2129950"/>
              <a:ext cx="2147400" cy="2554200"/>
            </a:xfrm>
            <a:prstGeom prst="roundRect">
              <a:avLst>
                <a:gd name="adj" fmla="val 6192"/>
              </a:avLst>
            </a:prstGeom>
            <a:noFill/>
            <a:ln w="28575" cap="flat" cmpd="sng">
              <a:solidFill>
                <a:srgbClr val="99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Google Shape;382;p21">
              <a:extLst>
                <a:ext uri="{FF2B5EF4-FFF2-40B4-BE49-F238E27FC236}">
                  <a16:creationId xmlns:a16="http://schemas.microsoft.com/office/drawing/2014/main" id="{CAC5D1BB-752B-A2BA-6FF1-76632039C26F}"/>
                </a:ext>
              </a:extLst>
            </p:cNvPr>
            <p:cNvSpPr/>
            <p:nvPr/>
          </p:nvSpPr>
          <p:spPr>
            <a:xfrm>
              <a:off x="6465370" y="1851261"/>
              <a:ext cx="1341871" cy="667299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28575"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defRPr/>
              </a:pPr>
              <a:r>
                <a:rPr lang="fr-FR" sz="2800" kern="0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 réseau ISSN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A96FEDC8-0FEA-0609-8DB8-1DB8D8891C7F}"/>
              </a:ext>
            </a:extLst>
          </p:cNvPr>
          <p:cNvSpPr txBox="1"/>
          <p:nvPr/>
        </p:nvSpPr>
        <p:spPr>
          <a:xfrm>
            <a:off x="5925061" y="4776656"/>
            <a:ext cx="440418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347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ISSN France et ISSN International (le CIEPS) </a:t>
            </a:r>
          </a:p>
          <a:p>
            <a:pPr>
              <a:buClr>
                <a:srgbClr val="013475"/>
              </a:buClr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Validation/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refus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des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demandes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Clr>
                <a:srgbClr val="013475"/>
              </a:buClr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Demandes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précisions</a:t>
            </a:r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 2" descr="Une image contenant cercle, logo, Graphique, Police&#10;&#10;Le contenu généré par l’IA peut être incorrect.">
            <a:extLst>
              <a:ext uri="{FF2B5EF4-FFF2-40B4-BE49-F238E27FC236}">
                <a16:creationId xmlns:a16="http://schemas.microsoft.com/office/drawing/2014/main" id="{5117B758-75DD-B5A6-E33F-4AA85F35F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425" y="1570739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092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F2E5DB-7F6D-9B0B-F06F-98FE2F8F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132" y="-169161"/>
            <a:ext cx="10515600" cy="1325563"/>
          </a:xfrm>
        </p:spPr>
        <p:txBody>
          <a:bodyPr/>
          <a:lstStyle/>
          <a:p>
            <a:pPr algn="ctr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Le rôle du réseau ISSN 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CAD5237C-AE0D-97E9-44D8-4378FE580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796" y="1709061"/>
            <a:ext cx="9166273" cy="811746"/>
          </a:xfrm>
        </p:spPr>
        <p:txBody>
          <a:bodyPr>
            <a:normAutofit/>
          </a:bodyPr>
          <a:lstStyle/>
          <a:p>
            <a:pPr marL="379350" indent="-285750" defTabSz="457200" eaLnBrk="1" fontAlgn="auto" hangingPunct="1">
              <a:spcBef>
                <a:spcPts val="576"/>
              </a:spcBef>
              <a:spcAft>
                <a:spcPts val="0"/>
              </a:spcAft>
              <a:buClr>
                <a:srgbClr val="993366"/>
              </a:buClr>
              <a:buFont typeface="Wingdings" panose="05000000000000000000" pitchFamily="2" charset="2"/>
              <a:buChar char="ü"/>
              <a:defRPr/>
            </a:pPr>
            <a:r>
              <a:rPr lang="fr-FR" sz="2400" b="0" dirty="0">
                <a:latin typeface="Calibri" panose="020F0502020204030204" pitchFamily="34" charset="0"/>
                <a:cs typeface="Calibri" panose="020F0502020204030204" pitchFamily="34" charset="0"/>
              </a:rPr>
              <a:t>Orient</a:t>
            </a:r>
            <a:r>
              <a:rPr lang="en-US" sz="2400" b="0" dirty="0">
                <a:latin typeface="Calibri" panose="020F0502020204030204" pitchFamily="34" charset="0"/>
                <a:ea typeface="Calibri Light"/>
                <a:cs typeface="Calibri" panose="020F0502020204030204" pitchFamily="34" charset="0"/>
              </a:rPr>
              <a:t>ation des demandes selon le pays producteur de la notice</a:t>
            </a:r>
          </a:p>
        </p:txBody>
      </p:sp>
      <p:grpSp>
        <p:nvGrpSpPr>
          <p:cNvPr id="5" name="Google Shape;380;p21">
            <a:extLst>
              <a:ext uri="{FF2B5EF4-FFF2-40B4-BE49-F238E27FC236}">
                <a16:creationId xmlns:a16="http://schemas.microsoft.com/office/drawing/2014/main" id="{CCDA203D-FA8B-EA84-1325-87EB5924E2E7}"/>
              </a:ext>
            </a:extLst>
          </p:cNvPr>
          <p:cNvGrpSpPr/>
          <p:nvPr/>
        </p:nvGrpSpPr>
        <p:grpSpPr>
          <a:xfrm>
            <a:off x="235670" y="2539177"/>
            <a:ext cx="5166528" cy="3611786"/>
            <a:chOff x="5993786" y="1851261"/>
            <a:chExt cx="2201310" cy="2832889"/>
          </a:xfrm>
        </p:grpSpPr>
        <p:sp>
          <p:nvSpPr>
            <p:cNvPr id="6" name="Google Shape;381;p21">
              <a:extLst>
                <a:ext uri="{FF2B5EF4-FFF2-40B4-BE49-F238E27FC236}">
                  <a16:creationId xmlns:a16="http://schemas.microsoft.com/office/drawing/2014/main" id="{48CBE3BA-B12B-E736-3A8E-A12E80E24649}"/>
                </a:ext>
              </a:extLst>
            </p:cNvPr>
            <p:cNvSpPr/>
            <p:nvPr/>
          </p:nvSpPr>
          <p:spPr>
            <a:xfrm>
              <a:off x="5993786" y="2129950"/>
              <a:ext cx="2201310" cy="2554200"/>
            </a:xfrm>
            <a:prstGeom prst="roundRect">
              <a:avLst>
                <a:gd name="adj" fmla="val 6192"/>
              </a:avLst>
            </a:prstGeom>
            <a:noFill/>
            <a:ln w="28575" cap="flat" cmpd="sng">
              <a:solidFill>
                <a:srgbClr val="99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" name="Google Shape;382;p21">
              <a:extLst>
                <a:ext uri="{FF2B5EF4-FFF2-40B4-BE49-F238E27FC236}">
                  <a16:creationId xmlns:a16="http://schemas.microsoft.com/office/drawing/2014/main" id="{578CC971-5421-D9E1-3346-BCE6E8085196}"/>
                </a:ext>
              </a:extLst>
            </p:cNvPr>
            <p:cNvSpPr/>
            <p:nvPr/>
          </p:nvSpPr>
          <p:spPr>
            <a:xfrm>
              <a:off x="6353510" y="1851261"/>
              <a:ext cx="1481861" cy="380135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28575"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CIEPS</a:t>
              </a:r>
            </a:p>
          </p:txBody>
        </p: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916BE197-9993-D9B6-E91A-A020BBD6879E}"/>
              </a:ext>
            </a:extLst>
          </p:cNvPr>
          <p:cNvSpPr txBox="1"/>
          <p:nvPr/>
        </p:nvSpPr>
        <p:spPr>
          <a:xfrm>
            <a:off x="446970" y="3042199"/>
            <a:ext cx="4688309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marR="0" lvl="0" indent="-257175" algn="l" defTabSz="4572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000099"/>
              </a:buClr>
              <a:buSzPct val="60000"/>
              <a:buFont typeface="Wingdings" panose="05000000000000000000" pitchFamily="2" charset="2"/>
              <a:buChar char="l"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Gère le Registre ISSN (identification de toutes les ressources continues qui possèdent un ISSN).</a:t>
            </a:r>
          </a:p>
          <a:p>
            <a:pPr marL="257175" marR="0" lvl="0" indent="-257175" algn="l" defTabSz="4572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000099"/>
              </a:buClr>
              <a:buSzPct val="60000"/>
              <a:buFont typeface="Wingdings" panose="05000000000000000000" pitchFamily="2" charset="2"/>
              <a:buChar char="l"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Assure la redistribution des demandes ISSN vers les centres nationaux de l'ISSN et valide/refuse les demandes dans l’application. </a:t>
            </a:r>
          </a:p>
          <a:p>
            <a:pPr marL="257175" marR="0" lvl="0" indent="-257175" algn="l" defTabSz="4572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000099"/>
              </a:buClr>
              <a:buSzPct val="60000"/>
              <a:buFont typeface="Wingdings" panose="05000000000000000000" pitchFamily="2" charset="2"/>
              <a:buChar char="l"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Traite les demandes pour les pays sans centre national.</a:t>
            </a:r>
          </a:p>
          <a:p>
            <a:pPr lvl="0"/>
            <a:endParaRPr lang="fr-FR" sz="2400" dirty="0"/>
          </a:p>
        </p:txBody>
      </p:sp>
      <p:grpSp>
        <p:nvGrpSpPr>
          <p:cNvPr id="9" name="Google Shape;380;p21">
            <a:extLst>
              <a:ext uri="{FF2B5EF4-FFF2-40B4-BE49-F238E27FC236}">
                <a16:creationId xmlns:a16="http://schemas.microsoft.com/office/drawing/2014/main" id="{150577BD-BAF7-A26A-10F4-C27CB769BA37}"/>
              </a:ext>
            </a:extLst>
          </p:cNvPr>
          <p:cNvGrpSpPr/>
          <p:nvPr/>
        </p:nvGrpSpPr>
        <p:grpSpPr>
          <a:xfrm>
            <a:off x="5712643" y="2539177"/>
            <a:ext cx="5505255" cy="3592322"/>
            <a:chOff x="6015208" y="1876241"/>
            <a:chExt cx="2345632" cy="2807909"/>
          </a:xfrm>
        </p:grpSpPr>
        <p:sp>
          <p:nvSpPr>
            <p:cNvPr id="10" name="Google Shape;381;p21">
              <a:extLst>
                <a:ext uri="{FF2B5EF4-FFF2-40B4-BE49-F238E27FC236}">
                  <a16:creationId xmlns:a16="http://schemas.microsoft.com/office/drawing/2014/main" id="{B2C0F590-2018-09BD-FD2E-8A968BFAE3E9}"/>
                </a:ext>
              </a:extLst>
            </p:cNvPr>
            <p:cNvSpPr/>
            <p:nvPr/>
          </p:nvSpPr>
          <p:spPr>
            <a:xfrm>
              <a:off x="6015208" y="2129950"/>
              <a:ext cx="2345632" cy="2554200"/>
            </a:xfrm>
            <a:prstGeom prst="roundRect">
              <a:avLst>
                <a:gd name="adj" fmla="val 6192"/>
              </a:avLst>
            </a:prstGeom>
            <a:noFill/>
            <a:ln w="28575" cap="flat" cmpd="sng">
              <a:solidFill>
                <a:srgbClr val="99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Google Shape;382;p21">
              <a:extLst>
                <a:ext uri="{FF2B5EF4-FFF2-40B4-BE49-F238E27FC236}">
                  <a16:creationId xmlns:a16="http://schemas.microsoft.com/office/drawing/2014/main" id="{D6FD7680-2FDA-97F2-D397-62212FF60A3E}"/>
                </a:ext>
              </a:extLst>
            </p:cNvPr>
            <p:cNvSpPr/>
            <p:nvPr/>
          </p:nvSpPr>
          <p:spPr>
            <a:xfrm>
              <a:off x="6491289" y="1876241"/>
              <a:ext cx="1366830" cy="378878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28575"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ISSN France</a:t>
              </a:r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42E9E3DA-864C-1D1F-1785-542EC2F3241E}"/>
              </a:ext>
            </a:extLst>
          </p:cNvPr>
          <p:cNvSpPr txBox="1"/>
          <p:nvPr/>
        </p:nvSpPr>
        <p:spPr>
          <a:xfrm>
            <a:off x="5821932" y="3091566"/>
            <a:ext cx="559392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marR="0" lvl="0" indent="-257175" algn="l" defTabSz="4572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000099"/>
              </a:buClr>
              <a:buSzPct val="60000"/>
              <a:buFont typeface="Wingdings" panose="05000000000000000000" pitchFamily="2" charset="2"/>
              <a:buChar char="l"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Dépôt légal + Bibliothèque nationale de France.</a:t>
            </a:r>
          </a:p>
          <a:p>
            <a:pPr marL="257175" marR="0" lvl="0" indent="-257175" algn="l" defTabSz="4572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000099"/>
              </a:buClr>
              <a:buSzPct val="60000"/>
              <a:buFont typeface="Wingdings" panose="05000000000000000000" pitchFamily="2" charset="2"/>
              <a:buChar char="l"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Fonction administrateur :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000099"/>
              </a:buClr>
              <a:buSzPct val="60000"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  assure la gestion des profils catalogueurs </a:t>
            </a:r>
            <a:b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  de la BnF.</a:t>
            </a:r>
          </a:p>
          <a:p>
            <a:pPr marL="257175" marR="0" lvl="0" indent="-257175" algn="l" defTabSz="4572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000099"/>
              </a:buClr>
              <a:buSzPct val="60000"/>
              <a:buFont typeface="Wingdings" panose="05000000000000000000" pitchFamily="2" charset="2"/>
              <a:buChar char="l"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Fonction catalogage : </a:t>
            </a:r>
            <a:b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gère les demandes de numérotation/correction </a:t>
            </a:r>
            <a:b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pour les ressources continues </a:t>
            </a:r>
            <a:b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publiées en France.</a:t>
            </a:r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 2" descr="Une image contenant cercle, logo, Graphique, Police&#10;&#10;Le contenu généré par l’IA peut être incorrect.">
            <a:extLst>
              <a:ext uri="{FF2B5EF4-FFF2-40B4-BE49-F238E27FC236}">
                <a16:creationId xmlns:a16="http://schemas.microsoft.com/office/drawing/2014/main" id="{D9C2FAA7-BD46-DF5F-F73B-C38205AD09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425" y="1570739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04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9">
            <a:extLst>
              <a:ext uri="{FF2B5EF4-FFF2-40B4-BE49-F238E27FC236}">
                <a16:creationId xmlns:a16="http://schemas.microsoft.com/office/drawing/2014/main" id="{7D070796-EF4C-9907-1EAB-FE28C14F7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8997" y="1472676"/>
            <a:ext cx="8313246" cy="4536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EE2650A-E6EF-6AC7-E40C-6DFF42CAD1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198" y="1843635"/>
            <a:ext cx="4216617" cy="249567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EB6A30A-05BD-3E3C-8AB7-D77C54D00A2C}"/>
              </a:ext>
            </a:extLst>
          </p:cNvPr>
          <p:cNvSpPr txBox="1"/>
          <p:nvPr/>
        </p:nvSpPr>
        <p:spPr>
          <a:xfrm>
            <a:off x="834992" y="1346896"/>
            <a:ext cx="4634344" cy="395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3600" indent="0" defTabSz="457200" eaLnBrk="1" fontAlgn="auto" hangingPunct="1">
              <a:lnSpc>
                <a:spcPct val="80000"/>
              </a:lnSpc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2400" b="1" i="1" kern="1200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https://cidemis.sudoc.fr​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F6AD54E-8B9A-4A3B-EB74-AF84A063B8D9}"/>
              </a:ext>
            </a:extLst>
          </p:cNvPr>
          <p:cNvSpPr txBox="1"/>
          <p:nvPr/>
        </p:nvSpPr>
        <p:spPr>
          <a:xfrm>
            <a:off x="344346" y="4390608"/>
            <a:ext cx="421661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altLang="fr-FR" sz="18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Prise en main</a:t>
            </a:r>
          </a:p>
          <a:p>
            <a:pPr defTabSz="457200" eaLnBrk="1" fontAlgn="auto" hangingPunct="1">
              <a:spcBef>
                <a:spcPts val="24"/>
              </a:spcBef>
              <a:spcAft>
                <a:spcPts val="0"/>
              </a:spcAft>
              <a:buSzPct val="60000"/>
              <a:defRPr/>
            </a:pPr>
            <a:r>
              <a:rPr lang="fr-FR" sz="1800" b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Activation du compte et encart </a:t>
            </a:r>
          </a:p>
          <a:p>
            <a:pPr marL="0" indent="0" defTabSz="457200" eaLnBrk="1" fontAlgn="auto" hangingPunct="1">
              <a:spcBef>
                <a:spcPts val="24"/>
              </a:spcBef>
              <a:spcAft>
                <a:spcPts val="0"/>
              </a:spcAft>
              <a:buSzPct val="60000"/>
              <a:buNone/>
              <a:defRPr/>
            </a:pPr>
            <a:r>
              <a:rPr lang="fr-FR" sz="1800" b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d’authentification.</a:t>
            </a:r>
          </a:p>
          <a:p>
            <a:pPr defTabSz="457200" eaLnBrk="1" fontAlgn="auto" hangingPunct="1">
              <a:spcBef>
                <a:spcPts val="24"/>
              </a:spcBef>
              <a:spcAft>
                <a:spcPts val="0"/>
              </a:spcAft>
              <a:buSzPct val="60000"/>
              <a:defRPr/>
            </a:pPr>
            <a:r>
              <a:rPr lang="fr-FR" sz="1800" b="1" dirty="0">
                <a:solidFill>
                  <a:srgbClr val="316B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Première connexion : vous devez</a:t>
            </a:r>
          </a:p>
          <a:p>
            <a:pPr marL="0" indent="0" defTabSz="457200" eaLnBrk="1" fontAlgn="auto" hangingPunct="1">
              <a:spcBef>
                <a:spcPts val="24"/>
              </a:spcBef>
              <a:spcAft>
                <a:spcPts val="0"/>
              </a:spcAft>
              <a:buSzPct val="60000"/>
              <a:buNone/>
              <a:defRPr/>
            </a:pPr>
            <a:r>
              <a:rPr lang="fr-FR" sz="1800" b="1" dirty="0">
                <a:solidFill>
                  <a:srgbClr val="316B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obligatoirement inscrire une </a:t>
            </a:r>
          </a:p>
          <a:p>
            <a:pPr marL="0" indent="0" defTabSz="457200" eaLnBrk="1" fontAlgn="auto" hangingPunct="1">
              <a:spcBef>
                <a:spcPts val="24"/>
              </a:spcBef>
              <a:spcAft>
                <a:spcPts val="0"/>
              </a:spcAft>
              <a:buSzPct val="60000"/>
              <a:buNone/>
              <a:defRPr/>
            </a:pPr>
            <a:r>
              <a:rPr lang="fr-FR" sz="1800" b="1" dirty="0">
                <a:solidFill>
                  <a:srgbClr val="316B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adresse mail professionnelle </a:t>
            </a:r>
          </a:p>
          <a:p>
            <a:pPr marL="0" indent="0" defTabSz="457200" eaLnBrk="1" fontAlgn="auto" hangingPunct="1">
              <a:spcBef>
                <a:spcPts val="24"/>
              </a:spcBef>
              <a:spcAft>
                <a:spcPts val="0"/>
              </a:spcAft>
              <a:buSzPct val="60000"/>
              <a:buNone/>
              <a:defRPr/>
            </a:pPr>
            <a:r>
              <a:rPr lang="fr-FR" sz="1800" b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(individuelle ou alias).</a:t>
            </a:r>
          </a:p>
          <a:p>
            <a:pPr defTabSz="457200" eaLnBrk="1" fontAlgn="auto" hangingPunct="1">
              <a:spcBef>
                <a:spcPts val="24"/>
              </a:spcBef>
              <a:spcAft>
                <a:spcPts val="0"/>
              </a:spcAft>
              <a:buSzPct val="60000"/>
              <a:defRPr/>
            </a:pPr>
            <a:r>
              <a:rPr lang="fr-FR" sz="1800" b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Suivi avec un </a:t>
            </a:r>
            <a:r>
              <a:rPr lang="fr-FR" sz="1800" dirty="0">
                <a:solidFill>
                  <a:srgbClr val="316B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tableau de bord</a:t>
            </a:r>
            <a:r>
              <a:rPr lang="fr-FR" sz="1800" b="0" dirty="0">
                <a:solidFill>
                  <a:srgbClr val="316B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0956DB46-616E-7430-8E20-50E486B3E167}"/>
              </a:ext>
            </a:extLst>
          </p:cNvPr>
          <p:cNvSpPr txBox="1">
            <a:spLocks/>
          </p:cNvSpPr>
          <p:nvPr/>
        </p:nvSpPr>
        <p:spPr>
          <a:xfrm>
            <a:off x="2452654" y="-2328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Unicode MS" panose="020B0604020202020204" pitchFamily="34" charset="-128"/>
                <a:ea typeface="+mj-ea"/>
                <a:cs typeface="+mj-cs"/>
              </a:defRPr>
            </a:lvl1pPr>
          </a:lstStyle>
          <a:p>
            <a:r>
              <a:rPr lang="fr-FR" sz="4000" dirty="0">
                <a:latin typeface="Calibri" panose="020F0502020204030204" pitchFamily="34" charset="0"/>
                <a:cs typeface="Calibri" panose="020F0502020204030204" pitchFamily="34" charset="0"/>
              </a:rPr>
              <a:t>Découverte et prise en main</a:t>
            </a:r>
          </a:p>
        </p:txBody>
      </p:sp>
      <p:pic>
        <p:nvPicPr>
          <p:cNvPr id="2" name="Image 1" descr="Une image contenant cercle, logo, Graphique, Police&#10;&#10;Le contenu généré par l’IA peut être incorrect.">
            <a:extLst>
              <a:ext uri="{FF2B5EF4-FFF2-40B4-BE49-F238E27FC236}">
                <a16:creationId xmlns:a16="http://schemas.microsoft.com/office/drawing/2014/main" id="{E147B5AC-5880-9982-045F-99AFB7CAD5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425" y="1570739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77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4AA1A7-CAFD-973C-4767-4C51FAD01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057" y="-145253"/>
            <a:ext cx="10515600" cy="1325563"/>
          </a:xfrm>
        </p:spPr>
        <p:txBody>
          <a:bodyPr/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Un tableau de bord personnalisé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0D0325B-EA28-EDD6-8E0B-69C4CCD6C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010" y="1027910"/>
            <a:ext cx="9073980" cy="5796000"/>
          </a:xfrm>
          <a:prstGeom prst="rect">
            <a:avLst/>
          </a:prstGeom>
        </p:spPr>
      </p:pic>
      <p:pic>
        <p:nvPicPr>
          <p:cNvPr id="3" name="Image 2" descr="Une image contenant cercle, logo, Graphique, Police&#10;&#10;Le contenu généré par l’IA peut être incorrect.">
            <a:extLst>
              <a:ext uri="{FF2B5EF4-FFF2-40B4-BE49-F238E27FC236}">
                <a16:creationId xmlns:a16="http://schemas.microsoft.com/office/drawing/2014/main" id="{09A3760E-CD6A-14F4-64B5-2A4CCB0D19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425" y="1570739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16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895BB5-CA98-125E-C069-272AD3A36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628" y="49873"/>
            <a:ext cx="9148281" cy="569819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La demande : une suite de différents états</a:t>
            </a:r>
          </a:p>
        </p:txBody>
      </p:sp>
      <p:pic>
        <p:nvPicPr>
          <p:cNvPr id="7" name="Image 6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EED19C5D-6F8C-C00E-A45D-90918CC71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>
            <a:fillRect/>
          </a:stretch>
        </p:blipFill>
        <p:spPr>
          <a:xfrm>
            <a:off x="92471" y="1690692"/>
            <a:ext cx="9453502" cy="45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2CA3BF00-2533-ECF2-3F0B-AFA8DFB13A4A}"/>
              </a:ext>
            </a:extLst>
          </p:cNvPr>
          <p:cNvCxnSpPr>
            <a:cxnSpLocks/>
          </p:cNvCxnSpPr>
          <p:nvPr/>
        </p:nvCxnSpPr>
        <p:spPr>
          <a:xfrm flipH="1">
            <a:off x="6096000" y="2455394"/>
            <a:ext cx="3575799" cy="1099464"/>
          </a:xfrm>
          <a:prstGeom prst="straightConnector1">
            <a:avLst/>
          </a:prstGeom>
          <a:ln>
            <a:solidFill>
              <a:srgbClr val="99336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641070E0-C778-D070-B7E5-0A8937DA698B}"/>
              </a:ext>
            </a:extLst>
          </p:cNvPr>
          <p:cNvSpPr txBox="1"/>
          <p:nvPr/>
        </p:nvSpPr>
        <p:spPr>
          <a:xfrm>
            <a:off x="9706259" y="1570739"/>
            <a:ext cx="1756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Liste les différents états possibles d’une demande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3E3C3939-0C6E-BA48-EB3F-FBDAB901A8FB}"/>
              </a:ext>
            </a:extLst>
          </p:cNvPr>
          <p:cNvCxnSpPr>
            <a:cxnSpLocks/>
          </p:cNvCxnSpPr>
          <p:nvPr/>
        </p:nvCxnSpPr>
        <p:spPr>
          <a:xfrm flipH="1">
            <a:off x="6267236" y="4962416"/>
            <a:ext cx="3404563" cy="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D19A7C61-C861-235F-CA16-454D563E66F7}"/>
              </a:ext>
            </a:extLst>
          </p:cNvPr>
          <p:cNvCxnSpPr>
            <a:cxnSpLocks/>
          </p:cNvCxnSpPr>
          <p:nvPr/>
        </p:nvCxnSpPr>
        <p:spPr>
          <a:xfrm flipH="1">
            <a:off x="6174769" y="4962416"/>
            <a:ext cx="3497030" cy="64727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649BD17F-EA12-A2E7-56A5-D8E971F25217}"/>
              </a:ext>
            </a:extLst>
          </p:cNvPr>
          <p:cNvSpPr txBox="1"/>
          <p:nvPr/>
        </p:nvSpPr>
        <p:spPr>
          <a:xfrm>
            <a:off x="9706259" y="4362251"/>
            <a:ext cx="17568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L’état de chaque demande dans le tableau de bord</a:t>
            </a:r>
          </a:p>
        </p:txBody>
      </p:sp>
      <p:pic>
        <p:nvPicPr>
          <p:cNvPr id="3" name="Image 2" descr="Une image contenant cercle, logo, Graphique, Police&#10;&#10;Le contenu généré par l’IA peut être incorrect.">
            <a:extLst>
              <a:ext uri="{FF2B5EF4-FFF2-40B4-BE49-F238E27FC236}">
                <a16:creationId xmlns:a16="http://schemas.microsoft.com/office/drawing/2014/main" id="{BA10ED01-2C11-F6F0-3EED-18CE22334E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425" y="1570739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91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0FFC1A-453F-E353-7C6D-F3C8C0698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F9D56E0-450A-0430-F308-D5D4C3963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499042" cy="2387600"/>
          </a:xfrm>
        </p:spPr>
        <p:txBody>
          <a:bodyPr>
            <a:normAutofit/>
          </a:bodyPr>
          <a:lstStyle/>
          <a:p>
            <a:pPr algn="l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Emettre et valider des demandes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964AEB88-178D-A47A-AC49-7B35DA15B0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13053"/>
            <a:ext cx="9144000" cy="1655762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993366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Le rôle du Correspondant Catalogage </a:t>
            </a:r>
          </a:p>
          <a:p>
            <a:r>
              <a:rPr lang="fr-FR" sz="4000" b="1" dirty="0">
                <a:solidFill>
                  <a:srgbClr val="993366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dans Cidemis</a:t>
            </a:r>
          </a:p>
        </p:txBody>
      </p:sp>
      <p:pic>
        <p:nvPicPr>
          <p:cNvPr id="2" name="Image 1" descr="Une image contenant cercle, logo, Graphique, Police&#10;&#10;Le contenu généré par l’IA peut être incorrect.">
            <a:extLst>
              <a:ext uri="{FF2B5EF4-FFF2-40B4-BE49-F238E27FC236}">
                <a16:creationId xmlns:a16="http://schemas.microsoft.com/office/drawing/2014/main" id="{2002EBF9-3AD0-9174-42EC-A3F3DA8F9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425" y="1570739"/>
            <a:ext cx="432000" cy="432000"/>
          </a:xfrm>
          <a:prstGeom prst="rect">
            <a:avLst/>
          </a:prstGeom>
        </p:spPr>
      </p:pic>
      <p:sp>
        <p:nvSpPr>
          <p:cNvPr id="3" name="Google Shape;201;p18">
            <a:extLst>
              <a:ext uri="{FF2B5EF4-FFF2-40B4-BE49-F238E27FC236}">
                <a16:creationId xmlns:a16="http://schemas.microsoft.com/office/drawing/2014/main" id="{741BB7D6-D363-901A-DF84-2B6280402840}"/>
              </a:ext>
            </a:extLst>
          </p:cNvPr>
          <p:cNvSpPr/>
          <p:nvPr/>
        </p:nvSpPr>
        <p:spPr>
          <a:xfrm rot="16200000">
            <a:off x="482223" y="1731238"/>
            <a:ext cx="806400" cy="972172"/>
          </a:xfrm>
          <a:custGeom>
            <a:avLst/>
            <a:gdLst/>
            <a:ahLst/>
            <a:cxnLst/>
            <a:rect l="l" t="t" r="r" b="b"/>
            <a:pathLst>
              <a:path w="1663016" h="2007588" extrusionOk="0">
                <a:moveTo>
                  <a:pt x="831622" y="2007589"/>
                </a:moveTo>
                <a:lnTo>
                  <a:pt x="243626" y="1419593"/>
                </a:lnTo>
                <a:cubicBezTo>
                  <a:pt x="-81175" y="1094791"/>
                  <a:pt x="-81175" y="568403"/>
                  <a:pt x="243424" y="243601"/>
                </a:cubicBezTo>
                <a:lnTo>
                  <a:pt x="243424" y="243601"/>
                </a:lnTo>
                <a:cubicBezTo>
                  <a:pt x="568226" y="-81200"/>
                  <a:pt x="1094816" y="-81200"/>
                  <a:pt x="1419416" y="243601"/>
                </a:cubicBezTo>
                <a:lnTo>
                  <a:pt x="1419416" y="243601"/>
                </a:lnTo>
                <a:cubicBezTo>
                  <a:pt x="1744217" y="568403"/>
                  <a:pt x="1744217" y="1094993"/>
                  <a:pt x="1419416" y="1419593"/>
                </a:cubicBezTo>
                <a:lnTo>
                  <a:pt x="831420" y="2007589"/>
                </a:lnTo>
                <a:close/>
              </a:path>
            </a:pathLst>
          </a:custGeom>
          <a:gradFill>
            <a:gsLst>
              <a:gs pos="0">
                <a:srgbClr val="7088A8"/>
              </a:gs>
              <a:gs pos="0">
                <a:schemeClr val="tx2">
                  <a:lumMod val="25000"/>
                  <a:lumOff val="75000"/>
                </a:schemeClr>
              </a:gs>
              <a:gs pos="100000">
                <a:srgbClr val="2A428A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05;p18">
            <a:extLst>
              <a:ext uri="{FF2B5EF4-FFF2-40B4-BE49-F238E27FC236}">
                <a16:creationId xmlns:a16="http://schemas.microsoft.com/office/drawing/2014/main" id="{76B91809-52F7-196A-3471-AD5568EA6FC1}"/>
              </a:ext>
            </a:extLst>
          </p:cNvPr>
          <p:cNvSpPr txBox="1"/>
          <p:nvPr/>
        </p:nvSpPr>
        <p:spPr>
          <a:xfrm>
            <a:off x="521960" y="2040746"/>
            <a:ext cx="599700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" sz="16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03</a:t>
            </a:r>
            <a:endParaRPr sz="1600" b="1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236985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A1D3E8-F48A-F084-6409-EE13BC9CB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>
            <a:extLst>
              <a:ext uri="{FF2B5EF4-FFF2-40B4-BE49-F238E27FC236}">
                <a16:creationId xmlns:a16="http://schemas.microsoft.com/office/drawing/2014/main" id="{62F7CA51-FD7A-637D-65BD-AC3FC48C3E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018" y="2712869"/>
            <a:ext cx="9285963" cy="1432262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Demande de NUMÉROTATION ISSN</a:t>
            </a:r>
          </a:p>
        </p:txBody>
      </p:sp>
      <p:pic>
        <p:nvPicPr>
          <p:cNvPr id="2" name="Image 1" descr="Une image contenant cercle, logo, Graphique, Police&#10;&#10;Le contenu généré par l’IA peut être incorrect.">
            <a:extLst>
              <a:ext uri="{FF2B5EF4-FFF2-40B4-BE49-F238E27FC236}">
                <a16:creationId xmlns:a16="http://schemas.microsoft.com/office/drawing/2014/main" id="{F40B02B5-9AB7-1B8C-B0E3-42A9A2032B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425" y="1570739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78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98D4ED-7A9C-A441-A090-ABA62A916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825" y="-312298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dirty="0">
                <a:latin typeface="Calibri" panose="020F0502020204030204" pitchFamily="34" charset="0"/>
                <a:cs typeface="Calibri" panose="020F0502020204030204" pitchFamily="34" charset="0"/>
              </a:rPr>
              <a:t>Préalable : création de la demande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D656C47-1DFE-3206-EA22-02CC08C18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136" y="887829"/>
            <a:ext cx="7697728" cy="5796000"/>
          </a:xfrm>
          <a:prstGeom prst="rect">
            <a:avLst/>
          </a:prstGeom>
        </p:spPr>
      </p:pic>
      <p:pic>
        <p:nvPicPr>
          <p:cNvPr id="3" name="Image 2" descr="Une image contenant cercle, logo, Graphique, Police&#10;&#10;Le contenu généré par l’IA peut être incorrect.">
            <a:extLst>
              <a:ext uri="{FF2B5EF4-FFF2-40B4-BE49-F238E27FC236}">
                <a16:creationId xmlns:a16="http://schemas.microsoft.com/office/drawing/2014/main" id="{01E4ECEC-CD6E-0DF7-4ABD-76826F7A8F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425" y="1570739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177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198;p18">
            <a:extLst>
              <a:ext uri="{FF2B5EF4-FFF2-40B4-BE49-F238E27FC236}">
                <a16:creationId xmlns:a16="http://schemas.microsoft.com/office/drawing/2014/main" id="{6C84E1AB-FD40-FF1A-A3FA-61DFE344E8B7}"/>
              </a:ext>
            </a:extLst>
          </p:cNvPr>
          <p:cNvSpPr>
            <a:spLocks noChangeAspect="1"/>
          </p:cNvSpPr>
          <p:nvPr/>
        </p:nvSpPr>
        <p:spPr>
          <a:xfrm>
            <a:off x="732150" y="1066952"/>
            <a:ext cx="5356912" cy="684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CCCCC"/>
              </a:gs>
              <a:gs pos="100000">
                <a:srgbClr val="EFEFE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1" name="Google Shape;201;p18">
            <a:extLst>
              <a:ext uri="{FF2B5EF4-FFF2-40B4-BE49-F238E27FC236}">
                <a16:creationId xmlns:a16="http://schemas.microsoft.com/office/drawing/2014/main" id="{B8B1A555-BC07-8D19-1C8C-57390F170BE2}"/>
              </a:ext>
            </a:extLst>
          </p:cNvPr>
          <p:cNvSpPr/>
          <p:nvPr/>
        </p:nvSpPr>
        <p:spPr>
          <a:xfrm rot="16200000">
            <a:off x="466933" y="949930"/>
            <a:ext cx="806400" cy="972172"/>
          </a:xfrm>
          <a:custGeom>
            <a:avLst/>
            <a:gdLst/>
            <a:ahLst/>
            <a:cxnLst/>
            <a:rect l="l" t="t" r="r" b="b"/>
            <a:pathLst>
              <a:path w="1663016" h="2007588" extrusionOk="0">
                <a:moveTo>
                  <a:pt x="831622" y="2007589"/>
                </a:moveTo>
                <a:lnTo>
                  <a:pt x="243626" y="1419593"/>
                </a:lnTo>
                <a:cubicBezTo>
                  <a:pt x="-81175" y="1094791"/>
                  <a:pt x="-81175" y="568403"/>
                  <a:pt x="243424" y="243601"/>
                </a:cubicBezTo>
                <a:lnTo>
                  <a:pt x="243424" y="243601"/>
                </a:lnTo>
                <a:cubicBezTo>
                  <a:pt x="568226" y="-81200"/>
                  <a:pt x="1094816" y="-81200"/>
                  <a:pt x="1419416" y="243601"/>
                </a:cubicBezTo>
                <a:lnTo>
                  <a:pt x="1419416" y="243601"/>
                </a:lnTo>
                <a:cubicBezTo>
                  <a:pt x="1744217" y="568403"/>
                  <a:pt x="1744217" y="1094993"/>
                  <a:pt x="1419416" y="1419593"/>
                </a:cubicBezTo>
                <a:lnTo>
                  <a:pt x="831420" y="2007589"/>
                </a:lnTo>
                <a:close/>
              </a:path>
            </a:pathLst>
          </a:custGeom>
          <a:gradFill>
            <a:gsLst>
              <a:gs pos="0">
                <a:srgbClr val="7088A8"/>
              </a:gs>
              <a:gs pos="0">
                <a:schemeClr val="tx2">
                  <a:lumMod val="25000"/>
                  <a:lumOff val="75000"/>
                </a:schemeClr>
              </a:gs>
              <a:gs pos="100000">
                <a:srgbClr val="2A428A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202;p18">
            <a:extLst>
              <a:ext uri="{FF2B5EF4-FFF2-40B4-BE49-F238E27FC236}">
                <a16:creationId xmlns:a16="http://schemas.microsoft.com/office/drawing/2014/main" id="{521B58DD-D401-6D8E-57C9-3E58545BA9F4}"/>
              </a:ext>
            </a:extLst>
          </p:cNvPr>
          <p:cNvSpPr txBox="1"/>
          <p:nvPr/>
        </p:nvSpPr>
        <p:spPr>
          <a:xfrm>
            <a:off x="512475" y="1282050"/>
            <a:ext cx="599700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600" b="1" kern="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01</a:t>
            </a:r>
            <a:endParaRPr sz="1600" b="1" kern="0" dirty="0">
              <a:solidFill>
                <a:srgbClr val="FFFFFF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43" name="Google Shape;203;p18">
            <a:extLst>
              <a:ext uri="{FF2B5EF4-FFF2-40B4-BE49-F238E27FC236}">
                <a16:creationId xmlns:a16="http://schemas.microsoft.com/office/drawing/2014/main" id="{A88974DA-24A6-D64E-5D95-2AC6C3FBE774}"/>
              </a:ext>
            </a:extLst>
          </p:cNvPr>
          <p:cNvSpPr>
            <a:spLocks/>
          </p:cNvSpPr>
          <p:nvPr/>
        </p:nvSpPr>
        <p:spPr>
          <a:xfrm>
            <a:off x="763667" y="3878026"/>
            <a:ext cx="5378400" cy="684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CCCCC"/>
              </a:gs>
              <a:gs pos="100000">
                <a:srgbClr val="EFEFE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6" name="Google Shape;206;p18">
            <a:extLst>
              <a:ext uri="{FF2B5EF4-FFF2-40B4-BE49-F238E27FC236}">
                <a16:creationId xmlns:a16="http://schemas.microsoft.com/office/drawing/2014/main" id="{7A285C47-E717-3FC8-3D56-A8E996363587}"/>
              </a:ext>
            </a:extLst>
          </p:cNvPr>
          <p:cNvSpPr>
            <a:spLocks/>
          </p:cNvSpPr>
          <p:nvPr/>
        </p:nvSpPr>
        <p:spPr>
          <a:xfrm>
            <a:off x="744369" y="5378400"/>
            <a:ext cx="5378400" cy="684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CCCCC"/>
              </a:gs>
              <a:gs pos="100000">
                <a:srgbClr val="EFEFE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9" name="Google Shape;209;p18">
            <a:extLst>
              <a:ext uri="{FF2B5EF4-FFF2-40B4-BE49-F238E27FC236}">
                <a16:creationId xmlns:a16="http://schemas.microsoft.com/office/drawing/2014/main" id="{9A1D58A4-EFF2-1C15-6498-C03412018602}"/>
              </a:ext>
            </a:extLst>
          </p:cNvPr>
          <p:cNvSpPr txBox="1"/>
          <p:nvPr/>
        </p:nvSpPr>
        <p:spPr>
          <a:xfrm>
            <a:off x="1426429" y="1479600"/>
            <a:ext cx="4415658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fr-FR" sz="2400" b="1" kern="0" dirty="0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Les relations entre le CIEPS, le Registre de l’ISSN et le Sudoc </a:t>
            </a:r>
          </a:p>
        </p:txBody>
      </p:sp>
      <p:sp>
        <p:nvSpPr>
          <p:cNvPr id="51" name="Google Shape;211;p18">
            <a:extLst>
              <a:ext uri="{FF2B5EF4-FFF2-40B4-BE49-F238E27FC236}">
                <a16:creationId xmlns:a16="http://schemas.microsoft.com/office/drawing/2014/main" id="{9E39BB9A-3687-47E7-3DC1-2763E4F7BA8D}"/>
              </a:ext>
            </a:extLst>
          </p:cNvPr>
          <p:cNvSpPr txBox="1"/>
          <p:nvPr/>
        </p:nvSpPr>
        <p:spPr>
          <a:xfrm>
            <a:off x="1434527" y="5310232"/>
            <a:ext cx="4976641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fr-FR" sz="24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Ressources &amp; Temps d’échanges</a:t>
            </a:r>
          </a:p>
        </p:txBody>
      </p:sp>
      <p:sp>
        <p:nvSpPr>
          <p:cNvPr id="53" name="Google Shape;213;p18">
            <a:extLst>
              <a:ext uri="{FF2B5EF4-FFF2-40B4-BE49-F238E27FC236}">
                <a16:creationId xmlns:a16="http://schemas.microsoft.com/office/drawing/2014/main" id="{657528E0-1292-7EF4-F380-B73F7D450027}"/>
              </a:ext>
            </a:extLst>
          </p:cNvPr>
          <p:cNvSpPr txBox="1"/>
          <p:nvPr/>
        </p:nvSpPr>
        <p:spPr>
          <a:xfrm>
            <a:off x="1434527" y="3917703"/>
            <a:ext cx="4399461" cy="53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fr-FR" sz="24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Emettre et valider des demandes</a:t>
            </a:r>
          </a:p>
        </p:txBody>
      </p:sp>
      <p:sp>
        <p:nvSpPr>
          <p:cNvPr id="55" name="Google Shape;215;p18">
            <a:extLst>
              <a:ext uri="{FF2B5EF4-FFF2-40B4-BE49-F238E27FC236}">
                <a16:creationId xmlns:a16="http://schemas.microsoft.com/office/drawing/2014/main" id="{9DE4A2DF-C216-6EE4-E056-A4204DC89A7E}"/>
              </a:ext>
            </a:extLst>
          </p:cNvPr>
          <p:cNvSpPr>
            <a:spLocks noChangeAspect="1"/>
          </p:cNvSpPr>
          <p:nvPr/>
        </p:nvSpPr>
        <p:spPr>
          <a:xfrm>
            <a:off x="663646" y="2485497"/>
            <a:ext cx="5378045" cy="684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CCCCC"/>
              </a:gs>
              <a:gs pos="100000">
                <a:srgbClr val="EFEFE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6" name="Google Shape;216;p18">
            <a:extLst>
              <a:ext uri="{FF2B5EF4-FFF2-40B4-BE49-F238E27FC236}">
                <a16:creationId xmlns:a16="http://schemas.microsoft.com/office/drawing/2014/main" id="{CE2E1D43-8BBB-B8A6-C2D5-4A0C109BADBF}"/>
              </a:ext>
            </a:extLst>
          </p:cNvPr>
          <p:cNvSpPr>
            <a:spLocks noChangeAspect="1"/>
          </p:cNvSpPr>
          <p:nvPr/>
        </p:nvSpPr>
        <p:spPr>
          <a:xfrm rot="16200000">
            <a:off x="502850" y="2237329"/>
            <a:ext cx="805170" cy="972000"/>
          </a:xfrm>
          <a:custGeom>
            <a:avLst/>
            <a:gdLst/>
            <a:ahLst/>
            <a:cxnLst/>
            <a:rect l="l" t="t" r="r" b="b"/>
            <a:pathLst>
              <a:path w="1663016" h="2007588" extrusionOk="0">
                <a:moveTo>
                  <a:pt x="831622" y="2007589"/>
                </a:moveTo>
                <a:lnTo>
                  <a:pt x="243626" y="1419593"/>
                </a:lnTo>
                <a:cubicBezTo>
                  <a:pt x="-81175" y="1094791"/>
                  <a:pt x="-81175" y="568403"/>
                  <a:pt x="243424" y="243601"/>
                </a:cubicBezTo>
                <a:lnTo>
                  <a:pt x="243424" y="243601"/>
                </a:lnTo>
                <a:cubicBezTo>
                  <a:pt x="568226" y="-81200"/>
                  <a:pt x="1094816" y="-81200"/>
                  <a:pt x="1419416" y="243601"/>
                </a:cubicBezTo>
                <a:lnTo>
                  <a:pt x="1419416" y="243601"/>
                </a:lnTo>
                <a:cubicBezTo>
                  <a:pt x="1744217" y="568403"/>
                  <a:pt x="1744217" y="1094993"/>
                  <a:pt x="1419416" y="1419593"/>
                </a:cubicBezTo>
                <a:lnTo>
                  <a:pt x="831420" y="2007589"/>
                </a:lnTo>
                <a:close/>
              </a:path>
            </a:pathLst>
          </a:custGeom>
          <a:gradFill>
            <a:gsLst>
              <a:gs pos="42000">
                <a:schemeClr val="tx2">
                  <a:lumMod val="50000"/>
                  <a:lumOff val="50000"/>
                </a:schemeClr>
              </a:gs>
              <a:gs pos="0">
                <a:srgbClr val="3470BF"/>
              </a:gs>
              <a:gs pos="100000">
                <a:srgbClr val="993366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217;p18">
            <a:extLst>
              <a:ext uri="{FF2B5EF4-FFF2-40B4-BE49-F238E27FC236}">
                <a16:creationId xmlns:a16="http://schemas.microsoft.com/office/drawing/2014/main" id="{B1330D45-4FB7-C2F1-641C-50A76143BB57}"/>
              </a:ext>
            </a:extLst>
          </p:cNvPr>
          <p:cNvSpPr txBox="1"/>
          <p:nvPr/>
        </p:nvSpPr>
        <p:spPr>
          <a:xfrm>
            <a:off x="443584" y="2507653"/>
            <a:ext cx="719400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" sz="16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02</a:t>
            </a:r>
            <a:endParaRPr sz="1600" b="1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64" name="Google Shape;224;p18">
            <a:extLst>
              <a:ext uri="{FF2B5EF4-FFF2-40B4-BE49-F238E27FC236}">
                <a16:creationId xmlns:a16="http://schemas.microsoft.com/office/drawing/2014/main" id="{F0135BBA-B7C1-B93D-6209-F8FD6CB61DDF}"/>
              </a:ext>
            </a:extLst>
          </p:cNvPr>
          <p:cNvSpPr txBox="1"/>
          <p:nvPr/>
        </p:nvSpPr>
        <p:spPr>
          <a:xfrm>
            <a:off x="1584415" y="2692483"/>
            <a:ext cx="3698308" cy="37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fr-FR" sz="2400" b="1" kern="0" dirty="0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Découvrir CIDEMIS </a:t>
            </a:r>
          </a:p>
        </p:txBody>
      </p:sp>
      <p:sp>
        <p:nvSpPr>
          <p:cNvPr id="89" name="Titre 1">
            <a:extLst>
              <a:ext uri="{FF2B5EF4-FFF2-40B4-BE49-F238E27FC236}">
                <a16:creationId xmlns:a16="http://schemas.microsoft.com/office/drawing/2014/main" id="{2AE142D6-3565-8B36-7280-53F5452F4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357" y="1032815"/>
            <a:ext cx="6088475" cy="1283403"/>
          </a:xfrm>
        </p:spPr>
        <p:txBody>
          <a:bodyPr/>
          <a:lstStyle/>
          <a:p>
            <a:r>
              <a:rPr lang="fr-FR" sz="4000" b="1" dirty="0">
                <a:solidFill>
                  <a:srgbClr val="993366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Sommaire</a:t>
            </a:r>
            <a:r>
              <a:rPr lang="fr-FR" sz="4000" b="1" dirty="0">
                <a:solidFill>
                  <a:srgbClr val="993366"/>
                </a:solidFill>
                <a:latin typeface="+mn-lt"/>
                <a:ea typeface="Arial Unicode MS" panose="020B0604020202020204" pitchFamily="34" charset="-128"/>
              </a:rPr>
              <a:t> </a:t>
            </a:r>
            <a:br>
              <a:rPr lang="fr-FR" sz="4000" b="1" dirty="0">
                <a:solidFill>
                  <a:srgbClr val="993366"/>
                </a:solidFill>
                <a:latin typeface="+mn-lt"/>
                <a:ea typeface="Arial Unicode MS" panose="020B0604020202020204" pitchFamily="34" charset="-128"/>
              </a:rPr>
            </a:br>
            <a:r>
              <a:rPr lang="fr-FR" sz="2800" b="1" dirty="0">
                <a:solidFill>
                  <a:srgbClr val="993366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Déroulé du </a:t>
            </a:r>
            <a:r>
              <a:rPr lang="fr-FR" sz="2800" b="1" dirty="0" err="1">
                <a:solidFill>
                  <a:srgbClr val="993366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J.e</a:t>
            </a:r>
            <a:r>
              <a:rPr lang="fr-FR" sz="2800" b="1" dirty="0">
                <a:solidFill>
                  <a:srgbClr val="993366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-cours </a:t>
            </a:r>
            <a:endParaRPr lang="fr-FR" sz="4000" b="1" dirty="0">
              <a:solidFill>
                <a:srgbClr val="993366"/>
              </a:solidFill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  <p:pic>
        <p:nvPicPr>
          <p:cNvPr id="90" name="Image 89" descr="Une image contenant cercle, logo, Graphique, Police&#10;&#10;Le contenu généré par l’IA peut être incorrect.">
            <a:extLst>
              <a:ext uri="{FF2B5EF4-FFF2-40B4-BE49-F238E27FC236}">
                <a16:creationId xmlns:a16="http://schemas.microsoft.com/office/drawing/2014/main" id="{C21AD57B-FBA2-3C81-FF54-559ABC88A9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636" y="2439680"/>
            <a:ext cx="2876692" cy="2876692"/>
          </a:xfrm>
          <a:prstGeom prst="rect">
            <a:avLst/>
          </a:prstGeom>
        </p:spPr>
      </p:pic>
      <p:sp>
        <p:nvSpPr>
          <p:cNvPr id="93" name="Google Shape;201;p18">
            <a:extLst>
              <a:ext uri="{FF2B5EF4-FFF2-40B4-BE49-F238E27FC236}">
                <a16:creationId xmlns:a16="http://schemas.microsoft.com/office/drawing/2014/main" id="{D2536A5E-AF8E-5A75-0832-2D505D581FBC}"/>
              </a:ext>
            </a:extLst>
          </p:cNvPr>
          <p:cNvSpPr/>
          <p:nvPr/>
        </p:nvSpPr>
        <p:spPr>
          <a:xfrm rot="16200000">
            <a:off x="502320" y="3740908"/>
            <a:ext cx="806400" cy="972172"/>
          </a:xfrm>
          <a:custGeom>
            <a:avLst/>
            <a:gdLst/>
            <a:ahLst/>
            <a:cxnLst/>
            <a:rect l="l" t="t" r="r" b="b"/>
            <a:pathLst>
              <a:path w="1663016" h="2007588" extrusionOk="0">
                <a:moveTo>
                  <a:pt x="831622" y="2007589"/>
                </a:moveTo>
                <a:lnTo>
                  <a:pt x="243626" y="1419593"/>
                </a:lnTo>
                <a:cubicBezTo>
                  <a:pt x="-81175" y="1094791"/>
                  <a:pt x="-81175" y="568403"/>
                  <a:pt x="243424" y="243601"/>
                </a:cubicBezTo>
                <a:lnTo>
                  <a:pt x="243424" y="243601"/>
                </a:lnTo>
                <a:cubicBezTo>
                  <a:pt x="568226" y="-81200"/>
                  <a:pt x="1094816" y="-81200"/>
                  <a:pt x="1419416" y="243601"/>
                </a:cubicBezTo>
                <a:lnTo>
                  <a:pt x="1419416" y="243601"/>
                </a:lnTo>
                <a:cubicBezTo>
                  <a:pt x="1744217" y="568403"/>
                  <a:pt x="1744217" y="1094993"/>
                  <a:pt x="1419416" y="1419593"/>
                </a:cubicBezTo>
                <a:lnTo>
                  <a:pt x="831420" y="2007589"/>
                </a:lnTo>
                <a:close/>
              </a:path>
            </a:pathLst>
          </a:custGeom>
          <a:gradFill>
            <a:gsLst>
              <a:gs pos="0">
                <a:srgbClr val="7088A8"/>
              </a:gs>
              <a:gs pos="0">
                <a:schemeClr val="tx2">
                  <a:lumMod val="25000"/>
                  <a:lumOff val="75000"/>
                </a:schemeClr>
              </a:gs>
              <a:gs pos="100000">
                <a:srgbClr val="2A428A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205;p18">
            <a:extLst>
              <a:ext uri="{FF2B5EF4-FFF2-40B4-BE49-F238E27FC236}">
                <a16:creationId xmlns:a16="http://schemas.microsoft.com/office/drawing/2014/main" id="{A6CB6C93-3695-F86A-B769-C75F669C7962}"/>
              </a:ext>
            </a:extLst>
          </p:cNvPr>
          <p:cNvSpPr txBox="1"/>
          <p:nvPr/>
        </p:nvSpPr>
        <p:spPr>
          <a:xfrm>
            <a:off x="542057" y="4050416"/>
            <a:ext cx="599700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" sz="16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03</a:t>
            </a:r>
            <a:endParaRPr sz="1600" b="1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94" name="Google Shape;216;p18">
            <a:extLst>
              <a:ext uri="{FF2B5EF4-FFF2-40B4-BE49-F238E27FC236}">
                <a16:creationId xmlns:a16="http://schemas.microsoft.com/office/drawing/2014/main" id="{84403D5A-77C2-4078-638F-44D78CA3FFB8}"/>
              </a:ext>
            </a:extLst>
          </p:cNvPr>
          <p:cNvSpPr>
            <a:spLocks noChangeAspect="1"/>
          </p:cNvSpPr>
          <p:nvPr/>
        </p:nvSpPr>
        <p:spPr>
          <a:xfrm rot="16200000">
            <a:off x="467635" y="5262784"/>
            <a:ext cx="805170" cy="972000"/>
          </a:xfrm>
          <a:custGeom>
            <a:avLst/>
            <a:gdLst/>
            <a:ahLst/>
            <a:cxnLst/>
            <a:rect l="l" t="t" r="r" b="b"/>
            <a:pathLst>
              <a:path w="1663016" h="2007588" extrusionOk="0">
                <a:moveTo>
                  <a:pt x="831622" y="2007589"/>
                </a:moveTo>
                <a:lnTo>
                  <a:pt x="243626" y="1419593"/>
                </a:lnTo>
                <a:cubicBezTo>
                  <a:pt x="-81175" y="1094791"/>
                  <a:pt x="-81175" y="568403"/>
                  <a:pt x="243424" y="243601"/>
                </a:cubicBezTo>
                <a:lnTo>
                  <a:pt x="243424" y="243601"/>
                </a:lnTo>
                <a:cubicBezTo>
                  <a:pt x="568226" y="-81200"/>
                  <a:pt x="1094816" y="-81200"/>
                  <a:pt x="1419416" y="243601"/>
                </a:cubicBezTo>
                <a:lnTo>
                  <a:pt x="1419416" y="243601"/>
                </a:lnTo>
                <a:cubicBezTo>
                  <a:pt x="1744217" y="568403"/>
                  <a:pt x="1744217" y="1094993"/>
                  <a:pt x="1419416" y="1419593"/>
                </a:cubicBezTo>
                <a:lnTo>
                  <a:pt x="831420" y="2007589"/>
                </a:lnTo>
                <a:close/>
              </a:path>
            </a:pathLst>
          </a:custGeom>
          <a:gradFill>
            <a:gsLst>
              <a:gs pos="42000">
                <a:schemeClr val="tx2">
                  <a:lumMod val="50000"/>
                  <a:lumOff val="50000"/>
                </a:schemeClr>
              </a:gs>
              <a:gs pos="0">
                <a:srgbClr val="3470BF"/>
              </a:gs>
              <a:gs pos="100000">
                <a:srgbClr val="993366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208;p18">
            <a:extLst>
              <a:ext uri="{FF2B5EF4-FFF2-40B4-BE49-F238E27FC236}">
                <a16:creationId xmlns:a16="http://schemas.microsoft.com/office/drawing/2014/main" id="{0F6E3B10-1857-0D69-EB61-27770A03BE48}"/>
              </a:ext>
            </a:extLst>
          </p:cNvPr>
          <p:cNvSpPr txBox="1"/>
          <p:nvPr/>
        </p:nvSpPr>
        <p:spPr>
          <a:xfrm>
            <a:off x="452625" y="5524554"/>
            <a:ext cx="719400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" sz="16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04</a:t>
            </a:r>
            <a:endParaRPr sz="1600" b="1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490231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DCE9F647-C892-31E2-267E-61BF57C0DAD2}"/>
              </a:ext>
            </a:extLst>
          </p:cNvPr>
          <p:cNvSpPr txBox="1">
            <a:spLocks/>
          </p:cNvSpPr>
          <p:nvPr/>
        </p:nvSpPr>
        <p:spPr>
          <a:xfrm>
            <a:off x="1201219" y="-392007"/>
            <a:ext cx="9227049" cy="1383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Unicode MS" panose="020B0604020202020204" pitchFamily="34" charset="-128"/>
                <a:ea typeface="+mj-ea"/>
                <a:cs typeface="+mj-cs"/>
              </a:defRPr>
            </a:lvl1pPr>
          </a:lstStyle>
          <a:p>
            <a:pPr algn="ctr"/>
            <a:r>
              <a:rPr lang="fr-FR" sz="36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fr-FR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ère</a:t>
            </a:r>
            <a:r>
              <a:rPr lang="fr-FR" sz="3600" dirty="0">
                <a:latin typeface="Calibri" panose="020F0502020204030204" pitchFamily="34" charset="0"/>
                <a:cs typeface="Calibri" panose="020F0502020204030204" pitchFamily="34" charset="0"/>
              </a:rPr>
              <a:t>  étape : le Corcat reçoit la demande à valider</a:t>
            </a:r>
          </a:p>
        </p:txBody>
      </p:sp>
      <p:pic>
        <p:nvPicPr>
          <p:cNvPr id="6" name="Image 5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B6107BCC-E8AA-850E-AD58-2CEE57414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75" y="1140489"/>
            <a:ext cx="9501939" cy="558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7" name="Rectangle à coins arrondis 4">
            <a:extLst>
              <a:ext uri="{FF2B5EF4-FFF2-40B4-BE49-F238E27FC236}">
                <a16:creationId xmlns:a16="http://schemas.microsoft.com/office/drawing/2014/main" id="{04E87D30-5061-2E62-79D7-AFAC67CFB157}"/>
              </a:ext>
            </a:extLst>
          </p:cNvPr>
          <p:cNvSpPr/>
          <p:nvPr/>
        </p:nvSpPr>
        <p:spPr>
          <a:xfrm>
            <a:off x="4953000" y="5496353"/>
            <a:ext cx="5112568" cy="1224136"/>
          </a:xfrm>
          <a:prstGeom prst="wedgeRoundRectCallout">
            <a:avLst>
              <a:gd name="adj1" fmla="val -65154"/>
              <a:gd name="adj2" fmla="val 12805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990478">
              <a:buFont typeface="Arial" panose="020B0604020202020204" pitchFamily="34" charset="0"/>
              <a:buChar char="•"/>
              <a:defRPr/>
            </a:pPr>
            <a:r>
              <a:rPr lang="fr-FR" b="1" dirty="0">
                <a:solidFill>
                  <a:schemeClr val="tx2"/>
                </a:solidFill>
              </a:rPr>
              <a:t>enregistrer</a:t>
            </a:r>
            <a:r>
              <a:rPr lang="fr-FR" dirty="0">
                <a:solidFill>
                  <a:schemeClr val="tx2"/>
                </a:solidFill>
              </a:rPr>
              <a:t> pour y revenir ultérieurement </a:t>
            </a:r>
          </a:p>
          <a:p>
            <a:pPr marL="285750" indent="-285750" defTabSz="990478">
              <a:buFont typeface="Arial" panose="020B0604020202020204" pitchFamily="34" charset="0"/>
              <a:buChar char="•"/>
              <a:defRPr/>
            </a:pPr>
            <a:r>
              <a:rPr lang="fr-FR" b="1" dirty="0">
                <a:solidFill>
                  <a:schemeClr val="tx2"/>
                </a:solidFill>
              </a:rPr>
              <a:t>valider</a:t>
            </a:r>
            <a:r>
              <a:rPr lang="fr-FR" dirty="0">
                <a:solidFill>
                  <a:schemeClr val="tx2"/>
                </a:solidFill>
              </a:rPr>
              <a:t> pour envoyer la demande</a:t>
            </a:r>
          </a:p>
          <a:p>
            <a:pPr marL="285750" indent="-285750" defTabSz="990478">
              <a:buFont typeface="Arial" panose="020B0604020202020204" pitchFamily="34" charset="0"/>
              <a:buChar char="•"/>
              <a:defRPr/>
            </a:pPr>
            <a:r>
              <a:rPr lang="fr-FR" b="1" dirty="0">
                <a:solidFill>
                  <a:schemeClr val="tx2"/>
                </a:solidFill>
              </a:rPr>
              <a:t>revenir au tableau de bord </a:t>
            </a:r>
            <a:r>
              <a:rPr lang="fr-FR" dirty="0">
                <a:solidFill>
                  <a:schemeClr val="tx2"/>
                </a:solidFill>
              </a:rPr>
              <a:t>(sans enregistrer)</a:t>
            </a:r>
          </a:p>
        </p:txBody>
      </p:sp>
      <p:pic>
        <p:nvPicPr>
          <p:cNvPr id="2" name="Image 1" descr="Une image contenant cercle, logo, Graphique, Police&#10;&#10;Le contenu généré par l’IA peut être incorrect.">
            <a:extLst>
              <a:ext uri="{FF2B5EF4-FFF2-40B4-BE49-F238E27FC236}">
                <a16:creationId xmlns:a16="http://schemas.microsoft.com/office/drawing/2014/main" id="{FD064000-F2FA-6D05-0083-C2C475E204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425" y="1570739"/>
            <a:ext cx="432000" cy="432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CAE511F-1FD4-2067-2260-B7C683C82B96}"/>
              </a:ext>
            </a:extLst>
          </p:cNvPr>
          <p:cNvSpPr/>
          <p:nvPr/>
        </p:nvSpPr>
        <p:spPr>
          <a:xfrm>
            <a:off x="2793442" y="1711376"/>
            <a:ext cx="492369" cy="1507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DCCCC2-6509-775D-968D-934636EE85EB}"/>
              </a:ext>
            </a:extLst>
          </p:cNvPr>
          <p:cNvSpPr/>
          <p:nvPr/>
        </p:nvSpPr>
        <p:spPr>
          <a:xfrm>
            <a:off x="2644391" y="2155178"/>
            <a:ext cx="792145" cy="1507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342C35-4C34-6DCB-E7D7-10B796424B55}"/>
              </a:ext>
            </a:extLst>
          </p:cNvPr>
          <p:cNvSpPr/>
          <p:nvPr/>
        </p:nvSpPr>
        <p:spPr>
          <a:xfrm>
            <a:off x="2999434" y="2295855"/>
            <a:ext cx="792145" cy="1507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AF9EEFD-5899-6499-0A26-494179DDBAAA}"/>
              </a:ext>
            </a:extLst>
          </p:cNvPr>
          <p:cNvSpPr txBox="1"/>
          <p:nvPr/>
        </p:nvSpPr>
        <p:spPr>
          <a:xfrm>
            <a:off x="2924071" y="2215748"/>
            <a:ext cx="18991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catalogueur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BB2D52B-96F4-01EC-B6D5-3E18253BFFCE}"/>
              </a:ext>
            </a:extLst>
          </p:cNvPr>
          <p:cNvSpPr txBox="1"/>
          <p:nvPr/>
        </p:nvSpPr>
        <p:spPr>
          <a:xfrm>
            <a:off x="2568672" y="2105725"/>
            <a:ext cx="18991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catalogueur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1060C0C-D699-19B4-2F76-6BC4CD90E495}"/>
              </a:ext>
            </a:extLst>
          </p:cNvPr>
          <p:cNvSpPr txBox="1"/>
          <p:nvPr/>
        </p:nvSpPr>
        <p:spPr>
          <a:xfrm>
            <a:off x="2724775" y="1674715"/>
            <a:ext cx="18991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par le Corcat</a:t>
            </a:r>
          </a:p>
        </p:txBody>
      </p:sp>
    </p:spTree>
    <p:extLst>
      <p:ext uri="{BB962C8B-B14F-4D97-AF65-F5344CB8AC3E}">
        <p14:creationId xmlns:p14="http://schemas.microsoft.com/office/powerpoint/2010/main" val="132874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491B62-071B-00A2-547B-692439C4D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698" y="-362982"/>
            <a:ext cx="10020727" cy="1371204"/>
          </a:xfrm>
        </p:spPr>
        <p:txBody>
          <a:bodyPr>
            <a:normAutofit/>
          </a:bodyPr>
          <a:lstStyle/>
          <a:p>
            <a:r>
              <a:rPr lang="fr-FR" sz="34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sz="3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ème</a:t>
            </a:r>
            <a:r>
              <a:rPr lang="fr-FR" sz="3400" dirty="0">
                <a:latin typeface="Calibri" panose="020F0502020204030204" pitchFamily="34" charset="0"/>
                <a:cs typeface="Calibri" panose="020F0502020204030204" pitchFamily="34" charset="0"/>
              </a:rPr>
              <a:t> étape : le Corcat contrôle la notice concernée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93B845-B5AF-053F-5438-1E75D031D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124" y="1008222"/>
            <a:ext cx="11041610" cy="5724174"/>
          </a:xfrm>
        </p:spPr>
        <p:txBody>
          <a:bodyPr>
            <a:normAutofit fontScale="92500" lnSpcReduction="20000"/>
          </a:bodyPr>
          <a:lstStyle/>
          <a:p>
            <a:pPr marL="0" indent="0" defTabSz="45720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fr-FR" sz="2400" dirty="0">
                <a:solidFill>
                  <a:srgbClr val="993366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fr-FR" sz="2400" b="1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Vérifier si le titre n’est pas « hors champ »  </a:t>
            </a:r>
            <a:r>
              <a:rPr lang="fr-FR" sz="2000" i="1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https://documentation.abes.fr/sudoc/manuels/controle_bibliographique/circuit_signalement_rc/index.html#CasParticuliersHorsChamp</a:t>
            </a:r>
            <a:r>
              <a:rPr lang="fr-FR" sz="2000" i="1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  <a:p>
            <a:pPr marL="93600" indent="0" defTabSz="457200">
              <a:lnSpc>
                <a:spcPct val="110000"/>
              </a:lnSpc>
              <a:spcBef>
                <a:spcPts val="24"/>
              </a:spcBef>
              <a:buNone/>
              <a:defRPr/>
            </a:pPr>
            <a:br>
              <a:rPr lang="fr-FR" sz="20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</a:br>
            <a:r>
              <a:rPr lang="fr-FR" sz="2400" b="1" dirty="0">
                <a:solidFill>
                  <a:srgbClr val="993366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 </a:t>
            </a:r>
            <a:r>
              <a:rPr lang="fr-FR" sz="2400" b="1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Vérifier l’absence de doublon</a:t>
            </a:r>
          </a:p>
          <a:p>
            <a:pPr defTabSz="457200">
              <a:lnSpc>
                <a:spcPct val="110000"/>
              </a:lnSpc>
              <a:spcBef>
                <a:spcPts val="24"/>
              </a:spcBef>
              <a:buSzPct val="60000"/>
              <a:defRPr/>
            </a:pP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dans le Sudoc</a:t>
            </a:r>
          </a:p>
          <a:p>
            <a:pPr defTabSz="457200">
              <a:lnSpc>
                <a:spcPct val="110000"/>
              </a:lnSpc>
              <a:spcBef>
                <a:spcPts val="24"/>
              </a:spcBef>
              <a:buSzPct val="60000"/>
              <a:defRPr/>
            </a:pP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dans le Registre ISSN : si la notice est présente dans le Registre           faire une demande d’import</a:t>
            </a:r>
          </a:p>
          <a:p>
            <a:pPr defTabSz="457200">
              <a:lnSpc>
                <a:spcPct val="110000"/>
              </a:lnSpc>
              <a:spcBef>
                <a:spcPts val="24"/>
              </a:spcBef>
              <a:buSzPct val="60000"/>
              <a:defRPr/>
            </a:pPr>
            <a:endParaRPr lang="fr-F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3600" indent="0" defTabSz="457200">
              <a:lnSpc>
                <a:spcPct val="110000"/>
              </a:lnSpc>
              <a:spcBef>
                <a:spcPts val="24"/>
              </a:spcBef>
              <a:buNone/>
              <a:defRPr/>
            </a:pPr>
            <a:r>
              <a:rPr lang="fr-FR" sz="2400" b="1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Contrôler la qualité de la notice bibliographique dans le Sudoc</a:t>
            </a:r>
          </a:p>
          <a:p>
            <a:pPr defTabSz="457200">
              <a:lnSpc>
                <a:spcPct val="110000"/>
              </a:lnSpc>
              <a:spcBef>
                <a:spcPts val="24"/>
              </a:spcBef>
              <a:buSzPct val="60000"/>
              <a:defRPr/>
            </a:pP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données codées, code pays, code langue, concordance 008/110$a, liens etc.</a:t>
            </a:r>
          </a:p>
          <a:p>
            <a:pPr marL="0" indent="0" defTabSz="457200">
              <a:spcBef>
                <a:spcPts val="24"/>
              </a:spcBef>
              <a:buSzPct val="60000"/>
              <a:buNone/>
              <a:defRPr/>
            </a:pPr>
            <a:endParaRPr lang="fr-FR" sz="2400" dirty="0">
              <a:latin typeface="+mn-lt"/>
              <a:cs typeface="Arial" panose="020B0604020202020204" pitchFamily="34" charset="0"/>
            </a:endParaRPr>
          </a:p>
          <a:p>
            <a:pPr marL="0" indent="0" defTabSz="457200">
              <a:lnSpc>
                <a:spcPct val="110000"/>
              </a:lnSpc>
              <a:spcBef>
                <a:spcPts val="24"/>
              </a:spcBef>
              <a:buSzPct val="60000"/>
              <a:buNone/>
              <a:defRPr/>
            </a:pPr>
            <a:r>
              <a:rPr lang="fr-FR" sz="24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  </a:t>
            </a:r>
            <a:r>
              <a:rPr lang="fr-FR" sz="2400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 particulier des notices de collection de monographies</a:t>
            </a:r>
          </a:p>
          <a:p>
            <a:pPr marL="0" lvl="1" indent="0" defTabSz="457200">
              <a:lnSpc>
                <a:spcPct val="110000"/>
              </a:lnSpc>
              <a:spcBef>
                <a:spcPts val="24"/>
              </a:spcBef>
              <a:buSzPct val="60000"/>
              <a:buNone/>
              <a:defRPr/>
            </a:pPr>
            <a:r>
              <a:rPr lang="fr-FR" b="1" dirty="0">
                <a:solidFill>
                  <a:srgbClr val="993366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 </a:t>
            </a:r>
            <a:r>
              <a:rPr lang="fr-FR" b="1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Vérifier le nombre de notices de monographies liées à cette collection dans le Sudoc</a:t>
            </a:r>
          </a:p>
          <a:p>
            <a:pPr marL="0" lvl="1" indent="0" defTabSz="457200">
              <a:lnSpc>
                <a:spcPct val="110000"/>
              </a:lnSpc>
              <a:spcBef>
                <a:spcPts val="24"/>
              </a:spcBef>
              <a:buSzPct val="60000"/>
              <a:buNone/>
              <a:defRPr/>
            </a:pP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Commande</a:t>
            </a:r>
            <a:r>
              <a:rPr lang="fr-FR" sz="2200" b="1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« CHE COL »</a:t>
            </a:r>
            <a:endParaRPr lang="fr-FR" sz="2200" b="1" dirty="0">
              <a:solidFill>
                <a:srgbClr val="9933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589" lvl="1" defTabSz="457200">
              <a:lnSpc>
                <a:spcPct val="110000"/>
              </a:lnSpc>
              <a:spcBef>
                <a:spcPts val="24"/>
              </a:spcBef>
              <a:buSzPct val="60000"/>
              <a:defRPr/>
            </a:pP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moins de 5 notices : pas de demande de numérotation, mais ajout de l’information en zone 301 : </a:t>
            </a:r>
          </a:p>
          <a:p>
            <a:pPr marL="0" lvl="1" indent="0" defTabSz="457200">
              <a:lnSpc>
                <a:spcPct val="110000"/>
              </a:lnSpc>
              <a:spcBef>
                <a:spcPts val="24"/>
              </a:spcBef>
              <a:buSzPct val="60000"/>
              <a:buNone/>
              <a:defRPr/>
            </a:pPr>
            <a:r>
              <a:rPr lang="fr-FR" sz="2200" dirty="0">
                <a:latin typeface="+mn-lt"/>
                <a:cs typeface="Arial" panose="020B0604020202020204" pitchFamily="34" charset="0"/>
              </a:rPr>
              <a:t>                        </a:t>
            </a:r>
            <a:endParaRPr lang="fr-FR" sz="1700" dirty="0">
              <a:latin typeface="+mn-lt"/>
              <a:cs typeface="Arial" panose="020B0604020202020204" pitchFamily="34" charset="0"/>
            </a:endParaRPr>
          </a:p>
          <a:p>
            <a:pPr marL="228589" lvl="1" defTabSz="457200">
              <a:lnSpc>
                <a:spcPct val="110000"/>
              </a:lnSpc>
              <a:spcBef>
                <a:spcPts val="24"/>
              </a:spcBef>
              <a:buSzPct val="60000"/>
              <a:defRPr/>
            </a:pPr>
            <a:endParaRPr lang="fr-F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589" lvl="1" defTabSz="457200">
              <a:lnSpc>
                <a:spcPct val="110000"/>
              </a:lnSpc>
              <a:spcBef>
                <a:spcPts val="24"/>
              </a:spcBef>
              <a:buSzPct val="60000"/>
              <a:defRPr/>
            </a:pP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5 notices de monographies ou plus : la demande est recevable</a:t>
            </a:r>
          </a:p>
          <a:p>
            <a:pPr marL="342900" lvl="1" indent="-342900" defTabSz="457200">
              <a:spcBef>
                <a:spcPts val="24"/>
              </a:spcBef>
              <a:buSzPct val="60000"/>
              <a:defRPr/>
            </a:pPr>
            <a:endParaRPr lang="fr-FR" b="1" dirty="0">
              <a:solidFill>
                <a:srgbClr val="013475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" name="Image 3" descr="Une image contenant cercle, logo, Graphique, Police&#10;&#10;Le contenu généré par l’IA peut être incorrect.">
            <a:extLst>
              <a:ext uri="{FF2B5EF4-FFF2-40B4-BE49-F238E27FC236}">
                <a16:creationId xmlns:a16="http://schemas.microsoft.com/office/drawing/2014/main" id="{53B21C5A-7161-7E06-6117-8660C9BDFC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425" y="1570739"/>
            <a:ext cx="432000" cy="432000"/>
          </a:xfrm>
          <a:prstGeom prst="rect">
            <a:avLst/>
          </a:prstGeom>
        </p:spPr>
      </p:pic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D8501682-1B0A-54BD-9B2B-713BD992C748}"/>
              </a:ext>
            </a:extLst>
          </p:cNvPr>
          <p:cNvSpPr/>
          <p:nvPr/>
        </p:nvSpPr>
        <p:spPr>
          <a:xfrm>
            <a:off x="7307886" y="2838936"/>
            <a:ext cx="301450" cy="190919"/>
          </a:xfrm>
          <a:prstGeom prst="rightArrow">
            <a:avLst/>
          </a:prstGeom>
          <a:solidFill>
            <a:schemeClr val="bg1"/>
          </a:solidFill>
          <a:ln>
            <a:solidFill>
              <a:srgbClr val="9933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F9A67259-0E61-49E0-6747-AF809A3A66E3}"/>
              </a:ext>
            </a:extLst>
          </p:cNvPr>
          <p:cNvSpPr/>
          <p:nvPr/>
        </p:nvSpPr>
        <p:spPr>
          <a:xfrm>
            <a:off x="817266" y="5462671"/>
            <a:ext cx="7943236" cy="261257"/>
          </a:xfrm>
          <a:prstGeom prst="roundRect">
            <a:avLst/>
          </a:prstGeom>
          <a:solidFill>
            <a:srgbClr val="FFFFCC"/>
          </a:solidFill>
          <a:ln>
            <a:solidFill>
              <a:srgbClr val="9933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301 $aX volumes dans le Sudoc au AAAA-MM-JJ : pas de demande de </a:t>
            </a: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numérotation ISSN</a:t>
            </a:r>
          </a:p>
        </p:txBody>
      </p:sp>
      <p:sp>
        <p:nvSpPr>
          <p:cNvPr id="12" name="Flèche : pentagone 11">
            <a:extLst>
              <a:ext uri="{FF2B5EF4-FFF2-40B4-BE49-F238E27FC236}">
                <a16:creationId xmlns:a16="http://schemas.microsoft.com/office/drawing/2014/main" id="{31383605-D4DC-9FF6-DF96-907A39326B7A}"/>
              </a:ext>
            </a:extLst>
          </p:cNvPr>
          <p:cNvSpPr/>
          <p:nvPr/>
        </p:nvSpPr>
        <p:spPr>
          <a:xfrm>
            <a:off x="0" y="1190570"/>
            <a:ext cx="363557" cy="178601"/>
          </a:xfrm>
          <a:prstGeom prst="homePlate">
            <a:avLst/>
          </a:prstGeom>
          <a:solidFill>
            <a:srgbClr val="993366"/>
          </a:solidFill>
          <a:ln>
            <a:solidFill>
              <a:srgbClr val="9933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pentagone 12">
            <a:extLst>
              <a:ext uri="{FF2B5EF4-FFF2-40B4-BE49-F238E27FC236}">
                <a16:creationId xmlns:a16="http://schemas.microsoft.com/office/drawing/2014/main" id="{9AFB6FD9-40D8-C44D-631E-CBFCDF9846FF}"/>
              </a:ext>
            </a:extLst>
          </p:cNvPr>
          <p:cNvSpPr/>
          <p:nvPr/>
        </p:nvSpPr>
        <p:spPr>
          <a:xfrm>
            <a:off x="0" y="2326310"/>
            <a:ext cx="363557" cy="178601"/>
          </a:xfrm>
          <a:prstGeom prst="homePlate">
            <a:avLst/>
          </a:prstGeom>
          <a:solidFill>
            <a:srgbClr val="993366"/>
          </a:solidFill>
          <a:ln>
            <a:solidFill>
              <a:srgbClr val="9933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pentagone 13">
            <a:extLst>
              <a:ext uri="{FF2B5EF4-FFF2-40B4-BE49-F238E27FC236}">
                <a16:creationId xmlns:a16="http://schemas.microsoft.com/office/drawing/2014/main" id="{5C67F083-9247-1C31-5EBF-F84167DD9E1E}"/>
              </a:ext>
            </a:extLst>
          </p:cNvPr>
          <p:cNvSpPr/>
          <p:nvPr/>
        </p:nvSpPr>
        <p:spPr>
          <a:xfrm>
            <a:off x="20883" y="3429000"/>
            <a:ext cx="363557" cy="178601"/>
          </a:xfrm>
          <a:prstGeom prst="homePlate">
            <a:avLst/>
          </a:prstGeom>
          <a:solidFill>
            <a:srgbClr val="993366"/>
          </a:solidFill>
          <a:ln>
            <a:solidFill>
              <a:srgbClr val="9933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pentagone 14">
            <a:extLst>
              <a:ext uri="{FF2B5EF4-FFF2-40B4-BE49-F238E27FC236}">
                <a16:creationId xmlns:a16="http://schemas.microsoft.com/office/drawing/2014/main" id="{5784428B-EAFC-194F-737F-9127DC9296F2}"/>
              </a:ext>
            </a:extLst>
          </p:cNvPr>
          <p:cNvSpPr/>
          <p:nvPr/>
        </p:nvSpPr>
        <p:spPr>
          <a:xfrm>
            <a:off x="-1" y="5205221"/>
            <a:ext cx="363557" cy="178601"/>
          </a:xfrm>
          <a:prstGeom prst="homePlate">
            <a:avLst/>
          </a:prstGeom>
          <a:solidFill>
            <a:srgbClr val="993366"/>
          </a:solidFill>
          <a:ln>
            <a:solidFill>
              <a:srgbClr val="9933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5781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14DBB-F058-CD77-9152-224DAE7BC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CC43E1-0188-D547-7EA3-9DD787AFF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383" y="5623320"/>
            <a:ext cx="10114091" cy="1234679"/>
          </a:xfrm>
        </p:spPr>
        <p:txBody>
          <a:bodyPr>
            <a:normAutofit/>
          </a:bodyPr>
          <a:lstStyle/>
          <a:p>
            <a:pPr marL="0" indent="0" defTabSz="457200">
              <a:lnSpc>
                <a:spcPct val="100000"/>
              </a:lnSpc>
              <a:spcBef>
                <a:spcPts val="24"/>
              </a:spcBef>
              <a:buSzPct val="60000"/>
              <a:buNone/>
              <a:defRPr/>
            </a:pPr>
            <a:r>
              <a:rPr lang="fr-FR" sz="2000" dirty="0">
                <a:solidFill>
                  <a:srgbClr val="01347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Cidemis renomme automatiquement les fichiers déposés en y ajoutant </a:t>
            </a:r>
            <a:br>
              <a:rPr lang="fr-FR" sz="2000" dirty="0">
                <a:solidFill>
                  <a:srgbClr val="01347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000" dirty="0">
                <a:solidFill>
                  <a:srgbClr val="01347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numéro de la demande et sa nature (NUM/COR)</a:t>
            </a:r>
          </a:p>
          <a:p>
            <a:pPr marL="0" indent="0" defTabSz="457200">
              <a:lnSpc>
                <a:spcPct val="100000"/>
              </a:lnSpc>
              <a:spcBef>
                <a:spcPts val="24"/>
              </a:spcBef>
              <a:buSzPct val="60000"/>
              <a:buNone/>
              <a:defRPr/>
            </a:pPr>
            <a:r>
              <a:rPr lang="fr-FR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exemple : [Numérodedemande_TypedeDemande_ NomOriginalFichier] </a:t>
            </a:r>
          </a:p>
        </p:txBody>
      </p:sp>
      <p:pic>
        <p:nvPicPr>
          <p:cNvPr id="2" name="Image 1" descr="Une image contenant cercle, logo, Graphique, Police&#10;&#10;Le contenu généré par l’IA peut être incorrect.">
            <a:extLst>
              <a:ext uri="{FF2B5EF4-FFF2-40B4-BE49-F238E27FC236}">
                <a16:creationId xmlns:a16="http://schemas.microsoft.com/office/drawing/2014/main" id="{1136043C-09B1-4105-348F-4D03719D2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425" y="1570739"/>
            <a:ext cx="432000" cy="432000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8858077-EF40-EDB0-8CF5-B335042FB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698" y="-302692"/>
            <a:ext cx="10020727" cy="1371204"/>
          </a:xfrm>
        </p:spPr>
        <p:txBody>
          <a:bodyPr>
            <a:normAutofit/>
          </a:bodyPr>
          <a:lstStyle/>
          <a:p>
            <a:r>
              <a:rPr lang="fr-FR" sz="34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fr-FR" sz="3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ème</a:t>
            </a:r>
            <a:r>
              <a:rPr lang="fr-FR" sz="3400" dirty="0">
                <a:latin typeface="Calibri" panose="020F0502020204030204" pitchFamily="34" charset="0"/>
                <a:cs typeface="Calibri" panose="020F0502020204030204" pitchFamily="34" charset="0"/>
              </a:rPr>
              <a:t> étape : le Corcat contrôle les justificatifs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1A2D3A7-CA9E-5A85-5A4A-9CBC40D5B769}"/>
              </a:ext>
            </a:extLst>
          </p:cNvPr>
          <p:cNvSpPr txBox="1"/>
          <p:nvPr/>
        </p:nvSpPr>
        <p:spPr>
          <a:xfrm>
            <a:off x="241160" y="924408"/>
            <a:ext cx="91923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principe : </a:t>
            </a:r>
            <a:br>
              <a:rPr lang="fr-FR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catalogueurs du réseau de l’ISSN n’ont pas le document en main.</a:t>
            </a:r>
            <a:br>
              <a:rPr lang="fr-FR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justificatifs fournis doivent remplacer le document afin qu’ils puissent valider la demande. </a:t>
            </a:r>
          </a:p>
          <a:p>
            <a:endParaRPr lang="fr-FR" dirty="0"/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38FE2AEB-D001-EC75-B2EF-DD37684006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660545"/>
              </p:ext>
            </p:extLst>
          </p:nvPr>
        </p:nvGraphicFramePr>
        <p:xfrm>
          <a:off x="241160" y="2124737"/>
          <a:ext cx="10915314" cy="2919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1187">
                  <a:extLst>
                    <a:ext uri="{9D8B030D-6E8A-4147-A177-3AD203B41FA5}">
                      <a16:colId xmlns:a16="http://schemas.microsoft.com/office/drawing/2014/main" val="1509513325"/>
                    </a:ext>
                  </a:extLst>
                </a:gridCol>
                <a:gridCol w="4025689">
                  <a:extLst>
                    <a:ext uri="{9D8B030D-6E8A-4147-A177-3AD203B41FA5}">
                      <a16:colId xmlns:a16="http://schemas.microsoft.com/office/drawing/2014/main" val="1756309402"/>
                    </a:ext>
                  </a:extLst>
                </a:gridCol>
                <a:gridCol w="3638438">
                  <a:extLst>
                    <a:ext uri="{9D8B030D-6E8A-4147-A177-3AD203B41FA5}">
                      <a16:colId xmlns:a16="http://schemas.microsoft.com/office/drawing/2014/main" val="197882836"/>
                    </a:ext>
                  </a:extLst>
                </a:gridCol>
              </a:tblGrid>
              <a:tr h="312917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 de ressource continue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Justificatifs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Modalités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829993"/>
                  </a:ext>
                </a:extLst>
              </a:tr>
              <a:tr h="900173"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rgbClr val="01347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Périodique imprimé</a:t>
                      </a:r>
                      <a:br>
                        <a:rPr lang="fr-FR" sz="1600" b="1" dirty="0">
                          <a:solidFill>
                            <a:srgbClr val="01347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br>
                        <a:rPr lang="fr-FR" sz="1600" b="1" dirty="0">
                          <a:solidFill>
                            <a:srgbClr val="01347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fr-FR" sz="1600" b="1" dirty="0">
                          <a:solidFill>
                            <a:srgbClr val="01347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Périodique électronique </a:t>
                      </a:r>
                      <a:br>
                        <a:rPr lang="fr-FR" sz="1600" b="1" dirty="0">
                          <a:solidFill>
                            <a:srgbClr val="01347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fr-FR" sz="1600" b="1" dirty="0">
                          <a:solidFill>
                            <a:srgbClr val="01347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 accès restreint 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prstClr val="blac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Page de titre, </a:t>
                      </a:r>
                      <a:br>
                        <a:rPr lang="fr-FR" sz="1600" dirty="0">
                          <a:solidFill>
                            <a:prstClr val="blac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fr-FR" sz="1600" dirty="0">
                          <a:solidFill>
                            <a:prstClr val="blac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Ours </a:t>
                      </a:r>
                      <a:br>
                        <a:rPr lang="fr-FR" sz="1600" dirty="0">
                          <a:solidFill>
                            <a:prstClr val="blac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fr-FR" sz="1600" dirty="0">
                          <a:solidFill>
                            <a:prstClr val="blac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Toute autre page donnant les éléments nécessaires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prstClr val="blac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Numérisation ou capture d'écran </a:t>
                      </a:r>
                      <a:br>
                        <a:rPr lang="fr-FR" sz="1600" dirty="0">
                          <a:solidFill>
                            <a:prstClr val="blac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fr-F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Format : PDF </a:t>
                      </a:r>
                      <a:br>
                        <a:rPr lang="fr-F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fr-F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Taille : max. 20 Mo par demande</a:t>
                      </a:r>
                    </a:p>
                    <a:p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119707"/>
                  </a:ext>
                </a:extLst>
              </a:tr>
              <a:tr h="1517435"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rgbClr val="01347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Périodique électronique </a:t>
                      </a:r>
                      <a:br>
                        <a:rPr lang="fr-FR" sz="1600" b="1" dirty="0">
                          <a:solidFill>
                            <a:srgbClr val="01347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fr-FR" sz="1600" b="1" dirty="0">
                          <a:solidFill>
                            <a:srgbClr val="01347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 libre accès 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 defTabSz="457200">
                        <a:spcBef>
                          <a:spcPts val="24"/>
                        </a:spcBef>
                        <a:buSzPct val="60000"/>
                        <a:buNone/>
                        <a:defRPr/>
                      </a:pPr>
                      <a:r>
                        <a:rPr lang="fr-FR" sz="1600" dirty="0">
                          <a:solidFill>
                            <a:prstClr val="blac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URL d'accès aux contenus en commentaire</a:t>
                      </a:r>
                      <a:br>
                        <a:rPr lang="fr-FR" sz="1600" dirty="0">
                          <a:solidFill>
                            <a:prstClr val="blac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fr-FR" sz="1600" dirty="0">
                          <a:solidFill>
                            <a:prstClr val="blac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Éventuellement : PDF du 1er et dernier n°</a:t>
                      </a:r>
                      <a:br>
                        <a:rPr lang="fr-FR" sz="1600" dirty="0">
                          <a:solidFill>
                            <a:prstClr val="blac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fr-FR" sz="1600" dirty="0">
                          <a:solidFill>
                            <a:prstClr val="blac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Éventuellement : capture d'écran de la page de titre ou toute autre page donnant les éléments nécessaires.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prstClr val="blac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Capture d'écran </a:t>
                      </a:r>
                      <a:br>
                        <a:rPr lang="fr-FR" sz="1600" dirty="0">
                          <a:solidFill>
                            <a:prstClr val="blac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fr-F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Format : PDF </a:t>
                      </a:r>
                      <a:br>
                        <a:rPr lang="fr-F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fr-F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Taille : max. 20 Mo par demande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142368"/>
                  </a:ext>
                </a:extLst>
              </a:tr>
            </a:tbl>
          </a:graphicData>
        </a:graphic>
      </p:graphicFrame>
      <p:sp>
        <p:nvSpPr>
          <p:cNvPr id="14" name="AutoShape 10" descr="Fichier PNG Transparent Images Free Download | Vector Files | Pngtree">
            <a:extLst>
              <a:ext uri="{FF2B5EF4-FFF2-40B4-BE49-F238E27FC236}">
                <a16:creationId xmlns:a16="http://schemas.microsoft.com/office/drawing/2014/main" id="{4C74FA1F-896D-5E01-2A0D-6D3123F350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" name="Graphique 19">
            <a:extLst>
              <a:ext uri="{FF2B5EF4-FFF2-40B4-BE49-F238E27FC236}">
                <a16:creationId xmlns:a16="http://schemas.microsoft.com/office/drawing/2014/main" id="{F40BB569-52B3-92CB-2FE1-D357D1CBB8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6833" y="5623320"/>
            <a:ext cx="621261" cy="62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371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DD0149F1-0C2D-2E72-48E8-B02FDDD4A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844" y="907163"/>
            <a:ext cx="10515600" cy="5593508"/>
          </a:xfrm>
        </p:spPr>
        <p:txBody>
          <a:bodyPr>
            <a:normAutofit/>
          </a:bodyPr>
          <a:lstStyle/>
          <a:p>
            <a:pPr marL="93600" indent="0" defTabSz="457200" eaLnBrk="1" fontAlgn="auto" hangingPunct="1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2400" kern="1200" dirty="0">
              <a:solidFill>
                <a:srgbClr val="0070C0"/>
              </a:solidFill>
              <a:latin typeface="+mn-lt"/>
              <a:cs typeface="Arial"/>
            </a:endParaRPr>
          </a:p>
          <a:p>
            <a:pPr marL="93600" indent="0" defTabSz="457200" eaLnBrk="1" fontAlgn="auto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2200" b="1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Ajouter un titre-clé dans la notice Sudoc (zone 530)</a:t>
            </a:r>
          </a:p>
          <a:p>
            <a:pPr marL="436500" indent="-342900" defTabSz="457200">
              <a:lnSpc>
                <a:spcPct val="100000"/>
              </a:lnSpc>
              <a:spcBef>
                <a:spcPts val="576"/>
              </a:spcBef>
              <a:defRPr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le titre clé est forgé conformément aux recommandations du Manuel de l’ISSN : </a:t>
            </a:r>
            <a:r>
              <a:rPr lang="fr-FR" sz="2000" i="1" dirty="0">
                <a:solidFill>
                  <a:srgbClr val="993366"/>
                </a:solidFill>
                <a:latin typeface="+mn-lt"/>
                <a:ea typeface="+mn-ea"/>
                <a:cs typeface="Arial" panose="020B0604020202020204" pitchFamily="34" charset="0"/>
              </a:rPr>
              <a:t>https://www.issn.org/fr/comprendre-lissn/regles-d-attribution/manuel-issn-en-ligne/ </a:t>
            </a:r>
          </a:p>
          <a:p>
            <a:pPr marL="0" indent="0" defTabSz="4572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r-FR" sz="1600" dirty="0">
              <a:solidFill>
                <a:prstClr val="black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93600" lvl="0" indent="0" defTabSz="457200">
              <a:lnSpc>
                <a:spcPct val="100000"/>
              </a:lnSpc>
              <a:spcBef>
                <a:spcPts val="576"/>
              </a:spcBef>
              <a:buClr>
                <a:srgbClr val="000099"/>
              </a:buClr>
              <a:buNone/>
              <a:defRPr/>
            </a:pPr>
            <a:r>
              <a:rPr lang="fr-FR" sz="2200" b="1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Ajouter un commentaire dans Cidemis </a:t>
            </a:r>
          </a:p>
          <a:p>
            <a:pPr marL="436500" indent="-342900" defTabSz="457200">
              <a:lnSpc>
                <a:spcPct val="100000"/>
              </a:lnSpc>
              <a:spcBef>
                <a:spcPts val="24"/>
              </a:spcBef>
              <a:defRPr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si le commentaire est destiné aux centres ISSN : </a:t>
            </a:r>
            <a:b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- cocher la case « Visible par ISSN/CIEPS » </a:t>
            </a:r>
            <a:b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- rédiger impérativement le commentaire en anglais : </a:t>
            </a:r>
            <a:br>
              <a:rPr lang="fr-FR" sz="2000" dirty="0">
                <a:cs typeface="Arial" panose="020B0604020202020204" pitchFamily="34" charset="0"/>
              </a:rPr>
            </a:br>
            <a:r>
              <a:rPr lang="fr-FR" sz="2000" dirty="0">
                <a:cs typeface="Arial" panose="020B0604020202020204" pitchFamily="34" charset="0"/>
              </a:rPr>
              <a:t>  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Voir :</a:t>
            </a:r>
            <a:r>
              <a:rPr lang="fr-FR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Aide à la formalisation des commentaires pour les centres nationaux étrangers</a:t>
            </a:r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6500" indent="-342900" defTabSz="457200">
              <a:lnSpc>
                <a:spcPct val="100000"/>
              </a:lnSpc>
              <a:spcBef>
                <a:spcPts val="24"/>
              </a:spcBef>
              <a:defRPr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si le commentaire est destiné aux catalogueurs : </a:t>
            </a:r>
            <a:b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- ne pas cocher la case « Visible par ISSN/CIEPS »</a:t>
            </a:r>
            <a:b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- rédiger le commentaire en français</a:t>
            </a:r>
          </a:p>
          <a:p>
            <a:pPr marL="436500" indent="-342900" defTabSz="457200">
              <a:lnSpc>
                <a:spcPct val="100000"/>
              </a:lnSpc>
              <a:spcBef>
                <a:spcPts val="24"/>
              </a:spcBef>
              <a:defRPr/>
            </a:pPr>
            <a:endParaRPr lang="fr-FR" sz="2400" b="1" dirty="0">
              <a:solidFill>
                <a:srgbClr val="993366"/>
              </a:solidFill>
              <a:cs typeface="Arial" panose="020B0604020202020204" pitchFamily="34" charset="0"/>
            </a:endParaRPr>
          </a:p>
          <a:p>
            <a:pPr marL="93600" marR="0" lvl="0" indent="0" defTabSz="457200">
              <a:lnSpc>
                <a:spcPct val="100000"/>
              </a:lnSpc>
              <a:spcBef>
                <a:spcPts val="576"/>
              </a:spcBef>
              <a:buClr>
                <a:srgbClr val="000099"/>
              </a:buClr>
              <a:buSzTx/>
              <a:buNone/>
              <a:tabLst/>
              <a:defRPr/>
            </a:pPr>
            <a:r>
              <a:rPr lang="fr-FR" sz="2200" b="1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Demander des précisions ou rejeter la demande</a:t>
            </a:r>
          </a:p>
          <a:p>
            <a:pPr marL="93600" marR="0" lvl="0" indent="0" defTabSz="457200">
              <a:lnSpc>
                <a:spcPct val="100000"/>
              </a:lnSpc>
              <a:spcBef>
                <a:spcPts val="576"/>
              </a:spcBef>
              <a:buClr>
                <a:srgbClr val="000099"/>
              </a:buClr>
              <a:buSzTx/>
              <a:buNone/>
              <a:tabLst/>
              <a:defRPr/>
            </a:pPr>
            <a:endParaRPr lang="fr-FR" sz="2200" b="1" dirty="0">
              <a:solidFill>
                <a:srgbClr val="9933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3600" indent="0" defTabSz="457200" eaLnBrk="1" fontAlgn="auto" hangingPunct="1">
              <a:spcBef>
                <a:spcPts val="24"/>
              </a:spcBef>
              <a:spcAft>
                <a:spcPts val="0"/>
              </a:spcAft>
              <a:buNone/>
              <a:defRPr/>
            </a:pPr>
            <a:endParaRPr lang="en-US" sz="1600" b="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" name="Image 1" descr="Une image contenant cercle, logo, Graphique, Police&#10;&#10;Le contenu généré par l’IA peut être incorrect.">
            <a:extLst>
              <a:ext uri="{FF2B5EF4-FFF2-40B4-BE49-F238E27FC236}">
                <a16:creationId xmlns:a16="http://schemas.microsoft.com/office/drawing/2014/main" id="{6DF081A9-6347-1000-A9CA-D6AF6B4989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425" y="1570739"/>
            <a:ext cx="432000" cy="43200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38892810-06F4-7778-BDDE-59A2DE9D7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698" y="-302692"/>
            <a:ext cx="10020727" cy="1371204"/>
          </a:xfrm>
        </p:spPr>
        <p:txBody>
          <a:bodyPr>
            <a:normAutofit/>
          </a:bodyPr>
          <a:lstStyle/>
          <a:p>
            <a:r>
              <a:rPr lang="fr-FR" sz="34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fr-FR" sz="3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ème</a:t>
            </a:r>
            <a:r>
              <a:rPr lang="fr-FR" sz="3400" dirty="0">
                <a:latin typeface="Calibri" panose="020F0502020204030204" pitchFamily="34" charset="0"/>
                <a:cs typeface="Calibri" panose="020F0502020204030204" pitchFamily="34" charset="0"/>
              </a:rPr>
              <a:t> étape : le Corcat complète la demande</a:t>
            </a:r>
          </a:p>
        </p:txBody>
      </p:sp>
      <p:sp>
        <p:nvSpPr>
          <p:cNvPr id="11" name="Flèche : pentagone 10">
            <a:extLst>
              <a:ext uri="{FF2B5EF4-FFF2-40B4-BE49-F238E27FC236}">
                <a16:creationId xmlns:a16="http://schemas.microsoft.com/office/drawing/2014/main" id="{C5C66F87-487A-5969-8E56-52535C1AF73A}"/>
              </a:ext>
            </a:extLst>
          </p:cNvPr>
          <p:cNvSpPr/>
          <p:nvPr/>
        </p:nvSpPr>
        <p:spPr>
          <a:xfrm>
            <a:off x="0" y="1448387"/>
            <a:ext cx="363557" cy="178601"/>
          </a:xfrm>
          <a:prstGeom prst="homePlate">
            <a:avLst/>
          </a:prstGeom>
          <a:solidFill>
            <a:srgbClr val="993366"/>
          </a:solidFill>
          <a:ln>
            <a:solidFill>
              <a:srgbClr val="9933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pentagone 11">
            <a:extLst>
              <a:ext uri="{FF2B5EF4-FFF2-40B4-BE49-F238E27FC236}">
                <a16:creationId xmlns:a16="http://schemas.microsoft.com/office/drawing/2014/main" id="{780DF067-B7B8-954F-5E37-D91DF3F4771F}"/>
              </a:ext>
            </a:extLst>
          </p:cNvPr>
          <p:cNvSpPr/>
          <p:nvPr/>
        </p:nvSpPr>
        <p:spPr>
          <a:xfrm>
            <a:off x="0" y="2775823"/>
            <a:ext cx="363557" cy="178601"/>
          </a:xfrm>
          <a:prstGeom prst="homePlate">
            <a:avLst/>
          </a:prstGeom>
          <a:solidFill>
            <a:srgbClr val="993366"/>
          </a:solidFill>
          <a:ln>
            <a:solidFill>
              <a:srgbClr val="9933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pentagone 12">
            <a:extLst>
              <a:ext uri="{FF2B5EF4-FFF2-40B4-BE49-F238E27FC236}">
                <a16:creationId xmlns:a16="http://schemas.microsoft.com/office/drawing/2014/main" id="{D439BF00-685F-3E6D-675C-FDAA8A6DF8ED}"/>
              </a:ext>
            </a:extLst>
          </p:cNvPr>
          <p:cNvSpPr/>
          <p:nvPr/>
        </p:nvSpPr>
        <p:spPr>
          <a:xfrm>
            <a:off x="0" y="5703448"/>
            <a:ext cx="363557" cy="178601"/>
          </a:xfrm>
          <a:prstGeom prst="homePlate">
            <a:avLst/>
          </a:prstGeom>
          <a:solidFill>
            <a:srgbClr val="993366"/>
          </a:solidFill>
          <a:ln>
            <a:solidFill>
              <a:srgbClr val="9933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0254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78D11-0D31-AB23-0389-8A7278FBF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42C00368-5072-43C1-6D8B-08B5AA717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57" y="1068512"/>
            <a:ext cx="10515600" cy="2894782"/>
          </a:xfrm>
        </p:spPr>
        <p:txBody>
          <a:bodyPr>
            <a:normAutofit/>
          </a:bodyPr>
          <a:lstStyle/>
          <a:p>
            <a:pPr marL="93600" indent="0" defTabSz="457200" eaLnBrk="1" fontAlgn="auto" hangingPunct="1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2400" kern="1200" dirty="0">
              <a:solidFill>
                <a:srgbClr val="0070C0"/>
              </a:solidFill>
              <a:latin typeface="+mn-lt"/>
              <a:cs typeface="Arial"/>
            </a:endParaRPr>
          </a:p>
          <a:p>
            <a:pPr marL="93600" marR="0" lvl="0" indent="0" algn="l" defTabSz="457200" rtl="0" eaLnBrk="1" fontAlgn="auto" latinLnBrk="0" hangingPunct="1">
              <a:spcBef>
                <a:spcPts val="24"/>
              </a:spcBef>
              <a:spcAft>
                <a:spcPts val="0"/>
              </a:spcAft>
              <a:buClr>
                <a:srgbClr val="000099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fr-FR" sz="1600" b="1" kern="1200" dirty="0">
              <a:latin typeface="+mn-lt"/>
              <a:cs typeface="Arial"/>
            </a:endParaRPr>
          </a:p>
          <a:p>
            <a:pPr marL="93600" indent="0" defTabSz="457200" eaLnBrk="1" fontAlgn="auto" hangingPunct="1">
              <a:spcBef>
                <a:spcPts val="24"/>
              </a:spcBef>
              <a:spcAft>
                <a:spcPts val="0"/>
              </a:spcAft>
              <a:buNone/>
              <a:defRPr/>
            </a:pPr>
            <a:endParaRPr lang="en-US" sz="1600" b="0" dirty="0">
              <a:latin typeface="+mn-lt"/>
              <a:cs typeface="Arial" panose="020B0604020202020204" pitchFamily="34" charset="0"/>
            </a:endParaRPr>
          </a:p>
          <a:p>
            <a:pPr marL="93600" marR="0" lvl="0" indent="0" algn="l" defTabSz="457200" rtl="0" eaLnBrk="1" fontAlgn="auto" latinLnBrk="0" hangingPunct="1">
              <a:spcBef>
                <a:spcPts val="24"/>
              </a:spcBef>
              <a:spcAft>
                <a:spcPts val="0"/>
              </a:spcAft>
              <a:buClr>
                <a:srgbClr val="00009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200" b="1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Suivre la demande</a:t>
            </a:r>
          </a:p>
          <a:p>
            <a:pPr defTabSz="457200" eaLnBrk="1" fontAlgn="auto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ct val="60000"/>
              <a:defRPr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fr-FR" sz="2000" b="0" dirty="0">
                <a:latin typeface="Calibri" panose="020F0502020204030204" pitchFamily="34" charset="0"/>
                <a:cs typeface="Calibri" panose="020F0502020204030204" pitchFamily="34" charset="0"/>
              </a:rPr>
              <a:t>éponse aux 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demandes de précision </a:t>
            </a:r>
            <a:r>
              <a:rPr lang="fr-FR" sz="2000" b="0" dirty="0">
                <a:latin typeface="Calibri" panose="020F0502020204030204" pitchFamily="34" charset="0"/>
                <a:cs typeface="Calibri" panose="020F0502020204030204" pitchFamily="34" charset="0"/>
              </a:rPr>
              <a:t>du réseau de l’ISSN.</a:t>
            </a:r>
          </a:p>
          <a:p>
            <a:pPr defTabSz="457200" eaLnBrk="1" fontAlgn="auto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ct val="60000"/>
              <a:defRPr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Médiation</a:t>
            </a:r>
            <a:r>
              <a:rPr lang="fr-FR" sz="2000" b="0" dirty="0">
                <a:latin typeface="Calibri" panose="020F0502020204030204" pitchFamily="34" charset="0"/>
                <a:cs typeface="Calibri" panose="020F0502020204030204" pitchFamily="34" charset="0"/>
              </a:rPr>
              <a:t> entre les catalogueurs et le réseau de l’ISSN.</a:t>
            </a:r>
          </a:p>
          <a:p>
            <a:pPr defTabSz="457200" eaLnBrk="1" fontAlgn="auto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ct val="60000"/>
              <a:defRPr/>
            </a:pPr>
            <a:endParaRPr lang="fr-FR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 eaLnBrk="1" fontAlgn="auto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ct val="60000"/>
              <a:defRPr/>
            </a:pPr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 eaLnBrk="1" fontAlgn="auto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ct val="60000"/>
              <a:defRPr/>
            </a:pPr>
            <a:r>
              <a:rPr lang="fr-FR" sz="2000" b="0" dirty="0">
                <a:latin typeface="Calibri" panose="020F0502020204030204" pitchFamily="34" charset="0"/>
                <a:cs typeface="Calibri" panose="020F0502020204030204" pitchFamily="34" charset="0"/>
              </a:rPr>
              <a:t>Tous les mois : 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pointer les demandes qui ont été validées par le réseau ISSN </a:t>
            </a:r>
            <a:endParaRPr lang="fr-FR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 1" descr="Une image contenant cercle, logo, Graphique, Police&#10;&#10;Le contenu généré par l’IA peut être incorrect.">
            <a:extLst>
              <a:ext uri="{FF2B5EF4-FFF2-40B4-BE49-F238E27FC236}">
                <a16:creationId xmlns:a16="http://schemas.microsoft.com/office/drawing/2014/main" id="{A058B062-9736-2B2D-53F4-6A374B8FF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425" y="1570739"/>
            <a:ext cx="432000" cy="43200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5E1BAE84-2D43-896F-E954-BEE735DC5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698" y="-302692"/>
            <a:ext cx="10020727" cy="1371204"/>
          </a:xfrm>
        </p:spPr>
        <p:txBody>
          <a:bodyPr>
            <a:normAutofit/>
          </a:bodyPr>
          <a:lstStyle/>
          <a:p>
            <a:r>
              <a:rPr lang="fr-FR" sz="34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fr-FR" sz="3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ème</a:t>
            </a:r>
            <a:r>
              <a:rPr lang="fr-FR" sz="3400" dirty="0">
                <a:latin typeface="Calibri" panose="020F0502020204030204" pitchFamily="34" charset="0"/>
                <a:cs typeface="Calibri" panose="020F0502020204030204" pitchFamily="34" charset="0"/>
              </a:rPr>
              <a:t> étape : le Corcat suit la demande</a:t>
            </a:r>
          </a:p>
        </p:txBody>
      </p:sp>
      <p:sp>
        <p:nvSpPr>
          <p:cNvPr id="3" name="Flèche : pentagone 2">
            <a:extLst>
              <a:ext uri="{FF2B5EF4-FFF2-40B4-BE49-F238E27FC236}">
                <a16:creationId xmlns:a16="http://schemas.microsoft.com/office/drawing/2014/main" id="{12DE8E85-5CA7-9CE7-5987-8777E08CDE35}"/>
              </a:ext>
            </a:extLst>
          </p:cNvPr>
          <p:cNvSpPr/>
          <p:nvPr/>
        </p:nvSpPr>
        <p:spPr>
          <a:xfrm>
            <a:off x="0" y="1938973"/>
            <a:ext cx="363557" cy="178601"/>
          </a:xfrm>
          <a:prstGeom prst="homePlate">
            <a:avLst/>
          </a:prstGeom>
          <a:solidFill>
            <a:srgbClr val="993366"/>
          </a:solidFill>
          <a:ln>
            <a:solidFill>
              <a:srgbClr val="9933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22FAC82-E104-E397-B845-6125F73CF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47" y="3864348"/>
            <a:ext cx="8064914" cy="139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9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019756-5E08-119E-3E1B-FFD64F1F9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342" y="-14170"/>
            <a:ext cx="7837845" cy="614363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Cidemis et la zone 301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86AD7A-327A-2FCF-28ED-E16C808CD314}"/>
              </a:ext>
            </a:extLst>
          </p:cNvPr>
          <p:cNvSpPr txBox="1"/>
          <p:nvPr/>
        </p:nvSpPr>
        <p:spPr>
          <a:xfrm>
            <a:off x="203128" y="902495"/>
            <a:ext cx="11277116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Une zone 301 est ajoutée automatiquement dans le Sudoc par Cidemis lors de la validation d'une demande de numérotation ISSN.</a:t>
            </a:r>
          </a:p>
          <a:p>
            <a:r>
              <a:rPr lang="fr-FR" sz="2000" i="1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Cette zone ne doit pas être modifiée par un catalogueur du Sudoc.</a:t>
            </a:r>
          </a:p>
          <a:p>
            <a:endParaRPr lang="fr-FR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316B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Lors de la validation de la demande par le catalogueur 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316BB9"/>
              </a:solidFill>
            </a:endParaRPr>
          </a:p>
          <a:p>
            <a:endParaRPr lang="fr-FR" sz="2400" dirty="0">
              <a:solidFill>
                <a:srgbClr val="316BB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316B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Lors de la validation de la demande par le CORCAT : </a:t>
            </a:r>
          </a:p>
          <a:p>
            <a:endParaRPr lang="fr-FR" sz="2000" i="1" dirty="0"/>
          </a:p>
          <a:p>
            <a:endParaRPr lang="fr-FR" sz="2000" i="1" dirty="0"/>
          </a:p>
          <a:p>
            <a:endParaRPr lang="fr-FR" sz="20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316B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Lors de la communication de la réponse d'ISSN 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si la numérotation est acceptée, la zone est supprimée automatiquement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si la numérotation est refusée, la mention du refus sera indiquée en zone 301 </a:t>
            </a:r>
          </a:p>
          <a:p>
            <a:endParaRPr lang="fr-FR" sz="2000" i="1" dirty="0"/>
          </a:p>
          <a:p>
            <a:endParaRPr lang="fr-FR" sz="2000" i="1" dirty="0"/>
          </a:p>
        </p:txBody>
      </p:sp>
      <p:pic>
        <p:nvPicPr>
          <p:cNvPr id="3" name="Image 2" descr="Une image contenant cercle, logo, Graphique, Police&#10;&#10;Le contenu généré par l’IA peut être incorrect.">
            <a:extLst>
              <a:ext uri="{FF2B5EF4-FFF2-40B4-BE49-F238E27FC236}">
                <a16:creationId xmlns:a16="http://schemas.microsoft.com/office/drawing/2014/main" id="{951EC61D-2101-3C3F-3DDC-D43FDB78B8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425" y="1570739"/>
            <a:ext cx="432000" cy="432000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75F4C2A6-BD5A-3DD7-7DDD-510179CB0974}"/>
              </a:ext>
            </a:extLst>
          </p:cNvPr>
          <p:cNvSpPr/>
          <p:nvPr/>
        </p:nvSpPr>
        <p:spPr>
          <a:xfrm>
            <a:off x="1013551" y="2599981"/>
            <a:ext cx="8945697" cy="395689"/>
          </a:xfrm>
          <a:prstGeom prst="roundRect">
            <a:avLst/>
          </a:prstGeom>
          <a:solidFill>
            <a:srgbClr val="FFFFCC"/>
          </a:solidFill>
          <a:ln>
            <a:solidFill>
              <a:srgbClr val="9933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301 ## $aDemande de numérotation ISSN en cours (identifiant Cidemis : 12090)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31A3A660-3844-E7E0-D0A7-431B5264E788}"/>
              </a:ext>
            </a:extLst>
          </p:cNvPr>
          <p:cNvSpPr/>
          <p:nvPr/>
        </p:nvSpPr>
        <p:spPr>
          <a:xfrm>
            <a:off x="1013552" y="3830793"/>
            <a:ext cx="9033831" cy="395689"/>
          </a:xfrm>
          <a:prstGeom prst="roundRect">
            <a:avLst/>
          </a:prstGeom>
          <a:solidFill>
            <a:srgbClr val="FFFFCC"/>
          </a:solidFill>
          <a:ln>
            <a:solidFill>
              <a:srgbClr val="9933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301 ## $aDemande de numérotation ISSN en cours par l’ILN 021 le 2026-02-24 (identifiant Cidemis : 12090)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365DF3FD-1BB9-4CC9-56CA-6A35C5594B44}"/>
              </a:ext>
            </a:extLst>
          </p:cNvPr>
          <p:cNvSpPr/>
          <p:nvPr/>
        </p:nvSpPr>
        <p:spPr>
          <a:xfrm>
            <a:off x="1013551" y="5725295"/>
            <a:ext cx="9033831" cy="752623"/>
          </a:xfrm>
          <a:prstGeom prst="roundRect">
            <a:avLst/>
          </a:prstGeom>
          <a:solidFill>
            <a:srgbClr val="FFFFCC"/>
          </a:solidFill>
          <a:ln>
            <a:solidFill>
              <a:srgbClr val="9933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301 ## $aDemande de numérotation refusée par ISSN le 2026-05-28. Raison refus : documents d’archives qui ne               semblent pas avoir été publiés (identifiant Cidemis : 12090)</a:t>
            </a:r>
          </a:p>
        </p:txBody>
      </p:sp>
    </p:spTree>
    <p:extLst>
      <p:ext uri="{BB962C8B-B14F-4D97-AF65-F5344CB8AC3E}">
        <p14:creationId xmlns:p14="http://schemas.microsoft.com/office/powerpoint/2010/main" val="4250842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20F27-F688-CB7C-9D2F-AB5245193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>
            <a:extLst>
              <a:ext uri="{FF2B5EF4-FFF2-40B4-BE49-F238E27FC236}">
                <a16:creationId xmlns:a16="http://schemas.microsoft.com/office/drawing/2014/main" id="{309FB3C8-7A8E-1800-5CD0-896C4A9D7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1340" y="2601119"/>
            <a:ext cx="9289320" cy="1655762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Demande de CORRECTION ISSN</a:t>
            </a:r>
          </a:p>
        </p:txBody>
      </p:sp>
      <p:pic>
        <p:nvPicPr>
          <p:cNvPr id="2" name="Image 1" descr="Une image contenant cercle, logo, Graphique, Police&#10;&#10;Le contenu généré par l’IA peut être incorrect.">
            <a:extLst>
              <a:ext uri="{FF2B5EF4-FFF2-40B4-BE49-F238E27FC236}">
                <a16:creationId xmlns:a16="http://schemas.microsoft.com/office/drawing/2014/main" id="{51853ED7-1EFE-606A-9A45-1617B7E84D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425" y="1570739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917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8FCF86E-FFC1-B99A-69A8-739EBA88476E}"/>
              </a:ext>
            </a:extLst>
          </p:cNvPr>
          <p:cNvSpPr txBox="1"/>
          <p:nvPr/>
        </p:nvSpPr>
        <p:spPr>
          <a:xfrm>
            <a:off x="1377108" y="-28946"/>
            <a:ext cx="92239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4772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600" dirty="0">
                <a:latin typeface="Calibri" panose="020F0502020204030204" pitchFamily="34" charset="0"/>
                <a:cs typeface="Calibri" panose="020F0502020204030204" pitchFamily="34" charset="0"/>
              </a:rPr>
              <a:t>Préalable : création de la demande </a:t>
            </a:r>
            <a:endParaRPr lang="fr-FR" sz="36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7" name="Rectangle à coins arrondis 3">
            <a:extLst>
              <a:ext uri="{FF2B5EF4-FFF2-40B4-BE49-F238E27FC236}">
                <a16:creationId xmlns:a16="http://schemas.microsoft.com/office/drawing/2014/main" id="{FFB58F02-C30F-4005-27C5-6C19F51D5E77}"/>
              </a:ext>
            </a:extLst>
          </p:cNvPr>
          <p:cNvSpPr/>
          <p:nvPr/>
        </p:nvSpPr>
        <p:spPr>
          <a:xfrm>
            <a:off x="7392143" y="989554"/>
            <a:ext cx="2840917" cy="1424873"/>
          </a:xfrm>
          <a:prstGeom prst="wedgeRoundRectCallout">
            <a:avLst>
              <a:gd name="adj1" fmla="val -47318"/>
              <a:gd name="adj2" fmla="val 81236"/>
              <a:gd name="adj3" fmla="val 16667"/>
            </a:avLst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Cliquez sur la flèche verte pour ouvrir le FORMULAIRE DE DEMANDE DE CORRECTION</a:t>
            </a:r>
          </a:p>
        </p:txBody>
      </p:sp>
      <p:sp>
        <p:nvSpPr>
          <p:cNvPr id="9" name="Rectangle à coins arrondis 10">
            <a:extLst>
              <a:ext uri="{FF2B5EF4-FFF2-40B4-BE49-F238E27FC236}">
                <a16:creationId xmlns:a16="http://schemas.microsoft.com/office/drawing/2014/main" id="{02362572-6FDB-8DC2-6183-9884762FD37E}"/>
              </a:ext>
            </a:extLst>
          </p:cNvPr>
          <p:cNvSpPr/>
          <p:nvPr/>
        </p:nvSpPr>
        <p:spPr>
          <a:xfrm>
            <a:off x="1822286" y="4591575"/>
            <a:ext cx="2972616" cy="2016224"/>
          </a:xfrm>
          <a:prstGeom prst="wedgeRoundRectCallout">
            <a:avLst>
              <a:gd name="adj1" fmla="val 64087"/>
              <a:gd name="adj2" fmla="val 14958"/>
              <a:gd name="adj3" fmla="val 16667"/>
            </a:avLst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pop-up affiche les informations bibliographiques de la notice concernée et vous demande de confirmer OUI/NON </a:t>
            </a:r>
          </a:p>
        </p:txBody>
      </p:sp>
      <p:pic>
        <p:nvPicPr>
          <p:cNvPr id="10" name="Espace réservé du contenu 5">
            <a:extLst>
              <a:ext uri="{FF2B5EF4-FFF2-40B4-BE49-F238E27FC236}">
                <a16:creationId xmlns:a16="http://schemas.microsoft.com/office/drawing/2014/main" id="{BA975736-5109-DAFC-3EF2-81BC19754E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853" y="957633"/>
            <a:ext cx="5592207" cy="3168000"/>
          </a:xfr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id="{B41B268F-5631-F800-86FB-046A3BE76C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144" y="4159799"/>
            <a:ext cx="4321249" cy="2448000"/>
          </a:xfrm>
          <a:prstGeom prst="rect">
            <a:avLst/>
          </a:prstGeom>
        </p:spPr>
      </p:pic>
      <p:pic>
        <p:nvPicPr>
          <p:cNvPr id="2" name="Image 1" descr="Une image contenant cercle, logo, Graphique, Police&#10;&#10;Le contenu généré par l’IA peut être incorrect.">
            <a:extLst>
              <a:ext uri="{FF2B5EF4-FFF2-40B4-BE49-F238E27FC236}">
                <a16:creationId xmlns:a16="http://schemas.microsoft.com/office/drawing/2014/main" id="{8D6E2B0B-C509-0BC8-4BD3-7C90833AE1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425" y="1570739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556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6">
            <a:extLst>
              <a:ext uri="{FF2B5EF4-FFF2-40B4-BE49-F238E27FC236}">
                <a16:creationId xmlns:a16="http://schemas.microsoft.com/office/drawing/2014/main" id="{6E414F69-5CD2-9B04-1DA4-0495E9B7CD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03" y="1074290"/>
            <a:ext cx="6803606" cy="5577483"/>
          </a:xfrm>
          <a:ln w="19050">
            <a:solidFill>
              <a:srgbClr val="002060"/>
            </a:solidFill>
          </a:ln>
        </p:spPr>
      </p:pic>
      <p:pic>
        <p:nvPicPr>
          <p:cNvPr id="11" name="Image 8" descr="Capture56.PNG">
            <a:extLst>
              <a:ext uri="{FF2B5EF4-FFF2-40B4-BE49-F238E27FC236}">
                <a16:creationId xmlns:a16="http://schemas.microsoft.com/office/drawing/2014/main" id="{DA4CE3CC-D631-D9CD-6373-674E79846AA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1814" y="3792335"/>
            <a:ext cx="2808312" cy="333422"/>
          </a:xfrm>
          <a:prstGeom prst="rect">
            <a:avLst/>
          </a:prstGeom>
        </p:spPr>
      </p:pic>
      <p:pic>
        <p:nvPicPr>
          <p:cNvPr id="12" name="Image 9" descr="Capture57.PNG">
            <a:extLst>
              <a:ext uri="{FF2B5EF4-FFF2-40B4-BE49-F238E27FC236}">
                <a16:creationId xmlns:a16="http://schemas.microsoft.com/office/drawing/2014/main" id="{DF332BBB-F1D1-55EE-74CD-4FA32CF970E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13655" y="2711160"/>
            <a:ext cx="3096344" cy="866896"/>
          </a:xfrm>
          <a:prstGeom prst="rect">
            <a:avLst/>
          </a:prstGeom>
        </p:spPr>
      </p:pic>
      <p:pic>
        <p:nvPicPr>
          <p:cNvPr id="15" name="Image 9" descr="Capture57.PNG">
            <a:extLst>
              <a:ext uri="{FF2B5EF4-FFF2-40B4-BE49-F238E27FC236}">
                <a16:creationId xmlns:a16="http://schemas.microsoft.com/office/drawing/2014/main" id="{FF711A70-588B-E9B7-E77A-8F4761BE0F7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54050" y="3692309"/>
            <a:ext cx="3096344" cy="866896"/>
          </a:xfrm>
          <a:prstGeom prst="rect">
            <a:avLst/>
          </a:prstGeom>
        </p:spPr>
      </p:pic>
      <p:pic>
        <p:nvPicPr>
          <p:cNvPr id="19" name="Image 18" descr="Une image contenant texte, Appareils électroniques, capture d’écran, logiciel&#10;&#10;Description générée automatiquement">
            <a:extLst>
              <a:ext uri="{FF2B5EF4-FFF2-40B4-BE49-F238E27FC236}">
                <a16:creationId xmlns:a16="http://schemas.microsoft.com/office/drawing/2014/main" id="{C1C5BBB2-8B7F-5E1C-CA82-68BFDCFACD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733" y="956309"/>
            <a:ext cx="3522290" cy="5472000"/>
          </a:xfrm>
          <a:prstGeom prst="rect">
            <a:avLst/>
          </a:prstGeom>
          <a:ln w="28575">
            <a:solidFill>
              <a:srgbClr val="993366"/>
            </a:solidFill>
          </a:ln>
        </p:spPr>
      </p:pic>
      <p:pic>
        <p:nvPicPr>
          <p:cNvPr id="2" name="Image 1" descr="Une image contenant cercle, logo, Graphique, Police&#10;&#10;Le contenu généré par l’IA peut être incorrect.">
            <a:extLst>
              <a:ext uri="{FF2B5EF4-FFF2-40B4-BE49-F238E27FC236}">
                <a16:creationId xmlns:a16="http://schemas.microsoft.com/office/drawing/2014/main" id="{4B408F8F-9032-DCE8-185A-4F4E61375B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425" y="1570739"/>
            <a:ext cx="432000" cy="432000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694C3BCA-F0FA-4142-F03E-C22780D94148}"/>
              </a:ext>
            </a:extLst>
          </p:cNvPr>
          <p:cNvSpPr txBox="1">
            <a:spLocks/>
          </p:cNvSpPr>
          <p:nvPr/>
        </p:nvSpPr>
        <p:spPr>
          <a:xfrm>
            <a:off x="1201219" y="-392007"/>
            <a:ext cx="9227049" cy="1383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Unicode MS" panose="020B0604020202020204" pitchFamily="34" charset="-128"/>
                <a:ea typeface="+mj-ea"/>
                <a:cs typeface="+mj-cs"/>
              </a:defRPr>
            </a:lvl1pPr>
          </a:lstStyle>
          <a:p>
            <a:pPr algn="ctr"/>
            <a:r>
              <a:rPr lang="fr-FR" sz="36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fr-FR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ère</a:t>
            </a:r>
            <a:r>
              <a:rPr lang="fr-FR" sz="3600" dirty="0">
                <a:latin typeface="Calibri" panose="020F0502020204030204" pitchFamily="34" charset="0"/>
                <a:cs typeface="Calibri" panose="020F0502020204030204" pitchFamily="34" charset="0"/>
              </a:rPr>
              <a:t> étape : le Corcat reçoit la demande à valider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61F407-B450-D333-F22D-E95D375198E2}"/>
              </a:ext>
            </a:extLst>
          </p:cNvPr>
          <p:cNvSpPr/>
          <p:nvPr/>
        </p:nvSpPr>
        <p:spPr>
          <a:xfrm>
            <a:off x="2170323" y="1680539"/>
            <a:ext cx="872451" cy="152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C21FB5F-8327-3E4F-EECB-64E5444387D1}"/>
              </a:ext>
            </a:extLst>
          </p:cNvPr>
          <p:cNvSpPr txBox="1"/>
          <p:nvPr/>
        </p:nvSpPr>
        <p:spPr>
          <a:xfrm>
            <a:off x="2093205" y="1602442"/>
            <a:ext cx="18991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par le Corcat</a:t>
            </a:r>
          </a:p>
        </p:txBody>
      </p:sp>
    </p:spTree>
    <p:extLst>
      <p:ext uri="{BB962C8B-B14F-4D97-AF65-F5344CB8AC3E}">
        <p14:creationId xmlns:p14="http://schemas.microsoft.com/office/powerpoint/2010/main" val="28152378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36FB2E80-0253-A2F1-2B48-A23A48F9B490}"/>
              </a:ext>
            </a:extLst>
          </p:cNvPr>
          <p:cNvSpPr txBox="1"/>
          <p:nvPr/>
        </p:nvSpPr>
        <p:spPr>
          <a:xfrm>
            <a:off x="600491" y="1181986"/>
            <a:ext cx="11148333" cy="5432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3600" defTabSz="457200">
              <a:spcBef>
                <a:spcPts val="576"/>
              </a:spcBef>
              <a:defRPr/>
            </a:pPr>
            <a:r>
              <a:rPr lang="fr-FR" sz="2200" b="1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Vérifier si la notice est bien une notice ISSN ? </a:t>
            </a:r>
          </a:p>
          <a:p>
            <a:pPr marL="436500" indent="-342900" defTabSz="457200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latin typeface="Calibri" panose="020F0502020204030204" pitchFamily="34" charset="0"/>
                <a:ea typeface="Calibri Light"/>
                <a:cs typeface="Calibri" panose="020F0502020204030204" pitchFamily="34" charset="0"/>
              </a:rPr>
              <a:t>une notice ISSN comporte </a:t>
            </a:r>
            <a:r>
              <a:rPr lang="fr-FR" sz="2000" b="1" dirty="0">
                <a:latin typeface="Calibri" panose="020F0502020204030204" pitchFamily="34" charset="0"/>
                <a:ea typeface="Calibri Light"/>
                <a:cs typeface="Calibri" panose="020F0502020204030204" pitchFamily="34" charset="0"/>
              </a:rPr>
              <a:t>TOUTES </a:t>
            </a:r>
            <a:r>
              <a:rPr lang="fr-FR" sz="2000" dirty="0">
                <a:latin typeface="Calibri" panose="020F0502020204030204" pitchFamily="34" charset="0"/>
                <a:ea typeface="Calibri Light"/>
                <a:cs typeface="Calibri" panose="020F0502020204030204" pitchFamily="34" charset="0"/>
              </a:rPr>
              <a:t>les zones suivantes : </a:t>
            </a:r>
            <a:r>
              <a:rPr lang="fr-FR" sz="2000" dirty="0">
                <a:solidFill>
                  <a:srgbClr val="013475"/>
                </a:solidFill>
                <a:latin typeface="Calibri" panose="020F0502020204030204" pitchFamily="34" charset="0"/>
                <a:ea typeface="Calibri Light"/>
                <a:cs typeface="Calibri" panose="020F0502020204030204" pitchFamily="34" charset="0"/>
              </a:rPr>
              <a:t>011</a:t>
            </a:r>
            <a:r>
              <a:rPr lang="fr-FR" sz="2000" dirty="0">
                <a:solidFill>
                  <a:schemeClr val="tx2"/>
                </a:solidFill>
                <a:latin typeface="Calibri" panose="020F0502020204030204" pitchFamily="34" charset="0"/>
                <a:ea typeface="Calibri Light"/>
                <a:cs typeface="Calibri" panose="020F0502020204030204" pitchFamily="34" charset="0"/>
              </a:rPr>
              <a:t>, </a:t>
            </a:r>
            <a:r>
              <a:rPr lang="fr-FR" sz="2000" dirty="0">
                <a:solidFill>
                  <a:srgbClr val="013475"/>
                </a:solidFill>
                <a:latin typeface="Calibri" panose="020F0502020204030204" pitchFamily="34" charset="0"/>
                <a:ea typeface="Calibri Light"/>
                <a:cs typeface="Calibri" panose="020F0502020204030204" pitchFamily="34" charset="0"/>
              </a:rPr>
              <a:t>035issn</a:t>
            </a:r>
            <a:r>
              <a:rPr lang="fr-FR" sz="2000" dirty="0">
                <a:solidFill>
                  <a:schemeClr val="tx2"/>
                </a:solidFill>
                <a:latin typeface="Calibri" panose="020F0502020204030204" pitchFamily="34" charset="0"/>
                <a:ea typeface="Calibri Light"/>
                <a:cs typeface="Calibri" panose="020F0502020204030204" pitchFamily="34" charset="0"/>
              </a:rPr>
              <a:t>, </a:t>
            </a:r>
            <a:r>
              <a:rPr lang="fr-FR" sz="2000" dirty="0">
                <a:solidFill>
                  <a:srgbClr val="013475"/>
                </a:solidFill>
                <a:latin typeface="Calibri" panose="020F0502020204030204" pitchFamily="34" charset="0"/>
                <a:ea typeface="Calibri Light"/>
                <a:cs typeface="Calibri" panose="020F0502020204030204" pitchFamily="34" charset="0"/>
              </a:rPr>
              <a:t>801issn</a:t>
            </a:r>
            <a:r>
              <a:rPr lang="fr-FR" sz="2000" dirty="0">
                <a:solidFill>
                  <a:schemeClr val="tx2"/>
                </a:solidFill>
                <a:latin typeface="Calibri" panose="020F0502020204030204" pitchFamily="34" charset="0"/>
                <a:ea typeface="Calibri Light"/>
                <a:cs typeface="Calibri" panose="020F0502020204030204" pitchFamily="34" charset="0"/>
              </a:rPr>
              <a:t>, et </a:t>
            </a:r>
            <a:r>
              <a:rPr lang="fr-FR" sz="2000" dirty="0">
                <a:solidFill>
                  <a:srgbClr val="013475"/>
                </a:solidFill>
                <a:latin typeface="Calibri" panose="020F0502020204030204" pitchFamily="34" charset="0"/>
                <a:ea typeface="Calibri Light"/>
                <a:cs typeface="Calibri" panose="020F0502020204030204" pitchFamily="34" charset="0"/>
              </a:rPr>
              <a:t>802</a:t>
            </a:r>
            <a:r>
              <a:rPr lang="fr-FR" sz="2000" dirty="0">
                <a:solidFill>
                  <a:schemeClr val="tx2"/>
                </a:solidFill>
                <a:latin typeface="Calibri" panose="020F0502020204030204" pitchFamily="34" charset="0"/>
                <a:ea typeface="Calibri Light"/>
                <a:cs typeface="Calibri" panose="020F0502020204030204" pitchFamily="34" charset="0"/>
              </a:rPr>
              <a:t>.</a:t>
            </a:r>
          </a:p>
          <a:p>
            <a:pPr marL="436500" indent="-342900" defTabSz="457200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si une des 4 « zones ISSN » manque : </a:t>
            </a:r>
            <a:br>
              <a:rPr kumimoji="0" lang="fr-FR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 vérifier la notice dans le Registre ISSN,</a:t>
            </a:r>
            <a:br>
              <a:rPr kumimoji="0" lang="fr-FR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FR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faire une demande d’import.</a:t>
            </a:r>
          </a:p>
          <a:p>
            <a:pPr marL="436500" indent="-342900" defTabSz="457200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endParaRPr lang="fr-FR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6500" indent="-342900" defTabSz="457200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endParaRPr lang="fr-FR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6500" indent="-342900" defTabSz="457200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endParaRPr lang="fr-FR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6500" indent="-342900" defTabSz="457200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endParaRPr lang="fr-FR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6500" indent="-342900" defTabSz="457200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endParaRPr lang="fr-FR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6500" indent="-342900" defTabSz="457200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endParaRPr lang="fr-FR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6500" indent="-342900" defTabSz="457200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endParaRPr lang="fr-FR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000099"/>
              </a:buClr>
              <a:buSzPct val="60000"/>
              <a:tabLst/>
              <a:defRPr/>
            </a:pPr>
            <a:endParaRPr kumimoji="0" lang="fr-FR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lvl="0" defTabSz="457200">
              <a:spcBef>
                <a:spcPts val="24"/>
              </a:spcBef>
              <a:buSzPct val="60000"/>
              <a:defRPr/>
            </a:pPr>
            <a:r>
              <a:rPr lang="fr-FR" sz="2000" b="1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Vérifier si l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 correction porte bien sur une zone dite « sous autorité » ISSN ?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000099"/>
              </a:buClr>
              <a:buSzPct val="60000"/>
              <a:tabLst/>
              <a:defRPr/>
            </a:pPr>
            <a:endParaRPr lang="fr-FR" sz="2000" kern="0" dirty="0">
              <a:solidFill>
                <a:srgbClr val="013475"/>
              </a:solidFill>
              <a:cs typeface="Arial" panose="020B0604020202020204" pitchFamily="34" charset="0"/>
            </a:endParaRPr>
          </a:p>
        </p:txBody>
      </p:sp>
      <p:pic>
        <p:nvPicPr>
          <p:cNvPr id="3" name="Image 2" descr="Une image contenant cercle, logo, Graphique, Police&#10;&#10;Le contenu généré par l’IA peut être incorrect.">
            <a:extLst>
              <a:ext uri="{FF2B5EF4-FFF2-40B4-BE49-F238E27FC236}">
                <a16:creationId xmlns:a16="http://schemas.microsoft.com/office/drawing/2014/main" id="{E74E31D8-8076-DB72-16E9-E2FC1CD06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425" y="1570739"/>
            <a:ext cx="432000" cy="43200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D34489D0-3131-0AB4-8016-802740239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698" y="-362982"/>
            <a:ext cx="10020727" cy="1371204"/>
          </a:xfrm>
        </p:spPr>
        <p:txBody>
          <a:bodyPr>
            <a:normAutofit/>
          </a:bodyPr>
          <a:lstStyle/>
          <a:p>
            <a:r>
              <a:rPr lang="fr-FR" sz="34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sz="3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ème</a:t>
            </a:r>
            <a:r>
              <a:rPr lang="fr-FR" sz="3400" dirty="0">
                <a:latin typeface="Calibri" panose="020F0502020204030204" pitchFamily="34" charset="0"/>
                <a:cs typeface="Calibri" panose="020F0502020204030204" pitchFamily="34" charset="0"/>
              </a:rPr>
              <a:t> étape : le Corcat contrôle la notice concernée</a:t>
            </a:r>
          </a:p>
        </p:txBody>
      </p:sp>
      <p:sp>
        <p:nvSpPr>
          <p:cNvPr id="8" name="Flèche : pentagone 7">
            <a:extLst>
              <a:ext uri="{FF2B5EF4-FFF2-40B4-BE49-F238E27FC236}">
                <a16:creationId xmlns:a16="http://schemas.microsoft.com/office/drawing/2014/main" id="{BF465494-D711-58AB-29E1-DFD0C4056887}"/>
              </a:ext>
            </a:extLst>
          </p:cNvPr>
          <p:cNvSpPr/>
          <p:nvPr/>
        </p:nvSpPr>
        <p:spPr>
          <a:xfrm>
            <a:off x="236934" y="1279964"/>
            <a:ext cx="363557" cy="178601"/>
          </a:xfrm>
          <a:prstGeom prst="homePlate">
            <a:avLst/>
          </a:prstGeom>
          <a:solidFill>
            <a:srgbClr val="993366"/>
          </a:solidFill>
          <a:ln>
            <a:solidFill>
              <a:srgbClr val="9933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 : pentagone 8">
            <a:extLst>
              <a:ext uri="{FF2B5EF4-FFF2-40B4-BE49-F238E27FC236}">
                <a16:creationId xmlns:a16="http://schemas.microsoft.com/office/drawing/2014/main" id="{F2CA9E88-0DDC-1E2F-1398-5779E4E83719}"/>
              </a:ext>
            </a:extLst>
          </p:cNvPr>
          <p:cNvSpPr/>
          <p:nvPr/>
        </p:nvSpPr>
        <p:spPr>
          <a:xfrm>
            <a:off x="203362" y="5984670"/>
            <a:ext cx="363557" cy="178601"/>
          </a:xfrm>
          <a:prstGeom prst="homePlate">
            <a:avLst/>
          </a:prstGeom>
          <a:solidFill>
            <a:srgbClr val="993366"/>
          </a:solidFill>
          <a:ln>
            <a:solidFill>
              <a:srgbClr val="9933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C828CE5-5037-64D9-CBFE-6C2D2AA2B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4128" y="3017418"/>
            <a:ext cx="3561617" cy="237600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8918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A63250F5-68E3-B447-B800-17D9E9F0CC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628" y="1122363"/>
            <a:ext cx="10136372" cy="2387600"/>
          </a:xfrm>
        </p:spPr>
        <p:txBody>
          <a:bodyPr>
            <a:normAutofit/>
          </a:bodyPr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Les relations entre le CIEPS, </a:t>
            </a:r>
            <a:b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le Registre de l’ISSN et le Sudoc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48F4B23E-8AFD-2503-CB08-8F5A34F575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4000" b="1" dirty="0">
                <a:solidFill>
                  <a:srgbClr val="993366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Cidemis au cœur du circuit</a:t>
            </a:r>
          </a:p>
        </p:txBody>
      </p:sp>
      <p:pic>
        <p:nvPicPr>
          <p:cNvPr id="3" name="Image 2" descr="Une image contenant cercle, logo, Graphique, Police&#10;&#10;Le contenu généré par l’IA peut être incorrect.">
            <a:extLst>
              <a:ext uri="{FF2B5EF4-FFF2-40B4-BE49-F238E27FC236}">
                <a16:creationId xmlns:a16="http://schemas.microsoft.com/office/drawing/2014/main" id="{00B1CCEC-E11B-34BF-6694-7D4BC7D45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425" y="1570739"/>
            <a:ext cx="432000" cy="432000"/>
          </a:xfrm>
          <a:prstGeom prst="rect">
            <a:avLst/>
          </a:prstGeom>
        </p:spPr>
      </p:pic>
      <p:sp>
        <p:nvSpPr>
          <p:cNvPr id="2" name="Google Shape;201;p18">
            <a:extLst>
              <a:ext uri="{FF2B5EF4-FFF2-40B4-BE49-F238E27FC236}">
                <a16:creationId xmlns:a16="http://schemas.microsoft.com/office/drawing/2014/main" id="{C0BB56DA-3040-A8EE-EEA7-6CBADEFCED7F}"/>
              </a:ext>
            </a:extLst>
          </p:cNvPr>
          <p:cNvSpPr/>
          <p:nvPr/>
        </p:nvSpPr>
        <p:spPr>
          <a:xfrm rot="16200000">
            <a:off x="219461" y="1663363"/>
            <a:ext cx="806400" cy="972172"/>
          </a:xfrm>
          <a:custGeom>
            <a:avLst/>
            <a:gdLst/>
            <a:ahLst/>
            <a:cxnLst/>
            <a:rect l="l" t="t" r="r" b="b"/>
            <a:pathLst>
              <a:path w="1663016" h="2007588" extrusionOk="0">
                <a:moveTo>
                  <a:pt x="831622" y="2007589"/>
                </a:moveTo>
                <a:lnTo>
                  <a:pt x="243626" y="1419593"/>
                </a:lnTo>
                <a:cubicBezTo>
                  <a:pt x="-81175" y="1094791"/>
                  <a:pt x="-81175" y="568403"/>
                  <a:pt x="243424" y="243601"/>
                </a:cubicBezTo>
                <a:lnTo>
                  <a:pt x="243424" y="243601"/>
                </a:lnTo>
                <a:cubicBezTo>
                  <a:pt x="568226" y="-81200"/>
                  <a:pt x="1094816" y="-81200"/>
                  <a:pt x="1419416" y="243601"/>
                </a:cubicBezTo>
                <a:lnTo>
                  <a:pt x="1419416" y="243601"/>
                </a:lnTo>
                <a:cubicBezTo>
                  <a:pt x="1744217" y="568403"/>
                  <a:pt x="1744217" y="1094993"/>
                  <a:pt x="1419416" y="1419593"/>
                </a:cubicBezTo>
                <a:lnTo>
                  <a:pt x="831420" y="2007589"/>
                </a:lnTo>
                <a:close/>
              </a:path>
            </a:pathLst>
          </a:custGeom>
          <a:gradFill>
            <a:gsLst>
              <a:gs pos="0">
                <a:srgbClr val="7088A8"/>
              </a:gs>
              <a:gs pos="0">
                <a:schemeClr val="tx2">
                  <a:lumMod val="25000"/>
                  <a:lumOff val="75000"/>
                </a:schemeClr>
              </a:gs>
              <a:gs pos="100000">
                <a:srgbClr val="2A428A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02;p18">
            <a:extLst>
              <a:ext uri="{FF2B5EF4-FFF2-40B4-BE49-F238E27FC236}">
                <a16:creationId xmlns:a16="http://schemas.microsoft.com/office/drawing/2014/main" id="{50520A1B-1808-0811-5836-CFCF91B5F331}"/>
              </a:ext>
            </a:extLst>
          </p:cNvPr>
          <p:cNvSpPr txBox="1"/>
          <p:nvPr/>
        </p:nvSpPr>
        <p:spPr>
          <a:xfrm>
            <a:off x="265003" y="1995483"/>
            <a:ext cx="599700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" sz="16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01</a:t>
            </a:r>
            <a:endParaRPr sz="1600" b="1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9201977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76EE3-F830-82AC-05FD-B4FB7F376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F193DCC2-7096-28BE-3810-B3613DABF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844" y="907163"/>
            <a:ext cx="10515600" cy="5593508"/>
          </a:xfrm>
        </p:spPr>
        <p:txBody>
          <a:bodyPr>
            <a:normAutofit/>
          </a:bodyPr>
          <a:lstStyle/>
          <a:p>
            <a:pPr marL="93600" indent="0" defTabSz="457200" eaLnBrk="1" fontAlgn="auto" hangingPunct="1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2400" kern="1200" dirty="0">
              <a:solidFill>
                <a:srgbClr val="0070C0"/>
              </a:solidFill>
              <a:latin typeface="+mn-lt"/>
              <a:cs typeface="Arial"/>
            </a:endParaRPr>
          </a:p>
          <a:p>
            <a:pPr marL="0" indent="0" defTabSz="457200">
              <a:lnSpc>
                <a:spcPct val="80000"/>
              </a:lnSpc>
              <a:spcBef>
                <a:spcPts val="576"/>
              </a:spcBef>
              <a:buNone/>
              <a:defRPr/>
            </a:pPr>
            <a:r>
              <a:rPr lang="fr-FR" sz="2200" b="1" dirty="0">
                <a:solidFill>
                  <a:srgbClr val="993366"/>
                </a:solidFill>
                <a:latin typeface="+mn-lt"/>
                <a:cs typeface="Arial" panose="020B0604020202020204" pitchFamily="34" charset="0"/>
              </a:rPr>
              <a:t>  </a:t>
            </a:r>
            <a:r>
              <a:rPr lang="fr-FR" sz="2200" b="1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Vérifier la pertinence de la demande</a:t>
            </a:r>
          </a:p>
          <a:p>
            <a:pPr marL="342900" lvl="1" indent="-342900" defTabSz="457200">
              <a:spcBef>
                <a:spcPts val="24"/>
              </a:spcBef>
              <a:buSzPct val="60000"/>
              <a:defRPr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vérifier la cohérence entre la demande et les pièces justificatives. </a:t>
            </a:r>
          </a:p>
          <a:p>
            <a:pPr marL="342900" lvl="1" indent="-342900" defTabSz="457200">
              <a:spcBef>
                <a:spcPts val="24"/>
              </a:spcBef>
              <a:buSzPct val="60000"/>
              <a:defRPr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vérifier la complétude des commentaires à transmettre au centre ISSN</a:t>
            </a:r>
            <a:r>
              <a:rPr lang="fr-FR" sz="2000" dirty="0">
                <a:latin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1" indent="0" defTabSz="457200">
              <a:spcBef>
                <a:spcPts val="24"/>
              </a:spcBef>
              <a:buSzPct val="60000"/>
              <a:buNone/>
              <a:defRPr/>
            </a:pPr>
            <a:endParaRPr lang="fr-FR" sz="2000" dirty="0">
              <a:cs typeface="Arial" panose="020B0604020202020204" pitchFamily="34" charset="0"/>
            </a:endParaRPr>
          </a:p>
          <a:p>
            <a:pPr marL="0" lvl="1" indent="0" defTabSz="457200">
              <a:spcBef>
                <a:spcPts val="24"/>
              </a:spcBef>
              <a:buSzPct val="60000"/>
              <a:buNone/>
              <a:defRPr/>
            </a:pPr>
            <a:r>
              <a:rPr lang="fr-FR" sz="2000" dirty="0">
                <a:cs typeface="Arial" panose="020B0604020202020204" pitchFamily="34" charset="0"/>
              </a:rPr>
              <a:t>  </a:t>
            </a:r>
            <a:r>
              <a:rPr lang="fr-FR" sz="2200" b="1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Vérifier les demandes liées</a:t>
            </a:r>
          </a:p>
          <a:p>
            <a:pPr marL="342900" lvl="1" indent="-342900" defTabSz="457200">
              <a:spcBef>
                <a:spcPts val="24"/>
              </a:spcBef>
              <a:buSzPct val="60000"/>
              <a:defRPr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vérifier qu’autant de demandes que de zones à corriger ont été faites.</a:t>
            </a:r>
          </a:p>
          <a:p>
            <a:pPr marL="0" lvl="1" indent="0" defTabSz="457200">
              <a:spcBef>
                <a:spcPts val="24"/>
              </a:spcBef>
              <a:buSzPct val="60000"/>
              <a:buNone/>
              <a:defRPr/>
            </a:pPr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 defTabSz="457200">
              <a:spcBef>
                <a:spcPts val="24"/>
              </a:spcBef>
              <a:buSzPct val="60000"/>
              <a:buNone/>
              <a:defRPr/>
            </a:pPr>
            <a:r>
              <a:rPr lang="fr-FR" sz="2200" b="1" dirty="0">
                <a:solidFill>
                  <a:srgbClr val="993366"/>
                </a:solidFill>
                <a:latin typeface="+mn-lt"/>
                <a:cs typeface="Arial" panose="020B0604020202020204" pitchFamily="34" charset="0"/>
              </a:rPr>
              <a:t>   </a:t>
            </a:r>
            <a:r>
              <a:rPr lang="fr-FR" sz="2200" b="1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Insérer un commentaire</a:t>
            </a:r>
          </a:p>
          <a:p>
            <a:pPr marL="342900" lvl="1" indent="-342900" defTabSz="457200">
              <a:spcBef>
                <a:spcPts val="24"/>
              </a:spcBef>
              <a:buSzPct val="60000"/>
              <a:defRPr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dans le cas d’une demande de CORRECTION, 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insérer impérativement un commentaire </a:t>
            </a:r>
            <a:b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pour expliciter la correction demandée</a:t>
            </a:r>
          </a:p>
          <a:p>
            <a:pPr marL="342900" lvl="1" indent="-342900" defTabSz="457200">
              <a:spcBef>
                <a:spcPts val="24"/>
              </a:spcBef>
              <a:buSzPct val="60000"/>
              <a:defRPr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la plupart des centres ISSN cataloguent en MARC 21 et non en UNIMARC, il est recommandé d'indiquer en commentaire l'intitulé de la zone sur laquelle porte la correction demandée. </a:t>
            </a:r>
          </a:p>
          <a:p>
            <a:pPr marL="0" lvl="1" indent="0" defTabSz="457200">
              <a:spcBef>
                <a:spcPts val="24"/>
              </a:spcBef>
              <a:buSzPct val="60000"/>
              <a:buNone/>
              <a:defRPr/>
            </a:pPr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 defTabSz="457200">
              <a:spcBef>
                <a:spcPts val="24"/>
              </a:spcBef>
              <a:buSzPct val="60000"/>
              <a:buNone/>
              <a:defRPr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Aide à la formalisation des commentaires :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https://documentation.abes.fr/sudoc/manuels/controle_bibliographique/circuit_signalement_rc/index.html#FormalisationCommentairesCentresNationauxEtrangers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20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3600" indent="0" defTabSz="457200" eaLnBrk="1" fontAlgn="auto" hangingPunct="1">
              <a:spcBef>
                <a:spcPts val="24"/>
              </a:spcBef>
              <a:spcAft>
                <a:spcPts val="0"/>
              </a:spcAft>
              <a:buNone/>
              <a:defRPr/>
            </a:pPr>
            <a:endParaRPr lang="en-US" sz="1600" b="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" name="Image 1" descr="Une image contenant cercle, logo, Graphique, Police&#10;&#10;Le contenu généré par l’IA peut être incorrect.">
            <a:extLst>
              <a:ext uri="{FF2B5EF4-FFF2-40B4-BE49-F238E27FC236}">
                <a16:creationId xmlns:a16="http://schemas.microsoft.com/office/drawing/2014/main" id="{CCEF97FD-4046-10AA-9242-E3F2870E6E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425" y="1570739"/>
            <a:ext cx="432000" cy="43200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FB50E2F7-5360-E5A8-512A-9C7EA235C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698" y="-302692"/>
            <a:ext cx="10020727" cy="1371204"/>
          </a:xfrm>
        </p:spPr>
        <p:txBody>
          <a:bodyPr>
            <a:normAutofit/>
          </a:bodyPr>
          <a:lstStyle/>
          <a:p>
            <a:r>
              <a:rPr lang="fr-FR" sz="34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fr-FR" sz="3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ème</a:t>
            </a:r>
            <a:r>
              <a:rPr lang="fr-FR" sz="3400" dirty="0">
                <a:latin typeface="Calibri" panose="020F0502020204030204" pitchFamily="34" charset="0"/>
                <a:cs typeface="Calibri" panose="020F0502020204030204" pitchFamily="34" charset="0"/>
              </a:rPr>
              <a:t> étape : le Corcat contrôle la demande</a:t>
            </a:r>
          </a:p>
        </p:txBody>
      </p:sp>
      <p:sp>
        <p:nvSpPr>
          <p:cNvPr id="11" name="Flèche : pentagone 10">
            <a:extLst>
              <a:ext uri="{FF2B5EF4-FFF2-40B4-BE49-F238E27FC236}">
                <a16:creationId xmlns:a16="http://schemas.microsoft.com/office/drawing/2014/main" id="{A0C4AD2A-12E4-E9B8-0DB3-18E5C6454267}"/>
              </a:ext>
            </a:extLst>
          </p:cNvPr>
          <p:cNvSpPr/>
          <p:nvPr/>
        </p:nvSpPr>
        <p:spPr>
          <a:xfrm>
            <a:off x="0" y="1392138"/>
            <a:ext cx="363557" cy="178601"/>
          </a:xfrm>
          <a:prstGeom prst="homePlate">
            <a:avLst/>
          </a:prstGeom>
          <a:solidFill>
            <a:srgbClr val="993366"/>
          </a:solidFill>
          <a:ln>
            <a:solidFill>
              <a:srgbClr val="9933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pentagone 11">
            <a:extLst>
              <a:ext uri="{FF2B5EF4-FFF2-40B4-BE49-F238E27FC236}">
                <a16:creationId xmlns:a16="http://schemas.microsoft.com/office/drawing/2014/main" id="{C2BFEBF0-F96F-B8FC-7E17-211CC5DD4D79}"/>
              </a:ext>
            </a:extLst>
          </p:cNvPr>
          <p:cNvSpPr/>
          <p:nvPr/>
        </p:nvSpPr>
        <p:spPr>
          <a:xfrm>
            <a:off x="5508" y="2492989"/>
            <a:ext cx="363557" cy="178601"/>
          </a:xfrm>
          <a:prstGeom prst="homePlate">
            <a:avLst/>
          </a:prstGeom>
          <a:solidFill>
            <a:srgbClr val="993366"/>
          </a:solidFill>
          <a:ln>
            <a:solidFill>
              <a:srgbClr val="9933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pentagone 12">
            <a:extLst>
              <a:ext uri="{FF2B5EF4-FFF2-40B4-BE49-F238E27FC236}">
                <a16:creationId xmlns:a16="http://schemas.microsoft.com/office/drawing/2014/main" id="{FD3409DA-4BAA-5C26-91F3-3167739CC189}"/>
              </a:ext>
            </a:extLst>
          </p:cNvPr>
          <p:cNvSpPr/>
          <p:nvPr/>
        </p:nvSpPr>
        <p:spPr>
          <a:xfrm>
            <a:off x="0" y="3395979"/>
            <a:ext cx="363557" cy="178601"/>
          </a:xfrm>
          <a:prstGeom prst="homePlate">
            <a:avLst/>
          </a:prstGeom>
          <a:solidFill>
            <a:srgbClr val="993366"/>
          </a:solidFill>
          <a:ln>
            <a:solidFill>
              <a:srgbClr val="9933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45895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B8514-6E8B-277D-EDA9-58317A3ED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A9B5AA43-E376-0835-6C5E-5EB096674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57" y="1268812"/>
            <a:ext cx="10515600" cy="3482481"/>
          </a:xfrm>
        </p:spPr>
        <p:txBody>
          <a:bodyPr>
            <a:normAutofit/>
          </a:bodyPr>
          <a:lstStyle/>
          <a:p>
            <a:pPr marL="93600" indent="0" defTabSz="457200" eaLnBrk="1" fontAlgn="auto" hangingPunct="1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2400" kern="1200" dirty="0">
              <a:solidFill>
                <a:srgbClr val="0070C0"/>
              </a:solidFill>
              <a:latin typeface="+mn-lt"/>
              <a:cs typeface="Arial"/>
            </a:endParaRPr>
          </a:p>
          <a:p>
            <a:pPr marL="93600" marR="0" lvl="0" indent="0" algn="l" defTabSz="457200" rtl="0" eaLnBrk="1" fontAlgn="auto" latinLnBrk="0" hangingPunct="1">
              <a:spcBef>
                <a:spcPts val="24"/>
              </a:spcBef>
              <a:spcAft>
                <a:spcPts val="0"/>
              </a:spcAft>
              <a:buClr>
                <a:srgbClr val="000099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fr-FR" sz="1600" b="1" kern="1200" dirty="0">
              <a:latin typeface="+mn-lt"/>
              <a:cs typeface="Arial"/>
            </a:endParaRPr>
          </a:p>
          <a:p>
            <a:pPr marL="93600" indent="0" defTabSz="457200" eaLnBrk="1" fontAlgn="auto" hangingPunct="1">
              <a:spcBef>
                <a:spcPts val="24"/>
              </a:spcBef>
              <a:spcAft>
                <a:spcPts val="0"/>
              </a:spcAft>
              <a:buNone/>
              <a:defRPr/>
            </a:pPr>
            <a:endParaRPr lang="en-US" sz="1600" b="0" dirty="0">
              <a:latin typeface="+mn-lt"/>
              <a:cs typeface="Arial" panose="020B0604020202020204" pitchFamily="34" charset="0"/>
            </a:endParaRPr>
          </a:p>
          <a:p>
            <a:pPr marL="93600" marR="0" lvl="0" indent="0" algn="l" defTabSz="457200" rtl="0" eaLnBrk="1" fontAlgn="auto" latinLnBrk="0" hangingPunct="1">
              <a:spcBef>
                <a:spcPts val="24"/>
              </a:spcBef>
              <a:spcAft>
                <a:spcPts val="0"/>
              </a:spcAft>
              <a:buClr>
                <a:srgbClr val="00009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200" b="1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Suivre la demande</a:t>
            </a:r>
          </a:p>
          <a:p>
            <a:pPr defTabSz="457200" eaLnBrk="1" fontAlgn="auto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ct val="60000"/>
              <a:defRPr/>
            </a:pPr>
            <a:r>
              <a:rPr lang="fr-FR" sz="2000" b="0" dirty="0">
                <a:latin typeface="Calibri" panose="020F0502020204030204" pitchFamily="34" charset="0"/>
                <a:cs typeface="Calibri" panose="020F0502020204030204" pitchFamily="34" charset="0"/>
              </a:rPr>
              <a:t>réponse aux 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demandes de précision </a:t>
            </a:r>
            <a:r>
              <a:rPr lang="fr-FR" sz="2000" b="0" dirty="0">
                <a:latin typeface="Calibri" panose="020F0502020204030204" pitchFamily="34" charset="0"/>
                <a:cs typeface="Calibri" panose="020F0502020204030204" pitchFamily="34" charset="0"/>
              </a:rPr>
              <a:t>du réseau de l’ISSN.</a:t>
            </a:r>
          </a:p>
          <a:p>
            <a:pPr defTabSz="457200" eaLnBrk="1" fontAlgn="auto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ct val="60000"/>
              <a:defRPr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médiation</a:t>
            </a:r>
            <a:r>
              <a:rPr lang="fr-FR" sz="2000" b="0" dirty="0">
                <a:latin typeface="Calibri" panose="020F0502020204030204" pitchFamily="34" charset="0"/>
                <a:cs typeface="Calibri" panose="020F0502020204030204" pitchFamily="34" charset="0"/>
              </a:rPr>
              <a:t> entre les catalogueurs et le réseau de l’ISSN.</a:t>
            </a:r>
          </a:p>
        </p:txBody>
      </p:sp>
      <p:pic>
        <p:nvPicPr>
          <p:cNvPr id="2" name="Image 1" descr="Une image contenant cercle, logo, Graphique, Police&#10;&#10;Le contenu généré par l’IA peut être incorrect.">
            <a:extLst>
              <a:ext uri="{FF2B5EF4-FFF2-40B4-BE49-F238E27FC236}">
                <a16:creationId xmlns:a16="http://schemas.microsoft.com/office/drawing/2014/main" id="{23DCB981-B77A-553B-834F-41ABDBA845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425" y="1570739"/>
            <a:ext cx="432000" cy="43200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455D7572-768B-45F4-E8F0-D127CE203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698" y="-302692"/>
            <a:ext cx="10020727" cy="1371204"/>
          </a:xfrm>
        </p:spPr>
        <p:txBody>
          <a:bodyPr>
            <a:normAutofit/>
          </a:bodyPr>
          <a:lstStyle/>
          <a:p>
            <a:r>
              <a:rPr lang="fr-FR" sz="34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fr-FR" sz="3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ème</a:t>
            </a:r>
            <a:r>
              <a:rPr lang="fr-FR" sz="3400" dirty="0">
                <a:latin typeface="Calibri" panose="020F0502020204030204" pitchFamily="34" charset="0"/>
                <a:cs typeface="Calibri" panose="020F0502020204030204" pitchFamily="34" charset="0"/>
              </a:rPr>
              <a:t> étape : le Corcat suit la demande</a:t>
            </a:r>
          </a:p>
        </p:txBody>
      </p:sp>
      <p:sp>
        <p:nvSpPr>
          <p:cNvPr id="3" name="Flèche : pentagone 2">
            <a:extLst>
              <a:ext uri="{FF2B5EF4-FFF2-40B4-BE49-F238E27FC236}">
                <a16:creationId xmlns:a16="http://schemas.microsoft.com/office/drawing/2014/main" id="{28BF8D79-C193-B4E1-1076-899AD594C66D}"/>
              </a:ext>
            </a:extLst>
          </p:cNvPr>
          <p:cNvSpPr/>
          <p:nvPr/>
        </p:nvSpPr>
        <p:spPr>
          <a:xfrm>
            <a:off x="0" y="2092138"/>
            <a:ext cx="363557" cy="178601"/>
          </a:xfrm>
          <a:prstGeom prst="homePlate">
            <a:avLst/>
          </a:prstGeom>
          <a:solidFill>
            <a:srgbClr val="993366"/>
          </a:solidFill>
          <a:ln>
            <a:solidFill>
              <a:srgbClr val="9933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7A02B74-0122-28BF-D239-C8045588BB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678" y="3913372"/>
            <a:ext cx="3878469" cy="2340000"/>
          </a:xfrm>
          <a:prstGeom prst="rect">
            <a:avLst/>
          </a:prstGeom>
          <a:ln w="38100">
            <a:solidFill>
              <a:srgbClr val="993366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FA80618-A22B-CF4E-D937-95E471E964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001" y="3913372"/>
            <a:ext cx="3656250" cy="2340000"/>
          </a:xfrm>
          <a:prstGeom prst="rect">
            <a:avLst/>
          </a:prstGeom>
          <a:ln w="38100">
            <a:solidFill>
              <a:srgbClr val="993366"/>
            </a:solidFill>
          </a:ln>
        </p:spPr>
      </p:pic>
    </p:spTree>
    <p:extLst>
      <p:ext uri="{BB962C8B-B14F-4D97-AF65-F5344CB8AC3E}">
        <p14:creationId xmlns:p14="http://schemas.microsoft.com/office/powerpoint/2010/main" val="14991436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370DF-7E87-1D11-3E87-DFD017D0B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44D8E4-0586-7483-348E-46C082051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334" y="0"/>
            <a:ext cx="7837845" cy="614363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Cidemis et la zone 830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D33C7FC-F9D6-B50C-B00A-EE1FDF0F1891}"/>
              </a:ext>
            </a:extLst>
          </p:cNvPr>
          <p:cNvSpPr txBox="1"/>
          <p:nvPr/>
        </p:nvSpPr>
        <p:spPr>
          <a:xfrm>
            <a:off x="145978" y="716757"/>
            <a:ext cx="11277116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Une zone 830 est ajoutée automatiquement dans le Sudoc par Cidemis lors de la validation d'une demande de correction.</a:t>
            </a:r>
          </a:p>
          <a:p>
            <a:r>
              <a:rPr lang="fr-FR" sz="2000" i="1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Cette zone ne doit pas être modifiée par un catalogueur du Sudoc.</a:t>
            </a:r>
          </a:p>
          <a:p>
            <a:endParaRPr lang="fr-FR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316B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Lors de la validation de la demande par le catalogueur 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316BB9"/>
              </a:solidFill>
            </a:endParaRPr>
          </a:p>
          <a:p>
            <a:endParaRPr lang="fr-FR" sz="20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316B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Lors de la validation de la demande par le CORCAT : </a:t>
            </a:r>
            <a:br>
              <a:rPr lang="fr-FR" sz="2400" dirty="0">
                <a:solidFill>
                  <a:srgbClr val="316BB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sz="2400" dirty="0">
              <a:solidFill>
                <a:srgbClr val="316BB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600" i="1" dirty="0"/>
          </a:p>
          <a:p>
            <a:endParaRPr lang="fr-FR" sz="16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316B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Lors de la communication de la réponse d'ISSN 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si la numérotation est acceptée, la zone est supprimée automatiquement lors de l’import de la notice mise à jour dans le Sudoc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si la correction est refusée, la mention du refus sera indiquée en zone 830 </a:t>
            </a:r>
          </a:p>
        </p:txBody>
      </p:sp>
      <p:pic>
        <p:nvPicPr>
          <p:cNvPr id="3" name="Image 2" descr="Une image contenant cercle, logo, Graphique, Police&#10;&#10;Le contenu généré par l’IA peut être incorrect.">
            <a:extLst>
              <a:ext uri="{FF2B5EF4-FFF2-40B4-BE49-F238E27FC236}">
                <a16:creationId xmlns:a16="http://schemas.microsoft.com/office/drawing/2014/main" id="{B12817B0-C7F5-2709-910B-13FDFDFE71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425" y="1570739"/>
            <a:ext cx="432000" cy="432000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B68CA5F1-2B8A-A131-1853-ED4FE6E386F6}"/>
              </a:ext>
            </a:extLst>
          </p:cNvPr>
          <p:cNvSpPr/>
          <p:nvPr/>
        </p:nvSpPr>
        <p:spPr>
          <a:xfrm>
            <a:off x="396607" y="2423711"/>
            <a:ext cx="9926198" cy="395689"/>
          </a:xfrm>
          <a:prstGeom prst="roundRect">
            <a:avLst/>
          </a:prstGeom>
          <a:solidFill>
            <a:srgbClr val="FFFFCC"/>
          </a:solidFill>
          <a:ln>
            <a:solidFill>
              <a:srgbClr val="9933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830 ## $aDemande de correction ISSN en cours pour la zone 430 (identifiant Cidemis : 172951)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30C80ED2-F8B0-378D-CD1C-86804CF43E2F}"/>
              </a:ext>
            </a:extLst>
          </p:cNvPr>
          <p:cNvSpPr/>
          <p:nvPr/>
        </p:nvSpPr>
        <p:spPr>
          <a:xfrm>
            <a:off x="396607" y="3457849"/>
            <a:ext cx="9926198" cy="395689"/>
          </a:xfrm>
          <a:prstGeom prst="roundRect">
            <a:avLst/>
          </a:prstGeom>
          <a:solidFill>
            <a:srgbClr val="FFFFCC"/>
          </a:solidFill>
          <a:ln>
            <a:solidFill>
              <a:srgbClr val="9933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cs typeface="Arial" panose="020B0604020202020204" pitchFamily="34" charset="0"/>
              </a:rPr>
              <a:t>830 ## $a</a:t>
            </a:r>
            <a:r>
              <a:rPr lang="fr-FR" sz="1400" dirty="0">
                <a:solidFill>
                  <a:schemeClr val="tx1"/>
                </a:solidFill>
              </a:rPr>
              <a:t>Demande de correction ISSN en cours pour la zone 441 par ILN 062 le 2026-02-17  (identifiant Cidemis : 172951)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21EA3FA7-5F69-24A3-73BF-058D92C56146}"/>
              </a:ext>
            </a:extLst>
          </p:cNvPr>
          <p:cNvSpPr/>
          <p:nvPr/>
        </p:nvSpPr>
        <p:spPr>
          <a:xfrm>
            <a:off x="396607" y="5641182"/>
            <a:ext cx="10055641" cy="892366"/>
          </a:xfrm>
          <a:prstGeom prst="roundRect">
            <a:avLst/>
          </a:prstGeom>
          <a:solidFill>
            <a:srgbClr val="FFFFCC"/>
          </a:solidFill>
          <a:ln>
            <a:solidFill>
              <a:srgbClr val="9933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cs typeface="Arial" panose="020B0604020202020204" pitchFamily="34" charset="0"/>
              </a:rPr>
              <a:t>830 ## $</a:t>
            </a:r>
            <a:r>
              <a:rPr lang="fr-F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aDemande de correction ISSN refusée pour la zone 441 le 2026-05-28. Raison refus : malgré une grande ressemblance, les collections « Les plus grands peintres » de la Librairie Larousse (née en 1958) et celle des Éditions du Montparnasse (née en 1989) sont des collections distinctes  (identifiant Cidemis : 172951)</a:t>
            </a:r>
          </a:p>
        </p:txBody>
      </p:sp>
    </p:spTree>
    <p:extLst>
      <p:ext uri="{BB962C8B-B14F-4D97-AF65-F5344CB8AC3E}">
        <p14:creationId xmlns:p14="http://schemas.microsoft.com/office/powerpoint/2010/main" val="25546117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2AE58-A675-C9ED-F333-C998A1FE0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>
            <a:extLst>
              <a:ext uri="{FF2B5EF4-FFF2-40B4-BE49-F238E27FC236}">
                <a16:creationId xmlns:a16="http://schemas.microsoft.com/office/drawing/2014/main" id="{C6244AC8-CD9F-6CF3-CF5D-D8C7F5446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050" y="2499102"/>
            <a:ext cx="9144000" cy="1655762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la suite des demandes ? </a:t>
            </a:r>
          </a:p>
        </p:txBody>
      </p:sp>
      <p:pic>
        <p:nvPicPr>
          <p:cNvPr id="2" name="Image 1" descr="Une image contenant cercle, logo, Graphique, Police&#10;&#10;Le contenu généré par l’IA peut être incorrect.">
            <a:extLst>
              <a:ext uri="{FF2B5EF4-FFF2-40B4-BE49-F238E27FC236}">
                <a16:creationId xmlns:a16="http://schemas.microsoft.com/office/drawing/2014/main" id="{6FB9E126-57E1-A13A-43A3-5C534FACB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425" y="1570739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397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7AD58-9776-D6C8-1B50-E088493D9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F83B1BD7-8BEB-7B8F-DB48-7400D760D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575" y="6216961"/>
            <a:ext cx="11102280" cy="641039"/>
          </a:xfrm>
        </p:spPr>
        <p:txBody>
          <a:bodyPr>
            <a:normAutofit/>
          </a:bodyPr>
          <a:lstStyle/>
          <a:p>
            <a:pPr marL="93600" lvl="1" indent="0" defTabSz="457200">
              <a:lnSpc>
                <a:spcPct val="80000"/>
              </a:lnSpc>
              <a:spcBef>
                <a:spcPts val="576"/>
              </a:spcBef>
              <a:buSzPct val="60000"/>
              <a:buNone/>
              <a:defRPr/>
            </a:pPr>
            <a:r>
              <a:rPr lang="fr-FR" sz="1800" dirty="0">
                <a:solidFill>
                  <a:srgbClr val="316B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Archivage de la demande</a:t>
            </a:r>
          </a:p>
          <a:p>
            <a:pPr marL="0" lvl="2" indent="-205200" eaLnBrk="1" fontAlgn="auto" hangingPunct="1">
              <a:spcBef>
                <a:spcPts val="24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via le bouton « action » du tableau de bord. Par défaut, la demande disparaît du tableau de bord</a:t>
            </a:r>
          </a:p>
          <a:p>
            <a:pPr marL="0" indent="0" defTabSz="457200" eaLnBrk="1" fontAlgn="auto" hangingPunct="1">
              <a:spcBef>
                <a:spcPts val="24"/>
              </a:spcBef>
              <a:spcAft>
                <a:spcPts val="0"/>
              </a:spcAft>
              <a:buSzPct val="60000"/>
              <a:buNone/>
              <a:defRPr/>
            </a:pPr>
            <a:endParaRPr lang="fr-FR" sz="1800" dirty="0">
              <a:solidFill>
                <a:srgbClr val="013475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2F8F1789-5C43-F2FC-B561-2B46F2790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438" y="1"/>
            <a:ext cx="9292122" cy="669302"/>
          </a:xfrm>
        </p:spPr>
        <p:txBody>
          <a:bodyPr>
            <a:normAutofit/>
          </a:bodyPr>
          <a:lstStyle/>
          <a:p>
            <a:pPr algn="ctr"/>
            <a:r>
              <a:rPr lang="fr-FR" sz="3600" dirty="0">
                <a:latin typeface="Calibri" panose="020F0502020204030204" pitchFamily="34" charset="0"/>
                <a:cs typeface="Calibri" panose="020F0502020204030204" pitchFamily="34" charset="0"/>
              </a:rPr>
              <a:t>Retour sur les demandes de NUM ou COR</a:t>
            </a:r>
          </a:p>
        </p:txBody>
      </p:sp>
      <p:pic>
        <p:nvPicPr>
          <p:cNvPr id="2" name="Image 1" descr="Une image contenant cercle, logo, Graphique, Police&#10;&#10;Le contenu généré par l’IA peut être incorrect.">
            <a:extLst>
              <a:ext uri="{FF2B5EF4-FFF2-40B4-BE49-F238E27FC236}">
                <a16:creationId xmlns:a16="http://schemas.microsoft.com/office/drawing/2014/main" id="{F23E89AE-4C27-E5B9-07EC-3662DEE28F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425" y="1570739"/>
            <a:ext cx="432000" cy="432000"/>
          </a:xfrm>
          <a:prstGeom prst="rect">
            <a:avLst/>
          </a:prstGeom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3340885A-7409-5E74-146C-4E4EEB027D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628854"/>
              </p:ext>
            </p:extLst>
          </p:nvPr>
        </p:nvGraphicFramePr>
        <p:xfrm>
          <a:off x="136575" y="1142188"/>
          <a:ext cx="11231931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2146">
                  <a:extLst>
                    <a:ext uri="{9D8B030D-6E8A-4147-A177-3AD203B41FA5}">
                      <a16:colId xmlns:a16="http://schemas.microsoft.com/office/drawing/2014/main" val="1476124108"/>
                    </a:ext>
                  </a:extLst>
                </a:gridCol>
                <a:gridCol w="3605126">
                  <a:extLst>
                    <a:ext uri="{9D8B030D-6E8A-4147-A177-3AD203B41FA5}">
                      <a16:colId xmlns:a16="http://schemas.microsoft.com/office/drawing/2014/main" val="2860004366"/>
                    </a:ext>
                  </a:extLst>
                </a:gridCol>
                <a:gridCol w="3887608">
                  <a:extLst>
                    <a:ext uri="{9D8B030D-6E8A-4147-A177-3AD203B41FA5}">
                      <a16:colId xmlns:a16="http://schemas.microsoft.com/office/drawing/2014/main" val="2184620536"/>
                    </a:ext>
                  </a:extLst>
                </a:gridCol>
                <a:gridCol w="1927051">
                  <a:extLst>
                    <a:ext uri="{9D8B030D-6E8A-4147-A177-3AD203B41FA5}">
                      <a16:colId xmlns:a16="http://schemas.microsoft.com/office/drawing/2014/main" val="9626340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Demande acceptée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Demande refusée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Demande en attente de précisions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246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Fait automatiquement</a:t>
                      </a:r>
                    </a:p>
                    <a:p>
                      <a:r>
                        <a:rPr lang="fr-F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dans Sudoc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Zones 301 ou 830 « Demande en cours » effacées</a:t>
                      </a:r>
                    </a:p>
                    <a:p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Zones 011 (n° ISSN attribué) et 802 (Centre ISSN responsable de la notice ) ajoutées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Zones 301 ou 830 « Demande en cours » complétées par le motif du refus</a:t>
                      </a:r>
                    </a:p>
                    <a:p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9752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Fait automatiquement</a:t>
                      </a:r>
                    </a:p>
                    <a:p>
                      <a:r>
                        <a:rPr lang="fr-F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dans Cidemis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Demande basculée en statut </a:t>
                      </a:r>
                      <a:br>
                        <a:rPr lang="fr-F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fr-F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« Traitement terminé 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Demande complétée par </a:t>
                      </a: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le motif du refus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4869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fr-F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À faire par le Corcat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Vérifier que les demandes acceptées ont correctement été (ré)importées dans le Sudoc. </a:t>
                      </a:r>
                      <a:br>
                        <a:rPr lang="fr-F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lang="fr-F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Dans le cas contraire, ou en cas de doublon généré par un import :  contacter l’Abes</a:t>
                      </a:r>
                      <a:endParaRPr lang="fr-FR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Demande de NUM </a:t>
                      </a:r>
                      <a:r>
                        <a:rPr lang="fr-F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br>
                        <a:rPr lang="fr-F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fr-F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Supprimer la notice ou la conserver en notice de gestion ? </a:t>
                      </a:r>
                      <a:br>
                        <a:rPr lang="fr-F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fr-F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(en concertation avec le catalogueur)</a:t>
                      </a:r>
                      <a:br>
                        <a:rPr lang="fr-F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fr-FR" sz="160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Demande de COR : </a:t>
                      </a:r>
                      <a:br>
                        <a:rPr lang="fr-FR" sz="160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fr-F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Modifier la notice Sudoc pour revenir à son état antérieur</a:t>
                      </a:r>
                      <a:br>
                        <a:rPr lang="fr-F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fr-F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Abandonner ou relancer la demande ?</a:t>
                      </a:r>
                      <a:br>
                        <a:rPr lang="fr-F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fr-F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(en concertation avec le catalogueur)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Répondre à une demande de commentaire des centres ISSN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8246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80182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9AF107-6617-80AB-70C3-77B854F6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875" y="-904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 jamais supprimer ou fusionner une notice Sudoc objet d'une demande Cidemis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218CF7-9D1E-E2AF-B804-E73863A93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412461"/>
            <a:ext cx="10991850" cy="5160963"/>
          </a:xfrm>
        </p:spPr>
        <p:txBody>
          <a:bodyPr>
            <a:normAutofit fontScale="92500" lnSpcReduction="20000"/>
          </a:bodyPr>
          <a:lstStyle/>
          <a:p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Si une notice contenant une demande Cidemis en cours est supprimée du Sudoc (fusion avec un autre PPN ou suppression), celle-ci ne pourra pas être traitée par le réseau ISSN.</a:t>
            </a:r>
          </a:p>
          <a:p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Cidemis ne pourra plus se synchroniser avec le Sudoc pour insérer dans le formulaire de la demande les données essentielles à son traitement : titre, pays de publication, date de parution, support, type de publication</a:t>
            </a:r>
          </a:p>
          <a:p>
            <a:endParaRPr lang="fr-F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Si une notice Sudoc nécessite d'être supprimée ou dédoublonnée, il faut au préalable clôturer la demande dans Cidemis</a:t>
            </a:r>
          </a:p>
          <a:p>
            <a:endParaRPr lang="fr-F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Le circuit ISSN et l'import de notices de ressources continues dans le Sudoc sont décorrélés : une notice avec un nouvel ISSN peut être importée dans le Sudoc alors que la demande Cidemis est toujours en cours, produisant un doublon.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200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Avant de traiter un doublon de ressources continues, le </a:t>
            </a:r>
            <a:r>
              <a:rPr lang="fr-FR" sz="2200" dirty="0" err="1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dédoublonneur</a:t>
            </a:r>
            <a:r>
              <a:rPr lang="fr-FR" sz="2200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doit au préalable s'assurer qu'aucune demande Cidemis n'est en cours sur l'une des notices qu'il souhaite traiter (présence d'une zone 301 ou 830).</a:t>
            </a:r>
          </a:p>
          <a:p>
            <a:endParaRPr lang="fr-FR" sz="2000" dirty="0">
              <a:latin typeface="Aptos" panose="020B00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52EC3B0-9225-AC5F-0CA5-AE22097A38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2780215"/>
            <a:ext cx="11182350" cy="1127886"/>
          </a:xfrm>
          <a:prstGeom prst="rect">
            <a:avLst/>
          </a:prstGeom>
        </p:spPr>
      </p:pic>
      <p:pic>
        <p:nvPicPr>
          <p:cNvPr id="8" name="Image 7" descr="Une image contenant cercle, logo, Graphique, Police&#10;&#10;Le contenu généré par l’IA peut être incorrect.">
            <a:extLst>
              <a:ext uri="{FF2B5EF4-FFF2-40B4-BE49-F238E27FC236}">
                <a16:creationId xmlns:a16="http://schemas.microsoft.com/office/drawing/2014/main" id="{D42DCE66-291B-E9C2-CE8F-CEA05138C7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425" y="1570739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321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D6EAB-96BC-69E1-84EE-B97F3CD96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>
            <a:extLst>
              <a:ext uri="{FF2B5EF4-FFF2-40B4-BE49-F238E27FC236}">
                <a16:creationId xmlns:a16="http://schemas.microsoft.com/office/drawing/2014/main" id="{9BAFE68D-0BB9-E288-449F-301B99B674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732" y="2517956"/>
            <a:ext cx="9144000" cy="1655762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Schéma récapitulatif</a:t>
            </a:r>
          </a:p>
        </p:txBody>
      </p:sp>
      <p:pic>
        <p:nvPicPr>
          <p:cNvPr id="2" name="Image 1" descr="Une image contenant cercle, logo, Graphique, Police&#10;&#10;Le contenu généré par l’IA peut être incorrect.">
            <a:extLst>
              <a:ext uri="{FF2B5EF4-FFF2-40B4-BE49-F238E27FC236}">
                <a16:creationId xmlns:a16="http://schemas.microsoft.com/office/drawing/2014/main" id="{869F8A9B-BDA0-A1B6-0E1C-E529C485A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425" y="1570739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2037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diagramme, Police&#10;&#10;Le contenu généré par l’IA peut être incorrect.">
            <a:extLst>
              <a:ext uri="{FF2B5EF4-FFF2-40B4-BE49-F238E27FC236}">
                <a16:creationId xmlns:a16="http://schemas.microsoft.com/office/drawing/2014/main" id="{2A3FA757-77EA-8235-0815-715098735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02" y="612091"/>
            <a:ext cx="11744494" cy="622800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3FDA5E54-5EF2-2241-DF09-4C7E1AA40D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90731" y="-19878"/>
            <a:ext cx="7132983" cy="612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Unicode MS" panose="020B0604020202020204" pitchFamily="34" charset="-128"/>
                <a:ea typeface="+mj-ea"/>
                <a:cs typeface="+mj-cs"/>
              </a:defRPr>
            </a:lvl1pPr>
          </a:lstStyle>
          <a:p>
            <a:r>
              <a:rPr lang="fr-FR" sz="4000" dirty="0">
                <a:latin typeface="Calibri" panose="020F0502020204030204" pitchFamily="34" charset="0"/>
                <a:cs typeface="Calibri" panose="020F0502020204030204" pitchFamily="34" charset="0"/>
              </a:rPr>
              <a:t>Le circuit Cidemis</a:t>
            </a:r>
          </a:p>
        </p:txBody>
      </p:sp>
    </p:spTree>
    <p:extLst>
      <p:ext uri="{BB962C8B-B14F-4D97-AF65-F5344CB8AC3E}">
        <p14:creationId xmlns:p14="http://schemas.microsoft.com/office/powerpoint/2010/main" val="1050953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CA39A-CAE1-C363-9570-C31B76F1E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3E91547-607A-F1A4-DDF2-0B9C064100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628" y="1122363"/>
            <a:ext cx="10136372" cy="2387600"/>
          </a:xfrm>
        </p:spPr>
        <p:txBody>
          <a:bodyPr>
            <a:normAutofit/>
          </a:bodyPr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Les ressources disponibles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7E65BA57-669D-F570-A038-F0796928DB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4000" b="1" dirty="0">
                <a:solidFill>
                  <a:srgbClr val="993366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et nos prochains rendez-vous</a:t>
            </a:r>
          </a:p>
        </p:txBody>
      </p:sp>
      <p:pic>
        <p:nvPicPr>
          <p:cNvPr id="3" name="Image 2" descr="Une image contenant cercle, logo, Graphique, Police&#10;&#10;Le contenu généré par l’IA peut être incorrect.">
            <a:extLst>
              <a:ext uri="{FF2B5EF4-FFF2-40B4-BE49-F238E27FC236}">
                <a16:creationId xmlns:a16="http://schemas.microsoft.com/office/drawing/2014/main" id="{0073703A-EC3C-B8CA-8522-A7B12E55C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425" y="1570739"/>
            <a:ext cx="432000" cy="432000"/>
          </a:xfrm>
          <a:prstGeom prst="rect">
            <a:avLst/>
          </a:prstGeom>
        </p:spPr>
      </p:pic>
      <p:sp>
        <p:nvSpPr>
          <p:cNvPr id="2" name="Google Shape;216;p18">
            <a:extLst>
              <a:ext uri="{FF2B5EF4-FFF2-40B4-BE49-F238E27FC236}">
                <a16:creationId xmlns:a16="http://schemas.microsoft.com/office/drawing/2014/main" id="{1EB1E180-180C-9E7B-C0E3-B7B44305D20A}"/>
              </a:ext>
            </a:extLst>
          </p:cNvPr>
          <p:cNvSpPr>
            <a:spLocks noChangeAspect="1"/>
          </p:cNvSpPr>
          <p:nvPr/>
        </p:nvSpPr>
        <p:spPr>
          <a:xfrm rot="16200000">
            <a:off x="276717" y="2540415"/>
            <a:ext cx="805170" cy="972000"/>
          </a:xfrm>
          <a:custGeom>
            <a:avLst/>
            <a:gdLst/>
            <a:ahLst/>
            <a:cxnLst/>
            <a:rect l="l" t="t" r="r" b="b"/>
            <a:pathLst>
              <a:path w="1663016" h="2007588" extrusionOk="0">
                <a:moveTo>
                  <a:pt x="831622" y="2007589"/>
                </a:moveTo>
                <a:lnTo>
                  <a:pt x="243626" y="1419593"/>
                </a:lnTo>
                <a:cubicBezTo>
                  <a:pt x="-81175" y="1094791"/>
                  <a:pt x="-81175" y="568403"/>
                  <a:pt x="243424" y="243601"/>
                </a:cubicBezTo>
                <a:lnTo>
                  <a:pt x="243424" y="243601"/>
                </a:lnTo>
                <a:cubicBezTo>
                  <a:pt x="568226" y="-81200"/>
                  <a:pt x="1094816" y="-81200"/>
                  <a:pt x="1419416" y="243601"/>
                </a:cubicBezTo>
                <a:lnTo>
                  <a:pt x="1419416" y="243601"/>
                </a:lnTo>
                <a:cubicBezTo>
                  <a:pt x="1744217" y="568403"/>
                  <a:pt x="1744217" y="1094993"/>
                  <a:pt x="1419416" y="1419593"/>
                </a:cubicBezTo>
                <a:lnTo>
                  <a:pt x="831420" y="2007589"/>
                </a:lnTo>
                <a:close/>
              </a:path>
            </a:pathLst>
          </a:custGeom>
          <a:gradFill>
            <a:gsLst>
              <a:gs pos="42000">
                <a:schemeClr val="tx2">
                  <a:lumMod val="50000"/>
                  <a:lumOff val="50000"/>
                </a:schemeClr>
              </a:gs>
              <a:gs pos="0">
                <a:srgbClr val="3470BF"/>
              </a:gs>
              <a:gs pos="100000">
                <a:srgbClr val="993366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08;p18">
            <a:extLst>
              <a:ext uri="{FF2B5EF4-FFF2-40B4-BE49-F238E27FC236}">
                <a16:creationId xmlns:a16="http://schemas.microsoft.com/office/drawing/2014/main" id="{5F40208B-4160-BC33-AE96-7D364EE2C7F2}"/>
              </a:ext>
            </a:extLst>
          </p:cNvPr>
          <p:cNvSpPr txBox="1"/>
          <p:nvPr/>
        </p:nvSpPr>
        <p:spPr>
          <a:xfrm>
            <a:off x="261707" y="2802185"/>
            <a:ext cx="719400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" sz="16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04</a:t>
            </a:r>
            <a:endParaRPr sz="1600" b="1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5179238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88D25C93-73FF-6EDE-A6F3-FB4736511B51}"/>
              </a:ext>
            </a:extLst>
          </p:cNvPr>
          <p:cNvSpPr txBox="1">
            <a:spLocks/>
          </p:cNvSpPr>
          <p:nvPr/>
        </p:nvSpPr>
        <p:spPr>
          <a:xfrm>
            <a:off x="454251" y="45907"/>
            <a:ext cx="10515600" cy="575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Unicode MS" panose="020B0604020202020204" pitchFamily="34" charset="-128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>
                <a:latin typeface="Calibri" panose="020F0502020204030204" pitchFamily="34" charset="0"/>
                <a:cs typeface="Calibri" panose="020F0502020204030204" pitchFamily="34" charset="0"/>
              </a:rPr>
              <a:t>Quelques ressources 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8C5E92B8-DD6C-9D9D-DC10-4E4E3EA4FA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242183"/>
              </p:ext>
            </p:extLst>
          </p:nvPr>
        </p:nvGraphicFramePr>
        <p:xfrm>
          <a:off x="321627" y="1343393"/>
          <a:ext cx="10780847" cy="497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7445">
                  <a:extLst>
                    <a:ext uri="{9D8B030D-6E8A-4147-A177-3AD203B41FA5}">
                      <a16:colId xmlns:a16="http://schemas.microsoft.com/office/drawing/2014/main" val="3040632545"/>
                    </a:ext>
                  </a:extLst>
                </a:gridCol>
                <a:gridCol w="6153402">
                  <a:extLst>
                    <a:ext uri="{9D8B030D-6E8A-4147-A177-3AD203B41FA5}">
                      <a16:colId xmlns:a16="http://schemas.microsoft.com/office/drawing/2014/main" val="22880307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Sujet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URL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B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40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Qu’est-ce qu’une ressource continue ? </a:t>
                      </a:r>
                      <a:br>
                        <a:rPr lang="fr-F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fr-F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L’exemple éclairant du journal « L’Équipe » </a:t>
                      </a:r>
                      <a:br>
                        <a:rPr lang="fr-F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fr-F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(Journées Abes 2022)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https://vimeo.com/733523000</a:t>
                      </a:r>
                      <a:r>
                        <a:rPr lang="fr-FR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091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Manuel</a:t>
                      </a:r>
                      <a:br>
                        <a:rPr lang="fr-F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fr-F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« Le circuit de signalement des ressources continues 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Calibri" panose="020F0502020204030204" pitchFamily="34" charset="0"/>
                          <a:ea typeface="Arial Unicode MS"/>
                          <a:cs typeface="Calibri" panose="020F0502020204030204" pitchFamily="34" charset="0"/>
                          <a:hlinkClick r:id="rId4"/>
                        </a:rPr>
                        <a:t>https://documentation.abes.fr/sudoc/manuels/controle_bibliographique/circuit_signalement_rc/index.html</a:t>
                      </a:r>
                      <a:r>
                        <a:rPr lang="fr-FR" sz="1600" dirty="0">
                          <a:latin typeface="Calibri" panose="020F0502020204030204" pitchFamily="34" charset="0"/>
                          <a:ea typeface="Arial Unicode MS"/>
                          <a:cs typeface="Calibri" panose="020F0502020204030204" pitchFamily="34" charset="0"/>
                        </a:rPr>
                        <a:t> 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3385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Manuel Cidemis (mis à jour)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https://documentation.abes.fr/aidecidemis/#$0</a:t>
                      </a:r>
                      <a:r>
                        <a:rPr lang="fr-F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0479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Mémo « Quand initier une demande de numérotation ISSN ? 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Calibri" panose="020F0502020204030204" pitchFamily="34" charset="0"/>
                          <a:ea typeface="Arial Unicode MS"/>
                          <a:cs typeface="Calibri" panose="020F0502020204030204" pitchFamily="34" charset="0"/>
                          <a:hlinkClick r:id="rId6" tooltip="https://documentation.abes.fr/sudoc/doc/Formateur_relais/19_memo_demande_numerotation_ISSN.pdf"/>
                        </a:rPr>
                        <a:t>https://documentation.abes.fr/sudoc/doc/Formateur_relais/19_memo_demande_numerotation_ISSN.pdf</a:t>
                      </a:r>
                      <a:endParaRPr lang="fr-FR" sz="1600" dirty="0">
                        <a:latin typeface="Calibri" panose="020F0502020204030204" pitchFamily="34" charset="0"/>
                        <a:ea typeface="Arial Unicode MS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0511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Cidemis et le circuit ISSN (contribution des réseaux)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Calibri" panose="020F0502020204030204" pitchFamily="34" charset="0"/>
                          <a:ea typeface="Arial Unicode MS"/>
                          <a:cs typeface="Calibri" panose="020F0502020204030204" pitchFamily="34" charset="0"/>
                          <a:hlinkClick r:id="rId7" tooltip="https://documentation.abes.fr/sudoc/ContributionsReseau/AtelierCidemis2023_%20ReseauAbes.pdf"/>
                        </a:rPr>
                        <a:t>https://documentation.abes.fr/sudoc/ContributionsReseau/AtelierCidemis2023_%20ReseauAbes.pdf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0455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Arbre de décision « Gestion des PPN supprimés »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8"/>
                        </a:rPr>
                        <a:t>https://documentation.abes.fr/aidecidemis/index.html#$0:CidemisTachesValidateurCorcat_15</a:t>
                      </a:r>
                      <a:r>
                        <a:rPr lang="fr-F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3979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Les ISSN non validés dans le Registre : « ISSN provisoire », « ISSN non-communiqué », « ISSN Pré-Registre 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9"/>
                        </a:rPr>
                        <a:t>https://documentation.abes.fr/sudoc/manuels/controle_bibliographique/circuit_signalement_rc/index.html#CasParticuliersCasParticuliersISSNprovisoirePreregistre</a:t>
                      </a:r>
                      <a:r>
                        <a:rPr lang="fr-F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1801568"/>
                  </a:ext>
                </a:extLst>
              </a:tr>
            </a:tbl>
          </a:graphicData>
        </a:graphic>
      </p:graphicFrame>
      <p:pic>
        <p:nvPicPr>
          <p:cNvPr id="3" name="Image 2" descr="Une image contenant cercle, logo, Graphique, Police&#10;&#10;Le contenu généré par l’IA peut être incorrect.">
            <a:extLst>
              <a:ext uri="{FF2B5EF4-FFF2-40B4-BE49-F238E27FC236}">
                <a16:creationId xmlns:a16="http://schemas.microsoft.com/office/drawing/2014/main" id="{154BCF5D-E055-F90E-B35B-8D59C50983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425" y="1570739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15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1B68DC-2DD0-05DD-BEA9-2E7A9372A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698375-B7B5-D88D-5086-9CA92C037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627" y="-333059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dirty="0">
                <a:latin typeface="Calibri" panose="020F0502020204030204" pitchFamily="34" charset="0"/>
                <a:cs typeface="Calibri" panose="020F0502020204030204" pitchFamily="34" charset="0"/>
              </a:rPr>
              <a:t>Rappel : le rôle du Correspondant Catalogage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DA712401-21F8-9C7E-F78E-C74FF112AA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489850"/>
              </p:ext>
            </p:extLst>
          </p:nvPr>
        </p:nvGraphicFramePr>
        <p:xfrm>
          <a:off x="374902" y="1422790"/>
          <a:ext cx="10863074" cy="2114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1537">
                  <a:extLst>
                    <a:ext uri="{9D8B030D-6E8A-4147-A177-3AD203B41FA5}">
                      <a16:colId xmlns:a16="http://schemas.microsoft.com/office/drawing/2014/main" val="4011246591"/>
                    </a:ext>
                  </a:extLst>
                </a:gridCol>
                <a:gridCol w="5431537">
                  <a:extLst>
                    <a:ext uri="{9D8B030D-6E8A-4147-A177-3AD203B41FA5}">
                      <a16:colId xmlns:a16="http://schemas.microsoft.com/office/drawing/2014/main" val="670671538"/>
                    </a:ext>
                  </a:extLst>
                </a:gridCol>
              </a:tblGrid>
              <a:tr h="437074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Avant</a:t>
                      </a:r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Maintenant</a:t>
                      </a:r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646712"/>
                  </a:ext>
                </a:extLst>
              </a:tr>
              <a:tr h="437074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Responsable du Centre régional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Correspondant Catalogage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978257"/>
                  </a:ext>
                </a:extLst>
              </a:tr>
              <a:tr h="409686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Pilotage </a:t>
                      </a:r>
                      <a:r>
                        <a:rPr lang="fr-FR" sz="1800" dirty="0">
                          <a:solidFill>
                            <a:srgbClr val="9933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régional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Pilotage </a:t>
                      </a:r>
                      <a:r>
                        <a:rPr lang="fr-FR" sz="1800" dirty="0">
                          <a:solidFill>
                            <a:srgbClr val="9933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local</a:t>
                      </a:r>
                      <a:r>
                        <a:rPr lang="fr-FR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(niveau établissement)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757776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Position </a:t>
                      </a:r>
                      <a:r>
                        <a:rPr lang="fr-FR" sz="1800" dirty="0">
                          <a:solidFill>
                            <a:srgbClr val="9933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intermédiaire</a:t>
                      </a:r>
                      <a:r>
                        <a:rPr lang="fr-FR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entre l’Abes et les bibliothèques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Interlocuteur </a:t>
                      </a:r>
                      <a:r>
                        <a:rPr lang="fr-FR" sz="1800" dirty="0">
                          <a:solidFill>
                            <a:srgbClr val="9933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direct</a:t>
                      </a:r>
                      <a:r>
                        <a:rPr lang="fr-FR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l’Abes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148413"/>
                  </a:ext>
                </a:extLst>
              </a:tr>
              <a:tr h="437074"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Expertise sur les ressources continues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Expertise sur les ressources continues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799807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4D0F9639-D45E-8EBD-315B-A3426228215E}"/>
              </a:ext>
            </a:extLst>
          </p:cNvPr>
          <p:cNvSpPr txBox="1"/>
          <p:nvPr/>
        </p:nvSpPr>
        <p:spPr>
          <a:xfrm>
            <a:off x="860830" y="5939737"/>
            <a:ext cx="107611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Montée en compétences et en culture métier.</a:t>
            </a: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EFDFCC4F-A1F2-E63B-1BAD-3D3782565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4501" y="4335326"/>
            <a:ext cx="646330" cy="64633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1125C2A-84D1-9A8C-DE2F-5C0DE589ADCB}"/>
              </a:ext>
            </a:extLst>
          </p:cNvPr>
          <p:cNvSpPr txBox="1"/>
          <p:nvPr/>
        </p:nvSpPr>
        <p:spPr>
          <a:xfrm>
            <a:off x="860831" y="4473565"/>
            <a:ext cx="42467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Davantage d’autonomie 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pour le Corcat</a:t>
            </a:r>
          </a:p>
          <a:p>
            <a:endParaRPr lang="fr-FR" sz="20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B9D7FA5-083F-16EC-BBCA-B1F49CACD645}"/>
              </a:ext>
            </a:extLst>
          </p:cNvPr>
          <p:cNvSpPr txBox="1"/>
          <p:nvPr/>
        </p:nvSpPr>
        <p:spPr>
          <a:xfrm>
            <a:off x="860830" y="5166580"/>
            <a:ext cx="10638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Mission renforcée (tous les types de document) et valorisée.</a:t>
            </a:r>
          </a:p>
          <a:p>
            <a:endParaRPr lang="fr-FR" sz="2000" dirty="0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C8689E5F-1777-8EA3-04C8-8958959255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4501" y="5045664"/>
            <a:ext cx="646330" cy="646330"/>
          </a:xfrm>
          <a:prstGeom prst="rect">
            <a:avLst/>
          </a:prstGeom>
        </p:spPr>
      </p:pic>
      <p:pic>
        <p:nvPicPr>
          <p:cNvPr id="16" name="Graphique 15">
            <a:extLst>
              <a:ext uri="{FF2B5EF4-FFF2-40B4-BE49-F238E27FC236}">
                <a16:creationId xmlns:a16="http://schemas.microsoft.com/office/drawing/2014/main" id="{F1196A8F-3345-E995-0FD5-29FB36926C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4501" y="5812911"/>
            <a:ext cx="646330" cy="64633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B0B775A6-33DD-25E3-8E3A-3DB1090CED54}"/>
              </a:ext>
            </a:extLst>
          </p:cNvPr>
          <p:cNvSpPr txBox="1"/>
          <p:nvPr/>
        </p:nvSpPr>
        <p:spPr>
          <a:xfrm>
            <a:off x="5437597" y="776201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2026</a:t>
            </a:r>
          </a:p>
        </p:txBody>
      </p:sp>
      <p:sp>
        <p:nvSpPr>
          <p:cNvPr id="18" name="Losange 17">
            <a:extLst>
              <a:ext uri="{FF2B5EF4-FFF2-40B4-BE49-F238E27FC236}">
                <a16:creationId xmlns:a16="http://schemas.microsoft.com/office/drawing/2014/main" id="{331B64EC-12FB-E172-D76F-A9BB3518997D}"/>
              </a:ext>
            </a:extLst>
          </p:cNvPr>
          <p:cNvSpPr/>
          <p:nvPr/>
        </p:nvSpPr>
        <p:spPr>
          <a:xfrm>
            <a:off x="5724197" y="1176688"/>
            <a:ext cx="164484" cy="252898"/>
          </a:xfrm>
          <a:prstGeom prst="diamond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993366"/>
              </a:solidFill>
            </a:endParaRPr>
          </a:p>
        </p:txBody>
      </p:sp>
      <p:pic>
        <p:nvPicPr>
          <p:cNvPr id="5" name="Image 4" descr="Une image contenant cercle, logo, Graphique, Police&#10;&#10;Le contenu généré par l’IA peut être incorrect.">
            <a:extLst>
              <a:ext uri="{FF2B5EF4-FFF2-40B4-BE49-F238E27FC236}">
                <a16:creationId xmlns:a16="http://schemas.microsoft.com/office/drawing/2014/main" id="{D9C26124-6D36-2C1A-C197-F311E762BF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425" y="1570739"/>
            <a:ext cx="432000" cy="432000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E3C0369-F606-B5D9-BCFE-334635A945CE}"/>
              </a:ext>
            </a:extLst>
          </p:cNvPr>
          <p:cNvCxnSpPr>
            <a:endCxn id="4" idx="2"/>
          </p:cNvCxnSpPr>
          <p:nvPr/>
        </p:nvCxnSpPr>
        <p:spPr>
          <a:xfrm>
            <a:off x="5805889" y="1429586"/>
            <a:ext cx="550" cy="2107304"/>
          </a:xfrm>
          <a:prstGeom prst="line">
            <a:avLst/>
          </a:prstGeom>
          <a:ln>
            <a:solidFill>
              <a:srgbClr val="993366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754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F9EE65-35AB-249F-48C0-2EB8F933B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76" y="0"/>
            <a:ext cx="10515600" cy="650326"/>
          </a:xfrm>
        </p:spPr>
        <p:txBody>
          <a:bodyPr>
            <a:normAutofit/>
          </a:bodyPr>
          <a:lstStyle/>
          <a:p>
            <a:pPr algn="ctr"/>
            <a:r>
              <a:rPr lang="fr-FR" sz="4000" dirty="0">
                <a:latin typeface="Calibri" panose="020F0502020204030204" pitchFamily="34" charset="0"/>
                <a:cs typeface="Calibri" panose="020F0502020204030204" pitchFamily="34" charset="0"/>
              </a:rPr>
              <a:t>Nos prochains rendez-vous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B07BD5-A96A-9FEA-DAF8-3F9C9ECDE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8272" y="4207641"/>
            <a:ext cx="10515600" cy="12952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Echangez entre vous : la liste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corcat@listes.abes.fr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685165" lvl="1" indent="-227965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pério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] ou [périodiques] en objet du message 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AD3232A3-67E3-D037-A1BB-FE1666B259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67380"/>
              </p:ext>
            </p:extLst>
          </p:nvPr>
        </p:nvGraphicFramePr>
        <p:xfrm>
          <a:off x="240778" y="1578979"/>
          <a:ext cx="10869196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213">
                  <a:extLst>
                    <a:ext uri="{9D8B030D-6E8A-4147-A177-3AD203B41FA5}">
                      <a16:colId xmlns:a16="http://schemas.microsoft.com/office/drawing/2014/main" val="3040632545"/>
                    </a:ext>
                  </a:extLst>
                </a:gridCol>
                <a:gridCol w="9820983">
                  <a:extLst>
                    <a:ext uri="{9D8B030D-6E8A-4147-A177-3AD203B41FA5}">
                      <a16:colId xmlns:a16="http://schemas.microsoft.com/office/drawing/2014/main" val="2288030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B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Formation continue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B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40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À préciser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err="1">
                          <a:solidFill>
                            <a:srgbClr val="9933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J.e</a:t>
                      </a:r>
                      <a:r>
                        <a:rPr lang="fr-FR" sz="1400" dirty="0">
                          <a:solidFill>
                            <a:srgbClr val="9933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-cours  </a:t>
                      </a:r>
                      <a:r>
                        <a:rPr lang="fr-FR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« Le dispositif national PCPP : rôles et responsabilités des acteurs »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479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 juin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9933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RV avec les experts </a:t>
                      </a:r>
                      <a:r>
                        <a:rPr lang="fr-FR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« Questions-réponses autour du signalement des ressources continues 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717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 juin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solidFill>
                            <a:srgbClr val="993366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RV avec les experts </a:t>
                      </a:r>
                      <a:r>
                        <a:rPr lang="fr-FR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« Questions autour de Cidemis 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988999"/>
                  </a:ext>
                </a:extLst>
              </a:tr>
            </a:tbl>
          </a:graphicData>
        </a:graphic>
      </p:graphicFrame>
      <p:pic>
        <p:nvPicPr>
          <p:cNvPr id="12" name="Graphique 11">
            <a:extLst>
              <a:ext uri="{FF2B5EF4-FFF2-40B4-BE49-F238E27FC236}">
                <a16:creationId xmlns:a16="http://schemas.microsoft.com/office/drawing/2014/main" id="{6689FF8B-9233-E7D5-B7E5-EA60C03FB6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6106" y="3949056"/>
            <a:ext cx="1631731" cy="1631731"/>
          </a:xfrm>
          <a:prstGeom prst="rect">
            <a:avLst/>
          </a:prstGeom>
        </p:spPr>
      </p:pic>
      <p:pic>
        <p:nvPicPr>
          <p:cNvPr id="4" name="Image 3" descr="Une image contenant cercle, logo, Graphique, Police&#10;&#10;Le contenu généré par l’IA peut être incorrect.">
            <a:extLst>
              <a:ext uri="{FF2B5EF4-FFF2-40B4-BE49-F238E27FC236}">
                <a16:creationId xmlns:a16="http://schemas.microsoft.com/office/drawing/2014/main" id="{46211913-E777-C81F-EAE4-CDCCF60A5A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425" y="1570739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372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0B9FA-307E-84A3-DA8C-02FE39B35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C15A68-ADED-284D-DE4A-D6C81B148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674" y="1010646"/>
            <a:ext cx="4967177" cy="1732554"/>
          </a:xfrm>
        </p:spPr>
        <p:txBody>
          <a:bodyPr/>
          <a:lstStyle/>
          <a:p>
            <a:r>
              <a:rPr lang="fr-FR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Merci pour votre attention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ADAE40-789E-16E4-461D-4D737F97B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805" y="294314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Place aux échanges…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>
                <a:solidFill>
                  <a:srgbClr val="316B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questions ? </a:t>
            </a:r>
          </a:p>
          <a:p>
            <a:pPr marL="0" indent="0">
              <a:buNone/>
            </a:pPr>
            <a:r>
              <a:rPr lang="fr-FR" dirty="0">
                <a:solidFill>
                  <a:srgbClr val="316B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Des réactions ?</a:t>
            </a:r>
            <a:r>
              <a:rPr lang="fr-FR" dirty="0">
                <a:solidFill>
                  <a:srgbClr val="316BB9"/>
                </a:solidFill>
              </a:rPr>
              <a:t> </a:t>
            </a:r>
          </a:p>
        </p:txBody>
      </p:sp>
      <p:pic>
        <p:nvPicPr>
          <p:cNvPr id="5" name="Picture 4" descr="Une loupe et un point d’interrogation">
            <a:extLst>
              <a:ext uri="{FF2B5EF4-FFF2-40B4-BE49-F238E27FC236}">
                <a16:creationId xmlns:a16="http://schemas.microsoft.com/office/drawing/2014/main" id="{37136108-2C3B-1C9D-E50E-395C0344CC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232" r="26348"/>
          <a:stretch>
            <a:fillRect/>
          </a:stretch>
        </p:blipFill>
        <p:spPr>
          <a:xfrm>
            <a:off x="4578056" y="606057"/>
            <a:ext cx="6878775" cy="6283832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4" name="Image 3" descr="Une image contenant cercle, logo, Graphique, Police&#10;&#10;Le contenu généré par l’IA peut être incorrect.">
            <a:extLst>
              <a:ext uri="{FF2B5EF4-FFF2-40B4-BE49-F238E27FC236}">
                <a16:creationId xmlns:a16="http://schemas.microsoft.com/office/drawing/2014/main" id="{7220764E-9D26-6F6A-1963-4284AEF8A1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425" y="1570739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94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1B1BB-C765-6373-1A6C-6A340AF2D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9863B5-83B8-B004-2747-AA2B93F51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919" y="-27709"/>
            <a:ext cx="10515600" cy="794693"/>
          </a:xfrm>
        </p:spPr>
        <p:txBody>
          <a:bodyPr>
            <a:normAutofit/>
          </a:bodyPr>
          <a:lstStyle/>
          <a:p>
            <a:pPr algn="ctr"/>
            <a:r>
              <a:rPr lang="fr-FR" sz="4000" dirty="0">
                <a:latin typeface="Calibri" panose="020F0502020204030204" pitchFamily="34" charset="0"/>
                <a:cs typeface="Calibri" panose="020F0502020204030204" pitchFamily="34" charset="0"/>
              </a:rPr>
              <a:t>Le CIEPS et son réseau international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D6944571-FF01-42D2-243D-7FAC8DD54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524" y="1259635"/>
            <a:ext cx="11090390" cy="3420649"/>
          </a:xfrm>
        </p:spPr>
        <p:txBody>
          <a:bodyPr>
            <a:normAutofit/>
          </a:bodyPr>
          <a:lstStyle/>
          <a:p>
            <a:pPr marL="0" lvl="1" indent="0" defTabSz="457200">
              <a:lnSpc>
                <a:spcPct val="80000"/>
              </a:lnSpc>
              <a:spcBef>
                <a:spcPts val="24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  <a:defRPr/>
            </a:pPr>
            <a:r>
              <a:rPr lang="fr-FR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 organisation internationale et un réseau de centres nationaux</a:t>
            </a:r>
          </a:p>
          <a:p>
            <a:pPr marL="0" lvl="1" indent="0" defTabSz="457200">
              <a:lnSpc>
                <a:spcPct val="80000"/>
              </a:lnSpc>
              <a:spcBef>
                <a:spcPts val="24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  <a:defRPr/>
            </a:pPr>
            <a:endParaRPr lang="en-US" sz="2800" dirty="0">
              <a:solidFill>
                <a:srgbClr val="002060"/>
              </a:solidFill>
              <a:latin typeface="+mn-lt"/>
              <a:cs typeface="Arial"/>
            </a:endParaRPr>
          </a:p>
          <a:p>
            <a:pPr marL="0" indent="0" defTabSz="457200">
              <a:lnSpc>
                <a:spcPct val="80000"/>
              </a:lnSpc>
              <a:spcBef>
                <a:spcPts val="24"/>
              </a:spcBef>
              <a:buSzPct val="60000"/>
              <a:buNone/>
              <a:defRPr/>
            </a:pPr>
            <a:r>
              <a:rPr lang="fr-FR" sz="2000" b="1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CIEPS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fr-FR" sz="2000" b="1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entre </a:t>
            </a:r>
            <a:r>
              <a:rPr lang="fr-FR" sz="2000" b="1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nternational d’</a:t>
            </a:r>
            <a:r>
              <a:rPr lang="fr-FR" sz="2000" b="1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nregistrement des </a:t>
            </a:r>
            <a:r>
              <a:rPr lang="fr-FR" sz="2000" b="1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ublications en </a:t>
            </a:r>
            <a:r>
              <a:rPr lang="fr-FR" sz="2000" b="1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éries </a:t>
            </a:r>
          </a:p>
          <a:p>
            <a:pPr marL="457177" lvl="1" indent="0" defTabSz="457200">
              <a:lnSpc>
                <a:spcPct val="80000"/>
              </a:lnSpc>
              <a:spcBef>
                <a:spcPts val="24"/>
              </a:spcBef>
              <a:buSzPct val="60000"/>
              <a:buNone/>
              <a:defRPr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ONG créée en 1976 </a:t>
            </a:r>
          </a:p>
          <a:p>
            <a:pPr marL="457177" lvl="1" indent="0" defTabSz="457200">
              <a:lnSpc>
                <a:spcPct val="80000"/>
              </a:lnSpc>
              <a:spcBef>
                <a:spcPts val="24"/>
              </a:spcBef>
              <a:buSzPct val="60000"/>
              <a:buNone/>
              <a:defRPr/>
            </a:pPr>
            <a:r>
              <a:rPr lang="fr-FR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Siège à Paris</a:t>
            </a:r>
          </a:p>
          <a:p>
            <a:pPr marL="457177" lvl="1" indent="0" defTabSz="457200">
              <a:lnSpc>
                <a:spcPct val="80000"/>
              </a:lnSpc>
              <a:spcBef>
                <a:spcPts val="24"/>
              </a:spcBef>
              <a:buSzPct val="60000"/>
              <a:buNone/>
              <a:defRPr/>
            </a:pPr>
            <a:r>
              <a:rPr lang="fr-FR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« Centre International de l’ISSN »</a:t>
            </a:r>
          </a:p>
          <a:p>
            <a:pPr marL="457177" lvl="1" indent="0" defTabSz="457200">
              <a:lnSpc>
                <a:spcPct val="80000"/>
              </a:lnSpc>
              <a:spcBef>
                <a:spcPts val="24"/>
              </a:spcBef>
              <a:buSzPct val="60000"/>
              <a:buNone/>
              <a:defRPr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Un réseau mondial de 95 centres nationaux</a:t>
            </a:r>
          </a:p>
          <a:p>
            <a:pPr marL="93600" indent="0" defTabSz="457200" eaLnBrk="1" fontAlgn="auto" hangingPunct="1">
              <a:lnSpc>
                <a:spcPct val="80000"/>
              </a:lnSpc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b="1" dirty="0">
              <a:solidFill>
                <a:srgbClr val="002060"/>
              </a:solidFill>
              <a:latin typeface="+mn-lt"/>
              <a:cs typeface="Arial"/>
            </a:endParaRPr>
          </a:p>
          <a:p>
            <a:pPr marL="93600" indent="0" defTabSz="457200" eaLnBrk="1" fontAlgn="auto" hangingPunct="1">
              <a:lnSpc>
                <a:spcPct val="80000"/>
              </a:lnSpc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Rôle : Identifier de façon </a:t>
            </a:r>
            <a:r>
              <a:rPr lang="fr-FR" b="1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univoque</a:t>
            </a:r>
            <a:r>
              <a:rPr lang="fr-F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les ressources continues.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-342900" defTabSz="457200" eaLnBrk="1" fontAlgn="auto" hangingPunct="1">
              <a:lnSpc>
                <a:spcPct val="80000"/>
              </a:lnSpc>
              <a:spcBef>
                <a:spcPts val="24"/>
              </a:spcBef>
              <a:spcAft>
                <a:spcPts val="0"/>
              </a:spcAft>
              <a:buSzPct val="60000"/>
              <a:defRPr/>
            </a:pPr>
            <a:endParaRPr lang="fr-FR" dirty="0">
              <a:solidFill>
                <a:prstClr val="black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342900" lvl="1" indent="-342900" defTabSz="457200" eaLnBrk="1" fontAlgn="auto" hangingPunct="1">
              <a:lnSpc>
                <a:spcPct val="80000"/>
              </a:lnSpc>
              <a:spcBef>
                <a:spcPts val="24"/>
              </a:spcBef>
              <a:spcAft>
                <a:spcPts val="0"/>
              </a:spcAft>
              <a:buSzPct val="60000"/>
              <a:defRPr/>
            </a:pPr>
            <a:endParaRPr lang="fr-FR" dirty="0">
              <a:solidFill>
                <a:prstClr val="black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342900" lvl="1" indent="-342900" defTabSz="457200" eaLnBrk="1" fontAlgn="auto" hangingPunct="1">
              <a:lnSpc>
                <a:spcPct val="80000"/>
              </a:lnSpc>
              <a:spcBef>
                <a:spcPts val="24"/>
              </a:spcBef>
              <a:spcAft>
                <a:spcPts val="0"/>
              </a:spcAft>
              <a:buSzPct val="60000"/>
              <a:defRPr/>
            </a:pPr>
            <a:endParaRPr lang="fr-FR" dirty="0">
              <a:solidFill>
                <a:prstClr val="black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0" lvl="1" indent="0" defTabSz="457200">
              <a:lnSpc>
                <a:spcPct val="80000"/>
              </a:lnSpc>
              <a:spcBef>
                <a:spcPts val="24"/>
              </a:spcBef>
              <a:buSzPct val="60000"/>
              <a:buNone/>
              <a:defRPr/>
            </a:pPr>
            <a:endParaRPr lang="fr-FR" sz="2000" dirty="0">
              <a:latin typeface="+mn-lt"/>
              <a:cs typeface="Arial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BD2E070-B1AF-3127-1EAC-8D41015BB48D}"/>
              </a:ext>
            </a:extLst>
          </p:cNvPr>
          <p:cNvSpPr txBox="1"/>
          <p:nvPr/>
        </p:nvSpPr>
        <p:spPr>
          <a:xfrm>
            <a:off x="765857" y="3951326"/>
            <a:ext cx="105155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Un numéro ISSN </a:t>
            </a:r>
            <a:r>
              <a:rPr lang="fr-FR" sz="2400" b="1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u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 TITRE-CLE = </a:t>
            </a:r>
            <a:r>
              <a:rPr lang="fr-FR" altLang="fr-FR" sz="2400" b="1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couple d’identification univoque</a:t>
            </a:r>
            <a:endParaRPr lang="fr-FR" sz="2400" b="1" dirty="0">
              <a:solidFill>
                <a:srgbClr val="9933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age 9" descr="Une image contenant texte, Police, capture d’écran, carte de visite&#10;&#10;Description générée automatiquement">
            <a:extLst>
              <a:ext uri="{FF2B5EF4-FFF2-40B4-BE49-F238E27FC236}">
                <a16:creationId xmlns:a16="http://schemas.microsoft.com/office/drawing/2014/main" id="{E79C7C6A-D7DF-9E8A-EB26-7B21F27F87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71"/>
          <a:stretch/>
        </p:blipFill>
        <p:spPr>
          <a:xfrm>
            <a:off x="5310887" y="2323962"/>
            <a:ext cx="2650059" cy="756000"/>
          </a:xfrm>
          <a:prstGeom prst="rect">
            <a:avLst/>
          </a:prstGeom>
        </p:spPr>
      </p:pic>
      <p:pic>
        <p:nvPicPr>
          <p:cNvPr id="12" name="Image 11" descr="Une image contenant cercle, logo, Graphique, Police&#10;&#10;Le contenu généré par l’IA peut être incorrect.">
            <a:extLst>
              <a:ext uri="{FF2B5EF4-FFF2-40B4-BE49-F238E27FC236}">
                <a16:creationId xmlns:a16="http://schemas.microsoft.com/office/drawing/2014/main" id="{0863B79F-2F03-21F4-6DFA-FBEE44A62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425" y="1570739"/>
            <a:ext cx="432000" cy="432000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A6A64A83-45E1-38AA-2274-B684EC796C4A}"/>
              </a:ext>
            </a:extLst>
          </p:cNvPr>
          <p:cNvSpPr/>
          <p:nvPr/>
        </p:nvSpPr>
        <p:spPr>
          <a:xfrm>
            <a:off x="765857" y="3943760"/>
            <a:ext cx="9348537" cy="469231"/>
          </a:xfrm>
          <a:prstGeom prst="roundRect">
            <a:avLst/>
          </a:prstGeom>
          <a:noFill/>
          <a:ln>
            <a:solidFill>
              <a:srgbClr val="9933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1C609600-6BCF-146A-19E3-F7CCC76F19FE}"/>
              </a:ext>
            </a:extLst>
          </p:cNvPr>
          <p:cNvCxnSpPr>
            <a:cxnSpLocks/>
          </p:cNvCxnSpPr>
          <p:nvPr/>
        </p:nvCxnSpPr>
        <p:spPr>
          <a:xfrm>
            <a:off x="685801" y="2227710"/>
            <a:ext cx="0" cy="756000"/>
          </a:xfrm>
          <a:prstGeom prst="line">
            <a:avLst/>
          </a:prstGeom>
          <a:ln>
            <a:solidFill>
              <a:srgbClr val="993366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EFF680BD-DF40-5A9B-D6F2-B152C4BC5522}"/>
              </a:ext>
            </a:extLst>
          </p:cNvPr>
          <p:cNvSpPr txBox="1"/>
          <p:nvPr/>
        </p:nvSpPr>
        <p:spPr>
          <a:xfrm>
            <a:off x="2778106" y="6007444"/>
            <a:ext cx="8503350" cy="322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defTabSz="457200">
              <a:lnSpc>
                <a:spcPct val="80000"/>
              </a:lnSpc>
              <a:spcBef>
                <a:spcPts val="24"/>
              </a:spcBef>
              <a:buSzPct val="60000"/>
              <a:buNone/>
              <a:defRPr/>
            </a:pP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2 séquences de 4 chiffres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 (ou un X à la place du dernier chiffre) séparées par un tiret</a:t>
            </a:r>
            <a:endParaRPr lang="fr-FR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lèche : bas 12">
            <a:extLst>
              <a:ext uri="{FF2B5EF4-FFF2-40B4-BE49-F238E27FC236}">
                <a16:creationId xmlns:a16="http://schemas.microsoft.com/office/drawing/2014/main" id="{28E4C638-10A5-482A-2A84-71A4E1AAF42B}"/>
              </a:ext>
            </a:extLst>
          </p:cNvPr>
          <p:cNvSpPr/>
          <p:nvPr/>
        </p:nvSpPr>
        <p:spPr>
          <a:xfrm>
            <a:off x="1888958" y="4572000"/>
            <a:ext cx="433137" cy="1068334"/>
          </a:xfrm>
          <a:prstGeom prst="downArrow">
            <a:avLst/>
          </a:prstGeom>
          <a:solidFill>
            <a:srgbClr val="993366"/>
          </a:solidFill>
          <a:ln>
            <a:solidFill>
              <a:srgbClr val="9933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BC28B1B-D556-FBB5-E573-B08F91F8BEC5}"/>
              </a:ext>
            </a:extLst>
          </p:cNvPr>
          <p:cNvSpPr txBox="1"/>
          <p:nvPr/>
        </p:nvSpPr>
        <p:spPr>
          <a:xfrm>
            <a:off x="2417113" y="4603600"/>
            <a:ext cx="2754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L’ISSN </a:t>
            </a:r>
            <a:b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International Standard Serial </a:t>
            </a:r>
            <a:r>
              <a:rPr lang="fr-F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Number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b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est un code international normalisé régi par la </a:t>
            </a:r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norme ISO 3297 : 2022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232A50B-F4DF-75C8-FEE4-2193061868BA}"/>
              </a:ext>
            </a:extLst>
          </p:cNvPr>
          <p:cNvSpPr txBox="1"/>
          <p:nvPr/>
        </p:nvSpPr>
        <p:spPr>
          <a:xfrm>
            <a:off x="537632" y="5799343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ISSN 2272-382X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814ED77-7422-ECBC-F52E-EBDDCB39DAA5}"/>
              </a:ext>
            </a:extLst>
          </p:cNvPr>
          <p:cNvSpPr txBox="1"/>
          <p:nvPr/>
        </p:nvSpPr>
        <p:spPr>
          <a:xfrm>
            <a:off x="537632" y="6168675"/>
            <a:ext cx="166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ISSN 2552-4461</a:t>
            </a:r>
          </a:p>
        </p:txBody>
      </p:sp>
      <p:sp>
        <p:nvSpPr>
          <p:cNvPr id="17" name="Accolade fermante 16">
            <a:extLst>
              <a:ext uri="{FF2B5EF4-FFF2-40B4-BE49-F238E27FC236}">
                <a16:creationId xmlns:a16="http://schemas.microsoft.com/office/drawing/2014/main" id="{4BE6BEDB-B739-C690-0557-A3F850A9B664}"/>
              </a:ext>
            </a:extLst>
          </p:cNvPr>
          <p:cNvSpPr/>
          <p:nvPr/>
        </p:nvSpPr>
        <p:spPr>
          <a:xfrm>
            <a:off x="2417113" y="5799343"/>
            <a:ext cx="261166" cy="769441"/>
          </a:xfrm>
          <a:prstGeom prst="rightBrac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545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6FD85-4233-E3A2-C8C9-9414B0FE1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tabase - Free seo and web icons">
            <a:extLst>
              <a:ext uri="{FF2B5EF4-FFF2-40B4-BE49-F238E27FC236}">
                <a16:creationId xmlns:a16="http://schemas.microsoft.com/office/drawing/2014/main" id="{742C40E8-37E2-48DF-35D8-DC0FBAD6A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75" y="979594"/>
            <a:ext cx="2799130" cy="279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B9767E9-5ABB-344C-FE81-2499B5259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75" y="-152603"/>
            <a:ext cx="10515600" cy="991571"/>
          </a:xfrm>
        </p:spPr>
        <p:txBody>
          <a:bodyPr>
            <a:normAutofit/>
          </a:bodyPr>
          <a:lstStyle/>
          <a:p>
            <a:pPr algn="ctr"/>
            <a:r>
              <a:rPr lang="fr-FR" sz="4000" dirty="0">
                <a:latin typeface="Calibri" panose="020F0502020204030204" pitchFamily="34" charset="0"/>
                <a:cs typeface="Calibri" panose="020F0502020204030204" pitchFamily="34" charset="0"/>
              </a:rPr>
              <a:t>Le Registre de l’ISSN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76F956B8-18EF-6F47-9C8E-E2ED3F085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8611" y="4722954"/>
            <a:ext cx="11090390" cy="1205505"/>
          </a:xfrm>
        </p:spPr>
        <p:txBody>
          <a:bodyPr>
            <a:normAutofit/>
          </a:bodyPr>
          <a:lstStyle/>
          <a:p>
            <a:pPr marL="0" lvl="1" indent="0" defTabSz="457200" eaLnBrk="1" fontAlgn="auto" hangingPunct="1">
              <a:lnSpc>
                <a:spcPct val="80000"/>
              </a:lnSpc>
              <a:spcBef>
                <a:spcPts val="24"/>
              </a:spcBef>
              <a:spcAft>
                <a:spcPts val="0"/>
              </a:spcAft>
              <a:buSzPct val="60000"/>
              <a:buNone/>
              <a:defRPr/>
            </a:pPr>
            <a:endParaRPr lang="fr-FR" b="1" dirty="0">
              <a:solidFill>
                <a:srgbClr val="002060"/>
              </a:solidFill>
              <a:latin typeface="+mn-lt"/>
              <a:cs typeface="Arial"/>
            </a:endParaRPr>
          </a:p>
          <a:p>
            <a:pPr marL="0" lvl="1" indent="0" defTabSz="457200" eaLnBrk="1" fontAlgn="auto" hangingPunct="1">
              <a:lnSpc>
                <a:spcPct val="80000"/>
              </a:lnSpc>
              <a:spcBef>
                <a:spcPts val="24"/>
              </a:spcBef>
              <a:spcAft>
                <a:spcPts val="0"/>
              </a:spcAft>
              <a:buSzPct val="60000"/>
              <a:buNone/>
              <a:defRPr/>
            </a:pPr>
            <a:r>
              <a:rPr 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format et des règles de catalogage spécifiques</a:t>
            </a:r>
          </a:p>
          <a:p>
            <a:pPr marL="342900" lvl="1" indent="-342900" defTabSz="457200">
              <a:lnSpc>
                <a:spcPct val="80000"/>
              </a:lnSpc>
              <a:spcBef>
                <a:spcPts val="24"/>
              </a:spcBef>
              <a:buSzPct val="60000"/>
              <a:defRPr/>
            </a:pPr>
            <a:r>
              <a:rPr lang="fr-FR" sz="2000" kern="1200" dirty="0">
                <a:latin typeface="Calibri" panose="020F0502020204030204" pitchFamily="34" charset="0"/>
                <a:cs typeface="Calibri" panose="020F0502020204030204" pitchFamily="34" charset="0"/>
              </a:rPr>
              <a:t>La bible : le </a:t>
            </a:r>
            <a:r>
              <a:rPr lang="fr-FR" sz="2000" kern="12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Manuel de l’ISSN</a:t>
            </a:r>
            <a:endParaRPr lang="fr-FR" sz="20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-342900" defTabSz="457200">
              <a:lnSpc>
                <a:spcPct val="80000"/>
              </a:lnSpc>
              <a:spcBef>
                <a:spcPts val="24"/>
              </a:spcBef>
              <a:buSzPct val="60000"/>
              <a:defRPr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fr-FR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 pratiques de catalogage locales, parfois hétérogènes.</a:t>
            </a:r>
          </a:p>
        </p:txBody>
      </p:sp>
      <p:pic>
        <p:nvPicPr>
          <p:cNvPr id="9" name="Image 8" descr="Une image contenant texte, Police, blanc, conception&#10;&#10;Description générée automatiquement">
            <a:extLst>
              <a:ext uri="{FF2B5EF4-FFF2-40B4-BE49-F238E27FC236}">
                <a16:creationId xmlns:a16="http://schemas.microsoft.com/office/drawing/2014/main" id="{A2054478-4E50-7FD8-25C1-C56E1039B3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936" y="929541"/>
            <a:ext cx="1454294" cy="439899"/>
          </a:xfrm>
          <a:prstGeom prst="rect">
            <a:avLst/>
          </a:prstGeom>
        </p:spPr>
      </p:pic>
      <p:pic>
        <p:nvPicPr>
          <p:cNvPr id="7" name="Graphic 8" descr="Rat contour">
            <a:extLst>
              <a:ext uri="{FF2B5EF4-FFF2-40B4-BE49-F238E27FC236}">
                <a16:creationId xmlns:a16="http://schemas.microsoft.com/office/drawing/2014/main" id="{49CE487C-30C4-8810-97BC-0B35281D12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62856" y="1281204"/>
            <a:ext cx="468000" cy="468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6C6C046F-BEE8-53CF-6693-2166F2F2201E}"/>
              </a:ext>
            </a:extLst>
          </p:cNvPr>
          <p:cNvSpPr txBox="1"/>
          <p:nvPr/>
        </p:nvSpPr>
        <p:spPr>
          <a:xfrm>
            <a:off x="574919" y="1127316"/>
            <a:ext cx="20109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i="1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https://portal.issn.org/</a:t>
            </a:r>
            <a:endParaRPr lang="fr-FR"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 4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B3763413-0A56-91E2-1ECD-7B5FBA7A4D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436" y="2949655"/>
            <a:ext cx="1699039" cy="523214"/>
          </a:xfrm>
          <a:prstGeom prst="rect">
            <a:avLst/>
          </a:prstGeom>
        </p:spPr>
      </p:pic>
      <p:pic>
        <p:nvPicPr>
          <p:cNvPr id="12" name="Image 11" descr="Une image contenant cercle, logo, Graphique, Police&#10;&#10;Le contenu généré par l’IA peut être incorrect.">
            <a:extLst>
              <a:ext uri="{FF2B5EF4-FFF2-40B4-BE49-F238E27FC236}">
                <a16:creationId xmlns:a16="http://schemas.microsoft.com/office/drawing/2014/main" id="{66201CC9-1F80-5A47-FC24-A40B226FE2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425" y="1570739"/>
            <a:ext cx="432000" cy="432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670BCC5-8282-D7C3-7136-28F720190EB4}"/>
              </a:ext>
            </a:extLst>
          </p:cNvPr>
          <p:cNvSpPr txBox="1"/>
          <p:nvPr/>
        </p:nvSpPr>
        <p:spPr>
          <a:xfrm>
            <a:off x="3468611" y="948074"/>
            <a:ext cx="705494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 base centralisée : 		            = le Registre de l’ISSN</a:t>
            </a:r>
          </a:p>
          <a:p>
            <a:endParaRPr lang="fr-FR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2E3CFD60-05C2-234E-FFED-A215BB451F5F}"/>
              </a:ext>
            </a:extLst>
          </p:cNvPr>
          <p:cNvSpPr/>
          <p:nvPr/>
        </p:nvSpPr>
        <p:spPr>
          <a:xfrm>
            <a:off x="3468611" y="1570739"/>
            <a:ext cx="7621908" cy="956447"/>
          </a:xfrm>
          <a:prstGeom prst="roundRect">
            <a:avLst/>
          </a:prstGeom>
          <a:noFill/>
          <a:ln>
            <a:solidFill>
              <a:srgbClr val="9933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48F1AC0-DA06-FC7D-07C1-91D85E780579}"/>
              </a:ext>
            </a:extLst>
          </p:cNvPr>
          <p:cNvSpPr txBox="1"/>
          <p:nvPr/>
        </p:nvSpPr>
        <p:spPr>
          <a:xfrm>
            <a:off x="3647755" y="1618072"/>
            <a:ext cx="7442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+ de 2,5 millions de notice descriptives de ressources continues, avec ISSN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Données collectées et vérifiées par le CIEPS et le réseau des centres nationaux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Base accessible en partie gratuitement, en partie sur abonnement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Accolade fermante 9">
            <a:extLst>
              <a:ext uri="{FF2B5EF4-FFF2-40B4-BE49-F238E27FC236}">
                <a16:creationId xmlns:a16="http://schemas.microsoft.com/office/drawing/2014/main" id="{9B8FD80C-FB08-36AF-9E9D-B958CABAD1D4}"/>
              </a:ext>
            </a:extLst>
          </p:cNvPr>
          <p:cNvSpPr/>
          <p:nvPr/>
        </p:nvSpPr>
        <p:spPr>
          <a:xfrm>
            <a:off x="2767263" y="2839453"/>
            <a:ext cx="168442" cy="685800"/>
          </a:xfrm>
          <a:prstGeom prst="rightBrac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9C912F8-CD99-EF7F-B2A3-134E24E18A76}"/>
              </a:ext>
            </a:extLst>
          </p:cNvPr>
          <p:cNvSpPr txBox="1"/>
          <p:nvPr/>
        </p:nvSpPr>
        <p:spPr>
          <a:xfrm>
            <a:off x="6175839" y="2949655"/>
            <a:ext cx="427078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 sous-ensemble du Registre de l’ISSN</a:t>
            </a:r>
          </a:p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(répertoire des ressources en libre accès)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773735B-9AF4-44A3-0C78-61F1396B1DAE}"/>
              </a:ext>
            </a:extLst>
          </p:cNvPr>
          <p:cNvSpPr txBox="1"/>
          <p:nvPr/>
        </p:nvSpPr>
        <p:spPr>
          <a:xfrm>
            <a:off x="1115191" y="4760922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536101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5FBAE-CFD1-FC5E-E228-74B152388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5E396F-38F2-F068-9966-0C51E332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09" y="-107938"/>
            <a:ext cx="10515600" cy="1042988"/>
          </a:xfrm>
        </p:spPr>
        <p:txBody>
          <a:bodyPr>
            <a:normAutofit/>
          </a:bodyPr>
          <a:lstStyle/>
          <a:p>
            <a:pPr algn="ctr"/>
            <a:r>
              <a:rPr lang="fr-FR" sz="4000" dirty="0">
                <a:latin typeface="Calibri" panose="020F0502020204030204" pitchFamily="34" charset="0"/>
                <a:cs typeface="Calibri" panose="020F0502020204030204" pitchFamily="34" charset="0"/>
              </a:rPr>
              <a:t>Le Registre de l’ISSN et le Sudoc</a:t>
            </a:r>
          </a:p>
        </p:txBody>
      </p:sp>
      <p:pic>
        <p:nvPicPr>
          <p:cNvPr id="5" name="Image 4" descr="Une image contenant cercle, logo, Graphique, Police&#10;&#10;Le contenu généré par l’IA peut être incorrect.">
            <a:extLst>
              <a:ext uri="{FF2B5EF4-FFF2-40B4-BE49-F238E27FC236}">
                <a16:creationId xmlns:a16="http://schemas.microsoft.com/office/drawing/2014/main" id="{FD3667CC-BF09-BA7F-D21D-93176439E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425" y="1570739"/>
            <a:ext cx="432000" cy="432000"/>
          </a:xfrm>
          <a:prstGeom prst="rect">
            <a:avLst/>
          </a:prstGeom>
        </p:spPr>
      </p:pic>
      <p:pic>
        <p:nvPicPr>
          <p:cNvPr id="3" name="Picture 2" descr="Database - Free seo and web icons">
            <a:extLst>
              <a:ext uri="{FF2B5EF4-FFF2-40B4-BE49-F238E27FC236}">
                <a16:creationId xmlns:a16="http://schemas.microsoft.com/office/drawing/2014/main" id="{6EA644ED-BB89-C80F-AD55-16BF31E50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05" y="1078757"/>
            <a:ext cx="1318152" cy="131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 descr="Une image contenant texte, Police, blanc, conception&#10;&#10;Description générée automatiquement">
            <a:extLst>
              <a:ext uri="{FF2B5EF4-FFF2-40B4-BE49-F238E27FC236}">
                <a16:creationId xmlns:a16="http://schemas.microsoft.com/office/drawing/2014/main" id="{7760281F-8F1F-E786-7E22-0877A4CBF3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9" y="916564"/>
            <a:ext cx="1126464" cy="340736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A9AC55BE-0B6A-4A24-C5B5-656035EC651D}"/>
              </a:ext>
            </a:extLst>
          </p:cNvPr>
          <p:cNvSpPr/>
          <p:nvPr/>
        </p:nvSpPr>
        <p:spPr>
          <a:xfrm>
            <a:off x="242029" y="2660073"/>
            <a:ext cx="1718904" cy="1537854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Une image contenant logo, Police, symbole, cercle&#10;&#10;Le contenu généré par l’IA peut être incorrect.">
            <a:extLst>
              <a:ext uri="{FF2B5EF4-FFF2-40B4-BE49-F238E27FC236}">
                <a16:creationId xmlns:a16="http://schemas.microsoft.com/office/drawing/2014/main" id="{A8D18A76-82D7-654C-BEA2-5CC27D1BC4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30" y="3078440"/>
            <a:ext cx="692151" cy="618683"/>
          </a:xfrm>
          <a:prstGeom prst="rect">
            <a:avLst/>
          </a:prstGeom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19A79ACD-96FB-16F9-F70E-DA24F94A25EB}"/>
              </a:ext>
            </a:extLst>
          </p:cNvPr>
          <p:cNvCxnSpPr>
            <a:stCxn id="3" idx="2"/>
          </p:cNvCxnSpPr>
          <p:nvPr/>
        </p:nvCxnSpPr>
        <p:spPr>
          <a:xfrm>
            <a:off x="1101481" y="2396909"/>
            <a:ext cx="0" cy="5271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Locked File - Free security icons">
            <a:extLst>
              <a:ext uri="{FF2B5EF4-FFF2-40B4-BE49-F238E27FC236}">
                <a16:creationId xmlns:a16="http://schemas.microsoft.com/office/drawing/2014/main" id="{658CA33C-5401-D059-0A0F-8745B5D23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60" y="3414030"/>
            <a:ext cx="566186" cy="56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288D3BE4-3C13-234B-EA06-B5E76A5D9E1C}"/>
              </a:ext>
            </a:extLst>
          </p:cNvPr>
          <p:cNvSpPr txBox="1"/>
          <p:nvPr/>
        </p:nvSpPr>
        <p:spPr>
          <a:xfrm>
            <a:off x="2379112" y="2697493"/>
            <a:ext cx="7669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indent="0" defTabSz="457200">
              <a:spcBef>
                <a:spcPts val="24"/>
              </a:spcBef>
              <a:buSzPct val="60000"/>
              <a:buNone/>
              <a:defRPr/>
            </a:pPr>
            <a:r>
              <a:rPr lang="fr-FR" sz="2400" b="1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Registre de l’ISSN = réservoir bibliographique de référence </a:t>
            </a:r>
            <a:endParaRPr lang="fr-FR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1DEC09E-C8C3-9B23-761A-C7C129535F36}"/>
              </a:ext>
            </a:extLst>
          </p:cNvPr>
          <p:cNvSpPr txBox="1"/>
          <p:nvPr/>
        </p:nvSpPr>
        <p:spPr>
          <a:xfrm>
            <a:off x="2379112" y="3258707"/>
            <a:ext cx="8257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quasi-totalité des notices de ressources continues présentes dans le Sudoc </a:t>
            </a:r>
            <a:br>
              <a:rPr lang="fr-FR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proviennent du Registre de l’ISSN.</a:t>
            </a:r>
          </a:p>
          <a:p>
            <a:endParaRPr lang="fr-FR" dirty="0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3B0206B6-2E38-0D9D-DE08-90E0065739F3}"/>
              </a:ext>
            </a:extLst>
          </p:cNvPr>
          <p:cNvCxnSpPr>
            <a:cxnSpLocks/>
          </p:cNvCxnSpPr>
          <p:nvPr/>
        </p:nvCxnSpPr>
        <p:spPr>
          <a:xfrm>
            <a:off x="1552739" y="3980216"/>
            <a:ext cx="0" cy="359209"/>
          </a:xfrm>
          <a:prstGeom prst="line">
            <a:avLst/>
          </a:prstGeom>
          <a:ln>
            <a:solidFill>
              <a:srgbClr val="9933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Ellipse 20">
            <a:extLst>
              <a:ext uri="{FF2B5EF4-FFF2-40B4-BE49-F238E27FC236}">
                <a16:creationId xmlns:a16="http://schemas.microsoft.com/office/drawing/2014/main" id="{CEBDB50E-55AE-4A07-A29F-CA62BF8A568F}"/>
              </a:ext>
            </a:extLst>
          </p:cNvPr>
          <p:cNvSpPr/>
          <p:nvPr/>
        </p:nvSpPr>
        <p:spPr>
          <a:xfrm>
            <a:off x="1483688" y="4257091"/>
            <a:ext cx="138102" cy="121251"/>
          </a:xfrm>
          <a:prstGeom prst="ellipse">
            <a:avLst/>
          </a:prstGeom>
          <a:solidFill>
            <a:srgbClr val="993366"/>
          </a:solidFill>
          <a:ln>
            <a:solidFill>
              <a:srgbClr val="9933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8B45395-7EC5-C86F-4C4D-2EF7CAB9C42F}"/>
              </a:ext>
            </a:extLst>
          </p:cNvPr>
          <p:cNvSpPr txBox="1"/>
          <p:nvPr/>
        </p:nvSpPr>
        <p:spPr>
          <a:xfrm>
            <a:off x="5893009" y="4947980"/>
            <a:ext cx="4843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defTabSz="457200">
              <a:spcBef>
                <a:spcPts val="24"/>
              </a:spcBef>
              <a:buSzPct val="60000"/>
              <a:buNone/>
              <a:defRPr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Certaines informations figurant dans les notices du Sudoc ne peuvent être créées ou modifiées que </a:t>
            </a: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si elles sont conformes aux notices correspondantes du Registre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B34E4E5-FB10-3468-2EDD-07CD4A2E240A}"/>
              </a:ext>
            </a:extLst>
          </p:cNvPr>
          <p:cNvSpPr txBox="1"/>
          <p:nvPr/>
        </p:nvSpPr>
        <p:spPr>
          <a:xfrm>
            <a:off x="157937" y="4355826"/>
            <a:ext cx="7084087" cy="2357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3600" indent="0" defTabSz="457200">
              <a:lnSpc>
                <a:spcPct val="80000"/>
              </a:lnSpc>
              <a:spcBef>
                <a:spcPts val="576"/>
              </a:spcBef>
              <a:buNone/>
              <a:defRPr/>
            </a:pPr>
            <a:r>
              <a:rPr lang="fr-FR" sz="2400" b="1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Zones </a:t>
            </a:r>
            <a:r>
              <a:rPr lang="fr-FR" altLang="fr-FR" sz="2400" b="1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 sous autorité » ISSN</a:t>
            </a:r>
          </a:p>
          <a:p>
            <a:pPr lvl="0">
              <a:defRPr/>
            </a:pPr>
            <a:r>
              <a:rPr lang="fr-FR" altLang="fr-FR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011</a:t>
            </a:r>
            <a:r>
              <a:rPr lang="fr-FR" altLang="fr-FR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[ISSN]</a:t>
            </a:r>
            <a:r>
              <a:rPr lang="fr-FR" altLang="fr-FR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altLang="fr-FR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r>
              <a:rPr lang="fr-FR" altLang="fr-FR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[dates]</a:t>
            </a:r>
            <a:r>
              <a:rPr lang="fr-FR" altLang="fr-FR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altLang="fr-FR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102</a:t>
            </a:r>
            <a:r>
              <a:rPr lang="fr-FR" altLang="fr-FR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[pays]</a:t>
            </a:r>
            <a:r>
              <a:rPr lang="fr-FR" altLang="fr-FR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altLang="fr-FR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104</a:t>
            </a:r>
            <a:r>
              <a:rPr lang="fr-FR" altLang="fr-FR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[alphabet du titre]</a:t>
            </a:r>
            <a:r>
              <a:rPr lang="fr-FR" altLang="fr-FR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fr-FR" altLang="fr-FR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altLang="fr-FR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110</a:t>
            </a:r>
            <a:r>
              <a:rPr lang="fr-FR" altLang="fr-FR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[type de publication, périodicité]</a:t>
            </a:r>
            <a:r>
              <a:rPr lang="fr-FR" altLang="fr-FR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fr-FR" altLang="fr-FR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fr-FR" altLang="fr-FR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altLang="fr-FR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4XX </a:t>
            </a:r>
            <a:r>
              <a:rPr lang="fr-FR" altLang="fr-FR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sauf 424, 425 et 46X [liens]</a:t>
            </a:r>
            <a:r>
              <a:rPr lang="fr-FR" altLang="fr-FR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fr-FR" altLang="fr-FR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altLang="fr-FR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530</a:t>
            </a:r>
            <a:r>
              <a:rPr lang="fr-FR" altLang="fr-FR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[titre-clé]</a:t>
            </a:r>
            <a:r>
              <a:rPr lang="fr-FR" altLang="fr-FR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altLang="fr-FR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531</a:t>
            </a:r>
            <a:r>
              <a:rPr lang="fr-FR" altLang="fr-FR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[titre abrégé]</a:t>
            </a:r>
            <a:r>
              <a:rPr lang="fr-FR" altLang="fr-FR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fr-FR" altLang="fr-FR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altLang="fr-FR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802</a:t>
            </a:r>
            <a:r>
              <a:rPr lang="fr-FR" altLang="fr-FR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[centre ISSN]</a:t>
            </a:r>
          </a:p>
          <a:p>
            <a:pPr lvl="0">
              <a:defRPr/>
            </a:pPr>
            <a:endParaRPr lang="fr-FR" altLang="fr-FR" sz="1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defRPr/>
            </a:pPr>
            <a:r>
              <a:rPr lang="fr-FR" alt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Liste exhaustive : </a:t>
            </a:r>
            <a:r>
              <a:rPr lang="fr-FR" alt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GM &gt; Manuels &gt; Contrôle catalographique </a:t>
            </a:r>
            <a:br>
              <a:rPr lang="fr-FR" alt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alt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&gt; Circuit ISSN &gt; Demande de correction ISSN &gt; </a:t>
            </a:r>
            <a:r>
              <a:rPr lang="fr-FR" altLang="fr-FR" sz="1600" b="1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Zones sous autorité</a:t>
            </a:r>
            <a:endParaRPr lang="fr-FR" altLang="fr-FR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C2B10167-B847-E6BE-EBCD-9ACBE0BB8CFC}"/>
              </a:ext>
            </a:extLst>
          </p:cNvPr>
          <p:cNvSpPr/>
          <p:nvPr/>
        </p:nvSpPr>
        <p:spPr>
          <a:xfrm>
            <a:off x="92347" y="4339424"/>
            <a:ext cx="10941413" cy="2342729"/>
          </a:xfrm>
          <a:prstGeom prst="roundRect">
            <a:avLst/>
          </a:prstGeom>
          <a:noFill/>
          <a:ln>
            <a:solidFill>
              <a:srgbClr val="9933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57BDF2F-9196-FEC1-D264-5A2358F64DC7}"/>
              </a:ext>
            </a:extLst>
          </p:cNvPr>
          <p:cNvSpPr txBox="1"/>
          <p:nvPr/>
        </p:nvSpPr>
        <p:spPr>
          <a:xfrm>
            <a:off x="3023505" y="1017383"/>
            <a:ext cx="7324648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ts val="576"/>
              </a:spcBef>
              <a:defRPr/>
            </a:pPr>
            <a:r>
              <a:rPr lang="fr-FR" sz="2400" b="1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relations entre le Registre de l’ISSN et le Sudoc</a:t>
            </a:r>
          </a:p>
          <a:p>
            <a:pPr defTabSz="457200">
              <a:defRPr/>
            </a:pPr>
            <a:r>
              <a:rPr lang="fr-FR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partenariat de + 40 ans avec le CIEPS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antérieur à la création de l’Abes et du Sudoc</a:t>
            </a: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4272B545-73A8-A3FB-9DD1-7AB0E80327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79112" y="1135156"/>
            <a:ext cx="488414" cy="48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592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2DD89-E375-E23C-1F35-EB9201203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4E3552-C462-73D8-FD41-03FA87AC6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919" y="5341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>
                <a:latin typeface="+mj-lt"/>
              </a:rPr>
              <a:t>Le Registre de l’ISSN et le Sudoc</a:t>
            </a:r>
          </a:p>
        </p:txBody>
      </p:sp>
      <p:pic>
        <p:nvPicPr>
          <p:cNvPr id="3" name="Image 2" descr="Une image contenant cercle, logo, Graphique, Police&#10;&#10;Le contenu généré par l’IA peut être incorrect.">
            <a:extLst>
              <a:ext uri="{FF2B5EF4-FFF2-40B4-BE49-F238E27FC236}">
                <a16:creationId xmlns:a16="http://schemas.microsoft.com/office/drawing/2014/main" id="{69AD9C90-A1B2-5813-E540-1A9B3D420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752" y="2294403"/>
            <a:ext cx="540000" cy="540000"/>
          </a:xfrm>
          <a:prstGeom prst="rect">
            <a:avLst/>
          </a:prstGeom>
        </p:spPr>
      </p:pic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7569980-68B3-1622-ABD6-D76061C74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Titre 3">
            <a:extLst>
              <a:ext uri="{FF2B5EF4-FFF2-40B4-BE49-F238E27FC236}">
                <a16:creationId xmlns:a16="http://schemas.microsoft.com/office/drawing/2014/main" id="{4D28057B-8B93-A111-7EF0-3EAF541126A0}"/>
              </a:ext>
            </a:extLst>
          </p:cNvPr>
          <p:cNvSpPr txBox="1">
            <a:spLocks/>
          </p:cNvSpPr>
          <p:nvPr/>
        </p:nvSpPr>
        <p:spPr>
          <a:xfrm>
            <a:off x="-196993" y="-91682"/>
            <a:ext cx="110207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Unicode MS" panose="020B0604020202020204" pitchFamily="34" charset="-128"/>
                <a:ea typeface="+mj-ea"/>
                <a:cs typeface="+mj-cs"/>
              </a:defRPr>
            </a:lvl1pPr>
          </a:lstStyle>
          <a:p>
            <a:pPr algn="ctr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fr-FR" altLang="fr-FR" sz="4000" dirty="0"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Les notices de ressources continues </a:t>
            </a:r>
          </a:p>
          <a:p>
            <a:pPr algn="ctr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fr-FR" altLang="fr-FR" sz="4000" dirty="0"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dans le Sudoc</a:t>
            </a:r>
            <a:endParaRPr lang="fr-FR" sz="3600" b="1" kern="0" dirty="0">
              <a:solidFill>
                <a:srgbClr val="00000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0141744-F123-47A2-CDF0-FEF3D90DE943}"/>
              </a:ext>
            </a:extLst>
          </p:cNvPr>
          <p:cNvSpPr txBox="1"/>
          <p:nvPr/>
        </p:nvSpPr>
        <p:spPr>
          <a:xfrm>
            <a:off x="745937" y="5206290"/>
            <a:ext cx="4717096" cy="990399"/>
          </a:xfrm>
          <a:prstGeom prst="rect">
            <a:avLst/>
          </a:prstGeom>
          <a:solidFill>
            <a:schemeClr val="bg1"/>
          </a:solidFill>
          <a:ln>
            <a:solidFill>
              <a:srgbClr val="9933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847725"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301 $a</a:t>
            </a:r>
            <a:r>
              <a:rPr lang="fr-F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Demande de numérotation refusée par ISSN le AAAA-MM-JJ. Motif : [commentaire inséré par ISSN dans CIDEMIS]. </a:t>
            </a:r>
            <a:r>
              <a:rPr lang="fr-FR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Notice conservée dans le Sudoc comme notice de gestion par l’ILN XXX le AAAA-MM-JJ</a:t>
            </a:r>
            <a:endParaRPr lang="fr-FR" altLang="fr-FR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 3" descr="Une image contenant cercle, logo, Graphique, Police&#10;&#10;Le contenu généré par l’IA peut être incorrect.">
            <a:extLst>
              <a:ext uri="{FF2B5EF4-FFF2-40B4-BE49-F238E27FC236}">
                <a16:creationId xmlns:a16="http://schemas.microsoft.com/office/drawing/2014/main" id="{8E7C1D7C-A20E-732E-2F2A-326D39D9C6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425" y="1570739"/>
            <a:ext cx="432000" cy="432000"/>
          </a:xfrm>
          <a:prstGeom prst="rect">
            <a:avLst/>
          </a:prstGeom>
        </p:spPr>
      </p:pic>
      <p:pic>
        <p:nvPicPr>
          <p:cNvPr id="6" name="Image 5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B49592D9-DBAC-ECB2-B3AE-9267C28E6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6717" y="1297260"/>
            <a:ext cx="476316" cy="600159"/>
          </a:xfrm>
          <a:prstGeom prst="rect">
            <a:avLst/>
          </a:prstGeom>
        </p:spPr>
      </p:pic>
      <p:pic>
        <p:nvPicPr>
          <p:cNvPr id="19" name="Picture 2" descr="Locked File - Free security icons">
            <a:extLst>
              <a:ext uri="{FF2B5EF4-FFF2-40B4-BE49-F238E27FC236}">
                <a16:creationId xmlns:a16="http://schemas.microsoft.com/office/drawing/2014/main" id="{342D3049-AC38-41E4-F2AF-40DF94B08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115" y="1312379"/>
            <a:ext cx="566186" cy="56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71FB5E4-6E35-691F-B6FF-562CE43603C6}"/>
              </a:ext>
            </a:extLst>
          </p:cNvPr>
          <p:cNvSpPr/>
          <p:nvPr/>
        </p:nvSpPr>
        <p:spPr>
          <a:xfrm>
            <a:off x="301451" y="1233881"/>
            <a:ext cx="5321146" cy="5448273"/>
          </a:xfrm>
          <a:prstGeom prst="rect">
            <a:avLst/>
          </a:prstGeom>
          <a:noFill/>
          <a:ln>
            <a:solidFill>
              <a:srgbClr val="9933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74ACE07-3816-D9E5-088E-025992050A4D}"/>
              </a:ext>
            </a:extLst>
          </p:cNvPr>
          <p:cNvSpPr/>
          <p:nvPr/>
        </p:nvSpPr>
        <p:spPr>
          <a:xfrm>
            <a:off x="5898690" y="1233881"/>
            <a:ext cx="5321146" cy="5448273"/>
          </a:xfrm>
          <a:prstGeom prst="rect">
            <a:avLst/>
          </a:prstGeom>
          <a:noFill/>
          <a:ln>
            <a:solidFill>
              <a:srgbClr val="9933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3AAE760-4CAE-5452-005C-E712EC8C2879}"/>
              </a:ext>
            </a:extLst>
          </p:cNvPr>
          <p:cNvSpPr txBox="1"/>
          <p:nvPr/>
        </p:nvSpPr>
        <p:spPr>
          <a:xfrm>
            <a:off x="1812724" y="1297260"/>
            <a:ext cx="2640554" cy="37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fr-FR" altLang="fr-FR" b="1" dirty="0">
                <a:solidFill>
                  <a:srgbClr val="99336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Notices « non ISSN » 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9FC949A-DB80-E9DF-89A6-63C2014FAE74}"/>
              </a:ext>
            </a:extLst>
          </p:cNvPr>
          <p:cNvSpPr txBox="1"/>
          <p:nvPr/>
        </p:nvSpPr>
        <p:spPr>
          <a:xfrm>
            <a:off x="301451" y="2114686"/>
            <a:ext cx="3528463" cy="37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fr-FR" altLang="fr-FR" b="1" dirty="0">
                <a:solidFill>
                  <a:srgbClr val="99336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Absence</a:t>
            </a:r>
            <a:r>
              <a:rPr lang="fr-FR" altLang="fr-FR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des zones 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1D44BA9-E4E4-DE2E-6456-CF1B2875D45F}"/>
              </a:ext>
            </a:extLst>
          </p:cNvPr>
          <p:cNvSpPr txBox="1"/>
          <p:nvPr/>
        </p:nvSpPr>
        <p:spPr>
          <a:xfrm>
            <a:off x="2438696" y="2161839"/>
            <a:ext cx="545407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/>
              <a:t>011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3AF67F4-D098-8F24-2199-7B4FE2295C08}"/>
              </a:ext>
            </a:extLst>
          </p:cNvPr>
          <p:cNvSpPr txBox="1"/>
          <p:nvPr/>
        </p:nvSpPr>
        <p:spPr>
          <a:xfrm>
            <a:off x="3046131" y="2158807"/>
            <a:ext cx="813114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/>
              <a:t>035issn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5CF953F6-7EC9-0529-EEA7-5AA61338BD46}"/>
              </a:ext>
            </a:extLst>
          </p:cNvPr>
          <p:cNvSpPr txBox="1"/>
          <p:nvPr/>
        </p:nvSpPr>
        <p:spPr>
          <a:xfrm>
            <a:off x="3921273" y="2154200"/>
            <a:ext cx="813114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/>
              <a:t>801issn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BFDEE68-BABC-2C5C-4AC8-C3FB6F02989B}"/>
              </a:ext>
            </a:extLst>
          </p:cNvPr>
          <p:cNvSpPr txBox="1"/>
          <p:nvPr/>
        </p:nvSpPr>
        <p:spPr>
          <a:xfrm>
            <a:off x="4834589" y="2161839"/>
            <a:ext cx="545407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/>
              <a:t>802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C1C1AAF-D426-13C2-84F7-8DF2E4EE1AD1}"/>
              </a:ext>
            </a:extLst>
          </p:cNvPr>
          <p:cNvSpPr txBox="1"/>
          <p:nvPr/>
        </p:nvSpPr>
        <p:spPr>
          <a:xfrm>
            <a:off x="439128" y="3066800"/>
            <a:ext cx="5191219" cy="211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fr-FR" altLang="fr-FR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Deux cas de figure :</a:t>
            </a:r>
          </a:p>
          <a:p>
            <a:pPr lvl="1">
              <a:lnSpc>
                <a:spcPct val="105000"/>
              </a:lnSpc>
              <a:buFont typeface="Wingdings" panose="05000000000000000000" pitchFamily="2" charset="2"/>
              <a:buChar char="§"/>
            </a:pPr>
            <a:r>
              <a:rPr lang="fr-FR" altLang="fr-FR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La notice doit faire l’objet d’une demande de numérotation (à partir de 5 volumes pour les collections)</a:t>
            </a:r>
          </a:p>
          <a:p>
            <a:pPr lvl="1">
              <a:lnSpc>
                <a:spcPct val="105000"/>
              </a:lnSpc>
              <a:buFont typeface="Wingdings" panose="05000000000000000000" pitchFamily="2" charset="2"/>
              <a:buChar char="§"/>
            </a:pPr>
            <a:r>
              <a:rPr lang="fr-FR" altLang="fr-FR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La notice est une « notice de gestion » </a:t>
            </a:r>
            <a:br>
              <a:rPr lang="fr-FR" altLang="fr-FR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fr-FR" altLang="fr-FR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fr-FR" altLang="fr-FR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Note en zone 301 </a:t>
            </a:r>
          </a:p>
          <a:p>
            <a:endParaRPr lang="fr-FR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4B2751CA-40B9-355E-B9FA-73A20D2DCDBE}"/>
              </a:ext>
            </a:extLst>
          </p:cNvPr>
          <p:cNvSpPr txBox="1"/>
          <p:nvPr/>
        </p:nvSpPr>
        <p:spPr>
          <a:xfrm>
            <a:off x="6129218" y="1297260"/>
            <a:ext cx="4734354" cy="37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fr-FR" altLang="fr-FR" b="1" dirty="0">
                <a:solidFill>
                  <a:srgbClr val="99336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Notices en provenance du Registre ISSN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16D2F4EA-2637-1E44-775E-EA516D4A3996}"/>
              </a:ext>
            </a:extLst>
          </p:cNvPr>
          <p:cNvSpPr txBox="1"/>
          <p:nvPr/>
        </p:nvSpPr>
        <p:spPr>
          <a:xfrm>
            <a:off x="5890940" y="2122325"/>
            <a:ext cx="3528463" cy="37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fr-FR" altLang="fr-FR" b="1" dirty="0">
                <a:solidFill>
                  <a:srgbClr val="99336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Présence</a:t>
            </a:r>
            <a:r>
              <a:rPr lang="fr-FR" altLang="fr-FR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des zones 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3CBD1F48-69BC-76AF-AF13-B90CBB9E38B5}"/>
              </a:ext>
            </a:extLst>
          </p:cNvPr>
          <p:cNvSpPr txBox="1"/>
          <p:nvPr/>
        </p:nvSpPr>
        <p:spPr>
          <a:xfrm>
            <a:off x="8028185" y="2169478"/>
            <a:ext cx="545407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/>
              <a:t>011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80EEB438-18C4-AAC5-2C75-F94FC071C123}"/>
              </a:ext>
            </a:extLst>
          </p:cNvPr>
          <p:cNvSpPr txBox="1"/>
          <p:nvPr/>
        </p:nvSpPr>
        <p:spPr>
          <a:xfrm>
            <a:off x="8635620" y="2166446"/>
            <a:ext cx="813114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/>
              <a:t>035issn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BB3BA4A1-6984-89A5-4EB0-20DC3AADFCE6}"/>
              </a:ext>
            </a:extLst>
          </p:cNvPr>
          <p:cNvSpPr txBox="1"/>
          <p:nvPr/>
        </p:nvSpPr>
        <p:spPr>
          <a:xfrm>
            <a:off x="9510762" y="2161839"/>
            <a:ext cx="813114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/>
              <a:t>801issn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AF94B2A2-B855-2825-DDD0-20C1B7AFE86A}"/>
              </a:ext>
            </a:extLst>
          </p:cNvPr>
          <p:cNvSpPr txBox="1"/>
          <p:nvPr/>
        </p:nvSpPr>
        <p:spPr>
          <a:xfrm>
            <a:off x="10424078" y="2169478"/>
            <a:ext cx="545407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/>
              <a:t>802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8E608FFD-17EE-1497-7F18-5F3324948E34}"/>
              </a:ext>
            </a:extLst>
          </p:cNvPr>
          <p:cNvSpPr txBox="1"/>
          <p:nvPr/>
        </p:nvSpPr>
        <p:spPr>
          <a:xfrm>
            <a:off x="6063064" y="2614779"/>
            <a:ext cx="441941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fr-FR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Notices « sous autorité » ISSN 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altLang="fr-FR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Mises à jour bimensuelles </a:t>
            </a:r>
            <a:br>
              <a:rPr lang="fr-FR" altLang="fr-FR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fr-FR" altLang="fr-FR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(les données Sudoc sont écrasées </a:t>
            </a:r>
            <a:br>
              <a:rPr lang="fr-FR" altLang="fr-FR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fr-FR" altLang="fr-FR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par les données ISSN).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altLang="fr-FR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Traitement des doublons repérés </a:t>
            </a:r>
            <a:br>
              <a:rPr lang="fr-FR" altLang="fr-FR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fr-FR" altLang="fr-FR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lors des imports.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altLang="fr-FR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Environ 25% de ces notices sont localisées</a:t>
            </a:r>
          </a:p>
          <a:p>
            <a:endParaRPr lang="fr-FR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020EAB1A-711B-8CC1-36A8-3EC0E6E8C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4899" y="4736806"/>
            <a:ext cx="5234938" cy="1647868"/>
          </a:xfrm>
        </p:spPr>
        <p:txBody>
          <a:bodyPr>
            <a:normAutofit fontScale="92500"/>
          </a:bodyPr>
          <a:lstStyle/>
          <a:p>
            <a:pPr marL="285750" lvl="1" indent="-285750" defTabSz="457200">
              <a:lnSpc>
                <a:spcPct val="150000"/>
              </a:lnSpc>
              <a:spcBef>
                <a:spcPts val="24"/>
              </a:spcBef>
              <a:buSzPct val="60000"/>
              <a:defRPr/>
            </a:pPr>
            <a:r>
              <a:rPr lang="fr-FR" sz="1800" b="1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création d’une nouvelle notice </a:t>
            </a:r>
          </a:p>
          <a:p>
            <a:pPr marL="285750" lvl="1" indent="-285750" defTabSz="457200">
              <a:lnSpc>
                <a:spcPct val="150000"/>
              </a:lnSpc>
              <a:spcBef>
                <a:spcPts val="24"/>
              </a:spcBef>
              <a:buSzPct val="60000"/>
              <a:defRPr/>
            </a:pPr>
            <a:r>
              <a:rPr lang="fr-FR" sz="1800" b="1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modification d’une donnée  « sous autorité ISSN » </a:t>
            </a:r>
            <a:br>
              <a:rPr lang="fr-FR" sz="1800" b="1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800" b="1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doivent obligatoirement s’accompagner d’une demande dans l’application</a:t>
            </a:r>
            <a:endParaRPr lang="fr-FR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024728BA-06F9-D5D9-F11B-544CB39D4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233" y="5999648"/>
            <a:ext cx="1145058" cy="33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696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5D39D-B2C0-2ADD-119E-1F58F4FF1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3B18D0-0F5D-B76D-D9F1-7FC8E8D80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919" y="-2992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>
                <a:latin typeface="Calibri" panose="020F0502020204030204" pitchFamily="34" charset="0"/>
                <a:cs typeface="Calibri" panose="020F0502020204030204" pitchFamily="34" charset="0"/>
              </a:rPr>
              <a:t>Données sous autorités et/ou libérées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7A9D1E22-0258-7945-9D98-D1275EDF0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204" y="1161566"/>
            <a:ext cx="10515600" cy="5529012"/>
          </a:xfrm>
        </p:spPr>
        <p:txBody>
          <a:bodyPr>
            <a:normAutofit/>
          </a:bodyPr>
          <a:lstStyle/>
          <a:p>
            <a:pPr marL="0" indent="0" defTabSz="914400">
              <a:lnSpc>
                <a:spcPct val="80000"/>
              </a:lnSpc>
              <a:spcBef>
                <a:spcPts val="576"/>
              </a:spcBef>
              <a:buNone/>
              <a:defRPr/>
            </a:pPr>
            <a:r>
              <a:rPr lang="fr-FR" sz="2400" b="1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Pourquoi des données « sous autorité » ISSN ? </a:t>
            </a:r>
          </a:p>
          <a:p>
            <a:pPr marL="0" indent="0" defTabSz="914400">
              <a:lnSpc>
                <a:spcPct val="100000"/>
              </a:lnSpc>
              <a:spcBef>
                <a:spcPts val="576"/>
              </a:spcBef>
              <a:buNone/>
              <a:defRPr/>
            </a:pP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Il s’agit de contraintes juridiques.</a:t>
            </a:r>
            <a:b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Le modèle économique du CIEPS ne permet pas d’exposer librement toutes les données. </a:t>
            </a:r>
            <a:b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00000"/>
              </a:lnSpc>
              <a:spcBef>
                <a:spcPts val="576"/>
              </a:spcBef>
              <a:defRPr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Zones libérées : </a:t>
            </a:r>
            <a:r>
              <a:rPr 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011 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(ISSN), </a:t>
            </a:r>
            <a:r>
              <a:rPr 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102 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(pays), </a:t>
            </a:r>
            <a:r>
              <a:rPr 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104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 (alphabet du titre ), </a:t>
            </a:r>
            <a:r>
              <a:rPr 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530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 (titre clé )​</a:t>
            </a:r>
            <a:b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00000"/>
              </a:lnSpc>
              <a:spcBef>
                <a:spcPts val="576"/>
              </a:spcBef>
              <a:defRPr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Zones non libérées : </a:t>
            </a:r>
            <a:r>
              <a:rPr 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(dates), </a:t>
            </a:r>
            <a:r>
              <a:rPr 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101 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(langue), </a:t>
            </a:r>
            <a:r>
              <a:rPr 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110 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(type de ressource continue ), </a:t>
            </a:r>
            <a:b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210/214 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(adresse de publication), </a:t>
            </a:r>
            <a:r>
              <a:rPr 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4XX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(zones de lien )​</a:t>
            </a:r>
          </a:p>
          <a:p>
            <a:pPr marL="0" indent="0" defTabSz="914400">
              <a:lnSpc>
                <a:spcPct val="80000"/>
              </a:lnSpc>
              <a:spcBef>
                <a:spcPts val="576"/>
              </a:spcBef>
              <a:buNone/>
              <a:defRPr/>
            </a:pPr>
            <a:endParaRPr lang="fr-F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914400">
              <a:lnSpc>
                <a:spcPct val="80000"/>
              </a:lnSpc>
              <a:spcBef>
                <a:spcPts val="576"/>
              </a:spcBef>
              <a:buNone/>
              <a:defRPr/>
            </a:pPr>
            <a:endParaRPr lang="fr-F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914400">
              <a:lnSpc>
                <a:spcPct val="80000"/>
              </a:lnSpc>
              <a:spcBef>
                <a:spcPts val="576"/>
              </a:spcBef>
              <a:buNone/>
              <a:defRPr/>
            </a:pPr>
            <a:r>
              <a:rPr lang="fr-FR" sz="2400" b="1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Quelles solutions alternatives, pour des données entièrement libérées ? </a:t>
            </a:r>
          </a:p>
          <a:p>
            <a:pPr defTabSz="914400">
              <a:lnSpc>
                <a:spcPct val="100000"/>
              </a:lnSpc>
              <a:spcBef>
                <a:spcPts val="576"/>
              </a:spcBef>
              <a:defRPr/>
            </a:pP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Depuis janvier 2022 import des notices françaises directement </a:t>
            </a:r>
            <a:b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depuis le Catalogue Général de la BnF</a:t>
            </a:r>
          </a:p>
          <a:p>
            <a:pPr defTabSz="914400">
              <a:lnSpc>
                <a:spcPct val="80000"/>
              </a:lnSpc>
              <a:spcBef>
                <a:spcPts val="576"/>
              </a:spcBef>
              <a:defRPr/>
            </a:pP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Les notices du répertoire « ROAD » sont libres de droits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321E1FBA-05EC-EA47-0A8B-C2070E411013}"/>
              </a:ext>
            </a:extLst>
          </p:cNvPr>
          <p:cNvSpPr txBox="1">
            <a:spLocks/>
          </p:cNvSpPr>
          <p:nvPr/>
        </p:nvSpPr>
        <p:spPr>
          <a:xfrm>
            <a:off x="143686" y="4732020"/>
            <a:ext cx="10515600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Unicode MS" panose="020B0604020202020204" pitchFamily="34" charset="-128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Unicode MS" panose="020B0604020202020204" pitchFamily="34" charset="-128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Unicode MS" panose="020B0604020202020204" pitchFamily="34" charset="-128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Unicode MS" panose="020B0604020202020204" pitchFamily="34" charset="-128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Unicode MS" panose="020B0604020202020204" pitchFamily="34" charset="-128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None/>
            </a:pPr>
            <a:endParaRPr lang="fr-FR" altLang="fr-FR" sz="2000" b="1" dirty="0"/>
          </a:p>
        </p:txBody>
      </p:sp>
      <p:pic>
        <p:nvPicPr>
          <p:cNvPr id="5" name="Image 4" descr="Une image contenant cercle, logo, Graphique, Police&#10;&#10;Le contenu généré par l’IA peut être incorrect.">
            <a:extLst>
              <a:ext uri="{FF2B5EF4-FFF2-40B4-BE49-F238E27FC236}">
                <a16:creationId xmlns:a16="http://schemas.microsoft.com/office/drawing/2014/main" id="{93820254-AA50-42BF-B4B3-CD61D7933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425" y="1570739"/>
            <a:ext cx="432000" cy="432000"/>
          </a:xfrm>
          <a:prstGeom prst="rect">
            <a:avLst/>
          </a:prstGeom>
        </p:spPr>
      </p:pic>
      <p:pic>
        <p:nvPicPr>
          <p:cNvPr id="3" name="Picture 2" descr="Locked File - Free security icons">
            <a:extLst>
              <a:ext uri="{FF2B5EF4-FFF2-40B4-BE49-F238E27FC236}">
                <a16:creationId xmlns:a16="http://schemas.microsoft.com/office/drawing/2014/main" id="{B30ACEE4-F7B2-5E75-38E7-4D9DCE017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3" y="1161566"/>
            <a:ext cx="566186" cy="56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AC107F28-51B5-A25A-6ED7-22D18F2D52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337" y="4457507"/>
            <a:ext cx="672742" cy="67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530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3326</Words>
  <Application>Microsoft Office PowerPoint</Application>
  <PresentationFormat>Grand écran</PresentationFormat>
  <Paragraphs>416</Paragraphs>
  <Slides>41</Slides>
  <Notes>41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8" baseType="lpstr">
      <vt:lpstr>Arial Unicode MS</vt:lpstr>
      <vt:lpstr>Aptos</vt:lpstr>
      <vt:lpstr>Arial</vt:lpstr>
      <vt:lpstr>Calibri</vt:lpstr>
      <vt:lpstr>Montserrat Medium</vt:lpstr>
      <vt:lpstr>Wingdings</vt:lpstr>
      <vt:lpstr>Thème Office</vt:lpstr>
      <vt:lpstr>Présentation PowerPoint</vt:lpstr>
      <vt:lpstr>Sommaire  Déroulé du J.e-cours </vt:lpstr>
      <vt:lpstr>Les relations entre le CIEPS,  le Registre de l’ISSN et le Sudoc</vt:lpstr>
      <vt:lpstr>Rappel : le rôle du Correspondant Catalogage</vt:lpstr>
      <vt:lpstr>Le CIEPS et son réseau international</vt:lpstr>
      <vt:lpstr>Le Registre de l’ISSN</vt:lpstr>
      <vt:lpstr>Le Registre de l’ISSN et le Sudoc</vt:lpstr>
      <vt:lpstr>Le Registre de l’ISSN et le Sudoc</vt:lpstr>
      <vt:lpstr>Données sous autorités et/ou libérées</vt:lpstr>
      <vt:lpstr>Quand faut-il faire une demande  dans CIDEMIS ?</vt:lpstr>
      <vt:lpstr>Découvrir Cidemis</vt:lpstr>
      <vt:lpstr>Les acteurs concernés</vt:lpstr>
      <vt:lpstr>Le rôle du réseau ISSN </vt:lpstr>
      <vt:lpstr>Présentation PowerPoint</vt:lpstr>
      <vt:lpstr>Un tableau de bord personnalisé</vt:lpstr>
      <vt:lpstr>La demande : une suite de différents états</vt:lpstr>
      <vt:lpstr>Emettre et valider des demandes</vt:lpstr>
      <vt:lpstr>Présentation PowerPoint</vt:lpstr>
      <vt:lpstr>Préalable : création de la demande</vt:lpstr>
      <vt:lpstr>Présentation PowerPoint</vt:lpstr>
      <vt:lpstr>2ème étape : le Corcat contrôle la notice concernée</vt:lpstr>
      <vt:lpstr>3ème étape : le Corcat contrôle les justificatifs</vt:lpstr>
      <vt:lpstr>4ème étape : le Corcat complète la demande</vt:lpstr>
      <vt:lpstr>5ème étape : le Corcat suit la demande</vt:lpstr>
      <vt:lpstr>Cidemis et la zone 301 </vt:lpstr>
      <vt:lpstr>Présentation PowerPoint</vt:lpstr>
      <vt:lpstr>Présentation PowerPoint</vt:lpstr>
      <vt:lpstr>Présentation PowerPoint</vt:lpstr>
      <vt:lpstr>2ème étape : le Corcat contrôle la notice concernée</vt:lpstr>
      <vt:lpstr>3ème étape : le Corcat contrôle la demande</vt:lpstr>
      <vt:lpstr>4ème étape : le Corcat suit la demande</vt:lpstr>
      <vt:lpstr>Cidemis et la zone 830</vt:lpstr>
      <vt:lpstr>Présentation PowerPoint</vt:lpstr>
      <vt:lpstr>Retour sur les demandes de NUM ou COR</vt:lpstr>
      <vt:lpstr>Ne jamais supprimer ou fusionner une notice Sudoc objet d'une demande Cidemis</vt:lpstr>
      <vt:lpstr>Présentation PowerPoint</vt:lpstr>
      <vt:lpstr>Le circuit Cidemis</vt:lpstr>
      <vt:lpstr>Les ressources disponibles</vt:lpstr>
      <vt:lpstr>Présentation PowerPoint</vt:lpstr>
      <vt:lpstr>Nos prochains rendez-vous </vt:lpstr>
      <vt:lpstr>Merci pour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dc:description/>
  <cp:lastModifiedBy/>
  <cp:revision>1</cp:revision>
  <dcterms:created xsi:type="dcterms:W3CDTF">2026-03-13T12:30:25Z</dcterms:created>
  <dcterms:modified xsi:type="dcterms:W3CDTF">2026-03-13T12:30:33Z</dcterms:modified>
</cp:coreProperties>
</file>